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3F5B-D891-9645-137A-739BCEBA2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E941A-4194-67D6-BA5F-3248A5232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6732D-25FE-6B1F-FD18-D7AB8593C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5174-B4B9-4E2E-A93B-B1FFDC0B45E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24FB4-498E-BA20-73C3-E1ED950C1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A2C51-CDF4-5006-171B-504F985E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C9E9-7244-467D-906E-69B82D4BE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65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29EF0-E6CA-3CF8-427C-48558DF8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7155B-EA6A-FB55-AD72-FBC7485B8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2239E-E625-D851-DFDB-FE1FCA180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5174-B4B9-4E2E-A93B-B1FFDC0B45E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F40DD-CC01-E188-2C8D-CD3CF90C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364E8-1E0F-AE3F-A5AE-21E49D9A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C9E9-7244-467D-906E-69B82D4BE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83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D775D-DF29-CBF6-6067-6566DF125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158FA-0B0D-4EDA-F3EA-AD59162EA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BAFEA-DFC5-D52D-420C-EC3957F4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5174-B4B9-4E2E-A93B-B1FFDC0B45E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AC34E-79EE-4058-0110-09FF1908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7E2A3-5F3D-33AA-64E5-A4718619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C9E9-7244-467D-906E-69B82D4BE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91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0F4A-4120-0F65-CFBD-B258B0A34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7FFFF-671C-6617-389A-04C937A4A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3960D-44FC-E1E8-3A04-0FDD40F2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5174-B4B9-4E2E-A93B-B1FFDC0B45E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2A05E-20C9-95D1-892F-9A778953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33A2A-A842-6E86-8BBD-161B9FF9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C9E9-7244-467D-906E-69B82D4BE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37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99A9-A048-5D92-6B08-D45FECA70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F36B0-C5AF-343D-E233-FE7DE94C8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6A79C-DFB0-80DD-872D-08C97C4F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5174-B4B9-4E2E-A93B-B1FFDC0B45E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44869-66BB-03D2-B56E-80A7FF0D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CF0D4-54B7-79EE-EA8D-C52AC6CC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C9E9-7244-467D-906E-69B82D4BE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88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3A2D2-50BC-3AC4-382E-6175E504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CD282-99F7-3695-49BB-86F27FB75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FD602-B942-D29A-CB9F-2C4A6F3D9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1A2AC-D16D-9A92-6557-9ACB52BE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5174-B4B9-4E2E-A93B-B1FFDC0B45E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407E6-7697-4665-0EEC-2D9457C6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DB681-9BEB-215B-3311-477C22AD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C9E9-7244-467D-906E-69B82D4BE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28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9C28-D3C8-9DDA-23A1-ACDD8840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1664E-E9B0-D887-39C4-7507D405C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1105E-18FF-892A-A05F-B05CEC5D1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E1577-F0BD-C9D3-7068-64FACF95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7A4E61-B590-C907-42AF-31A679E4E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83CBC-9153-D72A-CC5C-85B8E1051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5174-B4B9-4E2E-A93B-B1FFDC0B45E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B8ED5C-08E0-AF84-B4F5-69858720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670CC-2A84-10C1-B591-156282A8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C9E9-7244-467D-906E-69B82D4BE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83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7938-B4FF-9EE7-BE49-477CC385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CA8BC-5A81-D676-2D01-5D072F62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5174-B4B9-4E2E-A93B-B1FFDC0B45E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0DCBA5-EF18-494C-1017-337BA803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9DF98-D410-4B72-46B0-63BFF546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C9E9-7244-467D-906E-69B82D4BE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05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11180-97D5-2EA6-C1BD-9026F1EA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5174-B4B9-4E2E-A93B-B1FFDC0B45E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391CA-8440-0E19-8348-482B5F7C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EA570-5FB0-F516-08DA-3712B1D6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C9E9-7244-467D-906E-69B82D4BE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33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28C8-ECC3-58C2-99EC-35FDC101B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1204D-C6B6-3147-C513-766F167A8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E1FF5-3D30-5221-741D-2718CC2FB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6EAC8-9C70-3ED1-E9E9-7F2DAF9A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5174-B4B9-4E2E-A93B-B1FFDC0B45E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1DB55-684B-B843-B25F-FD60B799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995F3-F9FB-414E-E741-715567FF1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C9E9-7244-467D-906E-69B82D4BE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80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B8E0-091F-D14D-4472-20C436FE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177845-C00A-3C67-C01C-FB908B801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2A4E9-EE4F-04D1-3FB0-6BB78DBA4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DDA30-6823-37B6-1791-61CED76A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5174-B4B9-4E2E-A93B-B1FFDC0B45E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314BA-72F1-B959-9035-2062BC77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F8756-B907-F88C-5327-97D8DBE4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C9E9-7244-467D-906E-69B82D4BE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33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11A703-5470-5794-E8C1-FE36E52C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77D07-9C73-0440-9962-7F033C8DB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5B557-6F49-E8A5-4ED3-64250FE85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85174-B4B9-4E2E-A93B-B1FFDC0B45E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A5587-741F-E85E-03AC-B6E1E54D5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86695-DE0A-433A-9E80-9381C8D18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BC9E9-7244-467D-906E-69B82D4BE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11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3D69FA-B491-DE51-8FB7-F350B5DF2D0C}"/>
              </a:ext>
            </a:extLst>
          </p:cNvPr>
          <p:cNvSpPr/>
          <p:nvPr/>
        </p:nvSpPr>
        <p:spPr>
          <a:xfrm>
            <a:off x="432676" y="163629"/>
            <a:ext cx="4504623" cy="65066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0B9B46-3B4D-C1AD-E456-6DA8E87EDD67}"/>
              </a:ext>
            </a:extLst>
          </p:cNvPr>
          <p:cNvSpPr/>
          <p:nvPr/>
        </p:nvSpPr>
        <p:spPr>
          <a:xfrm>
            <a:off x="250260" y="163623"/>
            <a:ext cx="4504623" cy="65066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2E92E2E5-F5FC-65A9-9848-B500F3FBBD08}"/>
              </a:ext>
            </a:extLst>
          </p:cNvPr>
          <p:cNvSpPr/>
          <p:nvPr/>
        </p:nvSpPr>
        <p:spPr>
          <a:xfrm>
            <a:off x="8971280" y="5919530"/>
            <a:ext cx="2970460" cy="750771"/>
          </a:xfrm>
          <a:prstGeom prst="homePlate">
            <a:avLst>
              <a:gd name="adj" fmla="val 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N" sz="2000" b="1" dirty="0"/>
              <a:t>Raj K Baliyar Singh</a:t>
            </a:r>
          </a:p>
          <a:p>
            <a:pPr algn="ctr"/>
            <a:r>
              <a:rPr lang="en-IN" sz="2000" b="1" dirty="0"/>
              <a:t>ML, Data Science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BDBD61D-61FF-A534-FEDD-47967F94F3F7}"/>
              </a:ext>
            </a:extLst>
          </p:cNvPr>
          <p:cNvSpPr/>
          <p:nvPr/>
        </p:nvSpPr>
        <p:spPr>
          <a:xfrm>
            <a:off x="2361398" y="2093485"/>
            <a:ext cx="7469204" cy="25506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b="1" dirty="0">
                <a:solidFill>
                  <a:schemeClr val="accent2">
                    <a:lumMod val="75000"/>
                  </a:schemeClr>
                </a:solidFill>
              </a:rPr>
              <a:t>Decision Tree</a:t>
            </a:r>
          </a:p>
          <a:p>
            <a:pPr algn="ctr"/>
            <a:r>
              <a:rPr lang="en-IN" sz="5400" b="1" dirty="0">
                <a:solidFill>
                  <a:schemeClr val="tx1"/>
                </a:solidFill>
                <a:latin typeface="Bell MT" panose="02020503060305020303" pitchFamily="18" charset="0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249324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B9100B-34BB-02A8-440F-BE49D4CC9814}"/>
              </a:ext>
            </a:extLst>
          </p:cNvPr>
          <p:cNvSpPr txBox="1"/>
          <p:nvPr/>
        </p:nvSpPr>
        <p:spPr>
          <a:xfrm>
            <a:off x="567890" y="447355"/>
            <a:ext cx="11011302" cy="5211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sz="2400" b="1" i="0" dirty="0">
                <a:solidFill>
                  <a:srgbClr val="C00000"/>
                </a:solidFill>
                <a:effectLst/>
                <a:latin typeface="Work Sans" pitchFamily="2" charset="0"/>
              </a:rPr>
              <a:t>why you should use the Decision Tree:</a:t>
            </a:r>
          </a:p>
          <a:p>
            <a:pPr algn="l" fontAlgn="base">
              <a:lnSpc>
                <a:spcPct val="150000"/>
              </a:lnSpc>
            </a:pPr>
            <a:endParaRPr lang="en-US" sz="2000" dirty="0">
              <a:solidFill>
                <a:srgbClr val="414042"/>
              </a:solidFill>
              <a:latin typeface="Work Sans" pitchFamily="2" charset="0"/>
            </a:endParaRPr>
          </a:p>
          <a:p>
            <a:pPr algn="l" fontAlgn="base">
              <a:lnSpc>
                <a:spcPct val="150000"/>
              </a:lnSpc>
            </a:pPr>
            <a:r>
              <a:rPr lang="en-US" sz="2000" b="0" i="0" dirty="0">
                <a:solidFill>
                  <a:srgbClr val="414042"/>
                </a:solidFill>
                <a:effectLst/>
                <a:latin typeface="Work Sans" pitchFamily="2" charset="0"/>
              </a:rPr>
              <a:t>It is considered to be the most </a:t>
            </a:r>
            <a:r>
              <a:rPr lang="en-US" sz="2000" b="1" i="0" dirty="0">
                <a:solidFill>
                  <a:srgbClr val="414042"/>
                </a:solidFill>
                <a:effectLst/>
                <a:latin typeface="Work Sans" pitchFamily="2" charset="0"/>
              </a:rPr>
              <a:t>understandable Machine Learning algorithm</a:t>
            </a:r>
            <a:r>
              <a:rPr lang="en-US" sz="2000" b="0" i="0" dirty="0">
                <a:solidFill>
                  <a:srgbClr val="414042"/>
                </a:solidFill>
                <a:effectLst/>
                <a:latin typeface="Work Sans" pitchFamily="2" charset="0"/>
              </a:rPr>
              <a:t>, and it can be easily interpreted.</a:t>
            </a:r>
          </a:p>
          <a:p>
            <a:pPr algn="l" fontAlgn="base">
              <a:lnSpc>
                <a:spcPct val="150000"/>
              </a:lnSpc>
            </a:pPr>
            <a:r>
              <a:rPr lang="en-US" sz="2000" b="0" i="0" dirty="0">
                <a:solidFill>
                  <a:srgbClr val="414042"/>
                </a:solidFill>
                <a:effectLst/>
                <a:highlight>
                  <a:srgbClr val="00FFFF"/>
                </a:highlight>
                <a:latin typeface="Work Sans" pitchFamily="2" charset="0"/>
              </a:rPr>
              <a:t>It can be used for classification and regression problems.</a:t>
            </a:r>
          </a:p>
          <a:p>
            <a:pPr algn="l" fontAlgn="base">
              <a:lnSpc>
                <a:spcPct val="150000"/>
              </a:lnSpc>
            </a:pPr>
            <a:r>
              <a:rPr lang="en-US" sz="2000" b="0" i="0" dirty="0">
                <a:solidFill>
                  <a:srgbClr val="414042"/>
                </a:solidFill>
                <a:effectLst/>
                <a:latin typeface="Work Sans" pitchFamily="2" charset="0"/>
              </a:rPr>
              <a:t>Unlike most Machine Learning algorithms, it works effectively with non-linear data.</a:t>
            </a:r>
          </a:p>
          <a:p>
            <a:pPr algn="l" fontAlgn="base">
              <a:lnSpc>
                <a:spcPct val="150000"/>
              </a:lnSpc>
            </a:pPr>
            <a:r>
              <a:rPr lang="en-US" sz="2000" b="1" i="1" dirty="0">
                <a:solidFill>
                  <a:srgbClr val="414042"/>
                </a:solidFill>
                <a:effectLst/>
                <a:highlight>
                  <a:srgbClr val="00FFFF"/>
                </a:highlight>
                <a:latin typeface="Work Sans" pitchFamily="2" charset="0"/>
              </a:rPr>
              <a:t>Constructing a Decision Tree is a speedy process since it uses only one feature per node to split the data</a:t>
            </a:r>
            <a:r>
              <a:rPr lang="en-US" sz="2000" b="0" i="0" dirty="0">
                <a:solidFill>
                  <a:srgbClr val="414042"/>
                </a:solidFill>
                <a:effectLst/>
                <a:highlight>
                  <a:srgbClr val="00FFFF"/>
                </a:highlight>
                <a:latin typeface="Work Sans" pitchFamily="2" charset="0"/>
              </a:rPr>
              <a:t>.</a:t>
            </a:r>
          </a:p>
          <a:p>
            <a:pPr algn="l" fontAlgn="base">
              <a:lnSpc>
                <a:spcPct val="150000"/>
              </a:lnSpc>
            </a:pPr>
            <a:r>
              <a:rPr lang="en-US" sz="2000" b="1" i="0" dirty="0">
                <a:solidFill>
                  <a:srgbClr val="414042"/>
                </a:solidFill>
                <a:effectLst/>
                <a:latin typeface="Work Sans" pitchFamily="2" charset="0"/>
              </a:rPr>
              <a:t>Decision Trees</a:t>
            </a:r>
            <a:r>
              <a:rPr lang="en-US" sz="2000" b="0" i="0" dirty="0">
                <a:solidFill>
                  <a:srgbClr val="414042"/>
                </a:solidFill>
                <a:effectLst/>
                <a:latin typeface="Work Sans" pitchFamily="2" charset="0"/>
              </a:rPr>
              <a:t> model data as a “</a:t>
            </a:r>
            <a:r>
              <a:rPr lang="en-US" sz="2000" b="1" i="0" dirty="0">
                <a:solidFill>
                  <a:srgbClr val="414042"/>
                </a:solidFill>
                <a:effectLst/>
                <a:latin typeface="Work Sans" pitchFamily="2" charset="0"/>
              </a:rPr>
              <a:t>Tree</a:t>
            </a:r>
            <a:r>
              <a:rPr lang="en-US" sz="2000" b="0" i="0" dirty="0">
                <a:solidFill>
                  <a:srgbClr val="414042"/>
                </a:solidFill>
                <a:effectLst/>
                <a:latin typeface="Work Sans" pitchFamily="2" charset="0"/>
              </a:rPr>
              <a:t>” of hierarchical branches. They make branches until they reach “</a:t>
            </a:r>
            <a:r>
              <a:rPr lang="en-US" sz="2000" b="1" i="0" dirty="0">
                <a:solidFill>
                  <a:srgbClr val="414042"/>
                </a:solidFill>
                <a:effectLst/>
                <a:latin typeface="Work Sans" pitchFamily="2" charset="0"/>
              </a:rPr>
              <a:t>Leaves</a:t>
            </a:r>
            <a:r>
              <a:rPr lang="en-US" sz="2000" b="0" i="0" dirty="0">
                <a:solidFill>
                  <a:srgbClr val="414042"/>
                </a:solidFill>
                <a:effectLst/>
                <a:latin typeface="Work Sans" pitchFamily="2" charset="0"/>
              </a:rPr>
              <a:t>” that represent predictions. Due to their branching structure, </a:t>
            </a:r>
            <a:r>
              <a:rPr lang="en-US" sz="2000" b="1" i="0" dirty="0">
                <a:solidFill>
                  <a:srgbClr val="414042"/>
                </a:solidFill>
                <a:effectLst/>
                <a:latin typeface="Work Sans" pitchFamily="2" charset="0"/>
              </a:rPr>
              <a:t>Decision Trees</a:t>
            </a:r>
            <a:r>
              <a:rPr lang="en-US" sz="2000" b="0" i="0" dirty="0">
                <a:solidFill>
                  <a:srgbClr val="414042"/>
                </a:solidFill>
                <a:effectLst/>
                <a:latin typeface="Work Sans" pitchFamily="2" charset="0"/>
              </a:rPr>
              <a:t> can easily model non-linear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19190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46304D-AD3A-A27C-E665-2EA5382951DE}"/>
              </a:ext>
            </a:extLst>
          </p:cNvPr>
          <p:cNvSpPr txBox="1"/>
          <p:nvPr/>
        </p:nvSpPr>
        <p:spPr>
          <a:xfrm>
            <a:off x="815742" y="818157"/>
            <a:ext cx="10898204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A decision tree is a non-parametric supervised learning algorithm, which is utilized for both classification and regression tasks. It has a hierarchical, tree structure, which consists of a root node, branches, internal nodes, and leaf nodes.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A28454-3438-D17E-13DD-2EAA5468F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579" y="2881529"/>
            <a:ext cx="8397367" cy="356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8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8BE24A-0946-11B7-A649-EAF92DC39E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99"/>
          <a:stretch/>
        </p:blipFill>
        <p:spPr>
          <a:xfrm>
            <a:off x="6428736" y="3330341"/>
            <a:ext cx="5411275" cy="33308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9D9C5A-8A9F-38B5-7560-77420C2A8B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268"/>
          <a:stretch/>
        </p:blipFill>
        <p:spPr>
          <a:xfrm>
            <a:off x="274985" y="196800"/>
            <a:ext cx="7059466" cy="320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9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A1C954-74A1-00B9-A144-42C7A36514F2}"/>
              </a:ext>
            </a:extLst>
          </p:cNvPr>
          <p:cNvSpPr txBox="1"/>
          <p:nvPr/>
        </p:nvSpPr>
        <p:spPr>
          <a:xfrm>
            <a:off x="758791" y="324363"/>
            <a:ext cx="10674418" cy="6042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414042"/>
                </a:solidFill>
                <a:effectLst/>
                <a:latin typeface="Work Sans" panose="020B0604020202020204" pitchFamily="2" charset="0"/>
              </a:rPr>
              <a:t>Root Node: </a:t>
            </a:r>
            <a:r>
              <a:rPr lang="en-US" sz="2000" b="0" i="0" dirty="0">
                <a:solidFill>
                  <a:srgbClr val="414042"/>
                </a:solidFill>
                <a:effectLst/>
                <a:latin typeface="Work Sans" panose="020B0604020202020204" pitchFamily="2" charset="0"/>
              </a:rPr>
              <a:t>It represents the entire population or sample, and this further gets divided into two or more homogeneous sets.</a:t>
            </a:r>
          </a:p>
          <a:p>
            <a:pPr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414042"/>
                </a:solidFill>
                <a:effectLst/>
                <a:latin typeface="Work Sans" panose="020B0604020202020204" pitchFamily="2" charset="0"/>
              </a:rPr>
              <a:t>Leaf/ Terminal Node: </a:t>
            </a:r>
            <a:r>
              <a:rPr lang="en-US" sz="2000" b="0" i="0" dirty="0">
                <a:solidFill>
                  <a:srgbClr val="414042"/>
                </a:solidFill>
                <a:effectLst/>
                <a:latin typeface="Work Sans" panose="020B0604020202020204" pitchFamily="2" charset="0"/>
              </a:rPr>
              <a:t>Nodes that do not split are called Leaf or Terminal Node.</a:t>
            </a:r>
          </a:p>
          <a:p>
            <a:pPr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414042"/>
                </a:solidFill>
                <a:effectLst/>
                <a:latin typeface="Work Sans" panose="020B0604020202020204" pitchFamily="2" charset="0"/>
              </a:rPr>
              <a:t>Decision Node: </a:t>
            </a:r>
            <a:r>
              <a:rPr lang="en-US" sz="2000" b="0" i="0" dirty="0">
                <a:solidFill>
                  <a:srgbClr val="414042"/>
                </a:solidFill>
                <a:effectLst/>
                <a:latin typeface="Work Sans" panose="020B0604020202020204" pitchFamily="2" charset="0"/>
              </a:rPr>
              <a:t>When a sub-node splits into further sub-nodes, then it is called a decision node.</a:t>
            </a:r>
          </a:p>
          <a:p>
            <a:pPr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414042"/>
                </a:solidFill>
                <a:effectLst/>
                <a:latin typeface="Work Sans" panose="020B0604020202020204" pitchFamily="2" charset="0"/>
              </a:rPr>
              <a:t>Branch / Sub-Tree: </a:t>
            </a:r>
            <a:r>
              <a:rPr lang="en-US" sz="2000" b="0" i="0" dirty="0">
                <a:solidFill>
                  <a:srgbClr val="414042"/>
                </a:solidFill>
                <a:effectLst/>
                <a:latin typeface="Work Sans" panose="020B0604020202020204" pitchFamily="2" charset="0"/>
              </a:rPr>
              <a:t>A subsection of the entire tree is called a branch or sub-tree.</a:t>
            </a:r>
          </a:p>
          <a:p>
            <a:pPr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414042"/>
                </a:solidFill>
                <a:effectLst/>
                <a:latin typeface="Work Sans" panose="020B0604020202020204" pitchFamily="2" charset="0"/>
              </a:rPr>
              <a:t>Parent and Child Node: </a:t>
            </a:r>
            <a:r>
              <a:rPr lang="en-US" sz="2000" b="0" i="0" dirty="0">
                <a:solidFill>
                  <a:srgbClr val="414042"/>
                </a:solidFill>
                <a:effectLst/>
                <a:latin typeface="Work Sans" panose="020B0604020202020204" pitchFamily="2" charset="0"/>
              </a:rPr>
              <a:t>A node, which is divided into sub-nodes, is called the parent node of sub-nodes, whereas sub-nodes are the child of the parent node.</a:t>
            </a:r>
          </a:p>
          <a:p>
            <a:pPr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414042"/>
                </a:solidFill>
                <a:effectLst/>
                <a:latin typeface="Work Sans" panose="020B0604020202020204" pitchFamily="2" charset="0"/>
              </a:rPr>
              <a:t>Splitting: </a:t>
            </a:r>
            <a:r>
              <a:rPr lang="en-US" sz="2000" b="0" i="0" dirty="0">
                <a:solidFill>
                  <a:srgbClr val="414042"/>
                </a:solidFill>
                <a:effectLst/>
                <a:latin typeface="Work Sans" panose="020B0604020202020204" pitchFamily="2" charset="0"/>
              </a:rPr>
              <a:t>It is a process of dividing a node into two or more sub-nodes.</a:t>
            </a:r>
          </a:p>
          <a:p>
            <a:pPr algn="l" fontAlgn="base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solidFill>
                <a:srgbClr val="414042"/>
              </a:solidFill>
              <a:latin typeface="Work Sans" panose="020B06040202020202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Work Sans" panose="020B0604020202020204" pitchFamily="2" charset="0"/>
              </a:rPr>
              <a:t>Pruning: </a:t>
            </a:r>
            <a:r>
              <a:rPr lang="en-US" sz="2000" b="1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Work Sans" panose="020B0604020202020204" pitchFamily="2" charset="0"/>
              </a:rPr>
              <a:t>Pruning is when we selectively remove branches from a tree. The goal is to remove unwanted branches, improve the tree’s structure, and direct new, healthy growth</a:t>
            </a:r>
            <a:r>
              <a:rPr lang="en-US" sz="2000" b="0" i="0" dirty="0">
                <a:solidFill>
                  <a:srgbClr val="414042"/>
                </a:solidFill>
                <a:effectLst/>
                <a:highlight>
                  <a:srgbClr val="FFFF00"/>
                </a:highlight>
                <a:latin typeface="Work Sans" panose="020B06040202020202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136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0295D47-F15C-0257-2F1A-FD9EC9ACA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952" y="1164657"/>
            <a:ext cx="8907717" cy="490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11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21F66B-E539-768B-E8B6-3FD923860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45" y="192188"/>
            <a:ext cx="8355416" cy="26376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2BF6C7-6DFA-DE66-8C7A-4DBE87162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305" y="2829827"/>
            <a:ext cx="7671242" cy="389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82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3FC035-417C-68ED-0463-855A6305B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148" y="1115655"/>
            <a:ext cx="9289704" cy="501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4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7CBA65-CD4E-A23C-0C56-E7BC4B15F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731" y="627965"/>
            <a:ext cx="9822538" cy="11527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F564E4-17DC-D6F8-FD7F-C49B2F4D7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730" y="2137290"/>
            <a:ext cx="9881361" cy="331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16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1AA3FD-EC7E-B1AB-0ABE-325FB1CB0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38" y="1456889"/>
            <a:ext cx="9708159" cy="418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83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4440</TotalTime>
  <Words>324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Bell MT</vt:lpstr>
      <vt:lpstr>Calibri</vt:lpstr>
      <vt:lpstr>Calibri Light</vt:lpstr>
      <vt:lpstr>Work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Raj Kumar Baliyar Singh</dc:creator>
  <cp:lastModifiedBy>Raj Kumar Baliyar Singh</cp:lastModifiedBy>
  <cp:revision>40</cp:revision>
  <dcterms:created xsi:type="dcterms:W3CDTF">2022-09-13T09:38:45Z</dcterms:created>
  <dcterms:modified xsi:type="dcterms:W3CDTF">2023-04-27T02:06:35Z</dcterms:modified>
</cp:coreProperties>
</file>