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83" r:id="rId4"/>
    <p:sldId id="293" r:id="rId5"/>
    <p:sldId id="284" r:id="rId6"/>
    <p:sldId id="285" r:id="rId7"/>
    <p:sldId id="287" r:id="rId8"/>
    <p:sldId id="290" r:id="rId9"/>
    <p:sldId id="291" r:id="rId10"/>
    <p:sldId id="288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3F5B-D891-9645-137A-739BCEBA2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E941A-4194-67D6-BA5F-3248A5232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732D-25FE-6B1F-FD18-D7AB8593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24FB4-498E-BA20-73C3-E1ED950C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2C51-CDF4-5006-171B-504F985E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6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9EF0-E6CA-3CF8-427C-48558DF8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7155B-EA6A-FB55-AD72-FBC7485B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239E-E625-D851-DFDB-FE1FCA18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40DD-CC01-E188-2C8D-CD3CF90C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64E8-1E0F-AE3F-A5AE-21E49D9A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3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D775D-DF29-CBF6-6067-6566DF125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158FA-0B0D-4EDA-F3EA-AD59162E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AFEA-DFC5-D52D-420C-EC3957F4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C34E-79EE-4058-0110-09FF1908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E2A3-5F3D-33AA-64E5-A4718619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1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0F4A-4120-0F65-CFBD-B258B0A3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FFFF-671C-6617-389A-04C937A4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960D-44FC-E1E8-3A04-0FDD40F2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A05E-20C9-95D1-892F-9A778953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3A2A-A842-6E86-8BBD-161B9FF9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99A9-A048-5D92-6B08-D45FECA7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36B0-C5AF-343D-E233-FE7DE94C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A79C-DFB0-80DD-872D-08C97C4F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4869-66BB-03D2-B56E-80A7FF0D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F0D4-54B7-79EE-EA8D-C52AC6CC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8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A2D2-50BC-3AC4-382E-6175E504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D282-99F7-3695-49BB-86F27FB75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FD602-B942-D29A-CB9F-2C4A6F3D9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A2AC-D16D-9A92-6557-9ACB52BE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407E6-7697-4665-0EEC-2D9457C6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DB681-9BEB-215B-3311-477C22AD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8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9C28-D3C8-9DDA-23A1-ACDD8840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664E-E9B0-D887-39C4-7507D405C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1105E-18FF-892A-A05F-B05CEC5D1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E1577-F0BD-C9D3-7068-64FACF95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A4E61-B590-C907-42AF-31A679E4E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83CBC-9153-D72A-CC5C-85B8E105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8ED5C-08E0-AF84-B4F5-69858720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70CC-2A84-10C1-B591-156282A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83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7938-B4FF-9EE7-BE49-477CC385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CA8BC-5A81-D676-2D01-5D072F62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DCBA5-EF18-494C-1017-337BA803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9DF98-D410-4B72-46B0-63BFF546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5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11180-97D5-2EA6-C1BD-9026F1EA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391CA-8440-0E19-8348-482B5F7C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EA570-5FB0-F516-08DA-3712B1D6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33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28C8-ECC3-58C2-99EC-35FDC101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204D-C6B6-3147-C513-766F167A8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1FF5-3D30-5221-741D-2718CC2FB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6EAC8-9C70-3ED1-E9E9-7F2DAF9A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1DB55-684B-B843-B25F-FD60B799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995F3-F9FB-414E-E741-715567FF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B8E0-091F-D14D-4472-20C436FE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77845-C00A-3C67-C01C-FB908B801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A4E9-EE4F-04D1-3FB0-6BB78DBA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DDA30-6823-37B6-1791-61CED76A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314BA-72F1-B959-9035-2062BC77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F8756-B907-F88C-5327-97D8DBE4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1A703-5470-5794-E8C1-FE36E52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77D07-9C73-0440-9962-7F033C8D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B557-6F49-E8A5-4ED3-64250FE85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5174-B4B9-4E2E-A93B-B1FFDC0B45EE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5587-741F-E85E-03AC-B6E1E54D5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6695-DE0A-433A-9E80-9381C8D1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C9E9-7244-467D-906E-69B82D4BE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1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3D69FA-B491-DE51-8FB7-F350B5DF2D0C}"/>
              </a:ext>
            </a:extLst>
          </p:cNvPr>
          <p:cNvSpPr/>
          <p:nvPr/>
        </p:nvSpPr>
        <p:spPr>
          <a:xfrm>
            <a:off x="432676" y="163629"/>
            <a:ext cx="4504623" cy="65066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B9B46-3B4D-C1AD-E456-6DA8E87EDD67}"/>
              </a:ext>
            </a:extLst>
          </p:cNvPr>
          <p:cNvSpPr/>
          <p:nvPr/>
        </p:nvSpPr>
        <p:spPr>
          <a:xfrm>
            <a:off x="250260" y="163623"/>
            <a:ext cx="4504623" cy="6506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DE094-09C1-56DF-AA47-243FE14C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051" y="1694047"/>
            <a:ext cx="7546205" cy="2983832"/>
          </a:xfrm>
          <a:prstGeom prst="roundRect">
            <a:avLst>
              <a:gd name="adj" fmla="val 49236"/>
            </a:avLst>
          </a:prstGeo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INTRODUCTION 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TO 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</a:b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</a:b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MACHINE LEARNING</a:t>
            </a:r>
            <a:endParaRPr lang="en-IN" sz="48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E92E2E5-F5FC-65A9-9848-B500F3FBBD08}"/>
              </a:ext>
            </a:extLst>
          </p:cNvPr>
          <p:cNvSpPr/>
          <p:nvPr/>
        </p:nvSpPr>
        <p:spPr>
          <a:xfrm>
            <a:off x="7517331" y="5919530"/>
            <a:ext cx="4424409" cy="750771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IN" sz="2000" b="1" dirty="0"/>
              <a:t>Raj K Baliyar Singh</a:t>
            </a:r>
          </a:p>
          <a:p>
            <a:pPr algn="ctr"/>
            <a:r>
              <a:rPr lang="en-IN" sz="2000" b="1" dirty="0"/>
              <a:t>Asst. Professor, Dept. CSE</a:t>
            </a:r>
          </a:p>
        </p:txBody>
      </p:sp>
    </p:spTree>
    <p:extLst>
      <p:ext uri="{BB962C8B-B14F-4D97-AF65-F5344CB8AC3E}">
        <p14:creationId xmlns:p14="http://schemas.microsoft.com/office/powerpoint/2010/main" val="124932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confusion matrix?. Everything you Should Know about… | by  Anuganti Suresh | Analytics Vidhya | Medium">
            <a:extLst>
              <a:ext uri="{FF2B5EF4-FFF2-40B4-BE49-F238E27FC236}">
                <a16:creationId xmlns:a16="http://schemas.microsoft.com/office/drawing/2014/main" id="{8227243A-EB20-6C03-C3AB-BAFB99A1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02" y="984010"/>
            <a:ext cx="5762574" cy="482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96546-CC2F-9929-26A4-A0CAB8D44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47" y="1370822"/>
            <a:ext cx="3795715" cy="766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BBAE9-FF67-BFDA-9239-D58A0CFC5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08" y="2274019"/>
            <a:ext cx="4964320" cy="1345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B43BB3-4885-ED58-C8F5-F63646D9809A}"/>
              </a:ext>
            </a:extLst>
          </p:cNvPr>
          <p:cNvSpPr txBox="1"/>
          <p:nvPr/>
        </p:nvSpPr>
        <p:spPr>
          <a:xfrm>
            <a:off x="7115392" y="3698560"/>
            <a:ext cx="44480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It is difficult to compare two models with </a:t>
            </a:r>
            <a:r>
              <a:rPr lang="en-US" sz="2400" b="1" dirty="0">
                <a:solidFill>
                  <a:srgbClr val="C00000"/>
                </a:solidFill>
              </a:rPr>
              <a:t>low precision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high recall </a:t>
            </a:r>
            <a:r>
              <a:rPr lang="en-US" sz="2400" dirty="0"/>
              <a:t>or vice versa. So to make them comparable, we use F-Score. </a:t>
            </a:r>
            <a:r>
              <a:rPr lang="en-US" sz="2400" i="1" dirty="0">
                <a:solidFill>
                  <a:srgbClr val="C00000"/>
                </a:solidFill>
              </a:rPr>
              <a:t>F-score helps to measure Recall and Precision at the same time. </a:t>
            </a:r>
            <a:r>
              <a:rPr lang="en-US" sz="2400" dirty="0"/>
              <a:t>It uses </a:t>
            </a:r>
            <a:r>
              <a:rPr lang="en-US" sz="2400" b="1" dirty="0"/>
              <a:t>Harmonic Mean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841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45597B-4902-ED0C-00D2-F7EDD530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" y="695675"/>
            <a:ext cx="4520666" cy="3982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616-0B76-48BE-71B3-4DF3B2A1587D}"/>
              </a:ext>
            </a:extLst>
          </p:cNvPr>
          <p:cNvSpPr txBox="1"/>
          <p:nvPr/>
        </p:nvSpPr>
        <p:spPr>
          <a:xfrm>
            <a:off x="4812632" y="151179"/>
            <a:ext cx="660293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True Positive: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Interpretation: You predicted positive and it’s true.</a:t>
            </a:r>
          </a:p>
          <a:p>
            <a:r>
              <a:rPr lang="en-US" sz="2000" dirty="0"/>
              <a:t>You predicted that a woman is pregnant and she actually is.</a:t>
            </a:r>
          </a:p>
          <a:p>
            <a:endParaRPr lang="en-US" sz="2000" dirty="0"/>
          </a:p>
          <a:p>
            <a:r>
              <a:rPr lang="en-US" sz="2000" b="1" dirty="0"/>
              <a:t>True Negative: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Interpretation: You predicted negative and it’s true.</a:t>
            </a:r>
          </a:p>
          <a:p>
            <a:r>
              <a:rPr lang="en-US" sz="2000" dirty="0"/>
              <a:t>You predicted that a man is not pregnant and he actually is not.</a:t>
            </a:r>
          </a:p>
          <a:p>
            <a:endParaRPr lang="en-US" sz="2000" dirty="0"/>
          </a:p>
          <a:p>
            <a:r>
              <a:rPr lang="en-US" sz="2000" b="1" dirty="0"/>
              <a:t>False Positive: (Type 1 Error)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Interpretation: You predicted positive and it’s false.</a:t>
            </a:r>
          </a:p>
          <a:p>
            <a:r>
              <a:rPr lang="en-US" sz="2000" dirty="0"/>
              <a:t>You predicted that a man is pregnant but he actually is not.</a:t>
            </a:r>
          </a:p>
          <a:p>
            <a:endParaRPr lang="en-US" sz="2000" dirty="0"/>
          </a:p>
          <a:p>
            <a:r>
              <a:rPr lang="en-US" sz="2000" b="1" dirty="0"/>
              <a:t>False Negative: (Type 2 Error)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Interpretation: You predicted negative and it’s false.</a:t>
            </a:r>
          </a:p>
          <a:p>
            <a:r>
              <a:rPr lang="en-US" sz="2000" dirty="0"/>
              <a:t>You predicted that a woman is not pregnant but she actually is.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510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676521-D246-AAD8-DB28-FEF6D1BE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95" y="2450632"/>
            <a:ext cx="5334301" cy="1956736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4800" b="1" spc="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66564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AED260-B824-2CFA-6958-63C22D47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387842"/>
            <a:ext cx="7257448" cy="4082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0C1A6-2F5C-4106-F1C3-A4E1975F165D}"/>
              </a:ext>
            </a:extLst>
          </p:cNvPr>
          <p:cNvSpPr txBox="1"/>
          <p:nvPr/>
        </p:nvSpPr>
        <p:spPr>
          <a:xfrm>
            <a:off x="998620" y="5470157"/>
            <a:ext cx="103399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Classification is the process of categorizing a given set of data into classes.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739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AD38CD-0D95-74A5-6BAB-228141CA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60" y="1320867"/>
            <a:ext cx="4609848" cy="40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8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1EA80B-5AB8-29A4-0DC1-4B9F4FA6B924}"/>
              </a:ext>
            </a:extLst>
          </p:cNvPr>
          <p:cNvSpPr txBox="1"/>
          <p:nvPr/>
        </p:nvSpPr>
        <p:spPr>
          <a:xfrm>
            <a:off x="988995" y="881059"/>
            <a:ext cx="10609447" cy="9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Logistic Regression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 basically a predictive model analysis technique where the 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target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variables (output) are 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discrete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values for a given set of features or input (X).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9A520-AE51-01A5-9794-6CB96EA58C19}"/>
              </a:ext>
            </a:extLst>
          </p:cNvPr>
          <p:cNvSpPr txBox="1"/>
          <p:nvPr/>
        </p:nvSpPr>
        <p:spPr>
          <a:xfrm>
            <a:off x="988995" y="2097588"/>
            <a:ext cx="10022306" cy="96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It uses </a:t>
            </a:r>
            <a:r>
              <a:rPr lang="en-US" sz="2000" b="1" i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binary classification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. It predicts the probability of occurrence of a binary outcome using a </a:t>
            </a:r>
            <a:r>
              <a:rPr lang="en-US" sz="2000" b="1" i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logit function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1BEF7-7643-F932-FE2E-0E7AB54E633E}"/>
              </a:ext>
            </a:extLst>
          </p:cNvPr>
          <p:cNvSpPr txBox="1"/>
          <p:nvPr/>
        </p:nvSpPr>
        <p:spPr>
          <a:xfrm>
            <a:off x="988995" y="3265576"/>
            <a:ext cx="10532445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FF0000"/>
                </a:solidFill>
              </a:rPr>
              <a:t>binomial: </a:t>
            </a:r>
            <a:r>
              <a:rPr lang="en-US" sz="2000" dirty="0"/>
              <a:t>target variable can have only 2 possible types: “0” or “1” which may represent “win” vs “loss”, “pass” vs “fail”, “dead” vs “alive”, etc.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FF0000"/>
                </a:solidFill>
              </a:rPr>
              <a:t>multinomial: </a:t>
            </a:r>
            <a:r>
              <a:rPr lang="en-US" sz="2000" dirty="0"/>
              <a:t>target variable can have 3 or more possible types which are not ordered(i.e. types have no quantitative significance) like “disease A” vs “disease B” vs “disease C”.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FF0000"/>
                </a:solidFill>
              </a:rPr>
              <a:t>ordinal: </a:t>
            </a:r>
            <a:r>
              <a:rPr lang="en-US" sz="2000" dirty="0"/>
              <a:t>it deals with target variables with ordered categories. For example, a test score can be categorized as: “very poor”, “poor”, “good”, and “very good”. Here, each category can be given a score like 0, 1, 2, or 3.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5901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023009EC-5875-43DD-98E7-3689A4CFA22C}"/>
              </a:ext>
            </a:extLst>
          </p:cNvPr>
          <p:cNvSpPr txBox="1"/>
          <p:nvPr/>
        </p:nvSpPr>
        <p:spPr>
          <a:xfrm>
            <a:off x="864269" y="919867"/>
            <a:ext cx="10455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Logistic regression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is an algorithm used in statistics and machine learning.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The logistic regression model specifies the probability of a binary output y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ϵ {0, 1} given the input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.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The sigmoid function is applied to the linear regression to achieve the prediction of the y value on the given set of X values. 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P(Y | X , θ) = f = σ(z)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σ(z) is a sigmoid or logit function and that is 	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3B41B-D364-451D-B3AE-3C9AFBEF1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96" b="55012"/>
          <a:stretch/>
        </p:blipFill>
        <p:spPr>
          <a:xfrm>
            <a:off x="1132919" y="5137603"/>
            <a:ext cx="5614044" cy="12414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4F9F2F7-11F3-4AD9-9C6A-BBE9071BA941}"/>
              </a:ext>
            </a:extLst>
          </p:cNvPr>
          <p:cNvGrpSpPr/>
          <p:nvPr/>
        </p:nvGrpSpPr>
        <p:grpSpPr>
          <a:xfrm>
            <a:off x="6610270" y="4194016"/>
            <a:ext cx="4072851" cy="1887174"/>
            <a:chOff x="4766349" y="4419600"/>
            <a:chExt cx="4072851" cy="1887174"/>
          </a:xfrm>
        </p:grpSpPr>
        <p:pic>
          <p:nvPicPr>
            <p:cNvPr id="8" name="Picture 7" descr="Understanding Logistic Regression - GeeksforGeeks">
              <a:extLst>
                <a:ext uri="{FF2B5EF4-FFF2-40B4-BE49-F238E27FC236}">
                  <a16:creationId xmlns:a16="http://schemas.microsoft.com/office/drawing/2014/main" id="{97A39CEF-DF0D-4E9C-A910-5437DDF41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685" y="4433877"/>
              <a:ext cx="4071515" cy="187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419424-5781-4C00-A44A-FCD1B5D9F56B}"/>
                </a:ext>
              </a:extLst>
            </p:cNvPr>
            <p:cNvSpPr/>
            <p:nvPr/>
          </p:nvSpPr>
          <p:spPr bwMode="auto">
            <a:xfrm>
              <a:off x="4766349" y="4419600"/>
              <a:ext cx="1329651" cy="3587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609600" marR="0" indent="-609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AutoNum type="arabicPeriod" startAt="3"/>
                <a:tabLst/>
              </a:pPr>
              <a:endParaRPr kumimoji="0" lang="en-I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6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5034F-9EAC-6C24-A038-B3514BE37F07}"/>
              </a:ext>
            </a:extLst>
          </p:cNvPr>
          <p:cNvSpPr txBox="1"/>
          <p:nvPr/>
        </p:nvSpPr>
        <p:spPr>
          <a:xfrm>
            <a:off x="5763127" y="4415808"/>
            <a:ext cx="6097604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tends towards 1 as z\right arrow\infty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tends towards 0 as z\right arrow-\infty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is always bounded between 0 and 1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484DF-4FF3-C7EE-D918-B155EF01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6" y="1927597"/>
            <a:ext cx="5472464" cy="41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2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31A87C-8E4E-944A-B760-480BEAED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410678"/>
            <a:ext cx="8694020" cy="8382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ok Antiqua" pitchFamily="18" charset="0"/>
              </a:rPr>
              <a:t>Confusion Matrix in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1A1E0-2ADC-80F9-8328-094F5EF2C07B}"/>
              </a:ext>
            </a:extLst>
          </p:cNvPr>
          <p:cNvSpPr txBox="1"/>
          <p:nvPr/>
        </p:nvSpPr>
        <p:spPr>
          <a:xfrm>
            <a:off x="1003032" y="1587449"/>
            <a:ext cx="10012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</a:rPr>
              <a:t>The confusion matrix is used to evaluate the performance of machine learning. 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19F3-B9F8-739B-258E-D440C24A0F0A}"/>
              </a:ext>
            </a:extLst>
          </p:cNvPr>
          <p:cNvSpPr txBox="1"/>
          <p:nvPr/>
        </p:nvSpPr>
        <p:spPr>
          <a:xfrm>
            <a:off x="1003032" y="2241967"/>
            <a:ext cx="10185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1" dirty="0">
                <a:solidFill>
                  <a:srgbClr val="C00000"/>
                </a:solidFill>
                <a:effectLst/>
              </a:rPr>
              <a:t>The general idea is to count the number of times instances of class A are classified as class B.</a:t>
            </a:r>
            <a:endParaRPr lang="en-IN" sz="2400" i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6D8B8-5FDC-01B5-05A2-D1A8F19B4C09}"/>
              </a:ext>
            </a:extLst>
          </p:cNvPr>
          <p:cNvSpPr txBox="1"/>
          <p:nvPr/>
        </p:nvSpPr>
        <p:spPr>
          <a:xfrm>
            <a:off x="1003032" y="3656881"/>
            <a:ext cx="47625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Each row in a confusion matrix represents an actual class, while each column represents a predicted class.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2C9D3-DF0C-6180-4CB2-97A9C37E4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1" t="18210" r="19894" b="16913"/>
          <a:stretch/>
        </p:blipFill>
        <p:spPr>
          <a:xfrm>
            <a:off x="6426469" y="2835972"/>
            <a:ext cx="4860758" cy="3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2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92FAA-F48E-4B47-43DB-89FB9E3AF070}"/>
              </a:ext>
            </a:extLst>
          </p:cNvPr>
          <p:cNvSpPr txBox="1"/>
          <p:nvPr/>
        </p:nvSpPr>
        <p:spPr>
          <a:xfrm>
            <a:off x="1046748" y="612073"/>
            <a:ext cx="57871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Precision</a:t>
            </a:r>
            <a:br>
              <a:rPr lang="en-US" sz="2400" dirty="0"/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precision = (TP) / (TP+FP)</a:t>
            </a:r>
            <a:br>
              <a:rPr lang="en-US" sz="2400" dirty="0"/>
            </a:br>
            <a:r>
              <a:rPr lang="en-US" sz="2400" b="0" i="1" dirty="0">
                <a:solidFill>
                  <a:srgbClr val="C00000"/>
                </a:solidFill>
                <a:effectLst/>
                <a:latin typeface="urw-din"/>
              </a:rPr>
              <a:t>TP is the number of true positives</a:t>
            </a: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r>
              <a:rPr lang="en-US" sz="2400" b="0" i="1" dirty="0">
                <a:solidFill>
                  <a:srgbClr val="C00000"/>
                </a:solidFill>
                <a:effectLst/>
                <a:latin typeface="urw-din"/>
              </a:rPr>
              <a:t>FP is the number of false positives</a:t>
            </a:r>
          </a:p>
          <a:p>
            <a:r>
              <a:rPr lang="en-US" sz="2400" b="0" i="1" dirty="0">
                <a:solidFill>
                  <a:srgbClr val="C00000"/>
                </a:solidFill>
                <a:effectLst/>
                <a:latin typeface="urw-din"/>
              </a:rPr>
              <a:t> </a:t>
            </a:r>
            <a:br>
              <a:rPr lang="en-US" sz="2400" dirty="0"/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A trivial way to have perfect precision is to make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urw-din"/>
              </a:rPr>
              <a:t>one single positive prediction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and ensure it is correct (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urw-din"/>
              </a:rPr>
              <a:t>precision = 1/1 = 100%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). This would not be very useful since the classifier would ignore all but one positive instance. 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28E18-0BE6-83A9-896B-64FBEFFCEA8A}"/>
              </a:ext>
            </a:extLst>
          </p:cNvPr>
          <p:cNvSpPr txBox="1"/>
          <p:nvPr/>
        </p:nvSpPr>
        <p:spPr>
          <a:xfrm>
            <a:off x="996216" y="5187299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Recall</a:t>
            </a:r>
            <a:br>
              <a:rPr lang="en-US" sz="2400" dirty="0"/>
            </a:b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recall = (TP) / (TP+FN)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B1EB8-35A3-E193-C20F-298474D39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31" t="18210" r="19894" b="16913"/>
          <a:stretch/>
        </p:blipFill>
        <p:spPr>
          <a:xfrm>
            <a:off x="6833938" y="1908705"/>
            <a:ext cx="4939664" cy="38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643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Candara</vt:lpstr>
      <vt:lpstr>Castellar</vt:lpstr>
      <vt:lpstr>roboto</vt:lpstr>
      <vt:lpstr>Times New Roman</vt:lpstr>
      <vt:lpstr>urw-din</vt:lpstr>
      <vt:lpstr>Wingdings</vt:lpstr>
      <vt:lpstr>Office Theme</vt:lpstr>
      <vt:lpstr>INTRODUCTION  TO   MACHINE LEARNING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 in Machine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Raj Kumar Baliyar Singh</dc:creator>
  <cp:lastModifiedBy>Raj Kumar Baliyar Singh</cp:lastModifiedBy>
  <cp:revision>22</cp:revision>
  <dcterms:created xsi:type="dcterms:W3CDTF">2022-09-13T09:38:45Z</dcterms:created>
  <dcterms:modified xsi:type="dcterms:W3CDTF">2023-04-06T00:27:38Z</dcterms:modified>
</cp:coreProperties>
</file>