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9696"/>
    <a:srgbClr val="FFCC99"/>
    <a:srgbClr val="FFFFCC"/>
    <a:srgbClr val="FFFFFF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3AE3-D96A-4416-B250-D7031AC89695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0D6-178F-49DB-AC57-A8AB5900A1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80" y="476672"/>
            <a:ext cx="1728192" cy="288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491880" y="1124744"/>
            <a:ext cx="1728192" cy="288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Launcher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7544" y="1412776"/>
            <a:ext cx="8136904" cy="3312368"/>
            <a:chOff x="467544" y="1412776"/>
            <a:chExt cx="8136904" cy="2304256"/>
          </a:xfrm>
        </p:grpSpPr>
        <p:sp>
          <p:nvSpPr>
            <p:cNvPr id="6" name="Rectangle 5"/>
            <p:cNvSpPr/>
            <p:nvPr/>
          </p:nvSpPr>
          <p:spPr>
            <a:xfrm>
              <a:off x="467544" y="1412776"/>
              <a:ext cx="8136904" cy="230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1512961"/>
              <a:ext cx="7488832" cy="256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</a:rPr>
                <a:t>Core Services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576" y="2002237"/>
              <a:ext cx="1584176" cy="164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2002237"/>
              <a:ext cx="1584176" cy="164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4008" y="2002237"/>
              <a:ext cx="1584176" cy="164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8224" y="2002237"/>
              <a:ext cx="1584176" cy="164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7544" y="5373216"/>
            <a:ext cx="8136904" cy="864096"/>
            <a:chOff x="467544" y="3861048"/>
            <a:chExt cx="8136904" cy="864096"/>
          </a:xfrm>
        </p:grpSpPr>
        <p:sp>
          <p:nvSpPr>
            <p:cNvPr id="12" name="Rectangle 11"/>
            <p:cNvSpPr/>
            <p:nvPr/>
          </p:nvSpPr>
          <p:spPr>
            <a:xfrm>
              <a:off x="467544" y="3861048"/>
              <a:ext cx="813690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568" y="3933056"/>
              <a:ext cx="7488832" cy="2880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chemeClr val="tx1"/>
                  </a:solidFill>
                </a:rPr>
                <a:t>Cross Cutting Services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91680" y="4293096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chemeClr val="tx1"/>
                  </a:solidFill>
                </a:rPr>
                <a:t>Exception Handling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51920" y="4293096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chemeClr val="tx1"/>
                  </a:solidFill>
                </a:rPr>
                <a:t>Re-</a:t>
              </a:r>
              <a:r>
                <a:rPr lang="en-IN" sz="1400" b="1" dirty="0" err="1" smtClean="0">
                  <a:solidFill>
                    <a:schemeClr val="tx1"/>
                  </a:solidFill>
                </a:rPr>
                <a:t>startability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12160" y="4293096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chemeClr val="tx1"/>
                  </a:solidFill>
                </a:rPr>
                <a:t>Logging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99592" y="2852936"/>
            <a:ext cx="1296144" cy="360040"/>
          </a:xfrm>
          <a:prstGeom prst="roundRect">
            <a:avLst/>
          </a:prstGeom>
          <a:solidFill>
            <a:srgbClr val="96969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Configuration Service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99592" y="3861048"/>
            <a:ext cx="1296144" cy="432048"/>
          </a:xfrm>
          <a:prstGeom prst="roundRect">
            <a:avLst/>
          </a:prstGeom>
          <a:solidFill>
            <a:srgbClr val="96969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Run Stats Service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43808" y="2924944"/>
            <a:ext cx="1368152" cy="432048"/>
          </a:xfrm>
          <a:prstGeom prst="roundRect">
            <a:avLst/>
          </a:prstGeom>
          <a:solidFill>
            <a:srgbClr val="66FF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File Loaders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43808" y="3501008"/>
            <a:ext cx="1368152" cy="432048"/>
          </a:xfrm>
          <a:prstGeom prst="roundRect">
            <a:avLst/>
          </a:prstGeom>
          <a:solidFill>
            <a:srgbClr val="66FF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DB Loaders</a:t>
            </a:r>
            <a:endParaRPr lang="en-IN" sz="105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43808" y="4005064"/>
            <a:ext cx="1368152" cy="432048"/>
          </a:xfrm>
          <a:prstGeom prst="roundRect">
            <a:avLst/>
          </a:prstGeom>
          <a:solidFill>
            <a:srgbClr val="66FF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Message Loaders</a:t>
            </a:r>
            <a:endParaRPr lang="en-IN" sz="105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6" y="227687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Meta Services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99792" y="227687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Ingestion Services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4008" y="227687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Validations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8224" y="227687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Transformations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88024" y="2852936"/>
            <a:ext cx="1368152" cy="360040"/>
          </a:xfrm>
          <a:prstGeom prst="round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File Integrity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8024" y="3501008"/>
            <a:ext cx="1368152" cy="288032"/>
          </a:xfrm>
          <a:prstGeom prst="round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Field Validity</a:t>
            </a:r>
            <a:endParaRPr lang="en-IN" sz="105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32240" y="2852936"/>
            <a:ext cx="1368152" cy="432048"/>
          </a:xfrm>
          <a:prstGeom prst="roundRect">
            <a:avLst/>
          </a:prstGeom>
          <a:solidFill>
            <a:srgbClr val="FFCC99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Joins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32240" y="3429000"/>
            <a:ext cx="1368152" cy="432048"/>
          </a:xfrm>
          <a:prstGeom prst="roundRect">
            <a:avLst/>
          </a:prstGeom>
          <a:solidFill>
            <a:srgbClr val="FFCC99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Masking</a:t>
            </a:r>
            <a:endParaRPr lang="en-IN" sz="105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32240" y="4005064"/>
            <a:ext cx="1368152" cy="432048"/>
          </a:xfrm>
          <a:prstGeom prst="roundRect">
            <a:avLst/>
          </a:prstGeom>
          <a:solidFill>
            <a:srgbClr val="FFCC99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Lineage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88024" y="4077072"/>
            <a:ext cx="1368152" cy="288032"/>
          </a:xfrm>
          <a:prstGeom prst="round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Volumetric Checks</a:t>
            </a:r>
            <a:endParaRPr lang="en-IN" sz="105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47664" y="472514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07904" y="472514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36096" y="472514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452320" y="4725144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>
            <a:off x="4355976" y="764704"/>
            <a:ext cx="0" cy="36004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3528" y="18864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/>
              <a:t>ITVF High Level Architecture</a:t>
            </a:r>
            <a:endParaRPr lang="en-IN" sz="1600" b="1" u="sng" dirty="0"/>
          </a:p>
        </p:txBody>
      </p:sp>
      <p:sp>
        <p:nvSpPr>
          <p:cNvPr id="42" name="Rounded Rectangle 41"/>
          <p:cNvSpPr/>
          <p:nvPr/>
        </p:nvSpPr>
        <p:spPr>
          <a:xfrm>
            <a:off x="899592" y="3356992"/>
            <a:ext cx="1296144" cy="360040"/>
          </a:xfrm>
          <a:prstGeom prst="roundRect">
            <a:avLst/>
          </a:prstGeom>
          <a:solidFill>
            <a:srgbClr val="96969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Schema/DDL Generator Service</a:t>
            </a:r>
            <a:endParaRPr lang="en-IN" sz="1100" dirty="0">
              <a:ln w="3175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27784" y="1916832"/>
            <a:ext cx="1728192" cy="576064"/>
            <a:chOff x="3491880" y="476672"/>
            <a:chExt cx="1728192" cy="936104"/>
          </a:xfrm>
        </p:grpSpPr>
        <p:sp>
          <p:nvSpPr>
            <p:cNvPr id="5" name="Rounded Rectangle 4"/>
            <p:cNvSpPr/>
            <p:nvPr/>
          </p:nvSpPr>
          <p:spPr>
            <a:xfrm>
              <a:off x="3491880" y="476672"/>
              <a:ext cx="1728192" cy="2880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Scheduler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880" y="1124744"/>
              <a:ext cx="1728192" cy="2880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Launcher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6" idx="0"/>
            </p:cNvCxnSpPr>
            <p:nvPr/>
          </p:nvCxnSpPr>
          <p:spPr>
            <a:xfrm>
              <a:off x="4355976" y="764704"/>
              <a:ext cx="0" cy="36004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619672" y="260648"/>
            <a:ext cx="3528392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91680" y="476672"/>
            <a:ext cx="1440160" cy="5760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491880" y="476672"/>
            <a:ext cx="1368152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gnetic Disk 11"/>
          <p:cNvSpPr/>
          <p:nvPr/>
        </p:nvSpPr>
        <p:spPr>
          <a:xfrm>
            <a:off x="6660232" y="188640"/>
            <a:ext cx="1368152" cy="1152128"/>
          </a:xfrm>
          <a:prstGeom prst="flowChartMagneticDis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932040" y="1844824"/>
            <a:ext cx="1368152" cy="50405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23528" y="2924944"/>
            <a:ext cx="511256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979712" y="3933056"/>
            <a:ext cx="511256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3275856" y="5661248"/>
            <a:ext cx="3528392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491880" y="5877272"/>
            <a:ext cx="1152128" cy="5760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220072" y="5877272"/>
            <a:ext cx="1152128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805264"/>
            <a:ext cx="432047" cy="34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539552" y="5733256"/>
            <a:ext cx="122413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3491880" y="4869160"/>
            <a:ext cx="43204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763688" y="26064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Ingestion UI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3688" y="548680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smtClean="0"/>
              <a:t>Capture Ingestion, Validation &amp; Transformation</a:t>
            </a:r>
          </a:p>
          <a:p>
            <a:r>
              <a:rPr lang="en-IN" sz="700" b="1" dirty="0" smtClean="0"/>
              <a:t>Configurations</a:t>
            </a:r>
            <a:endParaRPr lang="en-IN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35896" y="5190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Generate Source Schema &amp; Execute Target DDL</a:t>
            </a:r>
            <a:endParaRPr lang="en-IN" sz="800" b="1" dirty="0"/>
          </a:p>
        </p:txBody>
      </p:sp>
      <p:cxnSp>
        <p:nvCxnSpPr>
          <p:cNvPr id="33" name="Straight Arrow Connector 32"/>
          <p:cNvCxnSpPr>
            <a:stCxn id="9" idx="3"/>
            <a:endCxn id="12" idx="2"/>
          </p:cNvCxnSpPr>
          <p:nvPr/>
        </p:nvCxnSpPr>
        <p:spPr>
          <a:xfrm>
            <a:off x="5148064" y="76470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20272" y="83671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err="1" smtClean="0">
                <a:solidFill>
                  <a:srgbClr val="0000FF"/>
                </a:solidFill>
              </a:rPr>
              <a:t>Config</a:t>
            </a:r>
            <a:r>
              <a:rPr lang="en-IN" sz="800" b="1" dirty="0" smtClean="0">
                <a:solidFill>
                  <a:srgbClr val="0000FF"/>
                </a:solidFill>
              </a:rPr>
              <a:t> Store</a:t>
            </a:r>
            <a:endParaRPr lang="en-IN" sz="8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0072" y="198884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err="1" smtClean="0"/>
              <a:t>Config</a:t>
            </a:r>
            <a:r>
              <a:rPr lang="en-IN" sz="800" b="1" dirty="0" smtClean="0"/>
              <a:t> Service</a:t>
            </a:r>
            <a:endParaRPr lang="en-IN" sz="800" b="1" dirty="0"/>
          </a:p>
        </p:txBody>
      </p:sp>
      <p:cxnSp>
        <p:nvCxnSpPr>
          <p:cNvPr id="37" name="Straight Arrow Connector 36"/>
          <p:cNvCxnSpPr>
            <a:stCxn id="6" idx="2"/>
          </p:cNvCxnSpPr>
          <p:nvPr/>
        </p:nvCxnSpPr>
        <p:spPr>
          <a:xfrm>
            <a:off x="3491880" y="249289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576" y="3573016"/>
            <a:ext cx="0" cy="2160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403648" y="4581128"/>
            <a:ext cx="1080120" cy="1152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1"/>
          </p:cNvCxnSpPr>
          <p:nvPr/>
        </p:nvCxnSpPr>
        <p:spPr>
          <a:xfrm flipH="1">
            <a:off x="1763688" y="5193196"/>
            <a:ext cx="1728192" cy="756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3528" y="2924944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Ingestion Service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79712" y="3933056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Validation Service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3888" y="486916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Transformation Service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5896" y="60212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Track Execution Status</a:t>
            </a:r>
            <a:endParaRPr lang="en-IN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64088" y="594928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Validation Reports </a:t>
            </a:r>
          </a:p>
          <a:p>
            <a:r>
              <a:rPr lang="en-IN" sz="800" b="1" dirty="0" smtClean="0"/>
              <a:t>(Audit Service)</a:t>
            </a:r>
            <a:endParaRPr lang="en-IN" sz="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1560" y="3140968"/>
            <a:ext cx="86409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Loader Service</a:t>
            </a:r>
            <a:endParaRPr lang="en-IN" sz="800" b="1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436096" y="1340768"/>
            <a:ext cx="1440160" cy="1836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" idx="3"/>
            <a:endCxn id="13" idx="1"/>
          </p:cNvCxnSpPr>
          <p:nvPr/>
        </p:nvCxnSpPr>
        <p:spPr>
          <a:xfrm flipV="1">
            <a:off x="4355976" y="2096852"/>
            <a:ext cx="576064" cy="307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13" idx="3"/>
          </p:cNvCxnSpPr>
          <p:nvPr/>
        </p:nvCxnSpPr>
        <p:spPr>
          <a:xfrm flipV="1">
            <a:off x="6300192" y="1268760"/>
            <a:ext cx="432048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5" idx="3"/>
          </p:cNvCxnSpPr>
          <p:nvPr/>
        </p:nvCxnSpPr>
        <p:spPr>
          <a:xfrm flipV="1">
            <a:off x="7092280" y="1340768"/>
            <a:ext cx="432048" cy="2916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1"/>
          <p:cNvCxnSpPr/>
          <p:nvPr/>
        </p:nvCxnSpPr>
        <p:spPr>
          <a:xfrm rot="5400000" flipH="1" flipV="1">
            <a:off x="5946502" y="2996952"/>
            <a:ext cx="3594050" cy="1503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40152" y="14847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Fetch </a:t>
            </a:r>
            <a:r>
              <a:rPr lang="en-IN" sz="800" b="1" dirty="0" err="1" smtClean="0"/>
              <a:t>config</a:t>
            </a:r>
            <a:r>
              <a:rPr lang="en-IN" sz="800" b="1" dirty="0" smtClean="0"/>
              <a:t> details</a:t>
            </a:r>
            <a:endParaRPr lang="en-IN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732240" y="227687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Update </a:t>
            </a:r>
            <a:r>
              <a:rPr lang="en-IN" sz="800" b="1" dirty="0" err="1" smtClean="0"/>
              <a:t>runstats</a:t>
            </a:r>
            <a:endParaRPr lang="en-IN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275856" y="566124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Ingestion UI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1520" y="46531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Staging</a:t>
            </a:r>
            <a:endParaRPr lang="en-IN" sz="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547664" y="479715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Refined</a:t>
            </a:r>
            <a:endParaRPr lang="en-IN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99792" y="508518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Standardized</a:t>
            </a:r>
            <a:endParaRPr lang="en-IN" sz="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91680" y="3090446"/>
            <a:ext cx="1152128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Generate Execution Instruction</a:t>
            </a:r>
            <a:endParaRPr lang="en-IN" sz="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131840" y="3090446"/>
            <a:ext cx="1584176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Group Instructions in Sequence/Parallel Batch</a:t>
            </a:r>
            <a:endParaRPr lang="en-IN" sz="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580112" y="76470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Persist</a:t>
            </a:r>
            <a:endParaRPr lang="en-IN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051720" y="4149080"/>
            <a:ext cx="86409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File Integrity</a:t>
            </a:r>
            <a:endParaRPr lang="en-IN" sz="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7824" y="4149660"/>
            <a:ext cx="86409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Field Integrity</a:t>
            </a:r>
            <a:endParaRPr lang="en-IN" sz="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923928" y="4149660"/>
            <a:ext cx="720080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Volumetric Checks</a:t>
            </a:r>
            <a:endParaRPr lang="en-IN" sz="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932040" y="4149080"/>
            <a:ext cx="864096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Completeness Checks</a:t>
            </a:r>
            <a:endParaRPr lang="en-IN" sz="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12160" y="4149080"/>
            <a:ext cx="64807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Profiling</a:t>
            </a:r>
            <a:endParaRPr lang="en-IN" sz="8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851920" y="5085184"/>
            <a:ext cx="576064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Masking</a:t>
            </a:r>
            <a:endParaRPr lang="en-IN" sz="8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508104" y="5034662"/>
            <a:ext cx="1080120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Creating Domain Object s</a:t>
            </a:r>
            <a:endParaRPr lang="en-IN" sz="8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2000" y="5085184"/>
            <a:ext cx="792088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Enrichment</a:t>
            </a:r>
            <a:endParaRPr lang="en-IN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732240" y="5013176"/>
            <a:ext cx="93610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Aggregation</a:t>
            </a:r>
            <a:endParaRPr lang="en-IN" sz="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5864"/>
            <a:ext cx="144015" cy="15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491332"/>
            <a:ext cx="312360" cy="56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661248"/>
            <a:ext cx="137529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7" name="Straight Arrow Connector 116"/>
          <p:cNvCxnSpPr/>
          <p:nvPr/>
        </p:nvCxnSpPr>
        <p:spPr>
          <a:xfrm>
            <a:off x="4067944" y="357301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851920" y="4581128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5400000">
            <a:off x="4896036" y="3176972"/>
            <a:ext cx="4968552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3568" y="630932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CDH Cluster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0" y="18864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/>
              <a:t>Process Flow</a:t>
            </a:r>
            <a:endParaRPr lang="en-IN" sz="1600" b="1" u="sng" dirty="0"/>
          </a:p>
        </p:txBody>
      </p:sp>
      <p:sp>
        <p:nvSpPr>
          <p:cNvPr id="135" name="TextBox 134"/>
          <p:cNvSpPr txBox="1"/>
          <p:nvPr/>
        </p:nvSpPr>
        <p:spPr>
          <a:xfrm>
            <a:off x="8028384" y="227687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Fetch </a:t>
            </a:r>
            <a:r>
              <a:rPr lang="en-IN" sz="800" b="1" dirty="0" err="1" smtClean="0"/>
              <a:t>runstats</a:t>
            </a:r>
            <a:endParaRPr lang="en-IN" sz="8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716016" y="3933056"/>
            <a:ext cx="0" cy="6480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87824" y="3933056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Pre Transformation DQ checks</a:t>
            </a:r>
            <a:endParaRPr lang="en-IN" sz="900" b="1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36096" y="3933056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>
                <a:solidFill>
                  <a:srgbClr val="0000FF"/>
                </a:solidFill>
              </a:rPr>
              <a:t>Post Transformation DQ checks</a:t>
            </a:r>
            <a:endParaRPr lang="en-IN" sz="900" b="1" dirty="0">
              <a:solidFill>
                <a:srgbClr val="0000FF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228184" y="4581128"/>
            <a:ext cx="0" cy="288032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132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Govindram Gupta</dc:creator>
  <cp:lastModifiedBy>Govindram Gupta</cp:lastModifiedBy>
  <cp:revision>60</cp:revision>
  <dcterms:created xsi:type="dcterms:W3CDTF">2021-06-30T18:06:15Z</dcterms:created>
  <dcterms:modified xsi:type="dcterms:W3CDTF">2021-07-02T07:31:56Z</dcterms:modified>
</cp:coreProperties>
</file>