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404"/>
    <a:srgbClr val="A161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5" d="100"/>
          <a:sy n="75" d="100"/>
        </p:scale>
        <p:origin x="54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iagrams/_rels/data3.xml.rels><?xml version="1.0" encoding="UTF-8" standalone="yes"?>
<Relationships xmlns="http://schemas.openxmlformats.org/package/2006/relationships"><Relationship Id="rId1" Type="http://schemas.openxmlformats.org/officeDocument/2006/relationships/image" Target="../media/image4.jpg"/></Relationships>
</file>

<file path=ppt/diagrams/_rels/drawing3.xml.rels><?xml version="1.0" encoding="UTF-8" standalone="yes"?>
<Relationships xmlns="http://schemas.openxmlformats.org/package/2006/relationships"><Relationship Id="rId1" Type="http://schemas.openxmlformats.org/officeDocument/2006/relationships/image" Target="../media/image4.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4">
  <dgm:title val=""/>
  <dgm:desc val=""/>
  <dgm:catLst>
    <dgm:cat type="accent5" pri="11400"/>
  </dgm:catLst>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ED3D2F3-CE88-4F34-B837-14797D0E7A0F}" type="doc">
      <dgm:prSet loTypeId="urn:microsoft.com/office/officeart/2005/8/layout/target3" loCatId="relationship" qsTypeId="urn:microsoft.com/office/officeart/2005/8/quickstyle/3d7" qsCatId="3D" csTypeId="urn:microsoft.com/office/officeart/2005/8/colors/accent1_2" csCatId="accent1"/>
      <dgm:spPr/>
      <dgm:t>
        <a:bodyPr/>
        <a:lstStyle/>
        <a:p>
          <a:endParaRPr lang="en-US"/>
        </a:p>
      </dgm:t>
    </dgm:pt>
    <dgm:pt modelId="{17EF21FC-530A-4713-9586-09B99BF8DA15}">
      <dgm:prSet/>
      <dgm:spPr/>
      <dgm:t>
        <a:bodyPr/>
        <a:lstStyle/>
        <a:p>
          <a:pPr rtl="0"/>
          <a:r>
            <a:rPr lang="en-US" b="1" u="sng" dirty="0" smtClean="0"/>
            <a:t>TEAM NO </a:t>
          </a:r>
          <a:r>
            <a:rPr lang="en-US" b="1" dirty="0" smtClean="0"/>
            <a:t>- 61</a:t>
          </a:r>
          <a:endParaRPr lang="en-IN" dirty="0"/>
        </a:p>
      </dgm:t>
    </dgm:pt>
    <dgm:pt modelId="{C610A6F4-964C-4A64-A788-39FE244D5F92}" type="parTrans" cxnId="{9616C4CD-0E60-44BC-B717-5C93D91E2B2C}">
      <dgm:prSet/>
      <dgm:spPr/>
      <dgm:t>
        <a:bodyPr/>
        <a:lstStyle/>
        <a:p>
          <a:endParaRPr lang="en-US"/>
        </a:p>
      </dgm:t>
    </dgm:pt>
    <dgm:pt modelId="{EB3425FE-78FE-4E87-BADD-EB53F762228B}" type="sibTrans" cxnId="{9616C4CD-0E60-44BC-B717-5C93D91E2B2C}">
      <dgm:prSet/>
      <dgm:spPr/>
      <dgm:t>
        <a:bodyPr/>
        <a:lstStyle/>
        <a:p>
          <a:endParaRPr lang="en-US"/>
        </a:p>
      </dgm:t>
    </dgm:pt>
    <dgm:pt modelId="{EE97F69A-1606-4306-A81B-A853DA1578AC}" type="pres">
      <dgm:prSet presAssocID="{CED3D2F3-CE88-4F34-B837-14797D0E7A0F}" presName="Name0" presStyleCnt="0">
        <dgm:presLayoutVars>
          <dgm:chMax val="7"/>
          <dgm:dir/>
          <dgm:animLvl val="lvl"/>
          <dgm:resizeHandles val="exact"/>
        </dgm:presLayoutVars>
      </dgm:prSet>
      <dgm:spPr/>
      <dgm:t>
        <a:bodyPr/>
        <a:lstStyle/>
        <a:p>
          <a:endParaRPr lang="en-US"/>
        </a:p>
      </dgm:t>
    </dgm:pt>
    <dgm:pt modelId="{1175A052-D95F-4953-B7EC-AD9CF665396F}" type="pres">
      <dgm:prSet presAssocID="{17EF21FC-530A-4713-9586-09B99BF8DA15}" presName="circle1" presStyleLbl="node1" presStyleIdx="0" presStyleCnt="1"/>
      <dgm:spPr/>
      <dgm:t>
        <a:bodyPr/>
        <a:lstStyle/>
        <a:p>
          <a:endParaRPr lang="en-US"/>
        </a:p>
      </dgm:t>
    </dgm:pt>
    <dgm:pt modelId="{11495BAA-EFD8-458A-9E81-258FC1FAAD6E}" type="pres">
      <dgm:prSet presAssocID="{17EF21FC-530A-4713-9586-09B99BF8DA15}" presName="space" presStyleCnt="0"/>
      <dgm:spPr/>
    </dgm:pt>
    <dgm:pt modelId="{D5F6A892-C84D-4916-A14C-4A28EA78110A}" type="pres">
      <dgm:prSet presAssocID="{17EF21FC-530A-4713-9586-09B99BF8DA15}" presName="rect1" presStyleLbl="alignAcc1" presStyleIdx="0" presStyleCnt="1"/>
      <dgm:spPr/>
      <dgm:t>
        <a:bodyPr/>
        <a:lstStyle/>
        <a:p>
          <a:endParaRPr lang="en-US"/>
        </a:p>
      </dgm:t>
    </dgm:pt>
    <dgm:pt modelId="{C05C7234-BF59-4DC6-BFDA-28901BC23810}" type="pres">
      <dgm:prSet presAssocID="{17EF21FC-530A-4713-9586-09B99BF8DA15}" presName="rect1ParTxNoCh" presStyleLbl="alignAcc1" presStyleIdx="0" presStyleCnt="1">
        <dgm:presLayoutVars>
          <dgm:chMax val="1"/>
          <dgm:bulletEnabled val="1"/>
        </dgm:presLayoutVars>
      </dgm:prSet>
      <dgm:spPr/>
      <dgm:t>
        <a:bodyPr/>
        <a:lstStyle/>
        <a:p>
          <a:endParaRPr lang="en-US"/>
        </a:p>
      </dgm:t>
    </dgm:pt>
  </dgm:ptLst>
  <dgm:cxnLst>
    <dgm:cxn modelId="{9616C4CD-0E60-44BC-B717-5C93D91E2B2C}" srcId="{CED3D2F3-CE88-4F34-B837-14797D0E7A0F}" destId="{17EF21FC-530A-4713-9586-09B99BF8DA15}" srcOrd="0" destOrd="0" parTransId="{C610A6F4-964C-4A64-A788-39FE244D5F92}" sibTransId="{EB3425FE-78FE-4E87-BADD-EB53F762228B}"/>
    <dgm:cxn modelId="{AEC8F490-A650-4CF8-805B-7DBE2F0DFF5D}" type="presOf" srcId="{17EF21FC-530A-4713-9586-09B99BF8DA15}" destId="{C05C7234-BF59-4DC6-BFDA-28901BC23810}" srcOrd="1" destOrd="0" presId="urn:microsoft.com/office/officeart/2005/8/layout/target3"/>
    <dgm:cxn modelId="{2143858F-8422-4FEF-8647-B8679D4B0922}" type="presOf" srcId="{17EF21FC-530A-4713-9586-09B99BF8DA15}" destId="{D5F6A892-C84D-4916-A14C-4A28EA78110A}" srcOrd="0" destOrd="0" presId="urn:microsoft.com/office/officeart/2005/8/layout/target3"/>
    <dgm:cxn modelId="{A40F0F20-63D2-490B-9AF0-5EA2EFD53610}" type="presOf" srcId="{CED3D2F3-CE88-4F34-B837-14797D0E7A0F}" destId="{EE97F69A-1606-4306-A81B-A853DA1578AC}" srcOrd="0" destOrd="0" presId="urn:microsoft.com/office/officeart/2005/8/layout/target3"/>
    <dgm:cxn modelId="{10948E66-56D4-47AE-AF0D-615E8E4A9588}" type="presParOf" srcId="{EE97F69A-1606-4306-A81B-A853DA1578AC}" destId="{1175A052-D95F-4953-B7EC-AD9CF665396F}" srcOrd="0" destOrd="0" presId="urn:microsoft.com/office/officeart/2005/8/layout/target3"/>
    <dgm:cxn modelId="{9B02C1F9-5260-4919-B33C-7F3A2B402F99}" type="presParOf" srcId="{EE97F69A-1606-4306-A81B-A853DA1578AC}" destId="{11495BAA-EFD8-458A-9E81-258FC1FAAD6E}" srcOrd="1" destOrd="0" presId="urn:microsoft.com/office/officeart/2005/8/layout/target3"/>
    <dgm:cxn modelId="{A4ABDE02-D93E-4D60-8570-4023F524AE8F}" type="presParOf" srcId="{EE97F69A-1606-4306-A81B-A853DA1578AC}" destId="{D5F6A892-C84D-4916-A14C-4A28EA78110A}" srcOrd="2" destOrd="0" presId="urn:microsoft.com/office/officeart/2005/8/layout/target3"/>
    <dgm:cxn modelId="{11A6C156-1C88-47CD-8B5D-5249145D04A0}" type="presParOf" srcId="{EE97F69A-1606-4306-A81B-A853DA1578AC}" destId="{C05C7234-BF59-4DC6-BFDA-28901BC23810}" srcOrd="3"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C278195-622E-4ADC-84C7-F03AE2366C01}" type="doc">
      <dgm:prSet loTypeId="urn:microsoft.com/office/officeart/2005/8/layout/vList2" loCatId="list" qsTypeId="urn:microsoft.com/office/officeart/2005/8/quickstyle/simple3" qsCatId="simple" csTypeId="urn:microsoft.com/office/officeart/2005/8/colors/accent5_4" csCatId="accent5" phldr="1"/>
      <dgm:spPr/>
      <dgm:t>
        <a:bodyPr/>
        <a:lstStyle/>
        <a:p>
          <a:endParaRPr lang="en-US"/>
        </a:p>
      </dgm:t>
    </dgm:pt>
    <dgm:pt modelId="{498E8D0D-49E7-4E9A-B5CA-7C6E4FDF6616}">
      <dgm:prSet>
        <dgm:style>
          <a:lnRef idx="1">
            <a:schemeClr val="dk1"/>
          </a:lnRef>
          <a:fillRef idx="2">
            <a:schemeClr val="dk1"/>
          </a:fillRef>
          <a:effectRef idx="1">
            <a:schemeClr val="dk1"/>
          </a:effectRef>
          <a:fontRef idx="minor">
            <a:schemeClr val="dk1"/>
          </a:fontRef>
        </dgm:style>
      </dgm:prSet>
      <dgm:spPr>
        <a:solidFill>
          <a:schemeClr val="accent1"/>
        </a:solidFill>
        <a:ln>
          <a:solidFill>
            <a:schemeClr val="tx1">
              <a:lumMod val="65000"/>
              <a:lumOff val="35000"/>
            </a:schemeClr>
          </a:solidFill>
        </a:ln>
        <a:effectLst>
          <a:glow rad="63500">
            <a:schemeClr val="accent2">
              <a:satMod val="175000"/>
              <a:alpha val="40000"/>
            </a:schemeClr>
          </a:glow>
          <a:reflection blurRad="6350" stA="52000" endA="300" endPos="35000" dir="5400000" sy="-100000" algn="bl" rotWithShape="0"/>
        </a:effectLst>
      </dgm:spPr>
      <dgm:t>
        <a:bodyPr/>
        <a:lstStyle/>
        <a:p>
          <a:pPr rtl="0"/>
          <a:r>
            <a:rPr lang="en-US" dirty="0" smtClean="0"/>
            <a:t>What is Learning-Analytics?</a:t>
          </a:r>
          <a:endParaRPr lang="en-IN" dirty="0"/>
        </a:p>
      </dgm:t>
    </dgm:pt>
    <dgm:pt modelId="{567EBCA5-15A6-4279-A9BA-B6925545354A}" type="parTrans" cxnId="{7935EB7A-E0F0-4DC0-962E-A806280215A3}">
      <dgm:prSet/>
      <dgm:spPr/>
      <dgm:t>
        <a:bodyPr/>
        <a:lstStyle/>
        <a:p>
          <a:endParaRPr lang="en-US"/>
        </a:p>
      </dgm:t>
    </dgm:pt>
    <dgm:pt modelId="{73F5984C-6A66-4607-9DA5-99FCB532356E}" type="sibTrans" cxnId="{7935EB7A-E0F0-4DC0-962E-A806280215A3}">
      <dgm:prSet/>
      <dgm:spPr/>
      <dgm:t>
        <a:bodyPr/>
        <a:lstStyle/>
        <a:p>
          <a:endParaRPr lang="en-US"/>
        </a:p>
      </dgm:t>
    </dgm:pt>
    <dgm:pt modelId="{9FD231D2-610B-4463-887F-3ADCE72CDA95}" type="pres">
      <dgm:prSet presAssocID="{CC278195-622E-4ADC-84C7-F03AE2366C01}" presName="linear" presStyleCnt="0">
        <dgm:presLayoutVars>
          <dgm:animLvl val="lvl"/>
          <dgm:resizeHandles val="exact"/>
        </dgm:presLayoutVars>
      </dgm:prSet>
      <dgm:spPr/>
      <dgm:t>
        <a:bodyPr/>
        <a:lstStyle/>
        <a:p>
          <a:endParaRPr lang="en-US"/>
        </a:p>
      </dgm:t>
    </dgm:pt>
    <dgm:pt modelId="{AF1F534D-357C-411F-8F41-2E9077417F19}" type="pres">
      <dgm:prSet presAssocID="{498E8D0D-49E7-4E9A-B5CA-7C6E4FDF6616}" presName="parentText" presStyleLbl="node1" presStyleIdx="0" presStyleCnt="1">
        <dgm:presLayoutVars>
          <dgm:chMax val="0"/>
          <dgm:bulletEnabled val="1"/>
        </dgm:presLayoutVars>
      </dgm:prSet>
      <dgm:spPr/>
      <dgm:t>
        <a:bodyPr/>
        <a:lstStyle/>
        <a:p>
          <a:endParaRPr lang="en-US"/>
        </a:p>
      </dgm:t>
    </dgm:pt>
  </dgm:ptLst>
  <dgm:cxnLst>
    <dgm:cxn modelId="{7935EB7A-E0F0-4DC0-962E-A806280215A3}" srcId="{CC278195-622E-4ADC-84C7-F03AE2366C01}" destId="{498E8D0D-49E7-4E9A-B5CA-7C6E4FDF6616}" srcOrd="0" destOrd="0" parTransId="{567EBCA5-15A6-4279-A9BA-B6925545354A}" sibTransId="{73F5984C-6A66-4607-9DA5-99FCB532356E}"/>
    <dgm:cxn modelId="{B2809EBF-629A-497D-8CE5-D2791FF5C872}" type="presOf" srcId="{498E8D0D-49E7-4E9A-B5CA-7C6E4FDF6616}" destId="{AF1F534D-357C-411F-8F41-2E9077417F19}" srcOrd="0" destOrd="0" presId="urn:microsoft.com/office/officeart/2005/8/layout/vList2"/>
    <dgm:cxn modelId="{15175ED4-B458-4F49-AFCC-93AED3F87C7E}" type="presOf" srcId="{CC278195-622E-4ADC-84C7-F03AE2366C01}" destId="{9FD231D2-610B-4463-887F-3ADCE72CDA95}" srcOrd="0" destOrd="0" presId="urn:microsoft.com/office/officeart/2005/8/layout/vList2"/>
    <dgm:cxn modelId="{F09AB546-AD89-4EC7-BED6-8C593DCBA481}" type="presParOf" srcId="{9FD231D2-610B-4463-887F-3ADCE72CDA95}" destId="{AF1F534D-357C-411F-8F41-2E9077417F19}"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F877523-F23E-49AA-B68D-26E9BB12C894}"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AAE5DB74-E46B-49EB-A7A5-7C34B6F02FC9}">
      <dgm:prSet/>
      <dgm:spPr>
        <a:ln w="76200"/>
      </dgm:spPr>
      <dgm:t>
        <a:bodyPr/>
        <a:lstStyle/>
        <a:p>
          <a:pPr rtl="0"/>
          <a:r>
            <a:rPr lang="en-IN" b="1" i="0" dirty="0" smtClean="0">
              <a:solidFill>
                <a:schemeClr val="tx1">
                  <a:lumMod val="95000"/>
                  <a:lumOff val="5000"/>
                </a:schemeClr>
              </a:solidFill>
              <a:effectLst>
                <a:outerShdw blurRad="38100" dist="38100" dir="2700000" algn="tl">
                  <a:srgbClr val="000000">
                    <a:alpha val="43137"/>
                  </a:srgbClr>
                </a:outerShdw>
              </a:effectLst>
              <a:latin typeface="Calisto MT" panose="02040603050505030304" pitchFamily="18" charset="0"/>
            </a:rPr>
            <a:t>THANK YOU </a:t>
          </a:r>
          <a:endParaRPr lang="en-IN" b="1" i="0" dirty="0">
            <a:solidFill>
              <a:schemeClr val="tx1">
                <a:lumMod val="95000"/>
                <a:lumOff val="5000"/>
              </a:schemeClr>
            </a:solidFill>
            <a:effectLst>
              <a:outerShdw blurRad="38100" dist="38100" dir="2700000" algn="tl">
                <a:srgbClr val="000000">
                  <a:alpha val="43137"/>
                </a:srgbClr>
              </a:outerShdw>
            </a:effectLst>
            <a:latin typeface="Calisto MT" panose="02040603050505030304" pitchFamily="18" charset="0"/>
          </a:endParaRPr>
        </a:p>
      </dgm:t>
    </dgm:pt>
    <dgm:pt modelId="{D0EDC153-1559-475A-B72D-61CC4AFB2369}" type="parTrans" cxnId="{B83FE903-A4F4-4695-BC08-FDF700147E48}">
      <dgm:prSet/>
      <dgm:spPr/>
      <dgm:t>
        <a:bodyPr/>
        <a:lstStyle/>
        <a:p>
          <a:endParaRPr lang="en-US"/>
        </a:p>
      </dgm:t>
    </dgm:pt>
    <dgm:pt modelId="{5A71C465-ED5F-4B49-B664-8F309CBB3B10}" type="sibTrans" cxnId="{B83FE903-A4F4-4695-BC08-FDF700147E48}">
      <dgm:prSet/>
      <dgm:spPr/>
      <dgm:t>
        <a:bodyPr/>
        <a:lstStyle/>
        <a:p>
          <a:endParaRPr lang="en-US"/>
        </a:p>
      </dgm:t>
    </dgm:pt>
    <dgm:pt modelId="{94AE5E19-FFA9-413C-ADA6-71A2DECACB68}" type="pres">
      <dgm:prSet presAssocID="{FF877523-F23E-49AA-B68D-26E9BB12C894}" presName="linearFlow" presStyleCnt="0">
        <dgm:presLayoutVars>
          <dgm:dir/>
          <dgm:resizeHandles val="exact"/>
        </dgm:presLayoutVars>
      </dgm:prSet>
      <dgm:spPr/>
      <dgm:t>
        <a:bodyPr/>
        <a:lstStyle/>
        <a:p>
          <a:endParaRPr lang="en-US"/>
        </a:p>
      </dgm:t>
    </dgm:pt>
    <dgm:pt modelId="{F4B919D9-9F15-49EC-9BAF-E684349C7C10}" type="pres">
      <dgm:prSet presAssocID="{AAE5DB74-E46B-49EB-A7A5-7C34B6F02FC9}" presName="composite" presStyleCnt="0"/>
      <dgm:spPr/>
    </dgm:pt>
    <dgm:pt modelId="{5326DC64-7D6B-453F-9C31-5AED82B18C64}" type="pres">
      <dgm:prSet presAssocID="{AAE5DB74-E46B-49EB-A7A5-7C34B6F02FC9}" presName="imgShp" presStyleLbl="fgImgPlace1" presStyleIdx="0" presStyleCnt="1" custLinFactNeighborX="-18751" custLinFactNeighborY="1160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D90B1FDC-FF90-495B-B50A-67515D0C9DF9}" type="pres">
      <dgm:prSet presAssocID="{AAE5DB74-E46B-49EB-A7A5-7C34B6F02FC9}" presName="txShp" presStyleLbl="node1" presStyleIdx="0" presStyleCnt="1" custLinFactNeighborX="-3514" custLinFactNeighborY="33482">
        <dgm:presLayoutVars>
          <dgm:bulletEnabled val="1"/>
        </dgm:presLayoutVars>
      </dgm:prSet>
      <dgm:spPr/>
      <dgm:t>
        <a:bodyPr/>
        <a:lstStyle/>
        <a:p>
          <a:endParaRPr lang="en-US"/>
        </a:p>
      </dgm:t>
    </dgm:pt>
  </dgm:ptLst>
  <dgm:cxnLst>
    <dgm:cxn modelId="{CC53E903-C8F1-4FC6-8BB8-75E72E9E0D4B}" type="presOf" srcId="{AAE5DB74-E46B-49EB-A7A5-7C34B6F02FC9}" destId="{D90B1FDC-FF90-495B-B50A-67515D0C9DF9}" srcOrd="0" destOrd="0" presId="urn:microsoft.com/office/officeart/2005/8/layout/vList3"/>
    <dgm:cxn modelId="{9C1D8959-C074-4A9B-9AC9-42D6BC91AC85}" type="presOf" srcId="{FF877523-F23E-49AA-B68D-26E9BB12C894}" destId="{94AE5E19-FFA9-413C-ADA6-71A2DECACB68}" srcOrd="0" destOrd="0" presId="urn:microsoft.com/office/officeart/2005/8/layout/vList3"/>
    <dgm:cxn modelId="{B83FE903-A4F4-4695-BC08-FDF700147E48}" srcId="{FF877523-F23E-49AA-B68D-26E9BB12C894}" destId="{AAE5DB74-E46B-49EB-A7A5-7C34B6F02FC9}" srcOrd="0" destOrd="0" parTransId="{D0EDC153-1559-475A-B72D-61CC4AFB2369}" sibTransId="{5A71C465-ED5F-4B49-B664-8F309CBB3B10}"/>
    <dgm:cxn modelId="{0B3081EC-A0A4-4193-BD01-13F5DE8B4439}" type="presParOf" srcId="{94AE5E19-FFA9-413C-ADA6-71A2DECACB68}" destId="{F4B919D9-9F15-49EC-9BAF-E684349C7C10}" srcOrd="0" destOrd="0" presId="urn:microsoft.com/office/officeart/2005/8/layout/vList3"/>
    <dgm:cxn modelId="{9D049229-E52B-4A9C-935B-8D31CAFE36BD}" type="presParOf" srcId="{F4B919D9-9F15-49EC-9BAF-E684349C7C10}" destId="{5326DC64-7D6B-453F-9C31-5AED82B18C64}" srcOrd="0" destOrd="0" presId="urn:microsoft.com/office/officeart/2005/8/layout/vList3"/>
    <dgm:cxn modelId="{9F14DE71-1451-45A1-9E79-809133D5EE8A}" type="presParOf" srcId="{F4B919D9-9F15-49EC-9BAF-E684349C7C10}" destId="{D90B1FDC-FF90-495B-B50A-67515D0C9DF9}"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75A052-D95F-4953-B7EC-AD9CF665396F}">
      <dsp:nvSpPr>
        <dsp:cNvPr id="0" name=""/>
        <dsp:cNvSpPr/>
      </dsp:nvSpPr>
      <dsp:spPr>
        <a:xfrm>
          <a:off x="0" y="0"/>
          <a:ext cx="646330" cy="646330"/>
        </a:xfrm>
        <a:prstGeom prst="pie">
          <a:avLst>
            <a:gd name="adj1" fmla="val 5400000"/>
            <a:gd name="adj2" fmla="val 16200000"/>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D5F6A892-C84D-4916-A14C-4A28EA78110A}">
      <dsp:nvSpPr>
        <dsp:cNvPr id="0" name=""/>
        <dsp:cNvSpPr/>
      </dsp:nvSpPr>
      <dsp:spPr>
        <a:xfrm>
          <a:off x="323165" y="0"/>
          <a:ext cx="2933839" cy="646330"/>
        </a:xfrm>
        <a:prstGeom prst="rect">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sp3d extrusionH="50600">
          <a:bevelT w="101600" h="80600"/>
          <a:bevelB w="80600" h="80600"/>
        </a:sp3d>
      </dsp:spPr>
      <dsp:style>
        <a:lnRef idx="1">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lvl="0" algn="ctr" defTabSz="1333500" rtl="0">
            <a:lnSpc>
              <a:spcPct val="90000"/>
            </a:lnSpc>
            <a:spcBef>
              <a:spcPct val="0"/>
            </a:spcBef>
            <a:spcAft>
              <a:spcPct val="35000"/>
            </a:spcAft>
          </a:pPr>
          <a:r>
            <a:rPr lang="en-US" sz="3000" b="1" u="sng" kern="1200" dirty="0" smtClean="0"/>
            <a:t>TEAM NO </a:t>
          </a:r>
          <a:r>
            <a:rPr lang="en-US" sz="3000" b="1" kern="1200" dirty="0" smtClean="0"/>
            <a:t>- 61</a:t>
          </a:r>
          <a:endParaRPr lang="en-IN" sz="3000" kern="1200" dirty="0"/>
        </a:p>
      </dsp:txBody>
      <dsp:txXfrm>
        <a:off x="323165" y="0"/>
        <a:ext cx="2933839" cy="6463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1F534D-357C-411F-8F41-2E9077417F19}">
      <dsp:nvSpPr>
        <dsp:cNvPr id="0" name=""/>
        <dsp:cNvSpPr/>
      </dsp:nvSpPr>
      <dsp:spPr>
        <a:xfrm>
          <a:off x="0" y="7148"/>
          <a:ext cx="8596668" cy="795600"/>
        </a:xfrm>
        <a:prstGeom prst="roundRect">
          <a:avLst/>
        </a:prstGeom>
        <a:solidFill>
          <a:schemeClr val="accent1"/>
        </a:solidFill>
        <a:ln w="12700" cap="rnd" cmpd="sng" algn="ctr">
          <a:solidFill>
            <a:schemeClr val="tx1">
              <a:lumMod val="65000"/>
              <a:lumOff val="35000"/>
            </a:schemeClr>
          </a:solidFill>
          <a:prstDash val="solid"/>
        </a:ln>
        <a:effectLst>
          <a:glow rad="63500">
            <a:schemeClr val="accent2">
              <a:satMod val="175000"/>
              <a:alpha val="40000"/>
            </a:schemeClr>
          </a:glow>
          <a:reflection blurRad="6350" stA="52000" endA="300" endPos="35000" dir="5400000" sy="-100000" algn="bl" rotWithShape="0"/>
        </a:effectLst>
        <a:scene3d>
          <a:camera prst="orthographicFront"/>
          <a:lightRig rig="flat" dir="t"/>
        </a:scene3d>
        <a:sp3d/>
      </dsp:spPr>
      <dsp:style>
        <a:lnRef idx="1">
          <a:schemeClr val="dk1"/>
        </a:lnRef>
        <a:fillRef idx="2">
          <a:schemeClr val="dk1"/>
        </a:fillRef>
        <a:effectRef idx="1">
          <a:schemeClr val="dk1"/>
        </a:effectRef>
        <a:fontRef idx="minor">
          <a:schemeClr val="dk1"/>
        </a:fontRef>
      </dsp:style>
      <dsp:txBody>
        <a:bodyPr spcFirstLastPara="0" vert="horz" wrap="square" lIns="129540" tIns="129540" rIns="129540" bIns="129540" numCol="1" spcCol="1270" anchor="ctr" anchorCtr="0">
          <a:noAutofit/>
        </a:bodyPr>
        <a:lstStyle/>
        <a:p>
          <a:pPr lvl="0" algn="l" defTabSz="1511300" rtl="0">
            <a:lnSpc>
              <a:spcPct val="90000"/>
            </a:lnSpc>
            <a:spcBef>
              <a:spcPct val="0"/>
            </a:spcBef>
            <a:spcAft>
              <a:spcPct val="35000"/>
            </a:spcAft>
          </a:pPr>
          <a:r>
            <a:rPr lang="en-US" sz="3400" kern="1200" dirty="0" smtClean="0"/>
            <a:t>What is Learning-Analytics?</a:t>
          </a:r>
          <a:endParaRPr lang="en-IN" sz="3400" kern="1200" dirty="0"/>
        </a:p>
      </dsp:txBody>
      <dsp:txXfrm>
        <a:off x="38838" y="45986"/>
        <a:ext cx="8518992" cy="7179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0B1FDC-FF90-495B-B50A-67515D0C9DF9}">
      <dsp:nvSpPr>
        <dsp:cNvPr id="0" name=""/>
        <dsp:cNvSpPr/>
      </dsp:nvSpPr>
      <dsp:spPr>
        <a:xfrm rot="10800000">
          <a:off x="1776662" y="0"/>
          <a:ext cx="5947145" cy="1950720"/>
        </a:xfrm>
        <a:prstGeom prst="homePlate">
          <a:avLst/>
        </a:prstGeom>
        <a:solidFill>
          <a:schemeClr val="accent1">
            <a:hueOff val="0"/>
            <a:satOff val="0"/>
            <a:lumOff val="0"/>
            <a:alphaOff val="0"/>
          </a:schemeClr>
        </a:solidFill>
        <a:ln w="76200" cap="rnd" cmpd="sng"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60213" tIns="213360" rIns="398272" bIns="213360" numCol="1" spcCol="1270" anchor="ctr" anchorCtr="0">
          <a:noAutofit/>
        </a:bodyPr>
        <a:lstStyle/>
        <a:p>
          <a:pPr lvl="0" algn="ctr" defTabSz="2489200" rtl="0">
            <a:lnSpc>
              <a:spcPct val="90000"/>
            </a:lnSpc>
            <a:spcBef>
              <a:spcPct val="0"/>
            </a:spcBef>
            <a:spcAft>
              <a:spcPct val="35000"/>
            </a:spcAft>
          </a:pPr>
          <a:r>
            <a:rPr lang="en-IN" sz="5600" b="1" i="0" kern="1200" dirty="0" smtClean="0">
              <a:solidFill>
                <a:schemeClr val="tx1">
                  <a:lumMod val="95000"/>
                  <a:lumOff val="5000"/>
                </a:schemeClr>
              </a:solidFill>
              <a:effectLst>
                <a:outerShdw blurRad="38100" dist="38100" dir="2700000" algn="tl">
                  <a:srgbClr val="000000">
                    <a:alpha val="43137"/>
                  </a:srgbClr>
                </a:outerShdw>
              </a:effectLst>
              <a:latin typeface="Calisto MT" panose="02040603050505030304" pitchFamily="18" charset="0"/>
            </a:rPr>
            <a:t>THANK YOU </a:t>
          </a:r>
          <a:endParaRPr lang="en-IN" sz="5600" b="1" i="0" kern="1200" dirty="0">
            <a:solidFill>
              <a:schemeClr val="tx1">
                <a:lumMod val="95000"/>
                <a:lumOff val="5000"/>
              </a:schemeClr>
            </a:solidFill>
            <a:effectLst>
              <a:outerShdw blurRad="38100" dist="38100" dir="2700000" algn="tl">
                <a:srgbClr val="000000">
                  <a:alpha val="43137"/>
                </a:srgbClr>
              </a:outerShdw>
            </a:effectLst>
            <a:latin typeface="Calisto MT" panose="02040603050505030304" pitchFamily="18" charset="0"/>
          </a:endParaRPr>
        </a:p>
      </dsp:txBody>
      <dsp:txXfrm rot="10800000">
        <a:off x="2264342" y="0"/>
        <a:ext cx="5459465" cy="1950720"/>
      </dsp:txXfrm>
    </dsp:sp>
    <dsp:sp modelId="{5326DC64-7D6B-453F-9C31-5AED82B18C64}">
      <dsp:nvSpPr>
        <dsp:cNvPr id="0" name=""/>
        <dsp:cNvSpPr/>
      </dsp:nvSpPr>
      <dsp:spPr>
        <a:xfrm>
          <a:off x="644505" y="0"/>
          <a:ext cx="1950720" cy="195072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95F747-BEB6-4568-AC37-22F81356E75C}" type="datetimeFigureOut">
              <a:rPr lang="en-IN" smtClean="0"/>
              <a:t>08-07-2019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437C1A-B952-42EE-AB61-CBF52644AEE3}" type="slidenum">
              <a:rPr lang="en-IN" smtClean="0"/>
              <a:t>‹#›</a:t>
            </a:fld>
            <a:endParaRPr lang="en-IN"/>
          </a:p>
        </p:txBody>
      </p:sp>
    </p:spTree>
    <p:extLst>
      <p:ext uri="{BB962C8B-B14F-4D97-AF65-F5344CB8AC3E}">
        <p14:creationId xmlns:p14="http://schemas.microsoft.com/office/powerpoint/2010/main" val="3643952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r>
              <a:rPr lang="en-US" smtClean="0"/>
              <a:t>7/5/2019</a:t>
            </a:r>
            <a:endParaRPr lang="en-US" dirty="0"/>
          </a:p>
        </p:txBody>
      </p:sp>
      <p:sp>
        <p:nvSpPr>
          <p:cNvPr id="5" name="Footer Placeholder 4"/>
          <p:cNvSpPr>
            <a:spLocks noGrp="1"/>
          </p:cNvSpPr>
          <p:nvPr>
            <p:ph type="ftr" sz="quarter" idx="11"/>
          </p:nvPr>
        </p:nvSpPr>
        <p:spPr/>
        <p:txBody>
          <a:bodyPr/>
          <a:lstStyle/>
          <a:p>
            <a:r>
              <a:rPr lang="en-US" smtClean="0"/>
              <a:t>TEAM-61</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62671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r>
              <a:rPr lang="en-US" smtClean="0"/>
              <a:t>7/5/2019</a:t>
            </a:r>
            <a:endParaRPr lang="en-US" dirty="0"/>
          </a:p>
        </p:txBody>
      </p:sp>
      <p:sp>
        <p:nvSpPr>
          <p:cNvPr id="5" name="Footer Placeholder 4"/>
          <p:cNvSpPr>
            <a:spLocks noGrp="1"/>
          </p:cNvSpPr>
          <p:nvPr>
            <p:ph type="ftr" sz="quarter" idx="11"/>
          </p:nvPr>
        </p:nvSpPr>
        <p:spPr/>
        <p:txBody>
          <a:bodyPr/>
          <a:lstStyle/>
          <a:p>
            <a:r>
              <a:rPr lang="en-US" smtClean="0"/>
              <a:t>TEAM-61</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7083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r>
              <a:rPr lang="en-US" smtClean="0"/>
              <a:t>7/5/2019</a:t>
            </a:r>
            <a:endParaRPr lang="en-US" dirty="0"/>
          </a:p>
        </p:txBody>
      </p:sp>
      <p:sp>
        <p:nvSpPr>
          <p:cNvPr id="5" name="Footer Placeholder 4"/>
          <p:cNvSpPr>
            <a:spLocks noGrp="1"/>
          </p:cNvSpPr>
          <p:nvPr>
            <p:ph type="ftr" sz="quarter" idx="11"/>
          </p:nvPr>
        </p:nvSpPr>
        <p:spPr/>
        <p:txBody>
          <a:bodyPr/>
          <a:lstStyle/>
          <a:p>
            <a:r>
              <a:rPr lang="en-US" smtClean="0"/>
              <a:t>TEAM-61</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499092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r>
              <a:rPr lang="en-US" smtClean="0"/>
              <a:t>7/5/2019</a:t>
            </a:r>
            <a:endParaRPr lang="en-US" dirty="0"/>
          </a:p>
        </p:txBody>
      </p:sp>
      <p:sp>
        <p:nvSpPr>
          <p:cNvPr id="5" name="Footer Placeholder 4"/>
          <p:cNvSpPr>
            <a:spLocks noGrp="1"/>
          </p:cNvSpPr>
          <p:nvPr>
            <p:ph type="ftr" sz="quarter" idx="11"/>
          </p:nvPr>
        </p:nvSpPr>
        <p:spPr/>
        <p:txBody>
          <a:bodyPr/>
          <a:lstStyle/>
          <a:p>
            <a:r>
              <a:rPr lang="en-US" smtClean="0"/>
              <a:t>TEAM-61</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546946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r>
              <a:rPr lang="en-US" smtClean="0"/>
              <a:t>7/5/2019</a:t>
            </a:r>
            <a:endParaRPr lang="en-US" dirty="0"/>
          </a:p>
        </p:txBody>
      </p:sp>
      <p:sp>
        <p:nvSpPr>
          <p:cNvPr id="5" name="Footer Placeholder 4"/>
          <p:cNvSpPr>
            <a:spLocks noGrp="1"/>
          </p:cNvSpPr>
          <p:nvPr>
            <p:ph type="ftr" sz="quarter" idx="11"/>
          </p:nvPr>
        </p:nvSpPr>
        <p:spPr/>
        <p:txBody>
          <a:bodyPr/>
          <a:lstStyle/>
          <a:p>
            <a:r>
              <a:rPr lang="en-US" smtClean="0"/>
              <a:t>TEAM-61</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950276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r>
              <a:rPr lang="en-US" smtClean="0"/>
              <a:t>7/5/2019</a:t>
            </a:r>
            <a:endParaRPr lang="en-US" dirty="0"/>
          </a:p>
        </p:txBody>
      </p:sp>
      <p:sp>
        <p:nvSpPr>
          <p:cNvPr id="5" name="Footer Placeholder 4"/>
          <p:cNvSpPr>
            <a:spLocks noGrp="1"/>
          </p:cNvSpPr>
          <p:nvPr>
            <p:ph type="ftr" sz="quarter" idx="11"/>
          </p:nvPr>
        </p:nvSpPr>
        <p:spPr/>
        <p:txBody>
          <a:bodyPr/>
          <a:lstStyle/>
          <a:p>
            <a:r>
              <a:rPr lang="en-US" smtClean="0"/>
              <a:t>TEAM-61</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802292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7/5/2019</a:t>
            </a:r>
            <a:endParaRPr lang="en-US" dirty="0"/>
          </a:p>
        </p:txBody>
      </p:sp>
      <p:sp>
        <p:nvSpPr>
          <p:cNvPr id="5" name="Footer Placeholder 4"/>
          <p:cNvSpPr>
            <a:spLocks noGrp="1"/>
          </p:cNvSpPr>
          <p:nvPr>
            <p:ph type="ftr" sz="quarter" idx="11"/>
          </p:nvPr>
        </p:nvSpPr>
        <p:spPr/>
        <p:txBody>
          <a:bodyPr/>
          <a:lstStyle/>
          <a:p>
            <a:r>
              <a:rPr lang="en-US" smtClean="0"/>
              <a:t>TEAM-61</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568649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7/5/2019</a:t>
            </a:r>
            <a:endParaRPr lang="en-US" dirty="0"/>
          </a:p>
        </p:txBody>
      </p:sp>
      <p:sp>
        <p:nvSpPr>
          <p:cNvPr id="5" name="Footer Placeholder 4"/>
          <p:cNvSpPr>
            <a:spLocks noGrp="1"/>
          </p:cNvSpPr>
          <p:nvPr>
            <p:ph type="ftr" sz="quarter" idx="11"/>
          </p:nvPr>
        </p:nvSpPr>
        <p:spPr/>
        <p:txBody>
          <a:bodyPr/>
          <a:lstStyle/>
          <a:p>
            <a:r>
              <a:rPr lang="en-US" smtClean="0"/>
              <a:t>TEAM-61</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71441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7/5/2019</a:t>
            </a:r>
            <a:endParaRPr lang="en-US" dirty="0"/>
          </a:p>
        </p:txBody>
      </p:sp>
      <p:sp>
        <p:nvSpPr>
          <p:cNvPr id="5" name="Footer Placeholder 4"/>
          <p:cNvSpPr>
            <a:spLocks noGrp="1"/>
          </p:cNvSpPr>
          <p:nvPr>
            <p:ph type="ftr" sz="quarter" idx="11"/>
          </p:nvPr>
        </p:nvSpPr>
        <p:spPr/>
        <p:txBody>
          <a:bodyPr/>
          <a:lstStyle/>
          <a:p>
            <a:r>
              <a:rPr lang="en-US" smtClean="0"/>
              <a:t>TEAM-61</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62149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r>
              <a:rPr lang="en-US" smtClean="0"/>
              <a:t>7/5/2019</a:t>
            </a:r>
            <a:endParaRPr lang="en-US" dirty="0"/>
          </a:p>
        </p:txBody>
      </p:sp>
      <p:sp>
        <p:nvSpPr>
          <p:cNvPr id="5" name="Footer Placeholder 4"/>
          <p:cNvSpPr>
            <a:spLocks noGrp="1"/>
          </p:cNvSpPr>
          <p:nvPr>
            <p:ph type="ftr" sz="quarter" idx="11"/>
          </p:nvPr>
        </p:nvSpPr>
        <p:spPr/>
        <p:txBody>
          <a:bodyPr/>
          <a:lstStyle/>
          <a:p>
            <a:r>
              <a:rPr lang="en-US" smtClean="0"/>
              <a:t>TEAM-61</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8781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n-US" smtClean="0"/>
              <a:t>7/5/2019</a:t>
            </a:r>
            <a:endParaRPr lang="en-US" dirty="0"/>
          </a:p>
        </p:txBody>
      </p:sp>
      <p:sp>
        <p:nvSpPr>
          <p:cNvPr id="6" name="Footer Placeholder 5"/>
          <p:cNvSpPr>
            <a:spLocks noGrp="1"/>
          </p:cNvSpPr>
          <p:nvPr>
            <p:ph type="ftr" sz="quarter" idx="11"/>
          </p:nvPr>
        </p:nvSpPr>
        <p:spPr/>
        <p:txBody>
          <a:bodyPr/>
          <a:lstStyle/>
          <a:p>
            <a:r>
              <a:rPr lang="en-US" smtClean="0"/>
              <a:t>TEAM-61</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92349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n-US" smtClean="0"/>
              <a:t>7/5/2019</a:t>
            </a:r>
            <a:endParaRPr lang="en-US" dirty="0"/>
          </a:p>
        </p:txBody>
      </p:sp>
      <p:sp>
        <p:nvSpPr>
          <p:cNvPr id="8" name="Footer Placeholder 7"/>
          <p:cNvSpPr>
            <a:spLocks noGrp="1"/>
          </p:cNvSpPr>
          <p:nvPr>
            <p:ph type="ftr" sz="quarter" idx="11"/>
          </p:nvPr>
        </p:nvSpPr>
        <p:spPr/>
        <p:txBody>
          <a:bodyPr/>
          <a:lstStyle/>
          <a:p>
            <a:r>
              <a:rPr lang="en-US" smtClean="0"/>
              <a:t>TEAM-61</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83419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r>
              <a:rPr lang="en-US" smtClean="0"/>
              <a:t>7/5/2019</a:t>
            </a:r>
            <a:endParaRPr lang="en-US" dirty="0"/>
          </a:p>
        </p:txBody>
      </p:sp>
      <p:sp>
        <p:nvSpPr>
          <p:cNvPr id="4" name="Footer Placeholder 3"/>
          <p:cNvSpPr>
            <a:spLocks noGrp="1"/>
          </p:cNvSpPr>
          <p:nvPr>
            <p:ph type="ftr" sz="quarter" idx="11"/>
          </p:nvPr>
        </p:nvSpPr>
        <p:spPr/>
        <p:txBody>
          <a:bodyPr/>
          <a:lstStyle/>
          <a:p>
            <a:r>
              <a:rPr lang="en-US" smtClean="0"/>
              <a:t>TEAM-61</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29245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7/5/2019</a:t>
            </a:r>
            <a:endParaRPr lang="en-US" dirty="0"/>
          </a:p>
        </p:txBody>
      </p:sp>
      <p:sp>
        <p:nvSpPr>
          <p:cNvPr id="3" name="Footer Placeholder 2"/>
          <p:cNvSpPr>
            <a:spLocks noGrp="1"/>
          </p:cNvSpPr>
          <p:nvPr>
            <p:ph type="ftr" sz="quarter" idx="11"/>
          </p:nvPr>
        </p:nvSpPr>
        <p:spPr/>
        <p:txBody>
          <a:bodyPr/>
          <a:lstStyle/>
          <a:p>
            <a:r>
              <a:rPr lang="en-US" smtClean="0"/>
              <a:t>TEAM-61</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1490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r>
              <a:rPr lang="en-US" smtClean="0"/>
              <a:t>7/5/2019</a:t>
            </a:r>
            <a:endParaRPr lang="en-US" dirty="0"/>
          </a:p>
        </p:txBody>
      </p:sp>
      <p:sp>
        <p:nvSpPr>
          <p:cNvPr id="6" name="Footer Placeholder 5"/>
          <p:cNvSpPr>
            <a:spLocks noGrp="1"/>
          </p:cNvSpPr>
          <p:nvPr>
            <p:ph type="ftr" sz="quarter" idx="11"/>
          </p:nvPr>
        </p:nvSpPr>
        <p:spPr/>
        <p:txBody>
          <a:bodyPr/>
          <a:lstStyle/>
          <a:p>
            <a:r>
              <a:rPr lang="en-US" smtClean="0"/>
              <a:t>TEAM-61</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00651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r>
              <a:rPr lang="en-US" smtClean="0"/>
              <a:t>7/5/2019</a:t>
            </a:r>
            <a:endParaRPr lang="en-US" dirty="0"/>
          </a:p>
        </p:txBody>
      </p:sp>
      <p:sp>
        <p:nvSpPr>
          <p:cNvPr id="6" name="Footer Placeholder 5"/>
          <p:cNvSpPr>
            <a:spLocks noGrp="1"/>
          </p:cNvSpPr>
          <p:nvPr>
            <p:ph type="ftr" sz="quarter" idx="11"/>
          </p:nvPr>
        </p:nvSpPr>
        <p:spPr/>
        <p:txBody>
          <a:bodyPr/>
          <a:lstStyle/>
          <a:p>
            <a:r>
              <a:rPr lang="en-US" smtClean="0"/>
              <a:t>TEAM-61</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38103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r>
              <a:rPr lang="en-US" smtClean="0"/>
              <a:t>7/5/2019</a:t>
            </a:r>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smtClean="0"/>
              <a:t>TEAM-61</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45271763"/>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6649" y="132806"/>
            <a:ext cx="7637417" cy="659238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graphicFrame>
        <p:nvGraphicFramePr>
          <p:cNvPr id="3" name="Diagram 2"/>
          <p:cNvGraphicFramePr/>
          <p:nvPr>
            <p:extLst>
              <p:ext uri="{D42A27DB-BD31-4B8C-83A1-F6EECF244321}">
                <p14:modId xmlns:p14="http://schemas.microsoft.com/office/powerpoint/2010/main" val="3841260425"/>
              </p:ext>
            </p:extLst>
          </p:nvPr>
        </p:nvGraphicFramePr>
        <p:xfrm>
          <a:off x="8821783" y="5782492"/>
          <a:ext cx="3257005" cy="6463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p:cNvSpPr txBox="1"/>
          <p:nvPr/>
        </p:nvSpPr>
        <p:spPr>
          <a:xfrm>
            <a:off x="8532466" y="850900"/>
            <a:ext cx="3215034" cy="2677656"/>
          </a:xfrm>
          <a:prstGeom prst="rect">
            <a:avLst/>
          </a:prstGeom>
          <a:noFill/>
        </p:spPr>
        <p:txBody>
          <a:bodyPr wrap="square" rtlCol="0">
            <a:spAutoFit/>
          </a:bodyPr>
          <a:lstStyle/>
          <a:p>
            <a:r>
              <a:rPr lang="en-IN" sz="2800" b="1" u="sng" dirty="0" smtClean="0">
                <a:solidFill>
                  <a:srgbClr val="C00000"/>
                </a:solidFill>
              </a:rPr>
              <a:t>TEAM MEMBERS</a:t>
            </a:r>
          </a:p>
          <a:p>
            <a:endParaRPr lang="en-IN" sz="2800" b="1" dirty="0" smtClean="0">
              <a:solidFill>
                <a:srgbClr val="7030A0"/>
              </a:solidFill>
            </a:endParaRPr>
          </a:p>
          <a:p>
            <a:r>
              <a:rPr lang="en-IN" sz="2800" b="1" dirty="0" smtClean="0">
                <a:solidFill>
                  <a:schemeClr val="tx1">
                    <a:lumMod val="75000"/>
                    <a:lumOff val="25000"/>
                  </a:schemeClr>
                </a:solidFill>
              </a:rPr>
              <a:t>R. </a:t>
            </a:r>
            <a:r>
              <a:rPr lang="en-IN" sz="2800" b="1" dirty="0" err="1" smtClean="0">
                <a:solidFill>
                  <a:schemeClr val="tx1">
                    <a:lumMod val="75000"/>
                    <a:lumOff val="25000"/>
                  </a:schemeClr>
                </a:solidFill>
              </a:rPr>
              <a:t>Khatana</a:t>
            </a:r>
            <a:endParaRPr lang="en-IN" sz="2800" b="1" dirty="0" smtClean="0">
              <a:solidFill>
                <a:schemeClr val="tx1">
                  <a:lumMod val="75000"/>
                  <a:lumOff val="25000"/>
                </a:schemeClr>
              </a:solidFill>
            </a:endParaRPr>
          </a:p>
          <a:p>
            <a:r>
              <a:rPr lang="en-IN" sz="2800" b="1" dirty="0" err="1" smtClean="0">
                <a:solidFill>
                  <a:schemeClr val="tx1">
                    <a:lumMod val="75000"/>
                    <a:lumOff val="25000"/>
                  </a:schemeClr>
                </a:solidFill>
              </a:rPr>
              <a:t>Akshay</a:t>
            </a:r>
            <a:r>
              <a:rPr lang="en-IN" sz="2800" b="1" dirty="0" smtClean="0">
                <a:solidFill>
                  <a:schemeClr val="tx1">
                    <a:lumMod val="75000"/>
                    <a:lumOff val="25000"/>
                  </a:schemeClr>
                </a:solidFill>
              </a:rPr>
              <a:t> Kumar</a:t>
            </a:r>
          </a:p>
          <a:p>
            <a:r>
              <a:rPr lang="en-IN" sz="2800" b="1" dirty="0" err="1" smtClean="0">
                <a:solidFill>
                  <a:schemeClr val="tx1">
                    <a:lumMod val="75000"/>
                    <a:lumOff val="25000"/>
                  </a:schemeClr>
                </a:solidFill>
              </a:rPr>
              <a:t>Vikash</a:t>
            </a:r>
            <a:r>
              <a:rPr lang="en-IN" sz="2800" b="1" dirty="0" smtClean="0">
                <a:solidFill>
                  <a:schemeClr val="tx1">
                    <a:lumMod val="75000"/>
                    <a:lumOff val="25000"/>
                  </a:schemeClr>
                </a:solidFill>
              </a:rPr>
              <a:t> </a:t>
            </a:r>
            <a:r>
              <a:rPr lang="en-IN" sz="2800" b="1" dirty="0" err="1" smtClean="0">
                <a:solidFill>
                  <a:schemeClr val="tx1">
                    <a:lumMod val="75000"/>
                    <a:lumOff val="25000"/>
                  </a:schemeClr>
                </a:solidFill>
              </a:rPr>
              <a:t>Bagari</a:t>
            </a:r>
            <a:endParaRPr lang="en-IN" sz="2800" b="1" dirty="0" smtClean="0">
              <a:solidFill>
                <a:schemeClr val="tx1">
                  <a:lumMod val="75000"/>
                  <a:lumOff val="25000"/>
                </a:schemeClr>
              </a:solidFill>
            </a:endParaRPr>
          </a:p>
          <a:p>
            <a:r>
              <a:rPr lang="en-IN" sz="2800" b="1" dirty="0" err="1" smtClean="0">
                <a:solidFill>
                  <a:schemeClr val="tx1">
                    <a:lumMod val="75000"/>
                    <a:lumOff val="25000"/>
                  </a:schemeClr>
                </a:solidFill>
              </a:rPr>
              <a:t>Shalini</a:t>
            </a:r>
            <a:r>
              <a:rPr lang="en-IN" sz="2800" b="1" dirty="0" smtClean="0">
                <a:solidFill>
                  <a:schemeClr val="tx1">
                    <a:lumMod val="75000"/>
                    <a:lumOff val="25000"/>
                  </a:schemeClr>
                </a:solidFill>
              </a:rPr>
              <a:t> </a:t>
            </a:r>
            <a:r>
              <a:rPr lang="en-IN" sz="2800" b="1" dirty="0" err="1" smtClean="0">
                <a:solidFill>
                  <a:schemeClr val="tx1">
                    <a:lumMod val="75000"/>
                    <a:lumOff val="25000"/>
                  </a:schemeClr>
                </a:solidFill>
              </a:rPr>
              <a:t>chourasia</a:t>
            </a:r>
            <a:endParaRPr lang="en-IN" sz="2800" b="1" dirty="0">
              <a:solidFill>
                <a:schemeClr val="tx1">
                  <a:lumMod val="75000"/>
                  <a:lumOff val="25000"/>
                </a:schemeClr>
              </a:solidFill>
            </a:endParaRPr>
          </a:p>
        </p:txBody>
      </p:sp>
    </p:spTree>
    <p:extLst>
      <p:ext uri="{BB962C8B-B14F-4D97-AF65-F5344CB8AC3E}">
        <p14:creationId xmlns:p14="http://schemas.microsoft.com/office/powerpoint/2010/main" val="31788469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Diagram 9"/>
          <p:cNvGraphicFramePr/>
          <p:nvPr>
            <p:extLst>
              <p:ext uri="{D42A27DB-BD31-4B8C-83A1-F6EECF244321}">
                <p14:modId xmlns:p14="http://schemas.microsoft.com/office/powerpoint/2010/main" val="1430995477"/>
              </p:ext>
            </p:extLst>
          </p:nvPr>
        </p:nvGraphicFramePr>
        <p:xfrm>
          <a:off x="677334" y="609600"/>
          <a:ext cx="8596668" cy="8098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a:xfrm>
            <a:off x="677334" y="2160589"/>
            <a:ext cx="8596668" cy="1192211"/>
          </a:xfrm>
        </p:spPr>
        <p:txBody>
          <a:bodyPr>
            <a:noAutofit/>
          </a:bodyPr>
          <a:lstStyle/>
          <a:p>
            <a:pPr>
              <a:buFont typeface="Wingdings" panose="05000000000000000000" pitchFamily="2" charset="2"/>
              <a:buChar char="Ø"/>
            </a:pPr>
            <a:r>
              <a:rPr lang="en-US" sz="2400" dirty="0">
                <a:solidFill>
                  <a:schemeClr val="accent5">
                    <a:lumMod val="50000"/>
                  </a:schemeClr>
                </a:solidFill>
                <a:latin typeface="Adobe Garamond Pro Bold" panose="02020702060506020403" pitchFamily="18" charset="0"/>
              </a:rPr>
              <a:t>Learning analytics is the </a:t>
            </a:r>
            <a:r>
              <a:rPr lang="en-US" sz="2400" b="1" dirty="0">
                <a:solidFill>
                  <a:schemeClr val="accent5">
                    <a:lumMod val="50000"/>
                  </a:schemeClr>
                </a:solidFill>
                <a:latin typeface="Adobe Garamond Pro Bold" panose="02020702060506020403" pitchFamily="18" charset="0"/>
              </a:rPr>
              <a:t>measurement, collection, analysis, and reporting</a:t>
            </a:r>
            <a:r>
              <a:rPr lang="en-US" sz="2400" dirty="0">
                <a:solidFill>
                  <a:schemeClr val="accent5">
                    <a:lumMod val="50000"/>
                  </a:schemeClr>
                </a:solidFill>
                <a:latin typeface="Adobe Garamond Pro Bold" panose="02020702060506020403" pitchFamily="18" charset="0"/>
              </a:rPr>
              <a:t> of data about learners, learning experiences, and learning programs for purposes of understanding and optimizing learning and its impact on an organization’s performance.</a:t>
            </a:r>
            <a:endParaRPr lang="en-IN" sz="2400" dirty="0">
              <a:solidFill>
                <a:schemeClr val="accent5">
                  <a:lumMod val="50000"/>
                </a:schemeClr>
              </a:solidFill>
              <a:latin typeface="Adobe Garamond Pro Bold" panose="02020702060506020403" pitchFamily="18" charset="0"/>
            </a:endParaRPr>
          </a:p>
        </p:txBody>
      </p:sp>
      <p:sp>
        <p:nvSpPr>
          <p:cNvPr id="11" name="TextBox 10"/>
          <p:cNvSpPr txBox="1"/>
          <p:nvPr/>
        </p:nvSpPr>
        <p:spPr>
          <a:xfrm>
            <a:off x="677334" y="4258492"/>
            <a:ext cx="7952860" cy="830997"/>
          </a:xfrm>
          <a:prstGeom prst="rect">
            <a:avLst/>
          </a:prstGeom>
          <a:noFill/>
        </p:spPr>
        <p:txBody>
          <a:bodyPr wrap="square" rtlCol="0">
            <a:spAutoFit/>
          </a:bodyPr>
          <a:lstStyle/>
          <a:p>
            <a:pPr marL="285750" indent="-285750">
              <a:buFont typeface="Wingdings" panose="05000000000000000000" pitchFamily="2" charset="2"/>
              <a:buChar char="Ø"/>
            </a:pPr>
            <a:r>
              <a:rPr lang="en-US" dirty="0"/>
              <a:t> </a:t>
            </a:r>
            <a:r>
              <a:rPr lang="en-US" sz="2400" dirty="0">
                <a:solidFill>
                  <a:schemeClr val="accent5">
                    <a:lumMod val="50000"/>
                  </a:schemeClr>
                </a:solidFill>
                <a:latin typeface="Adobe Garamond Pro Bold" panose="02020702060506020403" pitchFamily="18" charset="0"/>
              </a:rPr>
              <a:t>In a corporate context, learning analytics ultimately serves the purpose of </a:t>
            </a:r>
            <a:r>
              <a:rPr lang="en-US" sz="2400" b="1" dirty="0">
                <a:solidFill>
                  <a:schemeClr val="accent5">
                    <a:lumMod val="50000"/>
                  </a:schemeClr>
                </a:solidFill>
                <a:latin typeface="Adobe Garamond Pro Bold" panose="02020702060506020403" pitchFamily="18" charset="0"/>
              </a:rPr>
              <a:t>improving organizational performance.</a:t>
            </a:r>
            <a:r>
              <a:rPr lang="en-US" sz="2400" dirty="0">
                <a:solidFill>
                  <a:schemeClr val="accent5">
                    <a:lumMod val="50000"/>
                  </a:schemeClr>
                </a:solidFill>
                <a:latin typeface="Adobe Garamond Pro Bold" panose="02020702060506020403" pitchFamily="18" charset="0"/>
              </a:rPr>
              <a:t> </a:t>
            </a:r>
            <a:endParaRPr lang="en-IN" sz="2400" dirty="0">
              <a:solidFill>
                <a:schemeClr val="accent5">
                  <a:lumMod val="50000"/>
                </a:schemeClr>
              </a:solidFill>
              <a:latin typeface="Adobe Garamond Pro Bold" panose="02020702060506020403" pitchFamily="18" charset="0"/>
            </a:endParaRPr>
          </a:p>
        </p:txBody>
      </p:sp>
    </p:spTree>
    <p:extLst>
      <p:ext uri="{BB962C8B-B14F-4D97-AF65-F5344CB8AC3E}">
        <p14:creationId xmlns:p14="http://schemas.microsoft.com/office/powerpoint/2010/main" val="19917641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randombar(horizontal)">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3738" y="400594"/>
            <a:ext cx="6409508" cy="984069"/>
          </a:xfrm>
          <a:ln>
            <a:solidFill>
              <a:schemeClr val="accent2">
                <a:lumMod val="50000"/>
              </a:schemeClr>
            </a:solidFill>
          </a:ln>
          <a:effectLst>
            <a:outerShdw blurRad="50800" dist="38100" dir="10800000" algn="r"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a:normAutofit/>
          </a:bodyPr>
          <a:lstStyle/>
          <a:p>
            <a:r>
              <a:rPr lang="en-US" sz="4400" b="1" i="1" dirty="0" smtClean="0">
                <a:solidFill>
                  <a:schemeClr val="accent2">
                    <a:lumMod val="50000"/>
                  </a:schemeClr>
                </a:solidFill>
                <a:latin typeface="Algerian" panose="04020705040A02060702" pitchFamily="82" charset="0"/>
              </a:rPr>
              <a:t>Overview of Project</a:t>
            </a:r>
            <a:endParaRPr lang="en-IN" sz="4400" b="1" i="1" dirty="0">
              <a:solidFill>
                <a:schemeClr val="accent2">
                  <a:lumMod val="50000"/>
                </a:schemeClr>
              </a:solidFill>
              <a:latin typeface="Algerian" panose="04020705040A02060702" pitchFamily="82" charset="0"/>
            </a:endParaRPr>
          </a:p>
        </p:txBody>
      </p:sp>
      <p:sp>
        <p:nvSpPr>
          <p:cNvPr id="3" name="Content Placeholder 2"/>
          <p:cNvSpPr>
            <a:spLocks noGrp="1"/>
          </p:cNvSpPr>
          <p:nvPr>
            <p:ph idx="1"/>
          </p:nvPr>
        </p:nvSpPr>
        <p:spPr>
          <a:xfrm>
            <a:off x="703460" y="1646783"/>
            <a:ext cx="8596668" cy="3880773"/>
          </a:xfrm>
        </p:spPr>
        <p:txBody>
          <a:bodyPr>
            <a:normAutofit fontScale="85000" lnSpcReduction="20000"/>
          </a:bodyPr>
          <a:lstStyle/>
          <a:p>
            <a:pPr>
              <a:buFont typeface="Wingdings" panose="05000000000000000000" pitchFamily="2" charset="2"/>
              <a:buChar char="Ø"/>
            </a:pPr>
            <a:r>
              <a:rPr lang="en-US" sz="2600" dirty="0" smtClean="0">
                <a:solidFill>
                  <a:schemeClr val="accent5">
                    <a:lumMod val="50000"/>
                  </a:schemeClr>
                </a:solidFill>
                <a:latin typeface="Adobe Caslon Pro Bold" panose="0205070206050A020403" pitchFamily="18" charset="0"/>
              </a:rPr>
              <a:t>We have solved the problem of analyzing the performance of students.</a:t>
            </a:r>
          </a:p>
          <a:p>
            <a:pPr marL="0" indent="0">
              <a:buNone/>
            </a:pPr>
            <a:endParaRPr lang="en-US" sz="2600" dirty="0" smtClean="0">
              <a:solidFill>
                <a:schemeClr val="accent5">
                  <a:lumMod val="50000"/>
                </a:schemeClr>
              </a:solidFill>
              <a:latin typeface="Adobe Caslon Pro Bold" panose="0205070206050A020403" pitchFamily="18" charset="0"/>
            </a:endParaRPr>
          </a:p>
          <a:p>
            <a:pPr>
              <a:buFont typeface="Wingdings" panose="05000000000000000000" pitchFamily="2" charset="2"/>
              <a:buChar char="Ø"/>
            </a:pPr>
            <a:r>
              <a:rPr lang="en-US" sz="2600" dirty="0" smtClean="0">
                <a:solidFill>
                  <a:schemeClr val="accent5">
                    <a:lumMod val="50000"/>
                  </a:schemeClr>
                </a:solidFill>
                <a:latin typeface="Adobe Caslon Pro Bold" panose="0205070206050A020403" pitchFamily="18" charset="0"/>
              </a:rPr>
              <a:t>We know that every organization(schools ,colleges, universities) rank is based on the performance and talent of their students. So, it is essential to upgrade and track the performance of their students by showing and recommending their weak area and strong areas.</a:t>
            </a:r>
          </a:p>
          <a:p>
            <a:pPr marL="0" indent="0">
              <a:buNone/>
            </a:pPr>
            <a:endParaRPr lang="en-US" sz="2600" dirty="0" smtClean="0">
              <a:solidFill>
                <a:schemeClr val="accent5">
                  <a:lumMod val="50000"/>
                </a:schemeClr>
              </a:solidFill>
              <a:latin typeface="Adobe Caslon Pro Bold" panose="0205070206050A020403" pitchFamily="18" charset="0"/>
            </a:endParaRPr>
          </a:p>
          <a:p>
            <a:pPr>
              <a:buFont typeface="Wingdings" panose="05000000000000000000" pitchFamily="2" charset="2"/>
              <a:buChar char="Ø"/>
            </a:pPr>
            <a:r>
              <a:rPr lang="en-US" sz="2600" dirty="0">
                <a:solidFill>
                  <a:schemeClr val="accent5">
                    <a:lumMod val="50000"/>
                  </a:schemeClr>
                </a:solidFill>
                <a:latin typeface="Adobe Caslon Pro Bold" panose="0205070206050A020403" pitchFamily="18" charset="0"/>
              </a:rPr>
              <a:t> This project is helpful for students to recognize their weak and strong areas in all subjects and  also helpful for teachers to find their students performance so that according to the result they can upgrade and work on the </a:t>
            </a:r>
            <a:r>
              <a:rPr lang="en-US" sz="2600" dirty="0" smtClean="0">
                <a:solidFill>
                  <a:schemeClr val="accent5">
                    <a:lumMod val="50000"/>
                  </a:schemeClr>
                </a:solidFill>
                <a:latin typeface="Adobe Caslon Pro Bold" panose="0205070206050A020403" pitchFamily="18" charset="0"/>
              </a:rPr>
              <a:t>students.</a:t>
            </a:r>
          </a:p>
          <a:p>
            <a:pPr>
              <a:buFont typeface="+mj-lt"/>
              <a:buAutoNum type="arabicPeriod"/>
            </a:pPr>
            <a:endParaRPr lang="en-US" dirty="0" smtClean="0">
              <a:solidFill>
                <a:schemeClr val="tx1"/>
              </a:solidFill>
            </a:endParaRPr>
          </a:p>
          <a:p>
            <a:pPr>
              <a:buFont typeface="+mj-lt"/>
              <a:buAutoNum type="arabicPeriod"/>
            </a:pPr>
            <a:endParaRPr lang="en-US" dirty="0" smtClean="0">
              <a:solidFill>
                <a:schemeClr val="tx1"/>
              </a:solidFill>
            </a:endParaRPr>
          </a:p>
          <a:p>
            <a:pPr marL="0" indent="0">
              <a:buNone/>
            </a:pPr>
            <a:endParaRPr lang="en-US" dirty="0" smtClean="0">
              <a:solidFill>
                <a:schemeClr val="tx1"/>
              </a:solidFill>
            </a:endParaRPr>
          </a:p>
          <a:p>
            <a:pPr>
              <a:buFont typeface="+mj-lt"/>
              <a:buAutoNum type="arabicPeriod"/>
            </a:pPr>
            <a:endParaRPr lang="en-IN" dirty="0">
              <a:solidFill>
                <a:schemeClr val="tx1"/>
              </a:solidFill>
            </a:endParaRPr>
          </a:p>
        </p:txBody>
      </p:sp>
    </p:spTree>
    <p:extLst>
      <p:ext uri="{BB962C8B-B14F-4D97-AF65-F5344CB8AC3E}">
        <p14:creationId xmlns:p14="http://schemas.microsoft.com/office/powerpoint/2010/main" val="237558672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8001" y="531223"/>
            <a:ext cx="8348618" cy="6494085"/>
          </a:xfrm>
          <a:prstGeom prst="rect">
            <a:avLst/>
          </a:prstGeom>
          <a:noFill/>
        </p:spPr>
        <p:txBody>
          <a:bodyPr wrap="square" rtlCol="0">
            <a:spAutoFit/>
          </a:bodyPr>
          <a:lstStyle/>
          <a:p>
            <a:pPr marL="285750" indent="-285750">
              <a:buFont typeface="Wingdings" panose="05000000000000000000" pitchFamily="2" charset="2"/>
              <a:buChar char="Ø"/>
            </a:pPr>
            <a:r>
              <a:rPr lang="en-US" sz="2000" dirty="0" smtClean="0">
                <a:solidFill>
                  <a:schemeClr val="accent5">
                    <a:lumMod val="50000"/>
                  </a:schemeClr>
                </a:solidFill>
                <a:latin typeface="Adobe Caslon Pro Bold" panose="0205070206050A020403" pitchFamily="18" charset="0"/>
              </a:rPr>
              <a:t>In this project, we are analyzing the students level of understanding and performance by taking quiz of questions and answers.</a:t>
            </a:r>
          </a:p>
          <a:p>
            <a:pPr marL="285750" indent="-285750">
              <a:buFont typeface="Wingdings" panose="05000000000000000000" pitchFamily="2" charset="2"/>
              <a:buChar char="Ø"/>
            </a:pPr>
            <a:endParaRPr lang="en-US" sz="2000" dirty="0" smtClean="0">
              <a:solidFill>
                <a:schemeClr val="accent5">
                  <a:lumMod val="50000"/>
                </a:schemeClr>
              </a:solidFill>
              <a:latin typeface="Adobe Caslon Pro Bold" panose="0205070206050A020403" pitchFamily="18" charset="0"/>
            </a:endParaRPr>
          </a:p>
          <a:p>
            <a:pPr marL="285750" indent="-285750">
              <a:buFont typeface="Wingdings" panose="05000000000000000000" pitchFamily="2" charset="2"/>
              <a:buChar char="Ø"/>
            </a:pPr>
            <a:r>
              <a:rPr lang="en-US" sz="2000" dirty="0" smtClean="0">
                <a:solidFill>
                  <a:schemeClr val="accent5">
                    <a:lumMod val="50000"/>
                  </a:schemeClr>
                </a:solidFill>
                <a:latin typeface="Adobe Caslon Pro Bold" panose="0205070206050A020403" pitchFamily="18" charset="0"/>
              </a:rPr>
              <a:t>Quiz would be based on the multiple choice questions and students have to choose one answer. Questions will randomly generate from the dataset in every quiz and they will be from different passages and different topics.</a:t>
            </a:r>
          </a:p>
          <a:p>
            <a:pPr marL="285750" indent="-285750">
              <a:buFont typeface="Wingdings" panose="05000000000000000000" pitchFamily="2" charset="2"/>
              <a:buChar char="Ø"/>
            </a:pPr>
            <a:endParaRPr lang="en-US" sz="2000" dirty="0">
              <a:solidFill>
                <a:schemeClr val="accent5">
                  <a:lumMod val="50000"/>
                </a:schemeClr>
              </a:solidFill>
              <a:latin typeface="Adobe Caslon Pro Bold" panose="0205070206050A020403" pitchFamily="18" charset="0"/>
            </a:endParaRPr>
          </a:p>
          <a:p>
            <a:pPr marL="285750" indent="-285750">
              <a:buFont typeface="Wingdings" panose="05000000000000000000" pitchFamily="2" charset="2"/>
              <a:buChar char="Ø"/>
            </a:pPr>
            <a:r>
              <a:rPr lang="en-US" sz="2000" dirty="0" smtClean="0">
                <a:solidFill>
                  <a:schemeClr val="accent5">
                    <a:lumMod val="50000"/>
                  </a:schemeClr>
                </a:solidFill>
                <a:latin typeface="Adobe Caslon Pro Bold" panose="0205070206050A020403" pitchFamily="18" charset="0"/>
              </a:rPr>
              <a:t>For the quiz, teachers will use simplicity or we can say as level of the quiz based on the level of understanding of different students.</a:t>
            </a:r>
          </a:p>
          <a:p>
            <a:pPr marL="285750" indent="-285750">
              <a:buFont typeface="Wingdings" panose="05000000000000000000" pitchFamily="2" charset="2"/>
              <a:buChar char="Ø"/>
            </a:pPr>
            <a:endParaRPr lang="en-US" sz="2000" dirty="0">
              <a:solidFill>
                <a:schemeClr val="accent5">
                  <a:lumMod val="50000"/>
                </a:schemeClr>
              </a:solidFill>
              <a:latin typeface="Adobe Caslon Pro Bold" panose="0205070206050A020403" pitchFamily="18" charset="0"/>
            </a:endParaRPr>
          </a:p>
          <a:p>
            <a:pPr marL="285750" indent="-285750">
              <a:buFont typeface="Wingdings" panose="05000000000000000000" pitchFamily="2" charset="2"/>
              <a:buChar char="Ø"/>
            </a:pPr>
            <a:r>
              <a:rPr lang="en-US" sz="2000" dirty="0" smtClean="0">
                <a:solidFill>
                  <a:schemeClr val="accent5">
                    <a:lumMod val="50000"/>
                  </a:schemeClr>
                </a:solidFill>
                <a:latin typeface="Adobe Caslon Pro Bold" panose="0205070206050A020403" pitchFamily="18" charset="0"/>
              </a:rPr>
              <a:t>In the quiz, 4 features are there </a:t>
            </a:r>
            <a:r>
              <a:rPr lang="en-US" sz="2000" dirty="0" smtClean="0">
                <a:solidFill>
                  <a:schemeClr val="tx2">
                    <a:lumMod val="75000"/>
                  </a:schemeClr>
                </a:solidFill>
                <a:latin typeface="Adobe Caslon Pro Bold" panose="0205070206050A020403" pitchFamily="18" charset="0"/>
              </a:rPr>
              <a:t>:</a:t>
            </a:r>
          </a:p>
          <a:p>
            <a:r>
              <a:rPr lang="en-US" sz="2000" dirty="0" smtClean="0">
                <a:solidFill>
                  <a:schemeClr val="accent5">
                    <a:lumMod val="50000"/>
                  </a:schemeClr>
                </a:solidFill>
                <a:latin typeface="Adobe Caslon Pro Bold" panose="0205070206050A020403" pitchFamily="18" charset="0"/>
              </a:rPr>
              <a:t>               </a:t>
            </a:r>
            <a:r>
              <a:rPr lang="en-US" sz="2000" dirty="0" smtClean="0">
                <a:solidFill>
                  <a:srgbClr val="FF0000"/>
                </a:solidFill>
                <a:latin typeface="Adobe Caslon Pro Bold" panose="0205070206050A020403" pitchFamily="18" charset="0"/>
              </a:rPr>
              <a:t>1). </a:t>
            </a:r>
            <a:r>
              <a:rPr lang="en-US" sz="2000" dirty="0" smtClean="0">
                <a:solidFill>
                  <a:schemeClr val="accent5">
                    <a:lumMod val="50000"/>
                  </a:schemeClr>
                </a:solidFill>
                <a:latin typeface="Adobe Caslon Pro Bold" panose="0205070206050A020403" pitchFamily="18" charset="0"/>
              </a:rPr>
              <a:t>When students give correct answers , model will show ‘correct’   </a:t>
            </a:r>
          </a:p>
          <a:p>
            <a:r>
              <a:rPr lang="en-US" sz="2000" dirty="0">
                <a:solidFill>
                  <a:schemeClr val="accent5">
                    <a:lumMod val="50000"/>
                  </a:schemeClr>
                </a:solidFill>
                <a:latin typeface="Adobe Caslon Pro Bold" panose="0205070206050A020403" pitchFamily="18" charset="0"/>
              </a:rPr>
              <a:t> </a:t>
            </a:r>
            <a:r>
              <a:rPr lang="en-US" sz="2000" dirty="0" smtClean="0">
                <a:solidFill>
                  <a:schemeClr val="accent5">
                    <a:lumMod val="50000"/>
                  </a:schemeClr>
                </a:solidFill>
                <a:latin typeface="Adobe Caslon Pro Bold" panose="0205070206050A020403" pitchFamily="18" charset="0"/>
              </a:rPr>
              <a:t>                  and </a:t>
            </a:r>
            <a:r>
              <a:rPr lang="en-US" sz="2000" dirty="0" smtClean="0">
                <a:solidFill>
                  <a:schemeClr val="accent5">
                    <a:lumMod val="50000"/>
                  </a:schemeClr>
                </a:solidFill>
                <a:latin typeface="Adobe Caslon Pro Bold" panose="0205070206050A020403" pitchFamily="18" charset="0"/>
              </a:rPr>
              <a:t>add marks of that question in right </a:t>
            </a:r>
            <a:r>
              <a:rPr lang="en-US" sz="2000" dirty="0" smtClean="0">
                <a:solidFill>
                  <a:schemeClr val="accent5">
                    <a:lumMod val="50000"/>
                  </a:schemeClr>
                </a:solidFill>
                <a:latin typeface="Adobe Caslon Pro Bold" panose="0205070206050A020403" pitchFamily="18" charset="0"/>
              </a:rPr>
              <a:t>score.</a:t>
            </a:r>
          </a:p>
          <a:p>
            <a:r>
              <a:rPr lang="en-US" sz="2000" dirty="0">
                <a:solidFill>
                  <a:schemeClr val="accent5">
                    <a:lumMod val="50000"/>
                  </a:schemeClr>
                </a:solidFill>
                <a:latin typeface="Adobe Caslon Pro Bold" panose="0205070206050A020403" pitchFamily="18" charset="0"/>
              </a:rPr>
              <a:t> </a:t>
            </a:r>
            <a:r>
              <a:rPr lang="en-US" sz="2000" dirty="0" smtClean="0">
                <a:solidFill>
                  <a:schemeClr val="accent5">
                    <a:lumMod val="50000"/>
                  </a:schemeClr>
                </a:solidFill>
                <a:latin typeface="Adobe Caslon Pro Bold" panose="0205070206050A020403" pitchFamily="18" charset="0"/>
              </a:rPr>
              <a:t>              </a:t>
            </a:r>
            <a:r>
              <a:rPr lang="en-US" sz="2000" dirty="0" smtClean="0">
                <a:solidFill>
                  <a:srgbClr val="FF0000"/>
                </a:solidFill>
                <a:latin typeface="Adobe Caslon Pro Bold" panose="0205070206050A020403" pitchFamily="18" charset="0"/>
              </a:rPr>
              <a:t>2).</a:t>
            </a:r>
            <a:r>
              <a:rPr lang="en-US" sz="2000" dirty="0" smtClean="0">
                <a:solidFill>
                  <a:schemeClr val="accent5">
                    <a:lumMod val="50000"/>
                  </a:schemeClr>
                </a:solidFill>
                <a:latin typeface="Adobe Caslon Pro Bold" panose="0205070206050A020403" pitchFamily="18" charset="0"/>
              </a:rPr>
              <a:t> When students give incorrect answers, models will show  </a:t>
            </a:r>
          </a:p>
          <a:p>
            <a:r>
              <a:rPr lang="en-US" sz="2000" dirty="0" smtClean="0">
                <a:solidFill>
                  <a:schemeClr val="accent5">
                    <a:lumMod val="50000"/>
                  </a:schemeClr>
                </a:solidFill>
                <a:latin typeface="Adobe Caslon Pro Bold" panose="0205070206050A020403" pitchFamily="18" charset="0"/>
              </a:rPr>
              <a:t>                   ‘incorrect’ and give the correct answer there and </a:t>
            </a:r>
            <a:r>
              <a:rPr lang="en-US" sz="2000" dirty="0" smtClean="0">
                <a:solidFill>
                  <a:schemeClr val="accent5">
                    <a:lumMod val="50000"/>
                  </a:schemeClr>
                </a:solidFill>
                <a:latin typeface="Adobe Caslon Pro Bold" panose="0205070206050A020403" pitchFamily="18" charset="0"/>
              </a:rPr>
              <a:t>give negative</a:t>
            </a:r>
            <a:endParaRPr lang="en-US" sz="2000" dirty="0" smtClean="0">
              <a:solidFill>
                <a:schemeClr val="accent5">
                  <a:lumMod val="50000"/>
                </a:schemeClr>
              </a:solidFill>
              <a:latin typeface="Adobe Caslon Pro Bold" panose="0205070206050A020403" pitchFamily="18" charset="0"/>
            </a:endParaRPr>
          </a:p>
          <a:p>
            <a:r>
              <a:rPr lang="en-US" sz="2000" dirty="0" smtClean="0">
                <a:solidFill>
                  <a:schemeClr val="accent5">
                    <a:lumMod val="50000"/>
                  </a:schemeClr>
                </a:solidFill>
                <a:latin typeface="Adobe Caslon Pro Bold" panose="0205070206050A020403" pitchFamily="18" charset="0"/>
              </a:rPr>
              <a:t>                    </a:t>
            </a:r>
            <a:r>
              <a:rPr lang="en-US" sz="2000" dirty="0">
                <a:solidFill>
                  <a:schemeClr val="accent5">
                    <a:lumMod val="50000"/>
                  </a:schemeClr>
                </a:solidFill>
                <a:latin typeface="Adobe Caslon Pro Bold" panose="0205070206050A020403" pitchFamily="18" charset="0"/>
              </a:rPr>
              <a:t>marks in </a:t>
            </a:r>
            <a:r>
              <a:rPr lang="en-US" sz="2000" dirty="0" smtClean="0">
                <a:solidFill>
                  <a:schemeClr val="accent5">
                    <a:lumMod val="50000"/>
                  </a:schemeClr>
                </a:solidFill>
                <a:latin typeface="Adobe Caslon Pro Bold" panose="0205070206050A020403" pitchFamily="18" charset="0"/>
              </a:rPr>
              <a:t>wrong </a:t>
            </a:r>
            <a:r>
              <a:rPr lang="en-US" sz="2000" dirty="0" smtClean="0">
                <a:solidFill>
                  <a:schemeClr val="accent5">
                    <a:lumMod val="50000"/>
                  </a:schemeClr>
                </a:solidFill>
                <a:latin typeface="Adobe Caslon Pro Bold" panose="0205070206050A020403" pitchFamily="18" charset="0"/>
              </a:rPr>
              <a:t>score</a:t>
            </a:r>
            <a:r>
              <a:rPr lang="en-US" sz="2000" dirty="0" smtClean="0">
                <a:solidFill>
                  <a:schemeClr val="accent5">
                    <a:lumMod val="50000"/>
                  </a:schemeClr>
                </a:solidFill>
                <a:latin typeface="Adobe Caslon Pro Bold" panose="0205070206050A020403" pitchFamily="18" charset="0"/>
              </a:rPr>
              <a:t>.</a:t>
            </a:r>
          </a:p>
          <a:p>
            <a:r>
              <a:rPr lang="en-US" sz="2000" dirty="0">
                <a:solidFill>
                  <a:schemeClr val="accent5">
                    <a:lumMod val="50000"/>
                  </a:schemeClr>
                </a:solidFill>
                <a:latin typeface="Adobe Caslon Pro Bold" panose="0205070206050A020403" pitchFamily="18" charset="0"/>
              </a:rPr>
              <a:t> </a:t>
            </a:r>
            <a:r>
              <a:rPr lang="en-US" sz="2000" dirty="0" smtClean="0">
                <a:solidFill>
                  <a:schemeClr val="accent5">
                    <a:lumMod val="50000"/>
                  </a:schemeClr>
                </a:solidFill>
                <a:latin typeface="Adobe Caslon Pro Bold" panose="0205070206050A020403" pitchFamily="18" charset="0"/>
              </a:rPr>
              <a:t>              </a:t>
            </a:r>
            <a:r>
              <a:rPr lang="en-US" sz="2000" dirty="0" smtClean="0">
                <a:solidFill>
                  <a:srgbClr val="FF0000"/>
                </a:solidFill>
                <a:latin typeface="Adobe Caslon Pro Bold" panose="0205070206050A020403" pitchFamily="18" charset="0"/>
              </a:rPr>
              <a:t>3)</a:t>
            </a:r>
            <a:r>
              <a:rPr lang="en-US" sz="2000" dirty="0" smtClean="0">
                <a:solidFill>
                  <a:schemeClr val="accent5">
                    <a:lumMod val="50000"/>
                  </a:schemeClr>
                </a:solidFill>
                <a:latin typeface="Adobe Caslon Pro Bold" panose="0205070206050A020403" pitchFamily="18" charset="0"/>
              </a:rPr>
              <a:t>. Students can also skip the question if he doesn’t know </a:t>
            </a:r>
            <a:r>
              <a:rPr lang="en-US" sz="2000" dirty="0">
                <a:solidFill>
                  <a:schemeClr val="accent5">
                    <a:lumMod val="50000"/>
                  </a:schemeClr>
                </a:solidFill>
                <a:latin typeface="Adobe Caslon Pro Bold" panose="0205070206050A020403" pitchFamily="18" charset="0"/>
              </a:rPr>
              <a:t>the answer.</a:t>
            </a:r>
          </a:p>
          <a:p>
            <a:r>
              <a:rPr lang="en-US" sz="2000" smtClean="0">
                <a:solidFill>
                  <a:srgbClr val="FF0000"/>
                </a:solidFill>
                <a:latin typeface="Adobe Caslon Pro Bold" panose="0205070206050A020403" pitchFamily="18" charset="0"/>
              </a:rPr>
              <a:t>               4</a:t>
            </a:r>
            <a:r>
              <a:rPr lang="en-US" sz="2000" dirty="0" smtClean="0">
                <a:solidFill>
                  <a:srgbClr val="FF0000"/>
                </a:solidFill>
                <a:latin typeface="Adobe Caslon Pro Bold" panose="0205070206050A020403" pitchFamily="18" charset="0"/>
              </a:rPr>
              <a:t>).  </a:t>
            </a:r>
            <a:r>
              <a:rPr lang="en-US" sz="2000" dirty="0" smtClean="0">
                <a:solidFill>
                  <a:schemeClr val="accent5">
                    <a:lumMod val="50000"/>
                  </a:schemeClr>
                </a:solidFill>
                <a:latin typeface="Adobe Caslon Pro Bold" panose="0205070206050A020403" pitchFamily="18" charset="0"/>
              </a:rPr>
              <a:t>Negative marking is also applied. So, Score board also counts on </a:t>
            </a:r>
          </a:p>
          <a:p>
            <a:r>
              <a:rPr lang="en-US" sz="2000" dirty="0">
                <a:solidFill>
                  <a:schemeClr val="accent5">
                    <a:lumMod val="50000"/>
                  </a:schemeClr>
                </a:solidFill>
                <a:latin typeface="Adobe Caslon Pro Bold" panose="0205070206050A020403" pitchFamily="18" charset="0"/>
              </a:rPr>
              <a:t> </a:t>
            </a:r>
            <a:r>
              <a:rPr lang="en-US" sz="2000" dirty="0" smtClean="0">
                <a:solidFill>
                  <a:schemeClr val="accent5">
                    <a:lumMod val="50000"/>
                  </a:schemeClr>
                </a:solidFill>
                <a:latin typeface="Adobe Caslon Pro Bold" panose="0205070206050A020403" pitchFamily="18" charset="0"/>
              </a:rPr>
              <a:t>                  the basis of negative marking.</a:t>
            </a:r>
          </a:p>
          <a:p>
            <a:endParaRPr lang="en-US" dirty="0" smtClean="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11545436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85745" y="252548"/>
            <a:ext cx="8362163" cy="1140823"/>
          </a:xfrm>
        </p:spPr>
        <p:txBody>
          <a:bodyPr>
            <a:normAutofit fontScale="90000"/>
          </a:bodyPr>
          <a:lstStyle/>
          <a:p>
            <a:pPr marL="342900" indent="-342900">
              <a:buFont typeface="Wingdings" panose="05000000000000000000" pitchFamily="2" charset="2"/>
              <a:buChar char="Ø"/>
            </a:pPr>
            <a:r>
              <a:rPr lang="en-US" sz="2400" dirty="0" smtClean="0">
                <a:solidFill>
                  <a:schemeClr val="accent5">
                    <a:lumMod val="50000"/>
                  </a:schemeClr>
                </a:solidFill>
                <a:latin typeface="Adobe Caslon Pro Bold" panose="0205070206050A020403" pitchFamily="18" charset="0"/>
              </a:rPr>
              <a:t>After the successful completion of quiz, model will generate the score board.</a:t>
            </a:r>
            <a:br>
              <a:rPr lang="en-US" sz="2400" dirty="0" smtClean="0">
                <a:solidFill>
                  <a:schemeClr val="accent5">
                    <a:lumMod val="50000"/>
                  </a:schemeClr>
                </a:solidFill>
                <a:latin typeface="Adobe Caslon Pro Bold" panose="0205070206050A020403" pitchFamily="18" charset="0"/>
              </a:rPr>
            </a:br>
            <a:r>
              <a:rPr lang="en-US" sz="2400" dirty="0" smtClean="0">
                <a:solidFill>
                  <a:schemeClr val="accent5">
                    <a:lumMod val="50000"/>
                  </a:schemeClr>
                </a:solidFill>
                <a:latin typeface="Adobe Caslon Pro Bold" panose="0205070206050A020403" pitchFamily="18" charset="0"/>
              </a:rPr>
              <a:t>Here we attach the screenshot of score board </a:t>
            </a:r>
            <a:r>
              <a:rPr lang="en-US" sz="2400" dirty="0" smtClean="0">
                <a:solidFill>
                  <a:srgbClr val="FF0000"/>
                </a:solidFill>
                <a:latin typeface="Adobe Caslon Pro Bold" panose="0205070206050A020403" pitchFamily="18" charset="0"/>
              </a:rPr>
              <a:t>:-</a:t>
            </a:r>
            <a:endParaRPr lang="en-IN" sz="2400" dirty="0">
              <a:solidFill>
                <a:srgbClr val="FF0000"/>
              </a:solidFill>
              <a:latin typeface="Adobe Caslon Pro Bold" panose="0205070206050A020403" pitchFamily="18" charset="0"/>
            </a:endParaRPr>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6686" y="1619794"/>
            <a:ext cx="8247017" cy="479842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00727977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8274" y="165463"/>
            <a:ext cx="8596668" cy="1320800"/>
          </a:xfrm>
        </p:spPr>
        <p:txBody>
          <a:bodyPr/>
          <a:lstStyle/>
          <a:p>
            <a:r>
              <a:rPr lang="en-IN" dirty="0" smtClean="0">
                <a:solidFill>
                  <a:schemeClr val="accent2">
                    <a:lumMod val="50000"/>
                  </a:schemeClr>
                </a:solidFill>
                <a:latin typeface="Adobe Caslon Pro Bold" panose="0205070206050A020403" pitchFamily="18" charset="0"/>
              </a:rPr>
              <a:t>Score board in presentable form:</a:t>
            </a:r>
            <a:endParaRPr lang="en-IN" dirty="0">
              <a:solidFill>
                <a:schemeClr val="accent2">
                  <a:lumMod val="50000"/>
                </a:schemeClr>
              </a:solidFill>
              <a:latin typeface="Adobe Caslon Pro Bold" panose="0205070206050A020403"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3474" y="1045029"/>
            <a:ext cx="8203474" cy="556477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90438830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3709584555"/>
              </p:ext>
            </p:extLst>
          </p:nvPr>
        </p:nvGraphicFramePr>
        <p:xfrm>
          <a:off x="374469" y="2577737"/>
          <a:ext cx="8943076" cy="1950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509940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304</TotalTime>
  <Words>341</Words>
  <Application>Microsoft Office PowerPoint</Application>
  <PresentationFormat>Widescreen</PresentationFormat>
  <Paragraphs>36</Paragraphs>
  <Slides>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vt:i4>
      </vt:variant>
    </vt:vector>
  </HeadingPairs>
  <TitlesOfParts>
    <vt:vector size="17" baseType="lpstr">
      <vt:lpstr>Adobe Caslon Pro Bold</vt:lpstr>
      <vt:lpstr>Adobe Garamond Pro Bold</vt:lpstr>
      <vt:lpstr>Algerian</vt:lpstr>
      <vt:lpstr>Arial</vt:lpstr>
      <vt:lpstr>Calibri</vt:lpstr>
      <vt:lpstr>Calisto MT</vt:lpstr>
      <vt:lpstr>Trebuchet MS</vt:lpstr>
      <vt:lpstr>Wingdings</vt:lpstr>
      <vt:lpstr>Wingdings 3</vt:lpstr>
      <vt:lpstr>Facet</vt:lpstr>
      <vt:lpstr>PowerPoint Presentation</vt:lpstr>
      <vt:lpstr>PowerPoint Presentation</vt:lpstr>
      <vt:lpstr>Overview of Project</vt:lpstr>
      <vt:lpstr>PowerPoint Presentation</vt:lpstr>
      <vt:lpstr>After the successful completion of quiz, model will generate the score board. Here we attach the screenshot of score board :-</vt:lpstr>
      <vt:lpstr>Score board in presentable form: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Analytics</dc:title>
  <dc:creator>Shalini Chaurasia</dc:creator>
  <cp:lastModifiedBy>RAJ KHATANA</cp:lastModifiedBy>
  <cp:revision>20</cp:revision>
  <dcterms:created xsi:type="dcterms:W3CDTF">2019-07-04T16:42:21Z</dcterms:created>
  <dcterms:modified xsi:type="dcterms:W3CDTF">2019-07-08T06:42:03Z</dcterms:modified>
</cp:coreProperties>
</file>