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2"/>
  </p:notesMasterIdLst>
  <p:sldIdLst>
    <p:sldId id="275" r:id="rId2"/>
    <p:sldId id="274" r:id="rId3"/>
    <p:sldId id="273" r:id="rId4"/>
    <p:sldId id="272" r:id="rId5"/>
    <p:sldId id="259" r:id="rId6"/>
    <p:sldId id="260" r:id="rId7"/>
    <p:sldId id="261" r:id="rId8"/>
    <p:sldId id="277" r:id="rId9"/>
    <p:sldId id="262" r:id="rId10"/>
    <p:sldId id="276" r:id="rId11"/>
    <p:sldId id="263" r:id="rId12"/>
    <p:sldId id="264" r:id="rId13"/>
    <p:sldId id="265" r:id="rId14"/>
    <p:sldId id="266" r:id="rId15"/>
    <p:sldId id="267" r:id="rId16"/>
    <p:sldId id="268" r:id="rId17"/>
    <p:sldId id="269" r:id="rId18"/>
    <p:sldId id="270" r:id="rId19"/>
    <p:sldId id="271"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87433" autoAdjust="0"/>
  </p:normalViewPr>
  <p:slideViewPr>
    <p:cSldViewPr snapToGrid="0">
      <p:cViewPr varScale="1">
        <p:scale>
          <a:sx n="65" d="100"/>
          <a:sy n="65" d="100"/>
        </p:scale>
        <p:origin x="7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A4E8C-DD53-4C00-ACD0-93726353106C}" type="datetimeFigureOut">
              <a:rPr lang="en-US" smtClean="0"/>
              <a:t>6/30/2016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8AD0A-DCBA-4D0B-8F43-5AD6E430BFDF}" type="slidenum">
              <a:rPr lang="en-US" smtClean="0"/>
              <a:t>‹#›</a:t>
            </a:fld>
            <a:endParaRPr lang="en-US"/>
          </a:p>
        </p:txBody>
      </p:sp>
    </p:spTree>
    <p:extLst>
      <p:ext uri="{BB962C8B-B14F-4D97-AF65-F5344CB8AC3E}">
        <p14:creationId xmlns:p14="http://schemas.microsoft.com/office/powerpoint/2010/main" val="1523430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There is no particular definition for server management. But briefly it can be defined like “set of server support services that helps to work with server”.</a:t>
            </a:r>
          </a:p>
          <a:p>
            <a:pPr lvl="0"/>
            <a:r>
              <a:rPr lang="en-US" sz="1200" kern="1200" dirty="0" smtClean="0">
                <a:solidFill>
                  <a:schemeClr val="tx1"/>
                </a:solidFill>
                <a:effectLst/>
                <a:latin typeface="+mn-lt"/>
                <a:ea typeface="+mn-ea"/>
                <a:cs typeface="+mn-cs"/>
              </a:rPr>
              <a:t>There are so many companies or third party services that provide server management services.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Like amazon, century link, Manage Engine etc. </a:t>
            </a:r>
          </a:p>
          <a:p>
            <a:endParaRPr lang="en-US" dirty="0"/>
          </a:p>
        </p:txBody>
      </p:sp>
      <p:sp>
        <p:nvSpPr>
          <p:cNvPr id="4" name="Slide Number Placeholder 3"/>
          <p:cNvSpPr>
            <a:spLocks noGrp="1"/>
          </p:cNvSpPr>
          <p:nvPr>
            <p:ph type="sldNum" sz="quarter" idx="10"/>
          </p:nvPr>
        </p:nvSpPr>
        <p:spPr/>
        <p:txBody>
          <a:bodyPr/>
          <a:lstStyle/>
          <a:p>
            <a:fld id="{A198AD0A-DCBA-4D0B-8F43-5AD6E430BFDF}" type="slidenum">
              <a:rPr lang="en-US" smtClean="0"/>
              <a:t>1</a:t>
            </a:fld>
            <a:endParaRPr lang="en-US"/>
          </a:p>
        </p:txBody>
      </p:sp>
    </p:spTree>
    <p:extLst>
      <p:ext uri="{BB962C8B-B14F-4D97-AF65-F5344CB8AC3E}">
        <p14:creationId xmlns:p14="http://schemas.microsoft.com/office/powerpoint/2010/main" val="42707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Database server:</a:t>
            </a:r>
            <a:r>
              <a:rPr lang="en-US" sz="1200" kern="1200" dirty="0" smtClean="0">
                <a:solidFill>
                  <a:schemeClr val="tx1"/>
                </a:solidFill>
                <a:effectLst/>
                <a:latin typeface="+mn-lt"/>
                <a:ea typeface="+mn-ea"/>
                <a:cs typeface="+mn-cs"/>
              </a:rPr>
              <a:t> is a computer program that provides database services to other computer programs or computers. </a:t>
            </a:r>
          </a:p>
          <a:p>
            <a:r>
              <a:rPr lang="en-US" sz="1200" b="1" kern="1200" dirty="0" smtClean="0">
                <a:solidFill>
                  <a:schemeClr val="tx1"/>
                </a:solidFill>
                <a:effectLst/>
                <a:latin typeface="+mn-lt"/>
                <a:ea typeface="+mn-ea"/>
                <a:cs typeface="+mn-cs"/>
              </a:rPr>
              <a:t>Application server:</a:t>
            </a:r>
            <a:r>
              <a:rPr lang="en-US" sz="1200" kern="1200" dirty="0" smtClean="0">
                <a:solidFill>
                  <a:schemeClr val="tx1"/>
                </a:solidFill>
                <a:effectLst/>
                <a:latin typeface="+mn-lt"/>
                <a:ea typeface="+mn-ea"/>
                <a:cs typeface="+mn-cs"/>
              </a:rPr>
              <a:t> is a software framework that provides both facilities to create web applications and a server environment to run them.</a:t>
            </a:r>
          </a:p>
          <a:p>
            <a:r>
              <a:rPr lang="en-US" sz="1200" b="1" kern="1200" dirty="0" smtClean="0">
                <a:solidFill>
                  <a:schemeClr val="tx1"/>
                </a:solidFill>
                <a:effectLst/>
                <a:latin typeface="+mn-lt"/>
                <a:ea typeface="+mn-ea"/>
                <a:cs typeface="+mn-cs"/>
              </a:rPr>
              <a:t>Transaction server:</a:t>
            </a:r>
            <a:r>
              <a:rPr lang="en-US" sz="1200" kern="1200" dirty="0" smtClean="0">
                <a:solidFill>
                  <a:schemeClr val="tx1"/>
                </a:solidFill>
                <a:effectLst/>
                <a:latin typeface="+mn-lt"/>
                <a:ea typeface="+mn-ea"/>
                <a:cs typeface="+mn-cs"/>
              </a:rPr>
              <a:t> It manages application and database transactions on a network or Internet.</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Mail Server:</a:t>
            </a:r>
            <a:r>
              <a:rPr lang="en-US" sz="1200" kern="1200" dirty="0" smtClean="0">
                <a:solidFill>
                  <a:schemeClr val="tx1"/>
                </a:solidFill>
                <a:effectLst/>
                <a:latin typeface="+mn-lt"/>
                <a:ea typeface="+mn-ea"/>
                <a:cs typeface="+mn-cs"/>
              </a:rPr>
              <a:t> Mail servers move and store mail over corporate networks and across the Internet.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Proxy server:</a:t>
            </a:r>
            <a:r>
              <a:rPr lang="en-US" sz="1200" kern="1200" dirty="0" smtClean="0">
                <a:solidFill>
                  <a:schemeClr val="tx1"/>
                </a:solidFill>
                <a:effectLst/>
                <a:latin typeface="+mn-lt"/>
                <a:ea typeface="+mn-ea"/>
                <a:cs typeface="+mn-cs"/>
              </a:rPr>
              <a:t> It acts as a mediator between a client program and an external server to filter requests, improve performance and share connections.</a:t>
            </a:r>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FTP Server:</a:t>
            </a:r>
            <a:r>
              <a:rPr lang="en-US" sz="1200" kern="1200" dirty="0" smtClean="0">
                <a:solidFill>
                  <a:schemeClr val="tx1"/>
                </a:solidFill>
                <a:effectLst/>
                <a:latin typeface="+mn-lt"/>
                <a:ea typeface="+mn-ea"/>
                <a:cs typeface="+mn-cs"/>
              </a:rPr>
              <a:t> Move files securely between computers while providing file security as well as transfer control.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Chat Server:</a:t>
            </a:r>
            <a:r>
              <a:rPr lang="en-US" sz="1200" kern="1200" dirty="0" smtClean="0">
                <a:solidFill>
                  <a:schemeClr val="tx1"/>
                </a:solidFill>
                <a:effectLst/>
                <a:latin typeface="+mn-lt"/>
                <a:ea typeface="+mn-ea"/>
                <a:cs typeface="+mn-cs"/>
              </a:rPr>
              <a:t> It serves the users to exchange data in an environment similar to Internet newsgroup which provides real time discussion capabilities.</a:t>
            </a:r>
          </a:p>
          <a:p>
            <a:r>
              <a:rPr lang="en-US" sz="1200" b="1" kern="1200" smtClean="0">
                <a:solidFill>
                  <a:schemeClr val="tx1"/>
                </a:solidFill>
                <a:effectLst/>
                <a:latin typeface="+mn-lt"/>
                <a:ea typeface="+mn-ea"/>
                <a:cs typeface="+mn-cs"/>
              </a:rPr>
              <a:t>Telnet </a:t>
            </a:r>
            <a:r>
              <a:rPr lang="en-US" sz="1200" b="1" kern="1200" dirty="0" smtClean="0">
                <a:solidFill>
                  <a:schemeClr val="tx1"/>
                </a:solidFill>
                <a:effectLst/>
                <a:latin typeface="+mn-lt"/>
                <a:ea typeface="+mn-ea"/>
                <a:cs typeface="+mn-cs"/>
              </a:rPr>
              <a:t>Server: </a:t>
            </a:r>
            <a:r>
              <a:rPr lang="en-US" sz="1200" kern="1200" dirty="0" smtClean="0">
                <a:solidFill>
                  <a:schemeClr val="tx1"/>
                </a:solidFill>
                <a:effectLst/>
                <a:latin typeface="+mn-lt"/>
                <a:ea typeface="+mn-ea"/>
                <a:cs typeface="+mn-cs"/>
              </a:rPr>
              <a:t>It enables the users to log on to a host computer and execute tasks as if they are working on a remote computer.</a:t>
            </a:r>
          </a:p>
          <a:p>
            <a:r>
              <a:rPr lang="en-US" sz="1200" b="1" kern="1200" dirty="0" smtClean="0">
                <a:solidFill>
                  <a:schemeClr val="tx1"/>
                </a:solidFill>
                <a:effectLst/>
                <a:latin typeface="+mn-lt"/>
                <a:ea typeface="+mn-ea"/>
                <a:cs typeface="+mn-cs"/>
              </a:rPr>
              <a:t>Web Server:</a:t>
            </a:r>
            <a:r>
              <a:rPr lang="en-US" sz="1200" kern="1200" dirty="0" smtClean="0">
                <a:solidFill>
                  <a:schemeClr val="tx1"/>
                </a:solidFill>
                <a:effectLst/>
                <a:latin typeface="+mn-lt"/>
                <a:ea typeface="+mn-ea"/>
                <a:cs typeface="+mn-cs"/>
              </a:rPr>
              <a:t> A Web server serves static content to a Web browser by loading a file from a disk and serving it across the network to a user's Web browser.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98AD0A-DCBA-4D0B-8F43-5AD6E430BFDF}" type="slidenum">
              <a:rPr lang="en-US" smtClean="0"/>
              <a:t>4</a:t>
            </a:fld>
            <a:endParaRPr lang="en-US"/>
          </a:p>
        </p:txBody>
      </p:sp>
    </p:spTree>
    <p:extLst>
      <p:ext uri="{BB962C8B-B14F-4D97-AF65-F5344CB8AC3E}">
        <p14:creationId xmlns:p14="http://schemas.microsoft.com/office/powerpoint/2010/main" val="2179834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I will briefly explain few things about web servers.</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most common use of WS is to host websites.</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there are other uses like gaming, data storage.</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Web server hosts the web pages and serves them using a protocol called HTTP, which is designed to send files to web browsers.</a:t>
            </a:r>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98AD0A-DCBA-4D0B-8F43-5AD6E430BFDF}" type="slidenum">
              <a:rPr lang="en-US" smtClean="0"/>
              <a:t>5</a:t>
            </a:fld>
            <a:endParaRPr lang="en-US"/>
          </a:p>
        </p:txBody>
      </p:sp>
    </p:spTree>
    <p:extLst>
      <p:ext uri="{BB962C8B-B14F-4D97-AF65-F5344CB8AC3E}">
        <p14:creationId xmlns:p14="http://schemas.microsoft.com/office/powerpoint/2010/main" val="3587094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the user requests a file to the server, the web server looks for the file in the file system. If the requested file was found, then the server will retrieve the file, send it to the user’s browser. If not found the server will send some error message.</a:t>
            </a:r>
          </a:p>
          <a:p>
            <a:endParaRPr lang="en-US" dirty="0"/>
          </a:p>
        </p:txBody>
      </p:sp>
      <p:sp>
        <p:nvSpPr>
          <p:cNvPr id="4" name="Slide Number Placeholder 3"/>
          <p:cNvSpPr>
            <a:spLocks noGrp="1"/>
          </p:cNvSpPr>
          <p:nvPr>
            <p:ph type="sldNum" sz="quarter" idx="10"/>
          </p:nvPr>
        </p:nvSpPr>
        <p:spPr/>
        <p:txBody>
          <a:bodyPr/>
          <a:lstStyle/>
          <a:p>
            <a:fld id="{A198AD0A-DCBA-4D0B-8F43-5AD6E430BFDF}" type="slidenum">
              <a:rPr lang="en-US" smtClean="0"/>
              <a:t>7</a:t>
            </a:fld>
            <a:endParaRPr lang="en-US"/>
          </a:p>
        </p:txBody>
      </p:sp>
    </p:spTree>
    <p:extLst>
      <p:ext uri="{BB962C8B-B14F-4D97-AF65-F5344CB8AC3E}">
        <p14:creationId xmlns:p14="http://schemas.microsoft.com/office/powerpoint/2010/main" val="9678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961CAE-BC01-4808-815B-ED56710876ED}"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5148F-8FBD-47A9-9051-FFCA650D07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18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961CAE-BC01-4808-815B-ED56710876ED}"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5148F-8FBD-47A9-9051-FFCA650D07B6}" type="slidenum">
              <a:rPr lang="en-US" smtClean="0"/>
              <a:t>‹#›</a:t>
            </a:fld>
            <a:endParaRPr lang="en-US"/>
          </a:p>
        </p:txBody>
      </p:sp>
    </p:spTree>
    <p:extLst>
      <p:ext uri="{BB962C8B-B14F-4D97-AF65-F5344CB8AC3E}">
        <p14:creationId xmlns:p14="http://schemas.microsoft.com/office/powerpoint/2010/main" val="264170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961CAE-BC01-4808-815B-ED56710876ED}"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5148F-8FBD-47A9-9051-FFCA650D07B6}" type="slidenum">
              <a:rPr lang="en-US" smtClean="0"/>
              <a:t>‹#›</a:t>
            </a:fld>
            <a:endParaRPr lang="en-US"/>
          </a:p>
        </p:txBody>
      </p:sp>
    </p:spTree>
    <p:extLst>
      <p:ext uri="{BB962C8B-B14F-4D97-AF65-F5344CB8AC3E}">
        <p14:creationId xmlns:p14="http://schemas.microsoft.com/office/powerpoint/2010/main" val="143924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961CAE-BC01-4808-815B-ED56710876ED}"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5148F-8FBD-47A9-9051-FFCA650D07B6}" type="slidenum">
              <a:rPr lang="en-US" smtClean="0"/>
              <a:t>‹#›</a:t>
            </a:fld>
            <a:endParaRPr lang="en-US"/>
          </a:p>
        </p:txBody>
      </p:sp>
    </p:spTree>
    <p:extLst>
      <p:ext uri="{BB962C8B-B14F-4D97-AF65-F5344CB8AC3E}">
        <p14:creationId xmlns:p14="http://schemas.microsoft.com/office/powerpoint/2010/main" val="133680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961CAE-BC01-4808-815B-ED56710876ED}"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5148F-8FBD-47A9-9051-FFCA650D07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87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961CAE-BC01-4808-815B-ED56710876ED}"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5148F-8FBD-47A9-9051-FFCA650D07B6}" type="slidenum">
              <a:rPr lang="en-US" smtClean="0"/>
              <a:t>‹#›</a:t>
            </a:fld>
            <a:endParaRPr lang="en-US"/>
          </a:p>
        </p:txBody>
      </p:sp>
    </p:spTree>
    <p:extLst>
      <p:ext uri="{BB962C8B-B14F-4D97-AF65-F5344CB8AC3E}">
        <p14:creationId xmlns:p14="http://schemas.microsoft.com/office/powerpoint/2010/main" val="217966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961CAE-BC01-4808-815B-ED56710876ED}" type="datetimeFigureOut">
              <a:rPr lang="en-US" smtClean="0"/>
              <a:t>6/30/2016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5148F-8FBD-47A9-9051-FFCA650D07B6}" type="slidenum">
              <a:rPr lang="en-US" smtClean="0"/>
              <a:t>‹#›</a:t>
            </a:fld>
            <a:endParaRPr lang="en-US"/>
          </a:p>
        </p:txBody>
      </p:sp>
    </p:spTree>
    <p:extLst>
      <p:ext uri="{BB962C8B-B14F-4D97-AF65-F5344CB8AC3E}">
        <p14:creationId xmlns:p14="http://schemas.microsoft.com/office/powerpoint/2010/main" val="213723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961CAE-BC01-4808-815B-ED56710876ED}" type="datetimeFigureOut">
              <a:rPr lang="en-US" smtClean="0"/>
              <a:t>6/30/2016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5148F-8FBD-47A9-9051-FFCA650D07B6}" type="slidenum">
              <a:rPr lang="en-US" smtClean="0"/>
              <a:t>‹#›</a:t>
            </a:fld>
            <a:endParaRPr lang="en-US"/>
          </a:p>
        </p:txBody>
      </p:sp>
    </p:spTree>
    <p:extLst>
      <p:ext uri="{BB962C8B-B14F-4D97-AF65-F5344CB8AC3E}">
        <p14:creationId xmlns:p14="http://schemas.microsoft.com/office/powerpoint/2010/main" val="254553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961CAE-BC01-4808-815B-ED56710876ED}" type="datetimeFigureOut">
              <a:rPr lang="en-US" smtClean="0"/>
              <a:t>6/30/2016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0A5148F-8FBD-47A9-9051-FFCA650D07B6}" type="slidenum">
              <a:rPr lang="en-US" smtClean="0"/>
              <a:t>‹#›</a:t>
            </a:fld>
            <a:endParaRPr lang="en-US"/>
          </a:p>
        </p:txBody>
      </p:sp>
    </p:spTree>
    <p:extLst>
      <p:ext uri="{BB962C8B-B14F-4D97-AF65-F5344CB8AC3E}">
        <p14:creationId xmlns:p14="http://schemas.microsoft.com/office/powerpoint/2010/main" val="370540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961CAE-BC01-4808-815B-ED56710876ED}" type="datetimeFigureOut">
              <a:rPr lang="en-US" smtClean="0"/>
              <a:t>6/30/2016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A5148F-8FBD-47A9-9051-FFCA650D07B6}" type="slidenum">
              <a:rPr lang="en-US" smtClean="0"/>
              <a:t>‹#›</a:t>
            </a:fld>
            <a:endParaRPr lang="en-US"/>
          </a:p>
        </p:txBody>
      </p:sp>
    </p:spTree>
    <p:extLst>
      <p:ext uri="{BB962C8B-B14F-4D97-AF65-F5344CB8AC3E}">
        <p14:creationId xmlns:p14="http://schemas.microsoft.com/office/powerpoint/2010/main" val="380882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961CAE-BC01-4808-815B-ED56710876ED}"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5148F-8FBD-47A9-9051-FFCA650D07B6}" type="slidenum">
              <a:rPr lang="en-US" smtClean="0"/>
              <a:t>‹#›</a:t>
            </a:fld>
            <a:endParaRPr lang="en-US"/>
          </a:p>
        </p:txBody>
      </p:sp>
    </p:spTree>
    <p:extLst>
      <p:ext uri="{BB962C8B-B14F-4D97-AF65-F5344CB8AC3E}">
        <p14:creationId xmlns:p14="http://schemas.microsoft.com/office/powerpoint/2010/main" val="51652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961CAE-BC01-4808-815B-ED56710876ED}" type="datetimeFigureOut">
              <a:rPr lang="en-US" smtClean="0"/>
              <a:t>6/30/2016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A5148F-8FBD-47A9-9051-FFCA650D07B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59987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youtube.com/watch?v=IX8xb-suzVg" TargetMode="External"/><Relationship Id="rId2" Type="http://schemas.openxmlformats.org/officeDocument/2006/relationships/hyperlink" Target="http://www.youtube.com/watch?v=jWDmG3JnN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82434"/>
            <a:ext cx="10058400" cy="3566160"/>
          </a:xfrm>
        </p:spPr>
        <p:txBody>
          <a:bodyPr/>
          <a:lstStyle/>
          <a:p>
            <a:r>
              <a:rPr lang="en-US" b="1" dirty="0" smtClean="0"/>
              <a:t>Server Management</a:t>
            </a:r>
            <a:endParaRPr lang="en-US" b="1" dirty="0"/>
          </a:p>
        </p:txBody>
      </p:sp>
      <p:sp>
        <p:nvSpPr>
          <p:cNvPr id="3" name="Subtitle 2"/>
          <p:cNvSpPr>
            <a:spLocks noGrp="1"/>
          </p:cNvSpPr>
          <p:nvPr>
            <p:ph type="subTitle" idx="1"/>
          </p:nvPr>
        </p:nvSpPr>
        <p:spPr>
          <a:xfrm>
            <a:off x="1100051" y="4288665"/>
            <a:ext cx="10058400" cy="1309955"/>
          </a:xfrm>
        </p:spPr>
        <p:txBody>
          <a:bodyPr>
            <a:noAutofit/>
          </a:bodyPr>
          <a:lstStyle/>
          <a:p>
            <a:pPr lvl="0" algn="r">
              <a:spcBef>
                <a:spcPts val="0"/>
              </a:spcBef>
              <a:spcAft>
                <a:spcPts val="0"/>
              </a:spcAft>
              <a:buClr>
                <a:srgbClr val="86D1D8"/>
              </a:buClr>
              <a:buSzPct val="25000"/>
            </a:pPr>
            <a:r>
              <a:rPr lang="en-US" sz="1400" cap="none" dirty="0">
                <a:solidFill>
                  <a:schemeClr val="tx1"/>
                </a:solidFill>
                <a:latin typeface="+mn-lt"/>
                <a:ea typeface="Questrial"/>
                <a:cs typeface="Questrial"/>
                <a:sym typeface="Questrial"/>
              </a:rPr>
              <a:t>ADARSH KUMAR REDDY PIDAPARTHY</a:t>
            </a:r>
          </a:p>
          <a:p>
            <a:pPr lvl="0" algn="r">
              <a:spcBef>
                <a:spcPts val="1000"/>
              </a:spcBef>
              <a:spcAft>
                <a:spcPts val="0"/>
              </a:spcAft>
              <a:buClr>
                <a:srgbClr val="86D1D8"/>
              </a:buClr>
              <a:buSzPct val="25000"/>
            </a:pPr>
            <a:r>
              <a:rPr lang="en-US" sz="1400" cap="none" dirty="0">
                <a:solidFill>
                  <a:schemeClr val="tx1"/>
                </a:solidFill>
                <a:latin typeface="+mn-lt"/>
                <a:ea typeface="Questrial"/>
                <a:cs typeface="Questrial"/>
                <a:sym typeface="Questrial"/>
              </a:rPr>
              <a:t>BHANU TEJA KURUCHETI</a:t>
            </a:r>
          </a:p>
          <a:p>
            <a:pPr lvl="0" algn="r">
              <a:spcBef>
                <a:spcPts val="1000"/>
              </a:spcBef>
              <a:spcAft>
                <a:spcPts val="0"/>
              </a:spcAft>
              <a:buClr>
                <a:srgbClr val="86D1D8"/>
              </a:buClr>
              <a:buSzPct val="25000"/>
            </a:pPr>
            <a:r>
              <a:rPr lang="en-US" sz="1400" cap="none" dirty="0">
                <a:solidFill>
                  <a:schemeClr val="tx1"/>
                </a:solidFill>
                <a:latin typeface="+mn-lt"/>
                <a:ea typeface="Questrial"/>
                <a:cs typeface="Questrial"/>
                <a:sym typeface="Questrial"/>
              </a:rPr>
              <a:t>SAI SUMANTH KATTEKOLA</a:t>
            </a:r>
          </a:p>
          <a:p>
            <a:pPr lvl="0" algn="r">
              <a:spcBef>
                <a:spcPts val="1000"/>
              </a:spcBef>
              <a:spcAft>
                <a:spcPts val="0"/>
              </a:spcAft>
              <a:buClr>
                <a:srgbClr val="86D1D8"/>
              </a:buClr>
              <a:buSzPct val="25000"/>
            </a:pPr>
            <a:r>
              <a:rPr lang="en-US" sz="1400" dirty="0">
                <a:solidFill>
                  <a:schemeClr val="tx1"/>
                </a:solidFill>
                <a:latin typeface="+mn-lt"/>
              </a:rPr>
              <a:t>SAI RAJ KIRAN KANDULA</a:t>
            </a:r>
          </a:p>
          <a:p>
            <a:pPr lvl="0" algn="r">
              <a:spcBef>
                <a:spcPts val="1000"/>
              </a:spcBef>
              <a:spcAft>
                <a:spcPts val="0"/>
              </a:spcAft>
              <a:buClr>
                <a:srgbClr val="86D1D8"/>
              </a:buClr>
              <a:buSzPct val="25000"/>
            </a:pPr>
            <a:r>
              <a:rPr lang="en-US" sz="1400" dirty="0">
                <a:solidFill>
                  <a:schemeClr val="tx1"/>
                </a:solidFill>
                <a:latin typeface="+mn-lt"/>
              </a:rPr>
              <a:t>SRAVYA MADARAPU</a:t>
            </a:r>
          </a:p>
          <a:p>
            <a:pPr lvl="0" algn="r">
              <a:spcBef>
                <a:spcPts val="1000"/>
              </a:spcBef>
              <a:spcAft>
                <a:spcPts val="0"/>
              </a:spcAft>
              <a:buClr>
                <a:srgbClr val="86D1D8"/>
              </a:buClr>
              <a:buSzPct val="25000"/>
            </a:pPr>
            <a:r>
              <a:rPr lang="en-US" sz="1400" dirty="0">
                <a:solidFill>
                  <a:schemeClr val="tx1"/>
                </a:solidFill>
                <a:latin typeface="+mn-lt"/>
              </a:rPr>
              <a:t>HIMA TEJA GUTTA</a:t>
            </a:r>
          </a:p>
          <a:p>
            <a:pPr lvl="0" algn="r">
              <a:spcBef>
                <a:spcPts val="1000"/>
              </a:spcBef>
              <a:spcAft>
                <a:spcPts val="0"/>
              </a:spcAft>
              <a:buClr>
                <a:srgbClr val="86D1D8"/>
              </a:buClr>
              <a:buSzPct val="25000"/>
            </a:pPr>
            <a:r>
              <a:rPr lang="en-US" sz="1400" dirty="0">
                <a:solidFill>
                  <a:schemeClr val="tx1"/>
                </a:solidFill>
                <a:latin typeface="+mn-lt"/>
              </a:rPr>
              <a:t>VAMSHINATH </a:t>
            </a:r>
            <a:r>
              <a:rPr lang="en-US" sz="1400" dirty="0" smtClean="0">
                <a:solidFill>
                  <a:schemeClr val="tx1"/>
                </a:solidFill>
                <a:latin typeface="+mn-lt"/>
              </a:rPr>
              <a:t>NALLAMIOTHU</a:t>
            </a:r>
            <a:endParaRPr lang="en-US" sz="1400" dirty="0">
              <a:solidFill>
                <a:schemeClr val="tx1"/>
              </a:solidFill>
              <a:latin typeface="+mn-lt"/>
            </a:endParaRPr>
          </a:p>
        </p:txBody>
      </p:sp>
    </p:spTree>
    <p:extLst>
      <p:ext uri="{BB962C8B-B14F-4D97-AF65-F5344CB8AC3E}">
        <p14:creationId xmlns:p14="http://schemas.microsoft.com/office/powerpoint/2010/main" val="204128911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Tomcat (Cont.)</a:t>
            </a:r>
            <a:endParaRPr lang="en-US" sz="4000" dirty="0"/>
          </a:p>
        </p:txBody>
      </p:sp>
      <p:sp>
        <p:nvSpPr>
          <p:cNvPr id="3" name="Content Placeholder 2"/>
          <p:cNvSpPr>
            <a:spLocks noGrp="1"/>
          </p:cNvSpPr>
          <p:nvPr>
            <p:ph idx="1"/>
          </p:nvPr>
        </p:nvSpPr>
        <p:spPr/>
        <p:txBody>
          <a:bodyPr/>
          <a:lstStyle/>
          <a:p>
            <a:pPr>
              <a:buFont typeface="Arial" pitchFamily="34" charset="0"/>
              <a:buChar char="•"/>
            </a:pPr>
            <a:r>
              <a:rPr lang="en-US" dirty="0">
                <a:solidFill>
                  <a:schemeClr val="tx1"/>
                </a:solidFill>
              </a:rPr>
              <a:t> </a:t>
            </a:r>
            <a:r>
              <a:rPr lang="en-US" dirty="0" smtClean="0">
                <a:solidFill>
                  <a:schemeClr val="tx1"/>
                </a:solidFill>
              </a:rPr>
              <a:t>What </a:t>
            </a:r>
            <a:r>
              <a:rPr lang="en-US" dirty="0">
                <a:solidFill>
                  <a:schemeClr val="tx1"/>
                </a:solidFill>
              </a:rPr>
              <a:t>is servlet container?</a:t>
            </a:r>
          </a:p>
          <a:p>
            <a:pPr marL="0" indent="0">
              <a:buNone/>
            </a:pPr>
            <a:r>
              <a:rPr lang="en-US" dirty="0">
                <a:solidFill>
                  <a:schemeClr val="tx1"/>
                </a:solidFill>
              </a:rPr>
              <a:t> </a:t>
            </a:r>
            <a:r>
              <a:rPr lang="en-US" dirty="0" smtClean="0">
                <a:solidFill>
                  <a:schemeClr val="tx1"/>
                </a:solidFill>
              </a:rPr>
              <a:t>- </a:t>
            </a:r>
            <a:r>
              <a:rPr lang="en-US" dirty="0">
                <a:solidFill>
                  <a:schemeClr val="tx1"/>
                </a:solidFill>
              </a:rPr>
              <a:t>Servlet container (also known as a Web container) is the component of a web server that interacts with the servlets. A web container is responsible for managing the lifecycle of servlets, mapping a URL to a particular servlet and ensuring that the URL requester has the correct access rights </a:t>
            </a:r>
          </a:p>
          <a:p>
            <a:pPr>
              <a:buFont typeface="Arial" pitchFamily="34" charset="0"/>
              <a:buChar char="•"/>
            </a:pPr>
            <a:endParaRPr lang="en-US" dirty="0">
              <a:solidFill>
                <a:schemeClr val="tx1"/>
              </a:solidFill>
            </a:endParaRPr>
          </a:p>
          <a:p>
            <a:pPr>
              <a:buFont typeface="Arial" pitchFamily="34" charset="0"/>
              <a:buChar char="•"/>
            </a:pPr>
            <a:r>
              <a:rPr lang="en-US" dirty="0">
                <a:solidFill>
                  <a:schemeClr val="tx1"/>
                </a:solidFill>
              </a:rPr>
              <a:t> Tomcat implements the Java Servlet and the </a:t>
            </a:r>
            <a:r>
              <a:rPr lang="en-US" dirty="0" smtClean="0">
                <a:solidFill>
                  <a:schemeClr val="tx1"/>
                </a:solidFill>
              </a:rPr>
              <a:t>Java Server </a:t>
            </a:r>
            <a:r>
              <a:rPr lang="en-US" dirty="0">
                <a:solidFill>
                  <a:schemeClr val="tx1"/>
                </a:solidFill>
              </a:rPr>
              <a:t>Pages (JSP) specifications from Oracle Corporation, and provides a "pure Java" HTTP web server environment for Java code to run.</a:t>
            </a:r>
          </a:p>
          <a:p>
            <a:endParaRPr lang="en-US" dirty="0"/>
          </a:p>
        </p:txBody>
      </p:sp>
    </p:spTree>
    <p:extLst>
      <p:ext uri="{BB962C8B-B14F-4D97-AF65-F5344CB8AC3E}">
        <p14:creationId xmlns:p14="http://schemas.microsoft.com/office/powerpoint/2010/main" val="51585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619" y="235823"/>
            <a:ext cx="10058400" cy="1449387"/>
          </a:xfrm>
        </p:spPr>
        <p:txBody>
          <a:bodyPr>
            <a:normAutofit/>
          </a:bodyPr>
          <a:lstStyle/>
          <a:p>
            <a:r>
              <a:rPr lang="en-US" sz="4000" dirty="0">
                <a:solidFill>
                  <a:schemeClr val="tx1"/>
                </a:solidFill>
              </a:rPr>
              <a:t>How container handles the Servlet </a:t>
            </a:r>
            <a:r>
              <a:rPr lang="en-US" sz="4000" dirty="0" smtClean="0">
                <a:solidFill>
                  <a:schemeClr val="tx1"/>
                </a:solidFill>
              </a:rPr>
              <a:t>request </a:t>
            </a:r>
            <a:r>
              <a:rPr lang="en-US" sz="4000" dirty="0">
                <a:solidFill>
                  <a:schemeClr val="tx1"/>
                </a:solidFill>
              </a:rPr>
              <a:t>?</a:t>
            </a:r>
          </a:p>
        </p:txBody>
      </p:sp>
      <p:pic>
        <p:nvPicPr>
          <p:cNvPr id="2050" name="Picture 2"/>
          <p:cNvPicPr>
            <a:picLocks noChangeAspect="1" noChangeArrowheads="1"/>
          </p:cNvPicPr>
          <p:nvPr/>
        </p:nvPicPr>
        <p:blipFill>
          <a:blip r:embed="rId2"/>
          <a:srcRect/>
          <a:stretch>
            <a:fillRect/>
          </a:stretch>
        </p:blipFill>
        <p:spPr bwMode="auto">
          <a:xfrm>
            <a:off x="3258354" y="1685210"/>
            <a:ext cx="5712808" cy="4778903"/>
          </a:xfrm>
          <a:prstGeom prst="rect">
            <a:avLst/>
          </a:prstGeom>
          <a:noFill/>
          <a:ln w="9525">
            <a:noFill/>
            <a:miter lim="800000"/>
            <a:headEnd/>
            <a:tailEnd/>
          </a:ln>
          <a:effectLst/>
        </p:spPr>
      </p:pic>
    </p:spTree>
    <p:extLst>
      <p:ext uri="{BB962C8B-B14F-4D97-AF65-F5344CB8AC3E}">
        <p14:creationId xmlns:p14="http://schemas.microsoft.com/office/powerpoint/2010/main" val="321473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How container </a:t>
            </a:r>
            <a:r>
              <a:rPr lang="en-US" sz="4000" dirty="0" smtClean="0">
                <a:solidFill>
                  <a:schemeClr val="tx1"/>
                </a:solidFill>
              </a:rPr>
              <a:t>handles (cont.)</a:t>
            </a:r>
            <a:endParaRPr lang="en-US" sz="4000"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3437781" y="1737360"/>
            <a:ext cx="5377397" cy="4683107"/>
          </a:xfrm>
          <a:prstGeom prst="rect">
            <a:avLst/>
          </a:prstGeom>
          <a:noFill/>
          <a:ln w="9525">
            <a:noFill/>
            <a:miter lim="800000"/>
            <a:headEnd/>
            <a:tailEnd/>
          </a:ln>
          <a:effectLst/>
        </p:spPr>
      </p:pic>
    </p:spTree>
    <p:extLst>
      <p:ext uri="{BB962C8B-B14F-4D97-AF65-F5344CB8AC3E}">
        <p14:creationId xmlns:p14="http://schemas.microsoft.com/office/powerpoint/2010/main" val="62400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038" y="235088"/>
            <a:ext cx="10058400" cy="1450757"/>
          </a:xfrm>
        </p:spPr>
        <p:txBody>
          <a:bodyPr>
            <a:normAutofit/>
          </a:bodyPr>
          <a:lstStyle/>
          <a:p>
            <a:r>
              <a:rPr lang="en-US" sz="4000" dirty="0">
                <a:solidFill>
                  <a:schemeClr val="tx1"/>
                </a:solidFill>
              </a:rPr>
              <a:t>How container </a:t>
            </a:r>
            <a:r>
              <a:rPr lang="en-US" sz="4000" dirty="0" smtClean="0">
                <a:solidFill>
                  <a:schemeClr val="tx1"/>
                </a:solidFill>
              </a:rPr>
              <a:t>handles (cont.)</a:t>
            </a:r>
            <a:endParaRPr lang="en-US" sz="4000" dirty="0">
              <a:solidFill>
                <a:schemeClr val="tx1"/>
              </a:solidFill>
            </a:endParaRPr>
          </a:p>
        </p:txBody>
      </p:sp>
      <p:pic>
        <p:nvPicPr>
          <p:cNvPr id="4098" name="Picture 2"/>
          <p:cNvPicPr>
            <a:picLocks noChangeAspect="1" noChangeArrowheads="1"/>
          </p:cNvPicPr>
          <p:nvPr/>
        </p:nvPicPr>
        <p:blipFill>
          <a:blip r:embed="rId2"/>
          <a:srcRect/>
          <a:stretch>
            <a:fillRect/>
          </a:stretch>
        </p:blipFill>
        <p:spPr bwMode="auto">
          <a:xfrm>
            <a:off x="3148048" y="1685845"/>
            <a:ext cx="6008379" cy="4895508"/>
          </a:xfrm>
          <a:prstGeom prst="rect">
            <a:avLst/>
          </a:prstGeom>
          <a:noFill/>
          <a:ln w="9525">
            <a:noFill/>
            <a:miter lim="800000"/>
            <a:headEnd/>
            <a:tailEnd/>
          </a:ln>
          <a:effectLst/>
        </p:spPr>
      </p:pic>
    </p:spTree>
    <p:extLst>
      <p:ext uri="{BB962C8B-B14F-4D97-AF65-F5344CB8AC3E}">
        <p14:creationId xmlns:p14="http://schemas.microsoft.com/office/powerpoint/2010/main" val="158492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Components of tomcat</a:t>
            </a:r>
            <a:endParaRPr lang="en-US" sz="4000" dirty="0">
              <a:solidFill>
                <a:schemeClr val="tx1"/>
              </a:solidFill>
            </a:endParaRPr>
          </a:p>
        </p:txBody>
      </p:sp>
      <p:sp>
        <p:nvSpPr>
          <p:cNvPr id="3" name="Subtitle 2"/>
          <p:cNvSpPr>
            <a:spLocks noGrp="1"/>
          </p:cNvSpPr>
          <p:nvPr>
            <p:ph idx="1"/>
          </p:nvPr>
        </p:nvSpPr>
        <p:spPr/>
        <p:txBody>
          <a:bodyPr>
            <a:normAutofit/>
          </a:bodyPr>
          <a:lstStyle/>
          <a:p>
            <a:pPr marL="0" indent="0">
              <a:buNone/>
            </a:pPr>
            <a:r>
              <a:rPr lang="en-US" sz="2400" dirty="0" smtClean="0">
                <a:solidFill>
                  <a:schemeClr val="tx1"/>
                </a:solidFill>
              </a:rPr>
              <a:t>1. Catalina</a:t>
            </a:r>
            <a:endParaRPr lang="en-US" sz="2400" dirty="0">
              <a:solidFill>
                <a:schemeClr val="tx1"/>
              </a:solidFill>
            </a:endParaRPr>
          </a:p>
          <a:p>
            <a:pPr marL="0" indent="0">
              <a:buNone/>
            </a:pPr>
            <a:r>
              <a:rPr lang="en-US" sz="2400" dirty="0">
                <a:solidFill>
                  <a:schemeClr val="tx1"/>
                </a:solidFill>
              </a:rPr>
              <a:t> </a:t>
            </a:r>
            <a:r>
              <a:rPr lang="en-US" sz="2400" dirty="0" smtClean="0">
                <a:solidFill>
                  <a:schemeClr val="tx1"/>
                </a:solidFill>
              </a:rPr>
              <a:t>     Catalina </a:t>
            </a:r>
            <a:r>
              <a:rPr lang="en-US" sz="2400" dirty="0">
                <a:solidFill>
                  <a:schemeClr val="tx1"/>
                </a:solidFill>
              </a:rPr>
              <a:t>is Tomcat's servlet container. Catalina implements Sun Microsystems' specifications for servlet and </a:t>
            </a:r>
            <a:r>
              <a:rPr lang="en-US" sz="2400" dirty="0" smtClean="0">
                <a:solidFill>
                  <a:schemeClr val="tx1"/>
                </a:solidFill>
              </a:rPr>
              <a:t>Java Server </a:t>
            </a:r>
            <a:r>
              <a:rPr lang="en-US" sz="2400" dirty="0">
                <a:solidFill>
                  <a:schemeClr val="tx1"/>
                </a:solidFill>
              </a:rPr>
              <a:t>Pages (JSP). In Tomcat, a Realm element represents a "database" of usernames, passwords, and roles (similar to Unix groups) assigned to those users. Different implementations of Realm allow Catalina to be integrated into environments where such authentication information is already being created and maintained, and then use that information to implement Container Managed Security as described in the Servlet Specification. </a:t>
            </a:r>
          </a:p>
          <a:p>
            <a:pPr>
              <a:buFont typeface="Arial" pitchFamily="34" charset="0"/>
              <a:buChar char="•"/>
            </a:pPr>
            <a:endParaRPr lang="en-US" sz="2400" dirty="0">
              <a:solidFill>
                <a:schemeClr val="tx1"/>
              </a:solidFill>
            </a:endParaRPr>
          </a:p>
        </p:txBody>
      </p:sp>
    </p:spTree>
    <p:extLst>
      <p:ext uri="{BB962C8B-B14F-4D97-AF65-F5344CB8AC3E}">
        <p14:creationId xmlns:p14="http://schemas.microsoft.com/office/powerpoint/2010/main" val="241935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Components </a:t>
            </a:r>
            <a:r>
              <a:rPr lang="en-US" sz="4000" dirty="0">
                <a:solidFill>
                  <a:schemeClr val="tx1"/>
                </a:solidFill>
              </a:rPr>
              <a:t>(cont.)</a:t>
            </a:r>
          </a:p>
        </p:txBody>
      </p:sp>
      <p:sp>
        <p:nvSpPr>
          <p:cNvPr id="3" name="Subtitle 2"/>
          <p:cNvSpPr>
            <a:spLocks noGrp="1"/>
          </p:cNvSpPr>
          <p:nvPr>
            <p:ph idx="1"/>
          </p:nvPr>
        </p:nvSpPr>
        <p:spPr/>
        <p:txBody>
          <a:bodyPr>
            <a:normAutofit/>
          </a:bodyPr>
          <a:lstStyle/>
          <a:p>
            <a:pPr marL="0" indent="0">
              <a:buNone/>
            </a:pPr>
            <a:r>
              <a:rPr lang="en-US" sz="2400" dirty="0" smtClean="0">
                <a:solidFill>
                  <a:schemeClr val="tx1"/>
                </a:solidFill>
              </a:rPr>
              <a:t> 2. Coyote</a:t>
            </a:r>
            <a:endParaRPr lang="en-US" sz="2400" dirty="0">
              <a:solidFill>
                <a:schemeClr val="tx1"/>
              </a:solidFill>
            </a:endParaRPr>
          </a:p>
          <a:p>
            <a:pPr marL="342900" indent="-342900"/>
            <a:r>
              <a:rPr lang="en-US" sz="2400" dirty="0">
                <a:solidFill>
                  <a:schemeClr val="tx1"/>
                </a:solidFill>
              </a:rPr>
              <a:t>     Coyote is Tomcat's HTTP Connector component that supports the HTTP 1.1 protocol for the web server or application container. Coyote listens for incoming connections on a specific TCP port on the server and forwards the request to the Tomcat Engine to process the request and send back a response to the requesting client.</a:t>
            </a:r>
          </a:p>
          <a:p>
            <a:pPr marL="342900" indent="-342900"/>
            <a:endParaRPr lang="en-US" sz="2400" dirty="0" smtClean="0">
              <a:solidFill>
                <a:schemeClr val="tx1"/>
              </a:solidFill>
            </a:endParaRPr>
          </a:p>
        </p:txBody>
      </p:sp>
    </p:spTree>
    <p:extLst>
      <p:ext uri="{BB962C8B-B14F-4D97-AF65-F5344CB8AC3E}">
        <p14:creationId xmlns:p14="http://schemas.microsoft.com/office/powerpoint/2010/main" val="369491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Components </a:t>
            </a:r>
            <a:r>
              <a:rPr lang="en-US" sz="4000" dirty="0">
                <a:solidFill>
                  <a:schemeClr val="tx1"/>
                </a:solidFill>
              </a:rPr>
              <a:t>(cont.)</a:t>
            </a:r>
          </a:p>
        </p:txBody>
      </p:sp>
      <p:sp>
        <p:nvSpPr>
          <p:cNvPr id="3" name="Subtitle 2"/>
          <p:cNvSpPr>
            <a:spLocks noGrp="1"/>
          </p:cNvSpPr>
          <p:nvPr>
            <p:ph idx="1"/>
          </p:nvPr>
        </p:nvSpPr>
        <p:spPr/>
        <p:txBody>
          <a:bodyPr>
            <a:normAutofit/>
          </a:bodyPr>
          <a:lstStyle/>
          <a:p>
            <a:r>
              <a:rPr lang="en-US" sz="2400" dirty="0">
                <a:solidFill>
                  <a:schemeClr val="tx1"/>
                </a:solidFill>
              </a:rPr>
              <a:t>3. </a:t>
            </a:r>
            <a:r>
              <a:rPr lang="en-US" sz="2400" dirty="0" smtClean="0">
                <a:solidFill>
                  <a:schemeClr val="tx1"/>
                </a:solidFill>
              </a:rPr>
              <a:t>Jasper</a:t>
            </a:r>
            <a:endParaRPr lang="en-US" sz="2400" dirty="0">
              <a:solidFill>
                <a:schemeClr val="tx1"/>
              </a:solidFill>
            </a:endParaRPr>
          </a:p>
          <a:p>
            <a:r>
              <a:rPr lang="en-US" sz="2400" dirty="0" smtClean="0">
                <a:solidFill>
                  <a:schemeClr val="tx1"/>
                </a:solidFill>
              </a:rPr>
              <a:t>      Jasper </a:t>
            </a:r>
            <a:r>
              <a:rPr lang="en-US" sz="2400" dirty="0">
                <a:solidFill>
                  <a:schemeClr val="tx1"/>
                </a:solidFill>
              </a:rPr>
              <a:t>is Tomcat's JSP Engine. Tomcat 5.x uses Jasper 2, which is an implementation of the Sun Microsystems's </a:t>
            </a:r>
            <a:r>
              <a:rPr lang="en-US" sz="2400" dirty="0" smtClean="0">
                <a:solidFill>
                  <a:schemeClr val="tx1"/>
                </a:solidFill>
              </a:rPr>
              <a:t>Java Server </a:t>
            </a:r>
            <a:r>
              <a:rPr lang="en-US" sz="2400" dirty="0">
                <a:solidFill>
                  <a:schemeClr val="tx1"/>
                </a:solidFill>
              </a:rPr>
              <a:t>Pages 2.0 specification. Jasper parses JSP files to compile them into Java code as servlets (that can be handled by Catalina). At runtime, Jasper detects changes to JSP files and recompiles them</a:t>
            </a:r>
          </a:p>
        </p:txBody>
      </p:sp>
    </p:spTree>
    <p:extLst>
      <p:ext uri="{BB962C8B-B14F-4D97-AF65-F5344CB8AC3E}">
        <p14:creationId xmlns:p14="http://schemas.microsoft.com/office/powerpoint/2010/main" val="26788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088"/>
            <a:ext cx="10058400" cy="1450757"/>
          </a:xfrm>
        </p:spPr>
        <p:txBody>
          <a:bodyPr>
            <a:normAutofit/>
          </a:bodyPr>
          <a:lstStyle/>
          <a:p>
            <a:r>
              <a:rPr lang="en-US" sz="4000" dirty="0" smtClean="0">
                <a:solidFill>
                  <a:schemeClr val="tx1"/>
                </a:solidFill>
              </a:rPr>
              <a:t>Tomcat vs. Apache</a:t>
            </a:r>
            <a:endParaRPr lang="en-US" sz="4000" dirty="0">
              <a:solidFill>
                <a:schemeClr val="tx1"/>
              </a:solidFill>
            </a:endParaRPr>
          </a:p>
        </p:txBody>
      </p:sp>
      <p:sp>
        <p:nvSpPr>
          <p:cNvPr id="6" name="Subtitle 2"/>
          <p:cNvSpPr>
            <a:spLocks noGrp="1"/>
          </p:cNvSpPr>
          <p:nvPr>
            <p:ph idx="1"/>
          </p:nvPr>
        </p:nvSpPr>
        <p:spPr/>
        <p:txBody>
          <a:bodyPr>
            <a:noAutofit/>
          </a:bodyPr>
          <a:lstStyle/>
          <a:p>
            <a:pPr marL="342900" indent="-342900">
              <a:buFont typeface="Arial" pitchFamily="34" charset="0"/>
              <a:buChar char="•"/>
            </a:pPr>
            <a:r>
              <a:rPr lang="en-US" sz="2400" dirty="0" smtClean="0">
                <a:solidFill>
                  <a:schemeClr val="tx1"/>
                </a:solidFill>
              </a:rPr>
              <a:t>The Apache Web server</a:t>
            </a:r>
          </a:p>
          <a:p>
            <a:pPr marL="342900" indent="-342900">
              <a:buFontTx/>
              <a:buChar char="-"/>
            </a:pPr>
            <a:r>
              <a:rPr lang="en-US" sz="2400" dirty="0" smtClean="0">
                <a:solidFill>
                  <a:schemeClr val="tx1"/>
                </a:solidFill>
              </a:rPr>
              <a:t>Is faster than tomcat when it comes to static pages.</a:t>
            </a:r>
          </a:p>
          <a:p>
            <a:pPr marL="342900" indent="-342900">
              <a:buFontTx/>
              <a:buChar char="-"/>
            </a:pPr>
            <a:r>
              <a:rPr lang="en-US" sz="2400" dirty="0" smtClean="0">
                <a:solidFill>
                  <a:schemeClr val="tx1"/>
                </a:solidFill>
              </a:rPr>
              <a:t>Is more configurable than tomcat</a:t>
            </a:r>
          </a:p>
          <a:p>
            <a:pPr marL="342900" indent="-342900">
              <a:buFontTx/>
              <a:buChar char="-"/>
            </a:pPr>
            <a:r>
              <a:rPr lang="en-US" sz="2400" dirty="0" smtClean="0">
                <a:solidFill>
                  <a:schemeClr val="tx1"/>
                </a:solidFill>
              </a:rPr>
              <a:t>Is more robust than tomcat and</a:t>
            </a:r>
          </a:p>
          <a:p>
            <a:pPr marL="342900" indent="-342900">
              <a:buFontTx/>
              <a:buChar char="-"/>
            </a:pPr>
            <a:r>
              <a:rPr lang="en-US" sz="2400" dirty="0" smtClean="0">
                <a:solidFill>
                  <a:schemeClr val="tx1"/>
                </a:solidFill>
              </a:rPr>
              <a:t>It supports CGI scripts, Server API modules, Perl, PHP etc.</a:t>
            </a:r>
          </a:p>
          <a:p>
            <a:pPr marL="342900" indent="-342900">
              <a:buFont typeface="Arial" pitchFamily="34" charset="0"/>
              <a:buChar char="•"/>
            </a:pPr>
            <a:r>
              <a:rPr lang="en-US" sz="2400" dirty="0" smtClean="0">
                <a:solidFill>
                  <a:schemeClr val="tx1"/>
                </a:solidFill>
              </a:rPr>
              <a:t>Hence for world’s web sites apache would generally be a better choice than Tomcat, except that…</a:t>
            </a:r>
          </a:p>
          <a:p>
            <a:pPr marL="342900" indent="-342900">
              <a:buFont typeface="Arial" pitchFamily="34" charset="0"/>
              <a:buChar char="•"/>
            </a:pPr>
            <a:r>
              <a:rPr lang="en-US" sz="2400" dirty="0" smtClean="0">
                <a:solidFill>
                  <a:schemeClr val="tx1"/>
                </a:solidFill>
              </a:rPr>
              <a:t> In itself, Apache doesn’t support Servlets or Java Server Pages !</a:t>
            </a:r>
          </a:p>
        </p:txBody>
      </p:sp>
    </p:spTree>
    <p:extLst>
      <p:ext uri="{BB962C8B-B14F-4D97-AF65-F5344CB8AC3E}">
        <p14:creationId xmlns:p14="http://schemas.microsoft.com/office/powerpoint/2010/main" val="4271491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Tomcat vs. Apache (cont.)</a:t>
            </a:r>
            <a:endParaRPr lang="en-US" sz="4000" dirty="0">
              <a:solidFill>
                <a:schemeClr val="tx1"/>
              </a:solidFill>
            </a:endParaRPr>
          </a:p>
        </p:txBody>
      </p:sp>
      <p:sp>
        <p:nvSpPr>
          <p:cNvPr id="4" name="Subtitle 3"/>
          <p:cNvSpPr>
            <a:spLocks noGrp="1"/>
          </p:cNvSpPr>
          <p:nvPr>
            <p:ph idx="1"/>
          </p:nvPr>
        </p:nvSpPr>
        <p:spPr/>
        <p:txBody>
          <a:bodyPr>
            <a:normAutofit/>
          </a:bodyPr>
          <a:lstStyle/>
          <a:p>
            <a:pPr>
              <a:buFont typeface="Arial" pitchFamily="34" charset="0"/>
              <a:buChar char="•"/>
            </a:pPr>
            <a:r>
              <a:rPr lang="en-US" sz="2400" dirty="0" smtClean="0">
                <a:solidFill>
                  <a:schemeClr val="tx1"/>
                </a:solidFill>
              </a:rPr>
              <a:t>The solution of course is to allow the two Web servers to work together.</a:t>
            </a:r>
          </a:p>
          <a:p>
            <a:pPr>
              <a:buFont typeface="Arial" pitchFamily="34" charset="0"/>
              <a:buChar char="•"/>
            </a:pPr>
            <a:endParaRPr lang="en-US" sz="2400" dirty="0" smtClean="0">
              <a:solidFill>
                <a:schemeClr val="tx1"/>
              </a:solidFill>
            </a:endParaRPr>
          </a:p>
          <a:p>
            <a:pPr>
              <a:buFont typeface="Arial" pitchFamily="34" charset="0"/>
              <a:buChar char="•"/>
            </a:pPr>
            <a:r>
              <a:rPr lang="en-US" sz="2400" dirty="0" smtClean="0">
                <a:solidFill>
                  <a:schemeClr val="tx1"/>
                </a:solidFill>
              </a:rPr>
              <a:t>The Apache server will be the principal server, dealing with static documents</a:t>
            </a:r>
          </a:p>
          <a:p>
            <a:pPr>
              <a:buFont typeface="Arial" pitchFamily="34" charset="0"/>
              <a:buChar char="•"/>
            </a:pPr>
            <a:endParaRPr lang="en-US" sz="2400" dirty="0" smtClean="0">
              <a:solidFill>
                <a:schemeClr val="tx1"/>
              </a:solidFill>
            </a:endParaRPr>
          </a:p>
          <a:p>
            <a:pPr>
              <a:buFont typeface="Arial" pitchFamily="34" charset="0"/>
              <a:buChar char="•"/>
            </a:pPr>
            <a:r>
              <a:rPr lang="en-US" sz="2400" dirty="0" smtClean="0">
                <a:solidFill>
                  <a:schemeClr val="tx1"/>
                </a:solidFill>
              </a:rPr>
              <a:t>Apache will forward requests for </a:t>
            </a:r>
            <a:r>
              <a:rPr lang="en-US" sz="2400" dirty="0" err="1" smtClean="0">
                <a:solidFill>
                  <a:schemeClr val="tx1"/>
                </a:solidFill>
              </a:rPr>
              <a:t>Servlets</a:t>
            </a:r>
            <a:r>
              <a:rPr lang="en-US" sz="2400" dirty="0" smtClean="0">
                <a:solidFill>
                  <a:schemeClr val="tx1"/>
                </a:solidFill>
              </a:rPr>
              <a:t> or Java-server pages to tomcat</a:t>
            </a:r>
          </a:p>
          <a:p>
            <a:pPr>
              <a:buFont typeface="Arial" pitchFamily="34" charset="0"/>
              <a:buChar char="•"/>
            </a:pPr>
            <a:endParaRPr lang="en-US" sz="2400" dirty="0">
              <a:solidFill>
                <a:schemeClr val="tx1"/>
              </a:solidFill>
            </a:endParaRPr>
          </a:p>
        </p:txBody>
      </p:sp>
    </p:spTree>
    <p:extLst>
      <p:ext uri="{BB962C8B-B14F-4D97-AF65-F5344CB8AC3E}">
        <p14:creationId xmlns:p14="http://schemas.microsoft.com/office/powerpoint/2010/main" val="343670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How to Configure Tomcat ?</a:t>
            </a:r>
            <a:endParaRPr lang="en-US" sz="4000" dirty="0">
              <a:solidFill>
                <a:schemeClr val="tx1"/>
              </a:solidFill>
            </a:endParaRPr>
          </a:p>
        </p:txBody>
      </p:sp>
      <p:sp>
        <p:nvSpPr>
          <p:cNvPr id="7" name="Subtitle 3"/>
          <p:cNvSpPr>
            <a:spLocks noGrp="1"/>
          </p:cNvSpPr>
          <p:nvPr>
            <p:ph idx="1"/>
          </p:nvPr>
        </p:nvSpPr>
        <p:spPr/>
        <p:txBody>
          <a:bodyPr>
            <a:normAutofit/>
          </a:bodyPr>
          <a:lstStyle/>
          <a:p>
            <a:pPr>
              <a:buFont typeface="Arial" panose="020B0604020202020204" pitchFamily="34" charset="0"/>
              <a:buChar char="•"/>
            </a:pPr>
            <a:r>
              <a:rPr lang="en-US" sz="2400" dirty="0">
                <a:solidFill>
                  <a:schemeClr val="tx1"/>
                </a:solidFill>
              </a:rPr>
              <a:t>LINUX</a:t>
            </a:r>
          </a:p>
          <a:p>
            <a:pPr>
              <a:buFont typeface="Arial" panose="020B0604020202020204" pitchFamily="34" charset="0"/>
              <a:buChar char="•"/>
            </a:pPr>
            <a:endParaRPr lang="en-US" sz="2400" dirty="0"/>
          </a:p>
          <a:p>
            <a:r>
              <a:rPr lang="en-US" sz="2400" dirty="0">
                <a:hlinkClick r:id="rId2"/>
              </a:rPr>
              <a:t>http://www.youtube.com/watch?v=jWDmG3JnNLE</a:t>
            </a:r>
            <a:r>
              <a:rPr lang="en-US" sz="2400" dirty="0"/>
              <a:t> </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en-US" sz="2400" dirty="0">
                <a:solidFill>
                  <a:schemeClr val="tx1"/>
                </a:solidFill>
              </a:rPr>
              <a:t>WINDOWS</a:t>
            </a:r>
          </a:p>
          <a:p>
            <a:pPr>
              <a:buFont typeface="Arial" panose="020B0604020202020204" pitchFamily="34" charset="0"/>
              <a:buChar char="•"/>
            </a:pPr>
            <a:endParaRPr lang="en-US" sz="2400" dirty="0"/>
          </a:p>
          <a:p>
            <a:r>
              <a:rPr lang="en-US" sz="2400" dirty="0">
                <a:hlinkClick r:id="rId3"/>
              </a:rPr>
              <a:t>http://www.youtube.com/watch?v=IX8xb-suzVg</a:t>
            </a:r>
            <a:r>
              <a:rPr lang="en-US" sz="2400" dirty="0"/>
              <a:t> </a:t>
            </a:r>
            <a:endParaRPr lang="en-US" sz="2400" dirty="0"/>
          </a:p>
        </p:txBody>
      </p:sp>
    </p:spTree>
    <p:extLst>
      <p:ext uri="{BB962C8B-B14F-4D97-AF65-F5344CB8AC3E}">
        <p14:creationId xmlns:p14="http://schemas.microsoft.com/office/powerpoint/2010/main" val="13280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Purpose of Server Management</a:t>
            </a:r>
            <a:endParaRPr lang="en-US" sz="4000" dirty="0">
              <a:solidFill>
                <a:schemeClr val="tx1"/>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solidFill>
                  <a:schemeClr val="tx1"/>
                </a:solidFill>
              </a:rPr>
              <a:t> </a:t>
            </a:r>
            <a:r>
              <a:rPr lang="en-US" sz="2400" b="1" dirty="0" smtClean="0">
                <a:solidFill>
                  <a:schemeClr val="tx1"/>
                </a:solidFill>
              </a:rPr>
              <a:t>Reduce downtime</a:t>
            </a:r>
          </a:p>
          <a:p>
            <a:pPr>
              <a:buFont typeface="Arial" panose="020B0604020202020204" pitchFamily="34" charset="0"/>
              <a:buChar char="•"/>
            </a:pPr>
            <a:r>
              <a:rPr lang="en-US" sz="2400" b="1" dirty="0" smtClean="0">
                <a:solidFill>
                  <a:schemeClr val="tx1"/>
                </a:solidFill>
              </a:rPr>
              <a:t> Reduce Data loss</a:t>
            </a:r>
          </a:p>
          <a:p>
            <a:pPr>
              <a:buFont typeface="Arial" panose="020B0604020202020204" pitchFamily="34" charset="0"/>
              <a:buChar char="•"/>
            </a:pPr>
            <a:r>
              <a:rPr lang="en-US" sz="2400" b="1" dirty="0" smtClean="0">
                <a:solidFill>
                  <a:schemeClr val="tx1"/>
                </a:solidFill>
              </a:rPr>
              <a:t> Prevent from hacks</a:t>
            </a:r>
            <a:endParaRPr lang="en-US" sz="2400" b="1" dirty="0">
              <a:solidFill>
                <a:schemeClr val="tx1"/>
              </a:solidFill>
            </a:endParaRPr>
          </a:p>
        </p:txBody>
      </p:sp>
    </p:spTree>
    <p:extLst>
      <p:ext uri="{BB962C8B-B14F-4D97-AF65-F5344CB8AC3E}">
        <p14:creationId xmlns:p14="http://schemas.microsoft.com/office/powerpoint/2010/main" val="2644134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3485881" y="2085028"/>
            <a:ext cx="6096000" cy="1446550"/>
          </a:xfrm>
          <a:prstGeom prst="rect">
            <a:avLst/>
          </a:prstGeom>
        </p:spPr>
        <p:txBody>
          <a:bodyPr>
            <a:spAutoFit/>
          </a:bodyPr>
          <a:lstStyle/>
          <a:p>
            <a:pPr algn="ctr"/>
            <a:r>
              <a:rPr lang="en-US" sz="8800" b="1" dirty="0">
                <a:solidFill>
                  <a:schemeClr val="accent3"/>
                </a:solidFill>
              </a:rPr>
              <a:t>T</a:t>
            </a:r>
            <a:r>
              <a:rPr lang="en-US" sz="8800" b="1" dirty="0" smtClean="0">
                <a:solidFill>
                  <a:schemeClr val="accent3"/>
                </a:solidFill>
              </a:rPr>
              <a:t>hank you</a:t>
            </a:r>
            <a:endParaRPr lang="en-US" sz="8800" b="1" dirty="0">
              <a:solidFill>
                <a:schemeClr val="accent3"/>
              </a:solidFill>
            </a:endParaRPr>
          </a:p>
        </p:txBody>
      </p:sp>
    </p:spTree>
    <p:extLst>
      <p:ext uri="{BB962C8B-B14F-4D97-AF65-F5344CB8AC3E}">
        <p14:creationId xmlns:p14="http://schemas.microsoft.com/office/powerpoint/2010/main" val="239121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sketchbubble.com/media/catalog/product/cache/1/image/720x540/c96a280f94e22e3ee3823dd0a1a87606/s/e/server-management-slid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59" y="241479"/>
            <a:ext cx="8061147" cy="604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313" y="415923"/>
            <a:ext cx="8590208" cy="5832517"/>
          </a:xfrm>
          <a:prstGeom prst="rect">
            <a:avLst/>
          </a:prstGeom>
        </p:spPr>
      </p:pic>
    </p:spTree>
    <p:extLst>
      <p:ext uri="{BB962C8B-B14F-4D97-AF65-F5344CB8AC3E}">
        <p14:creationId xmlns:p14="http://schemas.microsoft.com/office/powerpoint/2010/main" val="343363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What are web servers ?</a:t>
            </a:r>
            <a:endParaRPr lang="en-US" sz="4000" dirty="0">
              <a:solidFill>
                <a:schemeClr val="tx1"/>
              </a:solidFill>
            </a:endParaRPr>
          </a:p>
        </p:txBody>
      </p:sp>
      <p:sp>
        <p:nvSpPr>
          <p:cNvPr id="3" name="Subtitle 2"/>
          <p:cNvSpPr>
            <a:spLocks noGrp="1"/>
          </p:cNvSpPr>
          <p:nvPr>
            <p:ph idx="1"/>
          </p:nvPr>
        </p:nvSpPr>
        <p:spPr/>
        <p:txBody>
          <a:bodyPr>
            <a:normAutofit/>
          </a:bodyPr>
          <a:lstStyle/>
          <a:p>
            <a:pPr>
              <a:buFont typeface="Arial" pitchFamily="34" charset="0"/>
              <a:buChar char="•"/>
            </a:pPr>
            <a:r>
              <a:rPr lang="en-US" sz="2400" dirty="0">
                <a:solidFill>
                  <a:schemeClr val="tx1"/>
                </a:solidFill>
              </a:rPr>
              <a:t> The software (the computer application) that helps to deliver content that can be accessed through the internet</a:t>
            </a:r>
            <a:r>
              <a:rPr lang="en-US" sz="2400" dirty="0" smtClean="0">
                <a:solidFill>
                  <a:schemeClr val="tx1"/>
                </a:solidFill>
              </a:rPr>
              <a:t>.</a:t>
            </a:r>
            <a:endParaRPr lang="en-US" sz="2400" dirty="0">
              <a:solidFill>
                <a:schemeClr val="tx1"/>
              </a:solidFill>
            </a:endParaRPr>
          </a:p>
          <a:p>
            <a:pPr>
              <a:buFont typeface="Arial" pitchFamily="34" charset="0"/>
              <a:buChar char="•"/>
            </a:pPr>
            <a:r>
              <a:rPr lang="en-US" sz="2400" dirty="0">
                <a:solidFill>
                  <a:schemeClr val="tx1"/>
                </a:solidFill>
              </a:rPr>
              <a:t>  The most common use of web servers is to host </a:t>
            </a:r>
            <a:r>
              <a:rPr lang="en-US" sz="2400" dirty="0" smtClean="0">
                <a:solidFill>
                  <a:schemeClr val="tx1"/>
                </a:solidFill>
              </a:rPr>
              <a:t>websites</a:t>
            </a:r>
            <a:endParaRPr lang="en-US" sz="2400" dirty="0">
              <a:solidFill>
                <a:schemeClr val="tx1"/>
              </a:solidFill>
            </a:endParaRPr>
          </a:p>
          <a:p>
            <a:pPr>
              <a:buFont typeface="Arial" pitchFamily="34" charset="0"/>
              <a:buChar char="•"/>
            </a:pPr>
            <a:r>
              <a:rPr lang="en-US" sz="2400" dirty="0">
                <a:solidFill>
                  <a:schemeClr val="tx1"/>
                </a:solidFill>
              </a:rPr>
              <a:t>  There are other uses such as gaming, data storage or running enterprise applications</a:t>
            </a:r>
            <a:r>
              <a:rPr lang="en-US" sz="2400" dirty="0" smtClean="0">
                <a:solidFill>
                  <a:schemeClr val="tx1"/>
                </a:solidFill>
              </a:rPr>
              <a:t>.</a:t>
            </a:r>
            <a:endParaRPr lang="en-US" sz="2400" dirty="0">
              <a:solidFill>
                <a:schemeClr val="tx1"/>
              </a:solidFill>
            </a:endParaRPr>
          </a:p>
          <a:p>
            <a:pPr>
              <a:buFont typeface="Arial" pitchFamily="34" charset="0"/>
              <a:buChar char="•"/>
            </a:pPr>
            <a:r>
              <a:rPr lang="en-US" sz="2400" dirty="0">
                <a:solidFill>
                  <a:schemeClr val="tx1"/>
                </a:solidFill>
              </a:rPr>
              <a:t>  A web server serves web pages to clients across the internet or an intranet. the web server hosts the pages, scripts, programs, and multimedia files and serves them using http, a protocol designed to send files to web browsers and other protocols.</a:t>
            </a:r>
            <a:endParaRPr lang="en-US" sz="2400" cap="none" dirty="0" smtClean="0">
              <a:solidFill>
                <a:schemeClr val="tx1"/>
              </a:solidFill>
            </a:endParaRPr>
          </a:p>
        </p:txBody>
      </p:sp>
    </p:spTree>
    <p:extLst>
      <p:ext uri="{BB962C8B-B14F-4D97-AF65-F5344CB8AC3E}">
        <p14:creationId xmlns:p14="http://schemas.microsoft.com/office/powerpoint/2010/main" val="320335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9482"/>
            <a:ext cx="10058400" cy="1450757"/>
          </a:xfrm>
        </p:spPr>
        <p:txBody>
          <a:bodyPr>
            <a:normAutofit/>
          </a:bodyPr>
          <a:lstStyle/>
          <a:p>
            <a:r>
              <a:rPr lang="en-US" sz="4000" dirty="0" smtClean="0">
                <a:solidFill>
                  <a:schemeClr val="tx1"/>
                </a:solidFill>
              </a:rPr>
              <a:t>Example of Web Servers</a:t>
            </a:r>
            <a:endParaRPr lang="en-US" sz="4000" dirty="0">
              <a:solidFill>
                <a:schemeClr val="tx1"/>
              </a:solidFill>
            </a:endParaRPr>
          </a:p>
        </p:txBody>
      </p:sp>
      <p:sp>
        <p:nvSpPr>
          <p:cNvPr id="3" name="Subtitle 2"/>
          <p:cNvSpPr>
            <a:spLocks noGrp="1"/>
          </p:cNvSpPr>
          <p:nvPr>
            <p:ph idx="1"/>
          </p:nvPr>
        </p:nvSpPr>
        <p:spPr/>
        <p:txBody>
          <a:bodyPr>
            <a:noAutofit/>
          </a:bodyPr>
          <a:lstStyle/>
          <a:p>
            <a:pPr>
              <a:buFont typeface="Arial" pitchFamily="34" charset="0"/>
              <a:buChar char="•"/>
            </a:pPr>
            <a:r>
              <a:rPr lang="en-US" sz="2400" dirty="0" smtClean="0">
                <a:solidFill>
                  <a:schemeClr val="tx1"/>
                </a:solidFill>
              </a:rPr>
              <a:t> </a:t>
            </a:r>
            <a:r>
              <a:rPr lang="en-US" sz="2400" b="1" dirty="0" smtClean="0">
                <a:solidFill>
                  <a:schemeClr val="tx1"/>
                </a:solidFill>
              </a:rPr>
              <a:t>Apache HTTP Server</a:t>
            </a:r>
          </a:p>
          <a:p>
            <a:r>
              <a:rPr lang="en-US" sz="2400" dirty="0" smtClean="0">
                <a:solidFill>
                  <a:schemeClr val="tx1"/>
                </a:solidFill>
              </a:rPr>
              <a:t>-Developed by Apache software foundation.</a:t>
            </a:r>
          </a:p>
          <a:p>
            <a:r>
              <a:rPr lang="en-US" sz="2400" dirty="0" smtClean="0">
                <a:solidFill>
                  <a:schemeClr val="tx1"/>
                </a:solidFill>
              </a:rPr>
              <a:t>- Supports most of the OS like Unix, Linux, Novell  Netware, Windows, Mac OS X, Solaris, and FreeBSD.</a:t>
            </a:r>
          </a:p>
          <a:p>
            <a:pPr>
              <a:buFont typeface="Arial" pitchFamily="34" charset="0"/>
              <a:buChar char="•"/>
            </a:pPr>
            <a:r>
              <a:rPr lang="en-US" sz="2400" dirty="0" smtClean="0">
                <a:solidFill>
                  <a:schemeClr val="tx1"/>
                </a:solidFill>
              </a:rPr>
              <a:t> </a:t>
            </a:r>
            <a:r>
              <a:rPr lang="en-US" sz="2400" b="1" dirty="0" smtClean="0">
                <a:solidFill>
                  <a:schemeClr val="tx1"/>
                </a:solidFill>
              </a:rPr>
              <a:t>Microsoft Internet Information Services (IIS)</a:t>
            </a:r>
          </a:p>
          <a:p>
            <a:r>
              <a:rPr lang="en-US" sz="2400" dirty="0" smtClean="0">
                <a:solidFill>
                  <a:schemeClr val="tx1"/>
                </a:solidFill>
              </a:rPr>
              <a:t>- Supports only on Windows platform </a:t>
            </a:r>
          </a:p>
          <a:p>
            <a:pPr>
              <a:buFont typeface="Arial" pitchFamily="34" charset="0"/>
              <a:buChar char="•"/>
            </a:pPr>
            <a:r>
              <a:rPr lang="en-US" sz="2400" b="1" dirty="0" smtClean="0">
                <a:solidFill>
                  <a:schemeClr val="tx1"/>
                </a:solidFill>
              </a:rPr>
              <a:t> Sun Java System Web Server</a:t>
            </a:r>
          </a:p>
          <a:p>
            <a:r>
              <a:rPr lang="en-US" sz="2400" dirty="0" smtClean="0">
                <a:solidFill>
                  <a:schemeClr val="tx1"/>
                </a:solidFill>
              </a:rPr>
              <a:t>- Web Server is designed for medium to large  business applications. Sun Java System Web Server is available for most operating systems.</a:t>
            </a:r>
          </a:p>
          <a:p>
            <a:pPr>
              <a:buFont typeface="Arial" pitchFamily="34" charset="0"/>
              <a:buChar char="•"/>
            </a:pPr>
            <a:endParaRPr lang="en-US" sz="2400" dirty="0">
              <a:solidFill>
                <a:schemeClr val="tx1"/>
              </a:solidFill>
            </a:endParaRPr>
          </a:p>
        </p:txBody>
      </p:sp>
    </p:spTree>
    <p:extLst>
      <p:ext uri="{BB962C8B-B14F-4D97-AF65-F5344CB8AC3E}">
        <p14:creationId xmlns:p14="http://schemas.microsoft.com/office/powerpoint/2010/main" val="182270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How it Works?</a:t>
            </a:r>
            <a:endParaRPr lang="en-US" sz="4000" dirty="0">
              <a:solidFill>
                <a:schemeClr val="tx1"/>
              </a:solidFill>
            </a:endParaRPr>
          </a:p>
        </p:txBody>
      </p:sp>
      <p:pic>
        <p:nvPicPr>
          <p:cNvPr id="4" name="Picture 4" descr="D:\infotech\browser2server.gif"/>
          <p:cNvPicPr>
            <a:picLocks noChangeAspect="1" noChangeArrowheads="1"/>
          </p:cNvPicPr>
          <p:nvPr/>
        </p:nvPicPr>
        <p:blipFill>
          <a:blip r:embed="rId3"/>
          <a:srcRect/>
          <a:stretch>
            <a:fillRect/>
          </a:stretch>
        </p:blipFill>
        <p:spPr bwMode="auto">
          <a:xfrm>
            <a:off x="3856384" y="2001085"/>
            <a:ext cx="6586329" cy="3750365"/>
          </a:xfrm>
          <a:prstGeom prst="rect">
            <a:avLst/>
          </a:prstGeom>
          <a:noFill/>
        </p:spPr>
      </p:pic>
    </p:spTree>
    <p:extLst>
      <p:ext uri="{BB962C8B-B14F-4D97-AF65-F5344CB8AC3E}">
        <p14:creationId xmlns:p14="http://schemas.microsoft.com/office/powerpoint/2010/main" val="133689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733206" y="776668"/>
            <a:ext cx="7994935" cy="5147614"/>
          </a:xfrm>
          <a:prstGeom prst="rect">
            <a:avLst/>
          </a:prstGeom>
          <a:noFill/>
          <a:ln w="9525">
            <a:noFill/>
            <a:miter lim="800000"/>
            <a:headEnd/>
            <a:tailEnd/>
          </a:ln>
          <a:effectLst/>
        </p:spPr>
      </p:pic>
    </p:spTree>
    <p:extLst>
      <p:ext uri="{BB962C8B-B14F-4D97-AF65-F5344CB8AC3E}">
        <p14:creationId xmlns:p14="http://schemas.microsoft.com/office/powerpoint/2010/main" val="375503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Tomcat</a:t>
            </a:r>
            <a:endParaRPr lang="en-US" dirty="0">
              <a:solidFill>
                <a:schemeClr val="tx1"/>
              </a:solidFill>
            </a:endParaRPr>
          </a:p>
        </p:txBody>
      </p:sp>
      <p:sp>
        <p:nvSpPr>
          <p:cNvPr id="3" name="Subtitle 2"/>
          <p:cNvSpPr>
            <a:spLocks noGrp="1"/>
          </p:cNvSpPr>
          <p:nvPr>
            <p:ph idx="1"/>
          </p:nvPr>
        </p:nvSpPr>
        <p:spPr/>
        <p:txBody>
          <a:bodyPr>
            <a:noAutofit/>
          </a:bodyPr>
          <a:lstStyle/>
          <a:p>
            <a:pPr>
              <a:buFont typeface="Arial" pitchFamily="34" charset="0"/>
              <a:buChar char="•"/>
            </a:pPr>
            <a:r>
              <a:rPr lang="en-US" sz="2400" dirty="0">
                <a:solidFill>
                  <a:schemeClr val="tx1"/>
                </a:solidFill>
              </a:rPr>
              <a:t> Tomcat is an open source web server and servlet container developed by the Apache Software Foundation (ASF).</a:t>
            </a:r>
          </a:p>
          <a:p>
            <a:pPr>
              <a:buFont typeface="Arial" pitchFamily="34" charset="0"/>
              <a:buChar char="•"/>
            </a:pPr>
            <a:endParaRPr lang="en-US" sz="24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3911259" y="3196711"/>
            <a:ext cx="2116054" cy="1568074"/>
          </a:xfrm>
          <a:prstGeom prst="rect">
            <a:avLst/>
          </a:prstGeom>
          <a:noFill/>
          <a:ln w="9525">
            <a:noFill/>
            <a:miter lim="800000"/>
            <a:headEnd/>
            <a:tailEnd/>
          </a:ln>
          <a:effectLst/>
        </p:spPr>
      </p:pic>
    </p:spTree>
    <p:extLst>
      <p:ext uri="{BB962C8B-B14F-4D97-AF65-F5344CB8AC3E}">
        <p14:creationId xmlns:p14="http://schemas.microsoft.com/office/powerpoint/2010/main" val="41454420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1030</TotalTime>
  <Words>948</Words>
  <Application>Microsoft Office PowerPoint</Application>
  <PresentationFormat>Widescreen</PresentationFormat>
  <Paragraphs>90</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Questrial</vt:lpstr>
      <vt:lpstr>Retrospect</vt:lpstr>
      <vt:lpstr>Server Management</vt:lpstr>
      <vt:lpstr>Purpose of Server Management</vt:lpstr>
      <vt:lpstr>PowerPoint Presentation</vt:lpstr>
      <vt:lpstr>PowerPoint Presentation</vt:lpstr>
      <vt:lpstr>What are web servers ?</vt:lpstr>
      <vt:lpstr>Example of Web Servers</vt:lpstr>
      <vt:lpstr>How it Works?</vt:lpstr>
      <vt:lpstr>PowerPoint Presentation</vt:lpstr>
      <vt:lpstr>Tomcat</vt:lpstr>
      <vt:lpstr>Tomcat (Cont.)</vt:lpstr>
      <vt:lpstr>How container handles the Servlet request ?</vt:lpstr>
      <vt:lpstr>How container handles (cont.)</vt:lpstr>
      <vt:lpstr>How container handles (cont.)</vt:lpstr>
      <vt:lpstr>Components of tomcat</vt:lpstr>
      <vt:lpstr>Components (cont.)</vt:lpstr>
      <vt:lpstr>Components (cont.)</vt:lpstr>
      <vt:lpstr>Tomcat vs. Apache</vt:lpstr>
      <vt:lpstr>Tomcat vs. Apache (cont.)</vt:lpstr>
      <vt:lpstr>How to Configure Tomcat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Kurucheti,Bhanu Teja</dc:creator>
  <cp:lastModifiedBy>Kandula,Sai Raj Kiran</cp:lastModifiedBy>
  <cp:revision>35</cp:revision>
  <dcterms:created xsi:type="dcterms:W3CDTF">2016-06-28T15:44:48Z</dcterms:created>
  <dcterms:modified xsi:type="dcterms:W3CDTF">2016-06-30T14:31:42Z</dcterms:modified>
</cp:coreProperties>
</file>