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7584" userDrawn="1">
          <p15:clr>
            <a:srgbClr val="A4A3A4"/>
          </p15:clr>
        </p15:guide>
        <p15:guide id="3" orient="horz" pos="4032" userDrawn="1">
          <p15:clr>
            <a:srgbClr val="A4A3A4"/>
          </p15:clr>
        </p15:guide>
        <p15:guide id="4" orient="horz" pos="744" userDrawn="1">
          <p15:clr>
            <a:srgbClr val="A4A3A4"/>
          </p15:clr>
        </p15:guide>
        <p15:guide id="5" pos="264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>
        <p:guide orient="horz" pos="3984"/>
        <p:guide pos="7584"/>
        <p:guide orient="horz" pos="4032"/>
        <p:guide orient="horz" pos="744"/>
        <p:guide pos="264"/>
        <p:guide pos="432"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US" smtClean="0"/>
              <a:t>16-Mar-19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Link to guide to configure SSH on PowerShell</a:t>
            </a:r>
          </a:p>
          <a:p>
            <a:endParaRPr lang="en-GB" dirty="0"/>
          </a:p>
          <a:p>
            <a:r>
              <a:rPr lang="en-GB" dirty="0"/>
              <a:t>https://www.howtogeek.com/336775/how-to-enable-and-use-windows-10s-built-in-ssh-commands/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aws.amazon.com/free/" TargetMode="External"/><Relationship Id="rId4" Type="http://schemas.openxmlformats.org/officeDocument/2006/relationships/hyperlink" Target="https://openclipart.org/detail/215664/computer-guy-me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ws.amazon.com/certification/certified-solutions-architect-associat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C802130-F50C-418E-90B8-B5F66FC8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008E61"/>
                </a:solidFill>
              </a:rPr>
              <a:t>INTRODUCTION</a:t>
            </a:r>
          </a:p>
        </p:txBody>
      </p:sp>
      <p:pic>
        <p:nvPicPr>
          <p:cNvPr id="2050" name="Picture 2" descr="Image may contain: 2 people, people smiling, people sitting">
            <a:extLst>
              <a:ext uri="{FF2B5EF4-FFF2-40B4-BE49-F238E27FC236}">
                <a16:creationId xmlns:a16="http://schemas.microsoft.com/office/drawing/2014/main" id="{53C3E9E3-222D-46D9-B0BE-4BC6C3B1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1100"/>
            <a:ext cx="51021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48BD2-A920-4DA6-AEE3-D23E7CA8D3A6}"/>
              </a:ext>
            </a:extLst>
          </p:cNvPr>
          <p:cNvSpPr txBox="1"/>
          <p:nvPr/>
        </p:nvSpPr>
        <p:spPr>
          <a:xfrm>
            <a:off x="5660267" y="1181100"/>
            <a:ext cx="637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Rehan Haider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5718C-DF92-4307-9739-0008A6C9FB2B}"/>
              </a:ext>
            </a:extLst>
          </p:cNvPr>
          <p:cNvSpPr txBox="1"/>
          <p:nvPr/>
        </p:nvSpPr>
        <p:spPr>
          <a:xfrm>
            <a:off x="5660267" y="1581210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decade of experience as Solution Architect, over 15 years in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C6962-8C84-4C1B-A2BD-C2740F642739}"/>
              </a:ext>
            </a:extLst>
          </p:cNvPr>
          <p:cNvSpPr txBox="1"/>
          <p:nvPr/>
        </p:nvSpPr>
        <p:spPr>
          <a:xfrm>
            <a:off x="5660267" y="1888987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Designed solutions for over 200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0BC20-7DCF-4C77-B030-9808E476830C}"/>
              </a:ext>
            </a:extLst>
          </p:cNvPr>
          <p:cNvSpPr txBox="1"/>
          <p:nvPr/>
        </p:nvSpPr>
        <p:spPr>
          <a:xfrm>
            <a:off x="5660267" y="2196764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Built and sold first startup at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AB86C-9036-471B-8FC0-23134000CAFD}"/>
              </a:ext>
            </a:extLst>
          </p:cNvPr>
          <p:cNvSpPr txBox="1"/>
          <p:nvPr/>
        </p:nvSpPr>
        <p:spPr>
          <a:xfrm>
            <a:off x="5660266" y="2504541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Tutored Mathematics,  C &amp; Python Programming while still in College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FBC3B-3B5D-44D7-91A0-4CD3CCC3E3C3}"/>
              </a:ext>
            </a:extLst>
          </p:cNvPr>
          <p:cNvSpPr txBox="1"/>
          <p:nvPr/>
        </p:nvSpPr>
        <p:spPr>
          <a:xfrm>
            <a:off x="5660266" y="2812318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AWS Certified Solutions Architect - 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BF3A0-B5BE-4910-8B8D-FBADDED37099}"/>
              </a:ext>
            </a:extLst>
          </p:cNvPr>
          <p:cNvSpPr txBox="1"/>
          <p:nvPr/>
        </p:nvSpPr>
        <p:spPr>
          <a:xfrm>
            <a:off x="5660267" y="3120095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Bachelor of Technology in Computer Science &amp; Engineering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6830D-8B4A-4821-A6D8-1884311DB04B}"/>
              </a:ext>
            </a:extLst>
          </p:cNvPr>
          <p:cNvCxnSpPr>
            <a:cxnSpLocks/>
          </p:cNvCxnSpPr>
          <p:nvPr/>
        </p:nvCxnSpPr>
        <p:spPr>
          <a:xfrm>
            <a:off x="5254580" y="3706490"/>
            <a:ext cx="6937420" cy="0"/>
          </a:xfrm>
          <a:prstGeom prst="line">
            <a:avLst/>
          </a:prstGeom>
          <a:ln>
            <a:solidFill>
              <a:srgbClr val="E483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3AC2C2-8605-4444-8EE8-80C21AABE3C5}"/>
              </a:ext>
            </a:extLst>
          </p:cNvPr>
          <p:cNvSpPr txBox="1"/>
          <p:nvPr/>
        </p:nvSpPr>
        <p:spPr>
          <a:xfrm>
            <a:off x="5660267" y="4180228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4E4B5-A025-4E68-A4A1-AEE52921E4A1}"/>
              </a:ext>
            </a:extLst>
          </p:cNvPr>
          <p:cNvSpPr txBox="1"/>
          <p:nvPr/>
        </p:nvSpPr>
        <p:spPr>
          <a:xfrm>
            <a:off x="5660265" y="4488005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Android Evangelist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DF444-30F2-4CEE-9F19-D78A73DC8FB6}"/>
              </a:ext>
            </a:extLst>
          </p:cNvPr>
          <p:cNvSpPr txBox="1"/>
          <p:nvPr/>
        </p:nvSpPr>
        <p:spPr>
          <a:xfrm>
            <a:off x="5660267" y="4813235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Tech &amp; Security Blogger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91B9A-9E18-40CA-8CA3-D3B2DF39FE66}"/>
              </a:ext>
            </a:extLst>
          </p:cNvPr>
          <p:cNvSpPr txBox="1"/>
          <p:nvPr/>
        </p:nvSpPr>
        <p:spPr>
          <a:xfrm>
            <a:off x="5660267" y="5121010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Tinkerer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88CBD-7211-44FA-AFA6-0A33BF4E5096}"/>
              </a:ext>
            </a:extLst>
          </p:cNvPr>
          <p:cNvSpPr txBox="1"/>
          <p:nvPr/>
        </p:nvSpPr>
        <p:spPr>
          <a:xfrm>
            <a:off x="5660264" y="5428785"/>
            <a:ext cx="6379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Amateur Cricket Player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D5360E-5CD0-46B9-B29C-6378900C4876}"/>
              </a:ext>
            </a:extLst>
          </p:cNvPr>
          <p:cNvSpPr txBox="1"/>
          <p:nvPr/>
        </p:nvSpPr>
        <p:spPr>
          <a:xfrm>
            <a:off x="5660264" y="3780118"/>
            <a:ext cx="637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 am ..</a:t>
            </a:r>
          </a:p>
        </p:txBody>
      </p:sp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008E61"/>
                </a:solidFill>
              </a:rPr>
              <a:t>COURSE 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CCA5E-3B0F-417F-906A-2F65F9251064}"/>
              </a:ext>
            </a:extLst>
          </p:cNvPr>
          <p:cNvSpPr txBox="1"/>
          <p:nvPr/>
        </p:nvSpPr>
        <p:spPr>
          <a:xfrm>
            <a:off x="152400" y="1297010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Learn about AWS Platform, Global Infrastructure, and Products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816C49-9690-4509-8C95-69F1A6445FC7}"/>
              </a:ext>
            </a:extLst>
          </p:cNvPr>
          <p:cNvSpPr/>
          <p:nvPr/>
        </p:nvSpPr>
        <p:spPr>
          <a:xfrm>
            <a:off x="152400" y="1794771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Hands-on expertise with AWS compute, storage, and database using AWS Management Console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91E38-AB3C-40C3-A4C8-14105B62508B}"/>
              </a:ext>
            </a:extLst>
          </p:cNvPr>
          <p:cNvSpPr/>
          <p:nvPr/>
        </p:nvSpPr>
        <p:spPr>
          <a:xfrm>
            <a:off x="152400" y="2292532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Hands-on experience with AWS deployment and management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592C2-E9CD-4716-998C-16BE17DAD1A9}"/>
              </a:ext>
            </a:extLst>
          </p:cNvPr>
          <p:cNvSpPr/>
          <p:nvPr/>
        </p:nvSpPr>
        <p:spPr>
          <a:xfrm>
            <a:off x="152400" y="2790293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Hands-on experience with networking and security features of 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B7658-6819-4524-BED5-324EF3310360}"/>
              </a:ext>
            </a:extLst>
          </p:cNvPr>
          <p:cNvSpPr/>
          <p:nvPr/>
        </p:nvSpPr>
        <p:spPr>
          <a:xfrm>
            <a:off x="152400" y="3288054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Learn to configure and operate various AWS Products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02D2D-1E3F-40F6-BAE8-7B6B7C7D5C8B}"/>
              </a:ext>
            </a:extLst>
          </p:cNvPr>
          <p:cNvSpPr/>
          <p:nvPr/>
        </p:nvSpPr>
        <p:spPr>
          <a:xfrm>
            <a:off x="152400" y="3785815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Knowledge of recommended best practices for building secure and reliable applications on AWS 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3D8C3-54EA-4F4F-AC50-00F90A2936B2}"/>
              </a:ext>
            </a:extLst>
          </p:cNvPr>
          <p:cNvSpPr/>
          <p:nvPr/>
        </p:nvSpPr>
        <p:spPr>
          <a:xfrm>
            <a:off x="152400" y="4283574"/>
            <a:ext cx="1188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Learn how to build an fault-tolerant, scalable, and highly resilient applications on AWS from grounds up</a:t>
            </a:r>
          </a:p>
        </p:txBody>
      </p:sp>
    </p:spTree>
    <p:extLst>
      <p:ext uri="{BB962C8B-B14F-4D97-AF65-F5344CB8AC3E}">
        <p14:creationId xmlns:p14="http://schemas.microsoft.com/office/powerpoint/2010/main" val="32649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S Q318">
            <a:extLst>
              <a:ext uri="{FF2B5EF4-FFF2-40B4-BE49-F238E27FC236}">
                <a16:creationId xmlns:a16="http://schemas.microsoft.com/office/drawing/2014/main" id="{75F9556E-0DC7-41CA-B5C6-C82D85D1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41" y="1181100"/>
            <a:ext cx="54864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www.gartner.com/resources/336100/336148/336148_0001.png?reprintKey=1-2G2O5FC">
            <a:extLst>
              <a:ext uri="{FF2B5EF4-FFF2-40B4-BE49-F238E27FC236}">
                <a16:creationId xmlns:a16="http://schemas.microsoft.com/office/drawing/2014/main" id="{1DE28586-F2AD-4AF5-A63D-6D890D63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9" y="1203608"/>
            <a:ext cx="5458969" cy="36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008E61"/>
                </a:solidFill>
              </a:rPr>
              <a:t>WHY AWS?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D51AB6-7AE3-43C0-98D2-C41474003D3D}"/>
              </a:ext>
            </a:extLst>
          </p:cNvPr>
          <p:cNvGrpSpPr/>
          <p:nvPr/>
        </p:nvGrpSpPr>
        <p:grpSpPr>
          <a:xfrm>
            <a:off x="6314941" y="4972049"/>
            <a:ext cx="5486400" cy="985953"/>
            <a:chOff x="8946471" y="3441517"/>
            <a:chExt cx="3016929" cy="9859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61E6B0-AED1-45E3-BD6F-219BDC1241D6}"/>
                </a:ext>
              </a:extLst>
            </p:cNvPr>
            <p:cNvSpPr txBox="1"/>
            <p:nvPr/>
          </p:nvSpPr>
          <p:spPr>
            <a:xfrm>
              <a:off x="8946471" y="3781139"/>
              <a:ext cx="2845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AWS is bigger than the next 4 biggest competitors combined.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AWS has a market share of 40%, which is still growing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AWS’ innovation is the highest with over 1000 new offering unveiled in 2018</a:t>
              </a:r>
              <a:endParaRPr lang="en-GB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3BF1E5-5277-44A8-9D1E-E963580CDE55}"/>
                </a:ext>
              </a:extLst>
            </p:cNvPr>
            <p:cNvSpPr txBox="1"/>
            <p:nvPr/>
          </p:nvSpPr>
          <p:spPr>
            <a:xfrm>
              <a:off x="8946471" y="3441517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AWS is the Market Leader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247463-2391-4632-8434-BE63032ACF48}"/>
              </a:ext>
            </a:extLst>
          </p:cNvPr>
          <p:cNvCxnSpPr>
            <a:stCxn id="4" idx="2"/>
          </p:cNvCxnSpPr>
          <p:nvPr/>
        </p:nvCxnSpPr>
        <p:spPr>
          <a:xfrm>
            <a:off x="6172200" y="1066800"/>
            <a:ext cx="0" cy="530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33D81-B25F-44BE-9455-C74A74149B1C}"/>
              </a:ext>
            </a:extLst>
          </p:cNvPr>
          <p:cNvGrpSpPr/>
          <p:nvPr/>
        </p:nvGrpSpPr>
        <p:grpSpPr>
          <a:xfrm>
            <a:off x="152400" y="4894775"/>
            <a:ext cx="6577001" cy="801287"/>
            <a:chOff x="8946471" y="3441517"/>
            <a:chExt cx="3016929" cy="8012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A61C0-DEDF-4C5C-9946-518E781FC9F8}"/>
                </a:ext>
              </a:extLst>
            </p:cNvPr>
            <p:cNvSpPr txBox="1"/>
            <p:nvPr/>
          </p:nvSpPr>
          <p:spPr>
            <a:xfrm>
              <a:off x="8946471" y="3781139"/>
              <a:ext cx="2761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Gartner study suggest AWS is the market leader in both the vision and the ability to execute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AWS rapid innovation rate is proof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2C4D3C-8AF1-40F3-99B5-A45F6160F36B}"/>
                </a:ext>
              </a:extLst>
            </p:cNvPr>
            <p:cNvSpPr txBox="1"/>
            <p:nvPr/>
          </p:nvSpPr>
          <p:spPr>
            <a:xfrm>
              <a:off x="8946471" y="3441517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Gartner Magic Quadrant for IaaS puts AWS as the undisputed leader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C2B206-BBBF-4863-AED2-9A99C0CAA65F}"/>
              </a:ext>
            </a:extLst>
          </p:cNvPr>
          <p:cNvSpPr txBox="1"/>
          <p:nvPr/>
        </p:nvSpPr>
        <p:spPr>
          <a:xfrm>
            <a:off x="165279" y="5805181"/>
            <a:ext cx="600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AWS is not just market leader, but does bleeding edge innovations, e.g. the Satellite as a Service is a unique unparalleled offering. </a:t>
            </a:r>
          </a:p>
        </p:txBody>
      </p:sp>
    </p:spTree>
    <p:extLst>
      <p:ext uri="{BB962C8B-B14F-4D97-AF65-F5344CB8AC3E}">
        <p14:creationId xmlns:p14="http://schemas.microsoft.com/office/powerpoint/2010/main" val="15333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008E61"/>
                </a:solidFill>
              </a:rPr>
              <a:t>AWS CERTIFICATIONS</a:t>
            </a:r>
          </a:p>
        </p:txBody>
      </p:sp>
      <p:pic>
        <p:nvPicPr>
          <p:cNvPr id="16" name="Picture 2" descr="Cert-Roadmap-v9.1">
            <a:extLst>
              <a:ext uri="{FF2B5EF4-FFF2-40B4-BE49-F238E27FC236}">
                <a16:creationId xmlns:a16="http://schemas.microsoft.com/office/drawing/2014/main" id="{CD2F10FA-FD52-42D2-8606-E58C9394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1945"/>
            <a:ext cx="8492319" cy="480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C8D4595-B9A4-4C0D-A3E0-2D810F38497D}"/>
              </a:ext>
            </a:extLst>
          </p:cNvPr>
          <p:cNvGrpSpPr/>
          <p:nvPr/>
        </p:nvGrpSpPr>
        <p:grpSpPr>
          <a:xfrm>
            <a:off x="8870271" y="1181100"/>
            <a:ext cx="3016929" cy="2093948"/>
            <a:chOff x="8946471" y="929620"/>
            <a:chExt cx="3016929" cy="20939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EE13B-7D19-400D-82F4-3C309B0EF13A}"/>
                </a:ext>
              </a:extLst>
            </p:cNvPr>
            <p:cNvSpPr txBox="1"/>
            <p:nvPr/>
          </p:nvSpPr>
          <p:spPr>
            <a:xfrm>
              <a:off x="8946471" y="1269242"/>
              <a:ext cx="28451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AWS offers role-based certifications to validate expertise </a:t>
              </a:r>
              <a:r>
                <a:rPr lang="en-US" sz="1200" dirty="0"/>
                <a:t>for those in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200" dirty="0"/>
                <a:t>Cloud Practitioner,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200" dirty="0"/>
                <a:t>Architect,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200" dirty="0"/>
                <a:t>Developer,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200" dirty="0"/>
                <a:t>and Operations roles, plus Specialty certifications </a:t>
              </a:r>
            </a:p>
            <a:p>
              <a:r>
                <a:rPr lang="en-US" sz="1200" dirty="0"/>
                <a:t>to validate advanced skills in specific technical areas. </a:t>
              </a:r>
              <a:endParaRPr lang="en-GB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4BB9B-9791-4B74-BF14-55207D654621}"/>
                </a:ext>
              </a:extLst>
            </p:cNvPr>
            <p:cNvSpPr txBox="1"/>
            <p:nvPr/>
          </p:nvSpPr>
          <p:spPr>
            <a:xfrm>
              <a:off x="8946471" y="929620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Role-Based Certifications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3BF5F1-DD1F-4BFD-B262-D96FFD9B2D23}"/>
              </a:ext>
            </a:extLst>
          </p:cNvPr>
          <p:cNvGrpSpPr/>
          <p:nvPr/>
        </p:nvGrpSpPr>
        <p:grpSpPr>
          <a:xfrm>
            <a:off x="8870271" y="3797327"/>
            <a:ext cx="3016929" cy="1355285"/>
            <a:chOff x="8946471" y="3441517"/>
            <a:chExt cx="3016929" cy="13552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17886-BEBE-4D22-84DF-44F5F717DE03}"/>
                </a:ext>
              </a:extLst>
            </p:cNvPr>
            <p:cNvSpPr txBox="1"/>
            <p:nvPr/>
          </p:nvSpPr>
          <p:spPr>
            <a:xfrm>
              <a:off x="8946471" y="3781139"/>
              <a:ext cx="28451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Validates your ability 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Demonstrate knowledge of how to architect and 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deploy secure and robust applications on AWS technologies. </a:t>
              </a:r>
              <a:endParaRPr lang="en-GB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A48244-2B91-4C1D-8B0D-EF5E50214D69}"/>
                </a:ext>
              </a:extLst>
            </p:cNvPr>
            <p:cNvSpPr txBox="1"/>
            <p:nvPr/>
          </p:nvSpPr>
          <p:spPr>
            <a:xfrm>
              <a:off x="8946471" y="3441517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AWS Solutions Architect - Associate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A0E4C6-9877-438A-93EF-03DDA27D6F48}"/>
              </a:ext>
            </a:extLst>
          </p:cNvPr>
          <p:cNvGrpSpPr/>
          <p:nvPr/>
        </p:nvGrpSpPr>
        <p:grpSpPr>
          <a:xfrm>
            <a:off x="647131" y="1094168"/>
            <a:ext cx="6073254" cy="455980"/>
            <a:chOff x="723331" y="929620"/>
            <a:chExt cx="6073254" cy="455980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A19D522-F0C0-4DFD-9AA6-8E17E34678C9}"/>
                </a:ext>
              </a:extLst>
            </p:cNvPr>
            <p:cNvSpPr/>
            <p:nvPr/>
          </p:nvSpPr>
          <p:spPr>
            <a:xfrm>
              <a:off x="2060812" y="929620"/>
              <a:ext cx="4735773" cy="4559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FC00F8-1316-4D5B-8EA5-61900FA2D5BB}"/>
                </a:ext>
              </a:extLst>
            </p:cNvPr>
            <p:cNvSpPr txBox="1"/>
            <p:nvPr/>
          </p:nvSpPr>
          <p:spPr>
            <a:xfrm>
              <a:off x="723331" y="991174"/>
              <a:ext cx="187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Market Value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D2279B1-91E2-4F68-B33E-ED91E2D52C70}"/>
              </a:ext>
            </a:extLst>
          </p:cNvPr>
          <p:cNvSpPr txBox="1"/>
          <p:nvPr/>
        </p:nvSpPr>
        <p:spPr>
          <a:xfrm>
            <a:off x="1984612" y="1187050"/>
            <a:ext cx="18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Least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2D202A-DDDF-41B0-99D5-CB19B0546AD8}"/>
              </a:ext>
            </a:extLst>
          </p:cNvPr>
          <p:cNvSpPr txBox="1"/>
          <p:nvPr/>
        </p:nvSpPr>
        <p:spPr>
          <a:xfrm>
            <a:off x="5946056" y="1187050"/>
            <a:ext cx="18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7321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008E61"/>
                </a:solidFill>
              </a:rPr>
              <a:t>PREREQUISITES</a:t>
            </a:r>
          </a:p>
        </p:txBody>
      </p:sp>
      <p:pic>
        <p:nvPicPr>
          <p:cNvPr id="3" name="Picture 2" descr="A picture containing athletic game, sport&#10;&#10;Description generated with very high confidence">
            <a:extLst>
              <a:ext uri="{FF2B5EF4-FFF2-40B4-BE49-F238E27FC236}">
                <a16:creationId xmlns:a16="http://schemas.microsoft.com/office/drawing/2014/main" id="{AEE61A4B-BBDD-438E-BE89-6BC380054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1259" y="1829536"/>
            <a:ext cx="2397695" cy="19923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4586DB-B220-4FE2-99DF-43E62ECD60CA}"/>
              </a:ext>
            </a:extLst>
          </p:cNvPr>
          <p:cNvGrpSpPr/>
          <p:nvPr/>
        </p:nvGrpSpPr>
        <p:grpSpPr>
          <a:xfrm>
            <a:off x="3778954" y="1788017"/>
            <a:ext cx="5486400" cy="1170619"/>
            <a:chOff x="8946471" y="3441517"/>
            <a:chExt cx="3016929" cy="11706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FFEDBC-5C77-49A0-8E69-09E75802775C}"/>
                </a:ext>
              </a:extLst>
            </p:cNvPr>
            <p:cNvSpPr txBox="1"/>
            <p:nvPr/>
          </p:nvSpPr>
          <p:spPr>
            <a:xfrm>
              <a:off x="8946471" y="3781139"/>
              <a:ext cx="28451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Either Windows, Linux, or MAC will do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200" dirty="0"/>
                <a:t>Either Terminal or Putty/PowerShell to login to the systems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GB" sz="1200" dirty="0"/>
                <a:t>AWS Free Tier Account – Register at </a:t>
              </a:r>
              <a:r>
                <a:rPr lang="en-GB" sz="1200" dirty="0">
                  <a:hlinkClick r:id="rId5"/>
                </a:rPr>
                <a:t>https://aws.amazon.com/free/</a:t>
              </a:r>
              <a:endParaRPr lang="en-GB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GB" sz="1200" dirty="0"/>
                <a:t>Willingness to learn helps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94FC1-DC4B-4E85-A9DD-1D73AE9A214C}"/>
                </a:ext>
              </a:extLst>
            </p:cNvPr>
            <p:cNvSpPr txBox="1"/>
            <p:nvPr/>
          </p:nvSpPr>
          <p:spPr>
            <a:xfrm>
              <a:off x="8946471" y="3441517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 Computer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C0D76-D993-441B-B015-9DF326DB3EE7}"/>
              </a:ext>
            </a:extLst>
          </p:cNvPr>
          <p:cNvGrpSpPr/>
          <p:nvPr/>
        </p:nvGrpSpPr>
        <p:grpSpPr>
          <a:xfrm>
            <a:off x="3778954" y="3020617"/>
            <a:ext cx="5486400" cy="801287"/>
            <a:chOff x="8946471" y="3441517"/>
            <a:chExt cx="3016929" cy="8012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5B9971-A288-4712-9857-C6394D7B98FC}"/>
                </a:ext>
              </a:extLst>
            </p:cNvPr>
            <p:cNvSpPr txBox="1"/>
            <p:nvPr/>
          </p:nvSpPr>
          <p:spPr>
            <a:xfrm>
              <a:off x="8946471" y="3781139"/>
              <a:ext cx="2845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GB" sz="1200" dirty="0"/>
                <a:t>AWS Free Tier Account – Register at </a:t>
              </a:r>
              <a:r>
                <a:rPr lang="en-GB" sz="1200" dirty="0">
                  <a:hlinkClick r:id="rId5"/>
                </a:rPr>
                <a:t>https://aws.amazon.com/free/</a:t>
              </a:r>
              <a:endParaRPr lang="en-GB" sz="1200" dirty="0"/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GB" sz="1200" dirty="0"/>
                <a:t>You will need a credit card to register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546C8-0C01-4FD3-AEC4-5957EE9D3846}"/>
                </a:ext>
              </a:extLst>
            </p:cNvPr>
            <p:cNvSpPr txBox="1"/>
            <p:nvPr/>
          </p:nvSpPr>
          <p:spPr>
            <a:xfrm>
              <a:off x="8946471" y="3441517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AWS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C7F9C7-6D2B-4D01-A7C2-CB4EB80A397D}"/>
              </a:ext>
            </a:extLst>
          </p:cNvPr>
          <p:cNvGrpSpPr/>
          <p:nvPr/>
        </p:nvGrpSpPr>
        <p:grpSpPr>
          <a:xfrm>
            <a:off x="3778954" y="4478531"/>
            <a:ext cx="5486400" cy="801287"/>
            <a:chOff x="8946471" y="3441517"/>
            <a:chExt cx="3016929" cy="8012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B981-37FB-4AB7-BEF1-B66DAA10D203}"/>
                </a:ext>
              </a:extLst>
            </p:cNvPr>
            <p:cNvSpPr txBox="1"/>
            <p:nvPr/>
          </p:nvSpPr>
          <p:spPr>
            <a:xfrm>
              <a:off x="8946471" y="3781139"/>
              <a:ext cx="2845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GB" sz="1200" dirty="0"/>
                <a:t>For Windows PCs: Either Putty or PowerShell (with SSH installed)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GB" sz="1200" dirty="0"/>
                <a:t>For Mac or Linux: Terminal utility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F63D2C-DB19-4D46-A9BD-71C8164AA167}"/>
                </a:ext>
              </a:extLst>
            </p:cNvPr>
            <p:cNvSpPr txBox="1"/>
            <p:nvPr/>
          </p:nvSpPr>
          <p:spPr>
            <a:xfrm>
              <a:off x="8946471" y="3441517"/>
              <a:ext cx="3016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 Command Line Interface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562D340-46CA-4EC7-B49F-FB0777A2D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259" y="4478531"/>
            <a:ext cx="572037" cy="572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A6587-DBD2-4160-8855-D7B192C38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985" y="4786308"/>
            <a:ext cx="572038" cy="572038"/>
          </a:xfrm>
          <a:prstGeom prst="rect">
            <a:avLst/>
          </a:prstGeom>
        </p:spPr>
      </p:pic>
      <p:pic>
        <p:nvPicPr>
          <p:cNvPr id="1026" name="Picture 2" descr="Image result for terminal icon">
            <a:extLst>
              <a:ext uri="{FF2B5EF4-FFF2-40B4-BE49-F238E27FC236}">
                <a16:creationId xmlns:a16="http://schemas.microsoft.com/office/drawing/2014/main" id="{3A8383C6-53B8-4DDB-9478-3042521C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46" y="4478531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008E61"/>
                </a:solidFill>
              </a:rPr>
              <a:t>EXAM BLUEPRINT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1DD32-9801-43E6-B9C7-6610BB351D1D}"/>
              </a:ext>
            </a:extLst>
          </p:cNvPr>
          <p:cNvSpPr txBox="1"/>
          <p:nvPr/>
        </p:nvSpPr>
        <p:spPr>
          <a:xfrm>
            <a:off x="399425" y="5854372"/>
            <a:ext cx="107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Download it here</a:t>
            </a:r>
            <a:r>
              <a:rPr lang="en-GB" dirty="0"/>
              <a:t> - </a:t>
            </a:r>
            <a:r>
              <a:rPr lang="en-GB" dirty="0">
                <a:hlinkClick r:id="rId2"/>
              </a:rPr>
              <a:t>https://aws.amazon.com/certification/certified-solutions-architect-associate/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4EA95-0D65-4C74-B48B-86AB9CCCEF45}"/>
              </a:ext>
            </a:extLst>
          </p:cNvPr>
          <p:cNvSpPr txBox="1"/>
          <p:nvPr/>
        </p:nvSpPr>
        <p:spPr>
          <a:xfrm>
            <a:off x="419100" y="1534734"/>
            <a:ext cx="566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130 minutes in duration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62FB7-B6A9-4D94-8677-AF0315335AD2}"/>
              </a:ext>
            </a:extLst>
          </p:cNvPr>
          <p:cNvSpPr txBox="1"/>
          <p:nvPr/>
        </p:nvSpPr>
        <p:spPr>
          <a:xfrm>
            <a:off x="419100" y="1196180"/>
            <a:ext cx="600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AWS Certified Solutions Architect – Associate Exam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2E71F-D27A-4188-BA8A-CA9BC49C67D1}"/>
              </a:ext>
            </a:extLst>
          </p:cNvPr>
          <p:cNvSpPr txBox="1"/>
          <p:nvPr/>
        </p:nvSpPr>
        <p:spPr>
          <a:xfrm>
            <a:off x="419100" y="1842511"/>
            <a:ext cx="566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60 questions – all MCQ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1B3CE-35D9-4BFE-8B9D-7F5B3DC4837A}"/>
              </a:ext>
            </a:extLst>
          </p:cNvPr>
          <p:cNvSpPr txBox="1"/>
          <p:nvPr/>
        </p:nvSpPr>
        <p:spPr>
          <a:xfrm>
            <a:off x="419100" y="2150288"/>
            <a:ext cx="566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Some Qs may have more than one correct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02DAF-FC9E-4B2E-9B8C-38BC448BD973}"/>
              </a:ext>
            </a:extLst>
          </p:cNvPr>
          <p:cNvSpPr txBox="1"/>
          <p:nvPr/>
        </p:nvSpPr>
        <p:spPr>
          <a:xfrm>
            <a:off x="419100" y="2458065"/>
            <a:ext cx="566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Total Marks 1,000, Passing Marks – 720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0F2BA7-0A37-48AE-966D-A6B868BBE9F6}"/>
              </a:ext>
            </a:extLst>
          </p:cNvPr>
          <p:cNvSpPr txBox="1"/>
          <p:nvPr/>
        </p:nvSpPr>
        <p:spPr>
          <a:xfrm>
            <a:off x="419100" y="2765842"/>
            <a:ext cx="566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Requires ~72% to pass the exam</a:t>
            </a:r>
          </a:p>
        </p:txBody>
      </p:sp>
      <p:pic>
        <p:nvPicPr>
          <p:cNvPr id="18" name="Picture 2" descr="Image result for aws solutions architect associate">
            <a:extLst>
              <a:ext uri="{FF2B5EF4-FFF2-40B4-BE49-F238E27FC236}">
                <a16:creationId xmlns:a16="http://schemas.microsoft.com/office/drawing/2014/main" id="{19295966-5730-4AE7-BDBA-D3CC5577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364" y="941223"/>
            <a:ext cx="2589947" cy="26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3B91BB-9E34-467C-A76E-620ED31A84F5}"/>
              </a:ext>
            </a:extLst>
          </p:cNvPr>
          <p:cNvSpPr txBox="1"/>
          <p:nvPr/>
        </p:nvSpPr>
        <p:spPr>
          <a:xfrm>
            <a:off x="419100" y="3073619"/>
            <a:ext cx="566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Scenario Based Questions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62D09-7F28-4A12-B285-942E595F63BC}"/>
              </a:ext>
            </a:extLst>
          </p:cNvPr>
          <p:cNvSpPr txBox="1"/>
          <p:nvPr/>
        </p:nvSpPr>
        <p:spPr>
          <a:xfrm>
            <a:off x="419100" y="3671480"/>
            <a:ext cx="600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GB" dirty="0"/>
              <a:t>Content outline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016EC41-8BD7-4C4C-9AC1-25657349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17137"/>
              </p:ext>
            </p:extLst>
          </p:nvPr>
        </p:nvGraphicFramePr>
        <p:xfrm>
          <a:off x="399425" y="4040812"/>
          <a:ext cx="6496124" cy="181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7869">
                  <a:extLst>
                    <a:ext uri="{9D8B030D-6E8A-4147-A177-3AD203B41FA5}">
                      <a16:colId xmlns:a16="http://schemas.microsoft.com/office/drawing/2014/main" val="546093232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2441855"/>
                    </a:ext>
                  </a:extLst>
                </a:gridCol>
              </a:tblGrid>
              <a:tr h="234858">
                <a:tc>
                  <a:txBody>
                    <a:bodyPr/>
                    <a:lstStyle/>
                    <a:p>
                      <a:r>
                        <a:rPr lang="en-GB" sz="11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% of Examination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80414"/>
                  </a:ext>
                </a:extLst>
              </a:tr>
              <a:tr h="234858">
                <a:tc>
                  <a:txBody>
                    <a:bodyPr/>
                    <a:lstStyle/>
                    <a:p>
                      <a:r>
                        <a:rPr lang="en-GB" sz="1100" dirty="0"/>
                        <a:t>Design Resilient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28668"/>
                  </a:ext>
                </a:extLst>
              </a:tr>
              <a:tr h="234858">
                <a:tc>
                  <a:txBody>
                    <a:bodyPr/>
                    <a:lstStyle/>
                    <a:p>
                      <a:r>
                        <a:rPr lang="en-GB" sz="1100" dirty="0"/>
                        <a:t>Define Performant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08721"/>
                  </a:ext>
                </a:extLst>
              </a:tr>
              <a:tr h="234858">
                <a:tc>
                  <a:txBody>
                    <a:bodyPr/>
                    <a:lstStyle/>
                    <a:p>
                      <a:r>
                        <a:rPr lang="en-GB" sz="1100" dirty="0"/>
                        <a:t>Specify Secure Applications and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28535"/>
                  </a:ext>
                </a:extLst>
              </a:tr>
              <a:tr h="234858">
                <a:tc>
                  <a:txBody>
                    <a:bodyPr/>
                    <a:lstStyle/>
                    <a:p>
                      <a:r>
                        <a:rPr lang="en-GB" sz="1100" dirty="0"/>
                        <a:t>Design Cost-Optimised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09434"/>
                  </a:ext>
                </a:extLst>
              </a:tr>
              <a:tr h="234858">
                <a:tc>
                  <a:txBody>
                    <a:bodyPr/>
                    <a:lstStyle/>
                    <a:p>
                      <a:r>
                        <a:rPr lang="en-GB" sz="1100" dirty="0"/>
                        <a:t>Defined Operationally Excellent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93858"/>
                  </a:ext>
                </a:extLst>
              </a:tr>
              <a:tr h="234858">
                <a:tc>
                  <a:txBody>
                    <a:bodyPr/>
                    <a:lstStyle/>
                    <a:p>
                      <a:r>
                        <a:rPr lang="en-GB" sz="11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8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540</Words>
  <Application>Microsoft Office PowerPoint</Application>
  <PresentationFormat>Widescreen</PresentationFormat>
  <Paragraphs>87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COURSE OVERVIEW</vt:lpstr>
      <vt:lpstr>INTRODUCTION</vt:lpstr>
      <vt:lpstr>COURSE OBJECTIVES</vt:lpstr>
      <vt:lpstr>WHY AWS? </vt:lpstr>
      <vt:lpstr>AWS CERTIFICATIONS</vt:lpstr>
      <vt:lpstr>PREREQUISITES</vt:lpstr>
      <vt:lpstr>EXAM BLUEPRINT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95</cp:revision>
  <dcterms:created xsi:type="dcterms:W3CDTF">2019-03-01T18:35:49Z</dcterms:created>
  <dcterms:modified xsi:type="dcterms:W3CDTF">2019-03-16T15:59:12Z</dcterms:modified>
</cp:coreProperties>
</file>