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7584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  <p15:guide id="4" orient="horz" pos="744" userDrawn="1">
          <p15:clr>
            <a:srgbClr val="A4A3A4"/>
          </p15:clr>
        </p15:guide>
        <p15:guide id="5" pos="264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orient="horz" pos="96" userDrawn="1">
          <p15:clr>
            <a:srgbClr val="A4A3A4"/>
          </p15:clr>
        </p15:guide>
        <p15:guide id="8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3984"/>
        <p:guide pos="7584"/>
        <p:guide orient="horz" pos="4032"/>
        <p:guide orient="horz" pos="744"/>
        <p:guide pos="264"/>
        <p:guide pos="432"/>
        <p:guide orient="horz" pos="96"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E6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titlan.net/2013/08/27/ibm-cloud-computing-estados-unido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titlan.net/2013/08/27/ibm-cloud-computing-estados-unido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70434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CLOUD COMPUTING OVERVIEW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7DAC-34E3-47B6-B20C-53BCB2FB5A29}"/>
              </a:ext>
            </a:extLst>
          </p:cNvPr>
          <p:cNvSpPr txBox="1"/>
          <p:nvPr/>
        </p:nvSpPr>
        <p:spPr>
          <a:xfrm>
            <a:off x="194129" y="1181100"/>
            <a:ext cx="374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is Cloud Computing?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D97E0-051D-4DF0-B896-6EB6CF129898}"/>
              </a:ext>
            </a:extLst>
          </p:cNvPr>
          <p:cNvSpPr txBox="1"/>
          <p:nvPr/>
        </p:nvSpPr>
        <p:spPr>
          <a:xfrm>
            <a:off x="152400" y="1580826"/>
            <a:ext cx="11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“Cloud computing” is the on-demand delivery of IT resources and applications via the Internet, with pay-per-use pricing.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23D5E-9808-4463-A2FA-B2292C03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" y="2403396"/>
            <a:ext cx="3453685" cy="27350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493ECE-0755-4AC0-B19B-0EBA3E242867}"/>
              </a:ext>
            </a:extLst>
          </p:cNvPr>
          <p:cNvSpPr txBox="1"/>
          <p:nvPr/>
        </p:nvSpPr>
        <p:spPr>
          <a:xfrm>
            <a:off x="3646714" y="2570823"/>
            <a:ext cx="83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On-demand</a:t>
            </a:r>
            <a:r>
              <a:rPr lang="en-GB" dirty="0"/>
              <a:t>: Available whenever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CD715-724C-4746-9623-0E942BF4A0A3}"/>
              </a:ext>
            </a:extLst>
          </p:cNvPr>
          <p:cNvSpPr txBox="1"/>
          <p:nvPr/>
        </p:nvSpPr>
        <p:spPr>
          <a:xfrm>
            <a:off x="3646714" y="3196258"/>
            <a:ext cx="83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/>
              <a:t>IT Resources</a:t>
            </a:r>
            <a:r>
              <a:rPr lang="en-GB" dirty="0"/>
              <a:t>: Compute, Storage, Applications,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48793-76C8-4227-947A-3335476EB331}"/>
              </a:ext>
            </a:extLst>
          </p:cNvPr>
          <p:cNvSpPr txBox="1"/>
          <p:nvPr/>
        </p:nvSpPr>
        <p:spPr>
          <a:xfrm>
            <a:off x="3646714" y="3821693"/>
            <a:ext cx="83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Pay-as-you-go</a:t>
            </a:r>
            <a:r>
              <a:rPr lang="en-GB" dirty="0"/>
              <a:t>: No need for upfront payment or buying things that you may not need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4B59A-9964-4645-8C26-8136F76C340D}"/>
              </a:ext>
            </a:extLst>
          </p:cNvPr>
          <p:cNvSpPr txBox="1"/>
          <p:nvPr/>
        </p:nvSpPr>
        <p:spPr>
          <a:xfrm>
            <a:off x="3646714" y="4447127"/>
            <a:ext cx="83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Available Online</a:t>
            </a:r>
            <a:r>
              <a:rPr lang="en-GB" dirty="0"/>
              <a:t>: Accessible over internet across globe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AE869-2D2A-477D-83AB-83737AA6FF87}"/>
              </a:ext>
            </a:extLst>
          </p:cNvPr>
          <p:cNvSpPr txBox="1"/>
          <p:nvPr/>
        </p:nvSpPr>
        <p:spPr>
          <a:xfrm>
            <a:off x="152400" y="5840968"/>
            <a:ext cx="1107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Cloud computing is to computing what Uber is to being driven in your own car by a chauffeur</a:t>
            </a:r>
          </a:p>
        </p:txBody>
      </p:sp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BENEFITS OF CLOUD COMPUTING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9CD1E8-A1FF-4963-904F-F4DD8429A59A}"/>
              </a:ext>
            </a:extLst>
          </p:cNvPr>
          <p:cNvGrpSpPr/>
          <p:nvPr/>
        </p:nvGrpSpPr>
        <p:grpSpPr>
          <a:xfrm>
            <a:off x="264024" y="1282771"/>
            <a:ext cx="4897582" cy="1104900"/>
            <a:chOff x="228600" y="1406382"/>
            <a:chExt cx="4897582" cy="1104900"/>
          </a:xfrm>
        </p:grpSpPr>
        <p:pic>
          <p:nvPicPr>
            <p:cNvPr id="13" name="Picture 2" descr="Cloud Benefits - Trade capital for variable expense icon">
              <a:extLst>
                <a:ext uri="{FF2B5EF4-FFF2-40B4-BE49-F238E27FC236}">
                  <a16:creationId xmlns:a16="http://schemas.microsoft.com/office/drawing/2014/main" id="{FEB1840F-72F9-402D-B9B5-F3B194B8A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06382"/>
              <a:ext cx="142875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8A7FC-98B5-492C-990E-8E7A426F349B}"/>
                </a:ext>
              </a:extLst>
            </p:cNvPr>
            <p:cNvSpPr/>
            <p:nvPr/>
          </p:nvSpPr>
          <p:spPr>
            <a:xfrm>
              <a:off x="1882902" y="1621947"/>
              <a:ext cx="3243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1F3D5C"/>
                  </a:solidFill>
                  <a:latin typeface="AmazonEmber"/>
                </a:rPr>
                <a:t>Trade capital expense for variable expense</a:t>
              </a:r>
              <a:endParaRPr lang="en-US" b="0" i="0" dirty="0">
                <a:solidFill>
                  <a:srgbClr val="1F3D5C"/>
                </a:solidFill>
                <a:effectLst/>
                <a:latin typeface="AmazonEmber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51B132-930E-4CA9-AA27-8E43B949FC3A}"/>
              </a:ext>
            </a:extLst>
          </p:cNvPr>
          <p:cNvGrpSpPr/>
          <p:nvPr/>
        </p:nvGrpSpPr>
        <p:grpSpPr>
          <a:xfrm>
            <a:off x="264024" y="3132752"/>
            <a:ext cx="4897582" cy="1114425"/>
            <a:chOff x="228600" y="3279703"/>
            <a:chExt cx="4897582" cy="1114425"/>
          </a:xfrm>
        </p:grpSpPr>
        <p:pic>
          <p:nvPicPr>
            <p:cNvPr id="16" name="Picture 4" descr="Benefits of the cloud - Benefit from massive economies of scale icon">
              <a:extLst>
                <a:ext uri="{FF2B5EF4-FFF2-40B4-BE49-F238E27FC236}">
                  <a16:creationId xmlns:a16="http://schemas.microsoft.com/office/drawing/2014/main" id="{63C6EB19-AB4F-428F-8AE0-EE3E77C02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279703"/>
              <a:ext cx="1428750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44D4A2-01AF-416C-BF92-99BAFCEB885F}"/>
                </a:ext>
              </a:extLst>
            </p:cNvPr>
            <p:cNvSpPr/>
            <p:nvPr/>
          </p:nvSpPr>
          <p:spPr>
            <a:xfrm>
              <a:off x="1882902" y="3462268"/>
              <a:ext cx="3243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1F3D5C"/>
                  </a:solidFill>
                  <a:latin typeface="AmazonEmber"/>
                </a:rPr>
                <a:t>Benefit from massive economies of scale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018F87-E041-4B5F-80EF-4964FC600F74}"/>
              </a:ext>
            </a:extLst>
          </p:cNvPr>
          <p:cNvGrpSpPr/>
          <p:nvPr/>
        </p:nvGrpSpPr>
        <p:grpSpPr>
          <a:xfrm>
            <a:off x="264024" y="4992258"/>
            <a:ext cx="4897582" cy="1114425"/>
            <a:chOff x="228600" y="5162549"/>
            <a:chExt cx="4897582" cy="1114425"/>
          </a:xfrm>
        </p:grpSpPr>
        <p:pic>
          <p:nvPicPr>
            <p:cNvPr id="19" name="Picture 6" descr="Cloud computing benefits - Stop guessing capacity icon">
              <a:extLst>
                <a:ext uri="{FF2B5EF4-FFF2-40B4-BE49-F238E27FC236}">
                  <a16:creationId xmlns:a16="http://schemas.microsoft.com/office/drawing/2014/main" id="{97F4AE37-5962-4AD1-958F-0DC7EEAB6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162549"/>
              <a:ext cx="1428750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A2DAE-8E72-4CC2-A9FF-63D5E3B36DBA}"/>
                </a:ext>
              </a:extLst>
            </p:cNvPr>
            <p:cNvSpPr/>
            <p:nvPr/>
          </p:nvSpPr>
          <p:spPr>
            <a:xfrm>
              <a:off x="1882902" y="5350429"/>
              <a:ext cx="32432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1F3D5C"/>
                  </a:solidFill>
                  <a:latin typeface="AmazonEmber"/>
                </a:rPr>
                <a:t>Stop guessing capacity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D7C38F-6619-42E6-81DC-34B960B23696}"/>
              </a:ext>
            </a:extLst>
          </p:cNvPr>
          <p:cNvGrpSpPr/>
          <p:nvPr/>
        </p:nvGrpSpPr>
        <p:grpSpPr>
          <a:xfrm>
            <a:off x="7009965" y="1282771"/>
            <a:ext cx="4918011" cy="1114425"/>
            <a:chOff x="5765125" y="1385600"/>
            <a:chExt cx="4918011" cy="1114425"/>
          </a:xfrm>
        </p:grpSpPr>
        <p:pic>
          <p:nvPicPr>
            <p:cNvPr id="22" name="Picture 8" descr="Benefits of cloud computing - Increase speed and agility icon">
              <a:extLst>
                <a:ext uri="{FF2B5EF4-FFF2-40B4-BE49-F238E27FC236}">
                  <a16:creationId xmlns:a16="http://schemas.microsoft.com/office/drawing/2014/main" id="{A3E166B1-0E30-472D-89EB-31C805165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125" y="1385600"/>
              <a:ext cx="1428750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CA441D-5281-4F26-B6F7-FA3A37128EB0}"/>
                </a:ext>
              </a:extLst>
            </p:cNvPr>
            <p:cNvSpPr/>
            <p:nvPr/>
          </p:nvSpPr>
          <p:spPr>
            <a:xfrm>
              <a:off x="7439856" y="1621947"/>
              <a:ext cx="32432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1F3D5C"/>
                  </a:solidFill>
                  <a:latin typeface="AmazonEmber"/>
                </a:rPr>
                <a:t>Increase speed and agility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84F9E8-0C76-4F2E-8CA3-94A3D0AD8E36}"/>
              </a:ext>
            </a:extLst>
          </p:cNvPr>
          <p:cNvGrpSpPr/>
          <p:nvPr/>
        </p:nvGrpSpPr>
        <p:grpSpPr>
          <a:xfrm>
            <a:off x="7009965" y="3142277"/>
            <a:ext cx="4918011" cy="1104900"/>
            <a:chOff x="5765125" y="3289228"/>
            <a:chExt cx="4918011" cy="1104900"/>
          </a:xfrm>
        </p:grpSpPr>
        <p:pic>
          <p:nvPicPr>
            <p:cNvPr id="25" name="Picture 10" descr="Cloud benefits - Stop spending money on running and maintaining data centers icon">
              <a:extLst>
                <a:ext uri="{FF2B5EF4-FFF2-40B4-BE49-F238E27FC236}">
                  <a16:creationId xmlns:a16="http://schemas.microsoft.com/office/drawing/2014/main" id="{D772A603-A243-47E1-8957-B66BEAD1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125" y="3289228"/>
              <a:ext cx="142875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D6716-BFA8-4236-938E-9C7B8B8A22DC}"/>
                </a:ext>
              </a:extLst>
            </p:cNvPr>
            <p:cNvSpPr/>
            <p:nvPr/>
          </p:nvSpPr>
          <p:spPr>
            <a:xfrm>
              <a:off x="7439856" y="3462268"/>
              <a:ext cx="32432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1F3D5C"/>
                  </a:solidFill>
                  <a:latin typeface="AmazonEmber"/>
                </a:rPr>
                <a:t>Stop spending money on running and maintaining data centers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8A7F2B-7C70-4C42-B9D6-B933DA0C56AD}"/>
              </a:ext>
            </a:extLst>
          </p:cNvPr>
          <p:cNvGrpSpPr/>
          <p:nvPr/>
        </p:nvGrpSpPr>
        <p:grpSpPr>
          <a:xfrm>
            <a:off x="7009965" y="4992258"/>
            <a:ext cx="4918011" cy="1114425"/>
            <a:chOff x="5765125" y="5162549"/>
            <a:chExt cx="4918011" cy="1114425"/>
          </a:xfrm>
        </p:grpSpPr>
        <p:pic>
          <p:nvPicPr>
            <p:cNvPr id="28" name="Picture 12" descr="Benefits of the cloud - Go global in minutes icon">
              <a:extLst>
                <a:ext uri="{FF2B5EF4-FFF2-40B4-BE49-F238E27FC236}">
                  <a16:creationId xmlns:a16="http://schemas.microsoft.com/office/drawing/2014/main" id="{2C94FE8C-369D-4F21-A8C7-A7C2EB994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125" y="5162549"/>
              <a:ext cx="1428750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4670CA-2A9C-40D6-A811-A6893BD3AC72}"/>
                </a:ext>
              </a:extLst>
            </p:cNvPr>
            <p:cNvSpPr/>
            <p:nvPr/>
          </p:nvSpPr>
          <p:spPr>
            <a:xfrm>
              <a:off x="7439856" y="5350429"/>
              <a:ext cx="32432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1F3D5C"/>
                  </a:solidFill>
                  <a:latin typeface="AmazonEmber"/>
                </a:rPr>
                <a:t>Go global in minutes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6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CLOUD ADOPTION DRIVERS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4568250-A62F-4B0E-A80E-11F49257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200" y="2302162"/>
            <a:ext cx="3147905" cy="23609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BB5E72B-3BB9-45F2-8E31-A9EED1948E9C}"/>
              </a:ext>
            </a:extLst>
          </p:cNvPr>
          <p:cNvGrpSpPr/>
          <p:nvPr/>
        </p:nvGrpSpPr>
        <p:grpSpPr>
          <a:xfrm>
            <a:off x="3017105" y="1156201"/>
            <a:ext cx="3038013" cy="1491711"/>
            <a:chOff x="3017105" y="1156201"/>
            <a:chExt cx="3038013" cy="1491711"/>
          </a:xfrm>
        </p:grpSpPr>
        <p:sp>
          <p:nvSpPr>
            <p:cNvPr id="52" name="Cloud 51">
              <a:extLst>
                <a:ext uri="{FF2B5EF4-FFF2-40B4-BE49-F238E27FC236}">
                  <a16:creationId xmlns:a16="http://schemas.microsoft.com/office/drawing/2014/main" id="{8F4E57C0-CEB7-48BC-B062-725A49AAC327}"/>
                </a:ext>
              </a:extLst>
            </p:cNvPr>
            <p:cNvSpPr/>
            <p:nvPr/>
          </p:nvSpPr>
          <p:spPr>
            <a:xfrm>
              <a:off x="3976914" y="1156201"/>
              <a:ext cx="2078204" cy="1302350"/>
            </a:xfrm>
            <a:prstGeom prst="cloud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Start-ups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9CB042-CF32-444E-8A3B-633E3898FE5D}"/>
                </a:ext>
              </a:extLst>
            </p:cNvPr>
            <p:cNvCxnSpPr>
              <a:cxnSpLocks/>
              <a:stCxn id="49" idx="7"/>
              <a:endCxn id="52" idx="2"/>
            </p:cNvCxnSpPr>
            <p:nvPr/>
          </p:nvCxnSpPr>
          <p:spPr>
            <a:xfrm flipV="1">
              <a:off x="3017105" y="1807376"/>
              <a:ext cx="966255" cy="840536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ACE6E-51A0-4997-ABA2-9642A89C6065}"/>
              </a:ext>
            </a:extLst>
          </p:cNvPr>
          <p:cNvGrpSpPr/>
          <p:nvPr/>
        </p:nvGrpSpPr>
        <p:grpSpPr>
          <a:xfrm>
            <a:off x="3478105" y="3041958"/>
            <a:ext cx="2617895" cy="1302350"/>
            <a:chOff x="3478105" y="3041958"/>
            <a:chExt cx="2617895" cy="130235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725FC621-C47B-4652-A5A8-C78EF0155284}"/>
                </a:ext>
              </a:extLst>
            </p:cNvPr>
            <p:cNvSpPr/>
            <p:nvPr/>
          </p:nvSpPr>
          <p:spPr>
            <a:xfrm>
              <a:off x="4017796" y="3041958"/>
              <a:ext cx="2078204" cy="1302350"/>
            </a:xfrm>
            <a:prstGeom prst="cloud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Scientific Research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D7CA4E-5B63-42A7-8567-791C1F6D1F8C}"/>
                </a:ext>
              </a:extLst>
            </p:cNvPr>
            <p:cNvCxnSpPr>
              <a:stCxn id="49" idx="6"/>
              <a:endCxn id="55" idx="2"/>
            </p:cNvCxnSpPr>
            <p:nvPr/>
          </p:nvCxnSpPr>
          <p:spPr>
            <a:xfrm>
              <a:off x="3478105" y="3482627"/>
              <a:ext cx="546137" cy="210506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</a:ln>
            <a:effectLst/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5EE42B-8EC9-4764-BEEA-ABA0B699FBCE}"/>
              </a:ext>
            </a:extLst>
          </p:cNvPr>
          <p:cNvGrpSpPr/>
          <p:nvPr/>
        </p:nvGrpSpPr>
        <p:grpSpPr>
          <a:xfrm>
            <a:off x="3017105" y="4317341"/>
            <a:ext cx="3078895" cy="1857707"/>
            <a:chOff x="3017105" y="4317341"/>
            <a:chExt cx="3078895" cy="1857707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92C00D44-C728-4EEB-BBBA-6D50991D2D97}"/>
                </a:ext>
              </a:extLst>
            </p:cNvPr>
            <p:cNvSpPr/>
            <p:nvPr/>
          </p:nvSpPr>
          <p:spPr>
            <a:xfrm>
              <a:off x="4017796" y="4872698"/>
              <a:ext cx="2078204" cy="1302350"/>
            </a:xfrm>
            <a:prstGeom prst="cloud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Lage Enterpri</a:t>
              </a: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se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AB35A83-8CC9-4A54-94E9-A30B01F49C0E}"/>
                </a:ext>
              </a:extLst>
            </p:cNvPr>
            <p:cNvCxnSpPr>
              <a:cxnSpLocks/>
              <a:stCxn id="49" idx="5"/>
              <a:endCxn id="58" idx="2"/>
            </p:cNvCxnSpPr>
            <p:nvPr/>
          </p:nvCxnSpPr>
          <p:spPr>
            <a:xfrm>
              <a:off x="3017105" y="4317341"/>
              <a:ext cx="1007137" cy="1206532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</a:ln>
            <a:effectLst/>
          </p:spPr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5290D6-F087-4B70-8209-360590F7E333}"/>
              </a:ext>
            </a:extLst>
          </p:cNvPr>
          <p:cNvSpPr txBox="1"/>
          <p:nvPr/>
        </p:nvSpPr>
        <p:spPr>
          <a:xfrm>
            <a:off x="7041346" y="4187866"/>
            <a:ext cx="503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prstClr val="black"/>
                </a:solidFill>
              </a:rPr>
              <a:t>Over 1 million active customers in 190 countries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2D8B1D-4B95-4E41-AAEE-1AA186EBB017}"/>
              </a:ext>
            </a:extLst>
          </p:cNvPr>
          <p:cNvSpPr txBox="1"/>
          <p:nvPr/>
        </p:nvSpPr>
        <p:spPr>
          <a:xfrm>
            <a:off x="7041346" y="4526420"/>
            <a:ext cx="503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prstClr val="black"/>
                </a:solidFill>
              </a:rPr>
              <a:t>Over 2,000 government agencies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C5B2D9-906D-48DC-9348-51DDF58387B9}"/>
              </a:ext>
            </a:extLst>
          </p:cNvPr>
          <p:cNvSpPr txBox="1"/>
          <p:nvPr/>
        </p:nvSpPr>
        <p:spPr>
          <a:xfrm>
            <a:off x="7041346" y="4864974"/>
            <a:ext cx="503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prstClr val="black"/>
                </a:solidFill>
              </a:rPr>
              <a:t>5,000 academic institutions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FA789A-168D-4FF9-B7F9-BC33E195AB1E}"/>
              </a:ext>
            </a:extLst>
          </p:cNvPr>
          <p:cNvSpPr txBox="1"/>
          <p:nvPr/>
        </p:nvSpPr>
        <p:spPr>
          <a:xfrm>
            <a:off x="7041346" y="5203528"/>
            <a:ext cx="503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prstClr val="black"/>
                </a:solidFill>
              </a:rPr>
              <a:t>7,500 non-profit organisations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94117-8059-4E20-8BB8-D8ECA0B447EE}"/>
              </a:ext>
            </a:extLst>
          </p:cNvPr>
          <p:cNvSpPr txBox="1"/>
          <p:nvPr/>
        </p:nvSpPr>
        <p:spPr>
          <a:xfrm>
            <a:off x="7071430" y="1306249"/>
            <a:ext cx="40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  <a:latin typeface="Corbel" panose="020B0503020204020204"/>
              </a:rPr>
              <a:t>Agility is the biggest adoption driver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04D73-DE5C-48BE-BB3D-01FE725FD127}"/>
              </a:ext>
            </a:extLst>
          </p:cNvPr>
          <p:cNvSpPr txBox="1"/>
          <p:nvPr/>
        </p:nvSpPr>
        <p:spPr>
          <a:xfrm>
            <a:off x="7071430" y="1675581"/>
            <a:ext cx="384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prstClr val="black"/>
                </a:solidFill>
                <a:latin typeface="Corbel" panose="020B0503020204020204"/>
              </a:rPr>
              <a:t>Speed</a:t>
            </a:r>
            <a:r>
              <a:rPr lang="en-GB" sz="1400" dirty="0">
                <a:solidFill>
                  <a:prstClr val="black"/>
                </a:solidFill>
                <a:latin typeface="Corbel" panose="020B0503020204020204"/>
              </a:rPr>
              <a:t>: Go global in minutes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76C6FE-40F3-4FC1-B5A0-D5CE5FDB40B3}"/>
              </a:ext>
            </a:extLst>
          </p:cNvPr>
          <p:cNvSpPr txBox="1"/>
          <p:nvPr/>
        </p:nvSpPr>
        <p:spPr>
          <a:xfrm>
            <a:off x="7071430" y="1983358"/>
            <a:ext cx="469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prstClr val="black"/>
                </a:solidFill>
                <a:latin typeface="Corbel" panose="020B0503020204020204"/>
              </a:rPr>
              <a:t>Experimentation</a:t>
            </a:r>
            <a:r>
              <a:rPr lang="en-GB" sz="1400" dirty="0">
                <a:solidFill>
                  <a:prstClr val="black"/>
                </a:solidFill>
                <a:latin typeface="Corbel" panose="020B0503020204020204"/>
              </a:rPr>
              <a:t>: Lower the cost of trying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3E48DA-884B-42E3-9E7D-445C08B160A7}"/>
              </a:ext>
            </a:extLst>
          </p:cNvPr>
          <p:cNvSpPr txBox="1"/>
          <p:nvPr/>
        </p:nvSpPr>
        <p:spPr>
          <a:xfrm>
            <a:off x="7071429" y="2291135"/>
            <a:ext cx="487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prstClr val="black"/>
                </a:solidFill>
                <a:latin typeface="Corbel" panose="020B0503020204020204"/>
              </a:rPr>
              <a:t>Culture of Innovation</a:t>
            </a:r>
            <a:r>
              <a:rPr lang="en-GB" sz="1400" dirty="0">
                <a:solidFill>
                  <a:prstClr val="black"/>
                </a:solidFill>
                <a:latin typeface="Corbel" panose="020B0503020204020204"/>
              </a:rPr>
              <a:t>: Reduce the cost of failure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4C5C2A-1B2E-41A0-BA1D-DA30D744B879}"/>
              </a:ext>
            </a:extLst>
          </p:cNvPr>
          <p:cNvSpPr txBox="1"/>
          <p:nvPr/>
        </p:nvSpPr>
        <p:spPr>
          <a:xfrm>
            <a:off x="7071429" y="3821355"/>
            <a:ext cx="40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  <a:latin typeface="Corbel" panose="020B0503020204020204"/>
              </a:rPr>
              <a:t>Who are using cloud computing?</a:t>
            </a:r>
          </a:p>
        </p:txBody>
      </p:sp>
    </p:spTree>
    <p:extLst>
      <p:ext uri="{BB962C8B-B14F-4D97-AF65-F5344CB8AC3E}">
        <p14:creationId xmlns:p14="http://schemas.microsoft.com/office/powerpoint/2010/main" val="16503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TYPES OF CLOUD COMPUTING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FB6C7A-DC50-4A2E-B0F1-DACA046E7F77}"/>
              </a:ext>
            </a:extLst>
          </p:cNvPr>
          <p:cNvGrpSpPr/>
          <p:nvPr/>
        </p:nvGrpSpPr>
        <p:grpSpPr>
          <a:xfrm>
            <a:off x="268310" y="1299949"/>
            <a:ext cx="7723909" cy="1118451"/>
            <a:chOff x="228600" y="1385600"/>
            <a:chExt cx="8416636" cy="1118451"/>
          </a:xfrm>
        </p:grpSpPr>
        <p:pic>
          <p:nvPicPr>
            <p:cNvPr id="23" name="Picture 2" descr="Infrastructure as a Service">
              <a:extLst>
                <a:ext uri="{FF2B5EF4-FFF2-40B4-BE49-F238E27FC236}">
                  <a16:creationId xmlns:a16="http://schemas.microsoft.com/office/drawing/2014/main" id="{C28A7A33-EE90-4735-99AF-292F462DA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706313"/>
              <a:ext cx="8416636" cy="79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A05B5F-3478-43FE-86CD-BAA7F0217D40}"/>
                </a:ext>
              </a:extLst>
            </p:cNvPr>
            <p:cNvSpPr/>
            <p:nvPr/>
          </p:nvSpPr>
          <p:spPr>
            <a:xfrm>
              <a:off x="228600" y="138560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1F3D5C"/>
                  </a:solidFill>
                  <a:latin typeface="AmazonEmber"/>
                </a:rPr>
                <a:t>Infrastructure as a Service (IaaS):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A221A2-20A1-438C-A965-50CC164E2E24}"/>
              </a:ext>
            </a:extLst>
          </p:cNvPr>
          <p:cNvGrpSpPr/>
          <p:nvPr/>
        </p:nvGrpSpPr>
        <p:grpSpPr>
          <a:xfrm>
            <a:off x="268310" y="2956397"/>
            <a:ext cx="7723909" cy="1118994"/>
            <a:chOff x="228600" y="3135311"/>
            <a:chExt cx="8416636" cy="1118994"/>
          </a:xfrm>
        </p:grpSpPr>
        <p:pic>
          <p:nvPicPr>
            <p:cNvPr id="26" name="Picture 4" descr="Platform as a Service">
              <a:extLst>
                <a:ext uri="{FF2B5EF4-FFF2-40B4-BE49-F238E27FC236}">
                  <a16:creationId xmlns:a16="http://schemas.microsoft.com/office/drawing/2014/main" id="{9877C762-D870-495F-93D6-441032879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456567"/>
              <a:ext cx="8416636" cy="79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674921-0510-47A2-8579-51FF8074E16F}"/>
                </a:ext>
              </a:extLst>
            </p:cNvPr>
            <p:cNvSpPr/>
            <p:nvPr/>
          </p:nvSpPr>
          <p:spPr>
            <a:xfrm>
              <a:off x="228600" y="313531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1F3D5C"/>
                  </a:solidFill>
                  <a:latin typeface="AmazonEmber"/>
                </a:rPr>
                <a:t>Platform as a Service (PaaS):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EEDBBD-9779-4751-A1EB-963B72DA4DC5}"/>
              </a:ext>
            </a:extLst>
          </p:cNvPr>
          <p:cNvGrpSpPr/>
          <p:nvPr/>
        </p:nvGrpSpPr>
        <p:grpSpPr>
          <a:xfrm>
            <a:off x="268310" y="4613389"/>
            <a:ext cx="7723909" cy="1173916"/>
            <a:chOff x="228600" y="4769684"/>
            <a:chExt cx="8416636" cy="1173916"/>
          </a:xfrm>
        </p:grpSpPr>
        <p:pic>
          <p:nvPicPr>
            <p:cNvPr id="29" name="Picture 6" descr="Software as a Service">
              <a:extLst>
                <a:ext uri="{FF2B5EF4-FFF2-40B4-BE49-F238E27FC236}">
                  <a16:creationId xmlns:a16="http://schemas.microsoft.com/office/drawing/2014/main" id="{338F6810-00EE-4A20-983B-E0CA8D911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132623"/>
              <a:ext cx="8416636" cy="81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AEC928-7D19-4749-A40F-AF303D160A84}"/>
                </a:ext>
              </a:extLst>
            </p:cNvPr>
            <p:cNvSpPr/>
            <p:nvPr/>
          </p:nvSpPr>
          <p:spPr>
            <a:xfrm>
              <a:off x="228600" y="47696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1F3D5C"/>
                  </a:solidFill>
                  <a:latin typeface="AmazonEmber"/>
                </a:rPr>
                <a:t>Software as a Service (SaaS):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6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CLOUD DEPLOYMENT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A4A6D2-79D7-4E3B-B07B-4F731A10ABFD}"/>
              </a:ext>
            </a:extLst>
          </p:cNvPr>
          <p:cNvGrpSpPr/>
          <p:nvPr/>
        </p:nvGrpSpPr>
        <p:grpSpPr>
          <a:xfrm>
            <a:off x="264552" y="891626"/>
            <a:ext cx="11813147" cy="1905000"/>
            <a:chOff x="0" y="1106511"/>
            <a:chExt cx="9213272" cy="1905000"/>
          </a:xfrm>
        </p:grpSpPr>
        <p:pic>
          <p:nvPicPr>
            <p:cNvPr id="13" name="Picture 2" descr="Cloud Computing">
              <a:extLst>
                <a:ext uri="{FF2B5EF4-FFF2-40B4-BE49-F238E27FC236}">
                  <a16:creationId xmlns:a16="http://schemas.microsoft.com/office/drawing/2014/main" id="{23C42C1E-5A9C-42A0-A4CA-8EA0AE85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06511"/>
              <a:ext cx="23907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3FCE87-9318-45D4-8B84-35AAAAFEA393}"/>
                </a:ext>
              </a:extLst>
            </p:cNvPr>
            <p:cNvSpPr/>
            <p:nvPr/>
          </p:nvSpPr>
          <p:spPr>
            <a:xfrm>
              <a:off x="2355273" y="1735845"/>
              <a:ext cx="685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1F3D5C"/>
                  </a:solidFill>
                  <a:latin typeface="AmazonEmber"/>
                </a:rPr>
                <a:t>Public Cloud</a:t>
              </a:r>
              <a:r>
                <a:rPr lang="en-US" dirty="0">
                  <a:solidFill>
                    <a:srgbClr val="1F3D5C"/>
                  </a:solidFill>
                  <a:latin typeface="AmazonEmber"/>
                </a:rPr>
                <a:t>: Cloud that is available over the internet, managed and maintained by a vendor</a:t>
              </a:r>
              <a:endParaRPr lang="en-US" b="0" i="0" dirty="0">
                <a:solidFill>
                  <a:srgbClr val="1F3D5C"/>
                </a:solidFill>
                <a:effectLst/>
                <a:latin typeface="AmazonEmber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76938A-99CD-45FC-B267-DC6CB12C77EF}"/>
              </a:ext>
            </a:extLst>
          </p:cNvPr>
          <p:cNvGrpSpPr/>
          <p:nvPr/>
        </p:nvGrpSpPr>
        <p:grpSpPr>
          <a:xfrm>
            <a:off x="264553" y="2693713"/>
            <a:ext cx="11668688" cy="1905000"/>
            <a:chOff x="9525" y="2893990"/>
            <a:chExt cx="9100606" cy="1905000"/>
          </a:xfrm>
        </p:grpSpPr>
        <p:pic>
          <p:nvPicPr>
            <p:cNvPr id="16" name="Picture 6" descr="On-premises">
              <a:extLst>
                <a:ext uri="{FF2B5EF4-FFF2-40B4-BE49-F238E27FC236}">
                  <a16:creationId xmlns:a16="http://schemas.microsoft.com/office/drawing/2014/main" id="{5EFA7946-73B2-4AE9-9A6F-050C1FA00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2893990"/>
              <a:ext cx="23812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019671-0243-4CE0-8B03-B68A7D731AB2}"/>
                </a:ext>
              </a:extLst>
            </p:cNvPr>
            <p:cNvSpPr/>
            <p:nvPr/>
          </p:nvSpPr>
          <p:spPr>
            <a:xfrm>
              <a:off x="2252132" y="3537932"/>
              <a:ext cx="685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1F3D5C"/>
                  </a:solidFill>
                  <a:latin typeface="AmazonEmber"/>
                </a:rPr>
                <a:t>Private Cloud</a:t>
              </a:r>
              <a:r>
                <a:rPr lang="en-US" dirty="0">
                  <a:solidFill>
                    <a:srgbClr val="1F3D5C"/>
                  </a:solidFill>
                  <a:latin typeface="AmazonEmber"/>
                </a:rPr>
                <a:t>: A cloud system build within client’s premises, accessible only through client’s network</a:t>
              </a:r>
              <a:endParaRPr lang="en-US" b="0" i="0" dirty="0">
                <a:solidFill>
                  <a:srgbClr val="1F3D5C"/>
                </a:solidFill>
                <a:effectLst/>
                <a:latin typeface="AmazonEmber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C9C5A5-2E17-4CD7-A11F-5AB702A1C905}"/>
              </a:ext>
            </a:extLst>
          </p:cNvPr>
          <p:cNvGrpSpPr/>
          <p:nvPr/>
        </p:nvGrpSpPr>
        <p:grpSpPr>
          <a:xfrm>
            <a:off x="264553" y="4495800"/>
            <a:ext cx="11680900" cy="1905000"/>
            <a:chOff x="0" y="4710685"/>
            <a:chExt cx="9110130" cy="1905000"/>
          </a:xfrm>
        </p:grpSpPr>
        <p:pic>
          <p:nvPicPr>
            <p:cNvPr id="19" name="Picture 4" descr="Hybrid Cloud">
              <a:extLst>
                <a:ext uri="{FF2B5EF4-FFF2-40B4-BE49-F238E27FC236}">
                  <a16:creationId xmlns:a16="http://schemas.microsoft.com/office/drawing/2014/main" id="{EDC618DA-4784-49CB-88A8-4E6D4BAFD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10685"/>
              <a:ext cx="23907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F793E9-6F0E-4D2F-9C0F-A37D50938DEF}"/>
                </a:ext>
              </a:extLst>
            </p:cNvPr>
            <p:cNvSpPr/>
            <p:nvPr/>
          </p:nvSpPr>
          <p:spPr>
            <a:xfrm>
              <a:off x="2252131" y="5325411"/>
              <a:ext cx="685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1F3D5C"/>
                  </a:solidFill>
                  <a:latin typeface="AmazonEmber"/>
                </a:rPr>
                <a:t>Hybrid Cloud</a:t>
              </a:r>
              <a:r>
                <a:rPr lang="en-US" dirty="0">
                  <a:solidFill>
                    <a:srgbClr val="1F3D5C"/>
                  </a:solidFill>
                  <a:latin typeface="AmazonEmber"/>
                </a:rPr>
                <a:t>: A cloud system where both public and private cloud can share resources</a:t>
              </a:r>
              <a:endParaRPr lang="en-US" b="0" i="0" dirty="0">
                <a:solidFill>
                  <a:srgbClr val="1F3D5C"/>
                </a:solidFill>
                <a:effectLst/>
                <a:latin typeface="AmazonEmb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4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US" sz="2800" dirty="0"/>
              <a:t>PUBLIC CLOUD ADOPTION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DAC8E3-2E1B-4109-A301-97049B10E591}"/>
              </a:ext>
            </a:extLst>
          </p:cNvPr>
          <p:cNvSpPr txBox="1"/>
          <p:nvPr/>
        </p:nvSpPr>
        <p:spPr>
          <a:xfrm>
            <a:off x="266136" y="6431019"/>
            <a:ext cx="106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Source: </a:t>
            </a:r>
            <a:r>
              <a:rPr lang="en-GB" dirty="0" err="1">
                <a:solidFill>
                  <a:schemeClr val="bg1"/>
                </a:solidFill>
              </a:rPr>
              <a:t>RightScale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1039D-7264-4D6C-BE70-489B69856F42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and planned usage of public cloud platform services running applications worldwide in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42444-58DC-42A5-BEDA-50337419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64732"/>
            <a:ext cx="11026462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714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AmazonEmber</vt:lpstr>
      <vt:lpstr>Calibri</vt:lpstr>
      <vt:lpstr>Calibri Light</vt:lpstr>
      <vt:lpstr>Corbel</vt:lpstr>
      <vt:lpstr>Wingdings</vt:lpstr>
      <vt:lpstr>Retrospect</vt:lpstr>
      <vt:lpstr>CLOUD COMPUTING OVERVIEW</vt:lpstr>
      <vt:lpstr>CLOUD COMPUTING</vt:lpstr>
      <vt:lpstr>BENEFITS OF CLOUD COMPUTING</vt:lpstr>
      <vt:lpstr>CLOUD ADOPTION DRIVERS</vt:lpstr>
      <vt:lpstr>TYPES OF CLOUD COMPUTING</vt:lpstr>
      <vt:lpstr>CLOUD DEPLOYMENT MODELS</vt:lpstr>
      <vt:lpstr>PUBLIC CLOUD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Haider, Rehan</cp:lastModifiedBy>
  <cp:revision>77</cp:revision>
  <dcterms:created xsi:type="dcterms:W3CDTF">2019-03-01T18:35:49Z</dcterms:created>
  <dcterms:modified xsi:type="dcterms:W3CDTF">2019-03-12T06:10:01Z</dcterms:modified>
</cp:coreProperties>
</file>