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5"/>
  </p:notesMasterIdLst>
  <p:sldIdLst>
    <p:sldId id="256" r:id="rId2"/>
    <p:sldId id="258" r:id="rId3"/>
    <p:sldId id="263" r:id="rId4"/>
    <p:sldId id="264" r:id="rId5"/>
    <p:sldId id="265" r:id="rId6"/>
    <p:sldId id="266" r:id="rId7"/>
    <p:sldId id="267" r:id="rId8"/>
    <p:sldId id="269" r:id="rId9"/>
    <p:sldId id="270" r:id="rId10"/>
    <p:sldId id="259" r:id="rId11"/>
    <p:sldId id="26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90F127-B35D-4DC9-A26C-2348D19650DC}">
          <p14:sldIdLst>
            <p14:sldId id="256"/>
          </p14:sldIdLst>
        </p14:section>
        <p14:section name="AWS Platform" id="{9C749B96-BF10-417D-9616-89998BAFA856}">
          <p14:sldIdLst>
            <p14:sldId id="258"/>
            <p14:sldId id="263"/>
            <p14:sldId id="264"/>
            <p14:sldId id="265"/>
            <p14:sldId id="266"/>
            <p14:sldId id="267"/>
            <p14:sldId id="269"/>
            <p14:sldId id="270"/>
            <p14:sldId id="259"/>
            <p14:sldId id="260"/>
            <p14:sldId id="261"/>
            <p14:sldId id="262"/>
          </p14:sldIdLst>
        </p14:section>
      </p14:sectionLst>
    </p:ext>
    <p:ext uri="{EFAFB233-063F-42B5-8137-9DF3F51BA10A}">
      <p15:sldGuideLst xmlns:p15="http://schemas.microsoft.com/office/powerpoint/2012/main">
        <p15:guide id="1" orient="horz" pos="3984" userDrawn="1">
          <p15:clr>
            <a:srgbClr val="A4A3A4"/>
          </p15:clr>
        </p15:guide>
        <p15:guide id="2" pos="7608" userDrawn="1">
          <p15:clr>
            <a:srgbClr val="A4A3A4"/>
          </p15:clr>
        </p15:guide>
        <p15:guide id="3" orient="horz" pos="4032" userDrawn="1">
          <p15:clr>
            <a:srgbClr val="A4A3A4"/>
          </p15:clr>
        </p15:guide>
        <p15:guide id="4" orient="horz" pos="744" userDrawn="1">
          <p15:clr>
            <a:srgbClr val="A4A3A4"/>
          </p15:clr>
        </p15:guide>
        <p15:guide id="5" pos="264" userDrawn="1">
          <p15:clr>
            <a:srgbClr val="A4A3A4"/>
          </p15:clr>
        </p15:guide>
        <p15:guide id="6" pos="432" userDrawn="1">
          <p15:clr>
            <a:srgbClr val="A4A3A4"/>
          </p15:clr>
        </p15:guide>
        <p15:guide id="7" orient="horz" pos="96" userDrawn="1">
          <p15:clr>
            <a:srgbClr val="A4A3A4"/>
          </p15:clr>
        </p15:guide>
        <p15:guide id="8" orient="horz" pos="3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312"/>
    <a:srgbClr val="008E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showGuides="1">
      <p:cViewPr varScale="1">
        <p:scale>
          <a:sx n="70" d="100"/>
          <a:sy n="70" d="100"/>
        </p:scale>
        <p:origin x="738" y="66"/>
      </p:cViewPr>
      <p:guideLst>
        <p:guide orient="horz" pos="3984"/>
        <p:guide pos="7608"/>
        <p:guide orient="horz" pos="4032"/>
        <p:guide orient="horz" pos="744"/>
        <p:guide pos="264"/>
        <p:guide pos="432"/>
        <p:guide orient="horz" pos="96"/>
        <p:guide orient="horz" pos="391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32F1F-C1B5-4FA9-A0B1-E9FC8CB2EE3F}" type="datetimeFigureOut">
              <a:rPr lang="en-US" smtClean="0"/>
              <a:t>23-Mar-19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E37D5-0763-409A-A99A-0EC31FFB01B1}" type="slidenum">
              <a:rPr lang="en-US" smtClean="0"/>
              <a:t>‹#›</a:t>
            </a:fld>
            <a:endParaRPr lang="en-US"/>
          </a:p>
        </p:txBody>
      </p:sp>
    </p:spTree>
    <p:extLst>
      <p:ext uri="{BB962C8B-B14F-4D97-AF65-F5344CB8AC3E}">
        <p14:creationId xmlns:p14="http://schemas.microsoft.com/office/powerpoint/2010/main" val="279807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987E-83BE-4786-B469-AFB288EC2632}"/>
              </a:ext>
            </a:extLst>
          </p:cNvPr>
          <p:cNvSpPr>
            <a:spLocks noGrp="1"/>
          </p:cNvSpPr>
          <p:nvPr>
            <p:ph type="title"/>
          </p:nvPr>
        </p:nvSpPr>
        <p:spPr/>
        <p:txBody>
          <a:bodyPr/>
          <a:lstStyle>
            <a:lvl1pPr>
              <a:defRPr>
                <a:solidFill>
                  <a:srgbClr val="008E61"/>
                </a:solidFill>
              </a:defRPr>
            </a:lvl1pPr>
          </a:lstStyle>
          <a:p>
            <a:r>
              <a:rPr lang="en-US" dirty="0"/>
              <a:t>Click to edit Master title style</a:t>
            </a:r>
            <a:endParaRPr lang="en-GB" dirty="0"/>
          </a:p>
        </p:txBody>
      </p:sp>
      <p:sp>
        <p:nvSpPr>
          <p:cNvPr id="3" name="Slide Number Placeholder 2">
            <a:extLst>
              <a:ext uri="{FF2B5EF4-FFF2-40B4-BE49-F238E27FC236}">
                <a16:creationId xmlns:a16="http://schemas.microsoft.com/office/drawing/2014/main" id="{AF78CF28-2DB8-4D6B-AEEC-16AAB0589DDF}"/>
              </a:ext>
            </a:extLst>
          </p:cNvPr>
          <p:cNvSpPr>
            <a:spLocks noGrp="1"/>
          </p:cNvSpPr>
          <p:nvPr>
            <p:ph type="sldNum" sz="quarter" idx="10"/>
          </p:nvPr>
        </p:nvSpPr>
        <p:spPr/>
        <p:txBody>
          <a:bodyPr/>
          <a:lstStyle/>
          <a:p>
            <a:fld id="{0C7A2537-515C-40BE-8594-765919CE3B74}" type="slidenum">
              <a:rPr lang="en-GB" smtClean="0"/>
              <a:t>‹#›</a:t>
            </a:fld>
            <a:endParaRPr lang="en-GB"/>
          </a:p>
        </p:txBody>
      </p:sp>
    </p:spTree>
    <p:extLst>
      <p:ext uri="{BB962C8B-B14F-4D97-AF65-F5344CB8AC3E}">
        <p14:creationId xmlns:p14="http://schemas.microsoft.com/office/powerpoint/2010/main" val="326076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8E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066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8E6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52400" y="1"/>
            <a:ext cx="12039600" cy="10668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52400" y="1208718"/>
            <a:ext cx="11842376" cy="492437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7A2537-515C-40BE-8594-765919CE3B74}" type="slidenum">
              <a:rPr lang="en-GB" smtClean="0"/>
              <a:t>‹#›</a:t>
            </a:fld>
            <a:endParaRPr lang="en-GB"/>
          </a:p>
        </p:txBody>
      </p:sp>
      <p:cxnSp>
        <p:nvCxnSpPr>
          <p:cNvPr id="11" name="Straight Connector 10">
            <a:extLst>
              <a:ext uri="{FF2B5EF4-FFF2-40B4-BE49-F238E27FC236}">
                <a16:creationId xmlns:a16="http://schemas.microsoft.com/office/drawing/2014/main" id="{62A6AC7D-916E-4DF7-B4A9-B0596743B369}"/>
              </a:ext>
            </a:extLst>
          </p:cNvPr>
          <p:cNvCxnSpPr/>
          <p:nvPr userDrawn="1"/>
        </p:nvCxnSpPr>
        <p:spPr>
          <a:xfrm>
            <a:off x="0" y="1066801"/>
            <a:ext cx="12192000" cy="0"/>
          </a:xfrm>
          <a:prstGeom prst="line">
            <a:avLst/>
          </a:prstGeom>
          <a:ln w="28575">
            <a:solidFill>
              <a:srgbClr val="008E61"/>
            </a:solidFill>
          </a:ln>
        </p:spPr>
        <p:style>
          <a:lnRef idx="1">
            <a:schemeClr val="accent1"/>
          </a:lnRef>
          <a:fillRef idx="0">
            <a:schemeClr val="accent1"/>
          </a:fillRef>
          <a:effectRef idx="0">
            <a:schemeClr val="accent1"/>
          </a:effectRef>
          <a:fontRef idx="minor">
            <a:schemeClr val="tx1"/>
          </a:fontRef>
        </p:style>
      </p:cxnSp>
      <p:pic>
        <p:nvPicPr>
          <p:cNvPr id="1026" name="Picture 2" descr="File:Amazon Web Services Logo.svg">
            <a:extLst>
              <a:ext uri="{FF2B5EF4-FFF2-40B4-BE49-F238E27FC236}">
                <a16:creationId xmlns:a16="http://schemas.microsoft.com/office/drawing/2014/main" id="{94DE91E5-D17D-4BBE-9852-8ED15FB2183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16369" y="212500"/>
            <a:ext cx="1178407" cy="70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260791"/>
      </p:ext>
    </p:extLst>
  </p:cSld>
  <p:clrMap bg1="lt1" tx1="dk1" bg2="lt2" tx2="dk2" accent1="accent1" accent2="accent2" accent3="accent3" accent4="accent4" accent5="accent5" accent6="accent6" hlink="hlink" folHlink="folHlink"/>
  <p:sldLayoutIdLst>
    <p:sldLayoutId id="2147483687" r:id="rId1"/>
    <p:sldLayoutId id="2147483686" r:id="rId2"/>
  </p:sldLayoutIdLst>
  <p:txStyles>
    <p:titleStyle>
      <a:lvl1pPr algn="l" defTabSz="914400" rtl="0" eaLnBrk="1" latinLnBrk="0" hangingPunct="1">
        <a:lnSpc>
          <a:spcPct val="85000"/>
        </a:lnSpc>
        <a:spcBef>
          <a:spcPct val="0"/>
        </a:spcBef>
        <a:buNone/>
        <a:defRPr sz="3600" kern="1200" spc="-50" baseline="0">
          <a:solidFill>
            <a:srgbClr val="008E61"/>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2" userDrawn="1">
          <p15:clr>
            <a:srgbClr val="F26B43"/>
          </p15:clr>
        </p15:guide>
        <p15:guide id="2" pos="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8" descr="Image result for aws">
            <a:extLst>
              <a:ext uri="{FF2B5EF4-FFF2-40B4-BE49-F238E27FC236}">
                <a16:creationId xmlns:a16="http://schemas.microsoft.com/office/drawing/2014/main" id="{6E51C218-D58D-48E4-8FE2-6652B420C9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25" r="3841"/>
          <a:stretch/>
        </p:blipFill>
        <p:spPr bwMode="auto">
          <a:xfrm>
            <a:off x="633999" y="1663982"/>
            <a:ext cx="6275667" cy="353003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2">
            <a:extLst>
              <a:ext uri="{FF2B5EF4-FFF2-40B4-BE49-F238E27FC236}">
                <a16:creationId xmlns:a16="http://schemas.microsoft.com/office/drawing/2014/main" id="{2C7A0123-6F7F-48CA-88C3-2053F209BBAA}"/>
              </a:ext>
            </a:extLst>
          </p:cNvPr>
          <p:cNvSpPr>
            <a:spLocks noGrp="1"/>
          </p:cNvSpPr>
          <p:nvPr>
            <p:ph type="ctrTitle"/>
          </p:nvPr>
        </p:nvSpPr>
        <p:spPr>
          <a:xfrm>
            <a:off x="7607266" y="1066800"/>
            <a:ext cx="4470434" cy="2499360"/>
          </a:xfrm>
        </p:spPr>
        <p:txBody>
          <a:bodyPr>
            <a:normAutofit/>
          </a:bodyPr>
          <a:lstStyle/>
          <a:p>
            <a:r>
              <a:rPr lang="en-GB" sz="3200">
                <a:solidFill>
                  <a:srgbClr val="FFFFFF"/>
                </a:solidFill>
              </a:rPr>
              <a:t>AWS OVERVIEW</a:t>
            </a:r>
            <a:endParaRPr lang="en-GB" sz="3200" dirty="0">
              <a:solidFill>
                <a:srgbClr val="FFFFFF"/>
              </a:solidFill>
            </a:endParaRPr>
          </a:p>
        </p:txBody>
      </p:sp>
      <p:sp>
        <p:nvSpPr>
          <p:cNvPr id="33" name="Rectangle 3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955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DON’T WORRY, IT WILL BE FINE</a:t>
            </a:r>
          </a:p>
        </p:txBody>
      </p:sp>
      <p:pic>
        <p:nvPicPr>
          <p:cNvPr id="1026" name="Picture 2" descr="https://i.kym-cdn.com/photos/images/original/001/401/347/312.jpg">
            <a:extLst>
              <a:ext uri="{FF2B5EF4-FFF2-40B4-BE49-F238E27FC236}">
                <a16:creationId xmlns:a16="http://schemas.microsoft.com/office/drawing/2014/main" id="{780F6829-0FC7-47A9-9711-EAE575344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74" y="1192092"/>
            <a:ext cx="10623452" cy="501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03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GLOBAL INFRASTRUCTURE</a:t>
            </a:r>
          </a:p>
        </p:txBody>
      </p:sp>
      <p:pic>
        <p:nvPicPr>
          <p:cNvPr id="5" name="Picture 2" descr="AWS Global Infrastructure">
            <a:extLst>
              <a:ext uri="{FF2B5EF4-FFF2-40B4-BE49-F238E27FC236}">
                <a16:creationId xmlns:a16="http://schemas.microsoft.com/office/drawing/2014/main" id="{072D8E8E-4E85-47C8-8D6D-C7235CF92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81100"/>
            <a:ext cx="9441976" cy="502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45341D4-02FB-49B1-BA52-74AD1006002A}"/>
              </a:ext>
            </a:extLst>
          </p:cNvPr>
          <p:cNvPicPr>
            <a:picLocks noChangeAspect="1"/>
          </p:cNvPicPr>
          <p:nvPr/>
        </p:nvPicPr>
        <p:blipFill>
          <a:blip r:embed="rId3"/>
          <a:stretch>
            <a:fillRect/>
          </a:stretch>
        </p:blipFill>
        <p:spPr>
          <a:xfrm>
            <a:off x="9734326" y="1318634"/>
            <a:ext cx="619125" cy="581025"/>
          </a:xfrm>
          <a:prstGeom prst="rect">
            <a:avLst/>
          </a:prstGeom>
        </p:spPr>
      </p:pic>
      <p:sp>
        <p:nvSpPr>
          <p:cNvPr id="7" name="TextBox 6">
            <a:extLst>
              <a:ext uri="{FF2B5EF4-FFF2-40B4-BE49-F238E27FC236}">
                <a16:creationId xmlns:a16="http://schemas.microsoft.com/office/drawing/2014/main" id="{42E9A139-55A1-4FE6-BC5C-DA9870F46393}"/>
              </a:ext>
            </a:extLst>
          </p:cNvPr>
          <p:cNvSpPr txBox="1"/>
          <p:nvPr/>
        </p:nvSpPr>
        <p:spPr>
          <a:xfrm>
            <a:off x="10353450" y="1347536"/>
            <a:ext cx="1736949" cy="523220"/>
          </a:xfrm>
          <a:prstGeom prst="rect">
            <a:avLst/>
          </a:prstGeom>
          <a:noFill/>
        </p:spPr>
        <p:txBody>
          <a:bodyPr wrap="square" rtlCol="0">
            <a:spAutoFit/>
          </a:bodyPr>
          <a:lstStyle/>
          <a:p>
            <a:r>
              <a:rPr lang="en-GB" sz="1400" dirty="0">
                <a:latin typeface="Calibri" panose="020F0502020204030204" pitchFamily="34" charset="0"/>
                <a:cs typeface="Calibri" panose="020F0502020204030204" pitchFamily="34" charset="0"/>
              </a:rPr>
              <a:t>Regions &amp; Availability Zone</a:t>
            </a:r>
          </a:p>
        </p:txBody>
      </p:sp>
      <p:pic>
        <p:nvPicPr>
          <p:cNvPr id="8" name="Picture 7">
            <a:extLst>
              <a:ext uri="{FF2B5EF4-FFF2-40B4-BE49-F238E27FC236}">
                <a16:creationId xmlns:a16="http://schemas.microsoft.com/office/drawing/2014/main" id="{0A28206B-9CD9-438C-803D-2DB2E2C54652}"/>
              </a:ext>
            </a:extLst>
          </p:cNvPr>
          <p:cNvPicPr>
            <a:picLocks noChangeAspect="1"/>
          </p:cNvPicPr>
          <p:nvPr/>
        </p:nvPicPr>
        <p:blipFill>
          <a:blip r:embed="rId4"/>
          <a:stretch>
            <a:fillRect/>
          </a:stretch>
        </p:blipFill>
        <p:spPr>
          <a:xfrm>
            <a:off x="9734326" y="1937491"/>
            <a:ext cx="628650" cy="542925"/>
          </a:xfrm>
          <a:prstGeom prst="rect">
            <a:avLst/>
          </a:prstGeom>
        </p:spPr>
      </p:pic>
      <p:sp>
        <p:nvSpPr>
          <p:cNvPr id="9" name="TextBox 8">
            <a:extLst>
              <a:ext uri="{FF2B5EF4-FFF2-40B4-BE49-F238E27FC236}">
                <a16:creationId xmlns:a16="http://schemas.microsoft.com/office/drawing/2014/main" id="{0D81108F-2F1E-4E70-86F8-F9D7523761A4}"/>
              </a:ext>
            </a:extLst>
          </p:cNvPr>
          <p:cNvSpPr txBox="1"/>
          <p:nvPr/>
        </p:nvSpPr>
        <p:spPr>
          <a:xfrm>
            <a:off x="10353449" y="1920379"/>
            <a:ext cx="1736949" cy="523220"/>
          </a:xfrm>
          <a:prstGeom prst="rect">
            <a:avLst/>
          </a:prstGeom>
          <a:noFill/>
        </p:spPr>
        <p:txBody>
          <a:bodyPr wrap="square" rtlCol="0">
            <a:spAutoFit/>
          </a:bodyPr>
          <a:lstStyle/>
          <a:p>
            <a:r>
              <a:rPr lang="en-GB" sz="1400" dirty="0">
                <a:latin typeface="Calibri" panose="020F0502020204030204" pitchFamily="34" charset="0"/>
                <a:cs typeface="Calibri" panose="020F0502020204030204" pitchFamily="34" charset="0"/>
              </a:rPr>
              <a:t>New Region (Coming Soon)</a:t>
            </a:r>
          </a:p>
        </p:txBody>
      </p:sp>
      <p:sp>
        <p:nvSpPr>
          <p:cNvPr id="10" name="TextBox 9">
            <a:extLst>
              <a:ext uri="{FF2B5EF4-FFF2-40B4-BE49-F238E27FC236}">
                <a16:creationId xmlns:a16="http://schemas.microsoft.com/office/drawing/2014/main" id="{AD0F3240-A960-4DAF-9BA7-0EB72225E3DC}"/>
              </a:ext>
            </a:extLst>
          </p:cNvPr>
          <p:cNvSpPr txBox="1"/>
          <p:nvPr/>
        </p:nvSpPr>
        <p:spPr>
          <a:xfrm>
            <a:off x="9727072" y="2844224"/>
            <a:ext cx="2356072" cy="1169551"/>
          </a:xfrm>
          <a:prstGeom prst="rect">
            <a:avLst/>
          </a:prstGeom>
          <a:noFill/>
        </p:spPr>
        <p:txBody>
          <a:bodyPr wrap="square" rtlCol="0">
            <a:spAutoFit/>
          </a:bodyPr>
          <a:lstStyle/>
          <a:p>
            <a:pPr marL="285750" indent="-285750">
              <a:buFont typeface="Wingdings" panose="05000000000000000000" pitchFamily="2" charset="2"/>
              <a:buChar char="q"/>
            </a:pPr>
            <a:r>
              <a:rPr lang="en-GB" sz="1400" dirty="0">
                <a:latin typeface="Calibri" panose="020F0502020204030204" pitchFamily="34" charset="0"/>
                <a:cs typeface="Calibri" panose="020F0502020204030204" pitchFamily="34" charset="0"/>
              </a:rPr>
              <a:t>20 Geographic Regions </a:t>
            </a:r>
          </a:p>
          <a:p>
            <a:pPr marL="285750" indent="-285750">
              <a:buFont typeface="Wingdings" panose="05000000000000000000" pitchFamily="2" charset="2"/>
              <a:buChar char="q"/>
            </a:pPr>
            <a:r>
              <a:rPr lang="en-GB" sz="1400" dirty="0">
                <a:latin typeface="Calibri" panose="020F0502020204030204" pitchFamily="34" charset="0"/>
                <a:cs typeface="Calibri" panose="020F0502020204030204" pitchFamily="34" charset="0"/>
              </a:rPr>
              <a:t>&amp; 1 Local Region</a:t>
            </a:r>
          </a:p>
          <a:p>
            <a:pPr marL="285750" indent="-285750">
              <a:buFont typeface="Wingdings" panose="05000000000000000000" pitchFamily="2" charset="2"/>
              <a:buChar char="q"/>
            </a:pPr>
            <a:r>
              <a:rPr lang="en-GB" sz="1400" dirty="0">
                <a:latin typeface="Calibri" panose="020F0502020204030204" pitchFamily="34" charset="0"/>
                <a:cs typeface="Calibri" panose="020F0502020204030204" pitchFamily="34" charset="0"/>
              </a:rPr>
              <a:t>60 Availability Zones (AZs)</a:t>
            </a:r>
          </a:p>
          <a:p>
            <a:pPr marL="285750" indent="-285750">
              <a:buFont typeface="Wingdings" panose="05000000000000000000" pitchFamily="2" charset="2"/>
              <a:buChar char="q"/>
            </a:pPr>
            <a:r>
              <a:rPr lang="en-GB" sz="1400" dirty="0">
                <a:latin typeface="Calibri" panose="020F0502020204030204" pitchFamily="34" charset="0"/>
                <a:cs typeface="Calibri" panose="020F0502020204030204" pitchFamily="34" charset="0"/>
              </a:rPr>
              <a:t>12 More AZs Planned</a:t>
            </a:r>
          </a:p>
          <a:p>
            <a:pPr marL="285750" indent="-285750">
              <a:buFont typeface="Wingdings" panose="05000000000000000000" pitchFamily="2" charset="2"/>
              <a:buChar char="q"/>
            </a:pPr>
            <a:r>
              <a:rPr lang="en-GB" sz="1400" dirty="0">
                <a:latin typeface="Calibri" panose="020F0502020204030204" pitchFamily="34" charset="0"/>
                <a:cs typeface="Calibri" panose="020F0502020204030204" pitchFamily="34" charset="0"/>
              </a:rPr>
              <a:t>45+ Edge Locations</a:t>
            </a:r>
          </a:p>
        </p:txBody>
      </p:sp>
      <p:sp>
        <p:nvSpPr>
          <p:cNvPr id="11" name="TextBox 10">
            <a:extLst>
              <a:ext uri="{FF2B5EF4-FFF2-40B4-BE49-F238E27FC236}">
                <a16:creationId xmlns:a16="http://schemas.microsoft.com/office/drawing/2014/main" id="{E63176BE-D8DE-4469-9675-9DFF9A49F42B}"/>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https://aws.amazon.com/about-aws/global-infrastructure/</a:t>
            </a:r>
          </a:p>
        </p:txBody>
      </p:sp>
    </p:spTree>
    <p:extLst>
      <p:ext uri="{BB962C8B-B14F-4D97-AF65-F5344CB8AC3E}">
        <p14:creationId xmlns:p14="http://schemas.microsoft.com/office/powerpoint/2010/main" val="221926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BC2ADE5-8E92-4D4D-856F-38BE4A4DAABF}"/>
              </a:ext>
            </a:extLst>
          </p:cNvPr>
          <p:cNvGrpSpPr/>
          <p:nvPr/>
        </p:nvGrpSpPr>
        <p:grpSpPr>
          <a:xfrm>
            <a:off x="4849413" y="3000201"/>
            <a:ext cx="3738959" cy="3192495"/>
            <a:chOff x="4863061" y="3000201"/>
            <a:chExt cx="3738959" cy="3328410"/>
          </a:xfrm>
        </p:grpSpPr>
        <p:pic>
          <p:nvPicPr>
            <p:cNvPr id="27" name="Picture 8" descr="Amazon CloudFront Edge Locations">
              <a:extLst>
                <a:ext uri="{FF2B5EF4-FFF2-40B4-BE49-F238E27FC236}">
                  <a16:creationId xmlns:a16="http://schemas.microsoft.com/office/drawing/2014/main" id="{659F7E34-D05E-410E-B16E-CD40A5694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061" y="3508429"/>
              <a:ext cx="3738959" cy="282018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21E84313-9F93-4204-82D5-40778F3F4C89}"/>
                </a:ext>
              </a:extLst>
            </p:cNvPr>
            <p:cNvSpPr/>
            <p:nvPr/>
          </p:nvSpPr>
          <p:spPr>
            <a:xfrm>
              <a:off x="6304390" y="3000201"/>
              <a:ext cx="1709122" cy="369332"/>
            </a:xfrm>
            <a:prstGeom prst="rect">
              <a:avLst/>
            </a:prstGeom>
          </p:spPr>
          <p:txBody>
            <a:bodyPr wrap="none">
              <a:spAutoFit/>
            </a:bodyPr>
            <a:lstStyle/>
            <a:p>
              <a:r>
                <a:rPr lang="en-US" b="1" dirty="0"/>
                <a:t>Edge Locations</a:t>
              </a:r>
            </a:p>
          </p:txBody>
        </p:sp>
      </p:grpSp>
      <p:sp>
        <p:nvSpPr>
          <p:cNvPr id="4" name="Title 3">
            <a:extLst>
              <a:ext uri="{FF2B5EF4-FFF2-40B4-BE49-F238E27FC236}">
                <a16:creationId xmlns:a16="http://schemas.microsoft.com/office/drawing/2014/main" id="{264E5225-94DF-46C8-9C18-FC2B883ED9E0}"/>
              </a:ext>
            </a:extLst>
          </p:cNvPr>
          <p:cNvSpPr>
            <a:spLocks noGrp="1"/>
          </p:cNvSpPr>
          <p:nvPr>
            <p:ph type="title"/>
          </p:nvPr>
        </p:nvSpPr>
        <p:spPr/>
        <p:txBody>
          <a:bodyPr anchor="b"/>
          <a:lstStyle/>
          <a:p>
            <a:r>
              <a:rPr lang="en-US" sz="2800" dirty="0"/>
              <a:t>AWS PLATFORM – AVAILABILITY ZONE, REGION &amp; EDGE</a:t>
            </a:r>
            <a:endParaRPr lang="en-GB" dirty="0"/>
          </a:p>
        </p:txBody>
      </p:sp>
      <p:sp>
        <p:nvSpPr>
          <p:cNvPr id="6" name="TextBox 5">
            <a:extLst>
              <a:ext uri="{FF2B5EF4-FFF2-40B4-BE49-F238E27FC236}">
                <a16:creationId xmlns:a16="http://schemas.microsoft.com/office/drawing/2014/main" id="{C840C79D-7E03-4EFE-A956-37DAB6E38596}"/>
              </a:ext>
            </a:extLst>
          </p:cNvPr>
          <p:cNvSpPr txBox="1"/>
          <p:nvPr/>
        </p:nvSpPr>
        <p:spPr>
          <a:xfrm>
            <a:off x="3890228" y="1202474"/>
            <a:ext cx="8187472"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A data center has servers, storage, and network equipment racked and stacked together.</a:t>
            </a:r>
          </a:p>
        </p:txBody>
      </p:sp>
      <p:sp>
        <p:nvSpPr>
          <p:cNvPr id="7" name="TextBox 6">
            <a:extLst>
              <a:ext uri="{FF2B5EF4-FFF2-40B4-BE49-F238E27FC236}">
                <a16:creationId xmlns:a16="http://schemas.microsoft.com/office/drawing/2014/main" id="{592DC9C5-13A3-4D78-A8F6-B0C963B18BC2}"/>
              </a:ext>
            </a:extLst>
          </p:cNvPr>
          <p:cNvSpPr txBox="1"/>
          <p:nvPr/>
        </p:nvSpPr>
        <p:spPr>
          <a:xfrm>
            <a:off x="3890228" y="1914960"/>
            <a:ext cx="818747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One AZ may have more than one Data center. </a:t>
            </a:r>
          </a:p>
        </p:txBody>
      </p:sp>
      <p:grpSp>
        <p:nvGrpSpPr>
          <p:cNvPr id="8" name="Group 7">
            <a:extLst>
              <a:ext uri="{FF2B5EF4-FFF2-40B4-BE49-F238E27FC236}">
                <a16:creationId xmlns:a16="http://schemas.microsoft.com/office/drawing/2014/main" id="{05C4502E-9C6D-44A2-8905-C9D5BB6CDE3C}"/>
              </a:ext>
            </a:extLst>
          </p:cNvPr>
          <p:cNvGrpSpPr/>
          <p:nvPr/>
        </p:nvGrpSpPr>
        <p:grpSpPr>
          <a:xfrm>
            <a:off x="152400" y="1216849"/>
            <a:ext cx="3269673" cy="1502931"/>
            <a:chOff x="266136" y="944608"/>
            <a:chExt cx="3269673" cy="1502931"/>
          </a:xfrm>
        </p:grpSpPr>
        <p:sp>
          <p:nvSpPr>
            <p:cNvPr id="9" name="Rectangle 8">
              <a:extLst>
                <a:ext uri="{FF2B5EF4-FFF2-40B4-BE49-F238E27FC236}">
                  <a16:creationId xmlns:a16="http://schemas.microsoft.com/office/drawing/2014/main" id="{EDB115E0-1E1F-45AF-B342-56429B6541E2}"/>
                </a:ext>
              </a:extLst>
            </p:cNvPr>
            <p:cNvSpPr/>
            <p:nvPr/>
          </p:nvSpPr>
          <p:spPr>
            <a:xfrm>
              <a:off x="266136" y="944608"/>
              <a:ext cx="3269673" cy="108557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2B12CCF-7811-43D0-9D60-5725B7FD2BE0}"/>
                </a:ext>
              </a:extLst>
            </p:cNvPr>
            <p:cNvSpPr/>
            <p:nvPr/>
          </p:nvSpPr>
          <p:spPr>
            <a:xfrm>
              <a:off x="834941" y="1090536"/>
              <a:ext cx="955195" cy="685800"/>
            </a:xfrm>
            <a:prstGeom prst="roundRect">
              <a:avLst/>
            </a:prstGeom>
            <a:solidFill>
              <a:srgbClr val="0088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p:txBody>
        </p:sp>
        <p:sp>
          <p:nvSpPr>
            <p:cNvPr id="11" name="Rectangle: Rounded Corners 10">
              <a:extLst>
                <a:ext uri="{FF2B5EF4-FFF2-40B4-BE49-F238E27FC236}">
                  <a16:creationId xmlns:a16="http://schemas.microsoft.com/office/drawing/2014/main" id="{89207021-B8CB-4917-800B-E416A197F1F1}"/>
                </a:ext>
              </a:extLst>
            </p:cNvPr>
            <p:cNvSpPr/>
            <p:nvPr/>
          </p:nvSpPr>
          <p:spPr>
            <a:xfrm>
              <a:off x="1954879" y="1090536"/>
              <a:ext cx="955195" cy="685800"/>
            </a:xfrm>
            <a:prstGeom prst="roundRect">
              <a:avLst/>
            </a:prstGeom>
            <a:solidFill>
              <a:srgbClr val="008899">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p:txBody>
        </p:sp>
        <p:sp>
          <p:nvSpPr>
            <p:cNvPr id="12" name="TextBox 11">
              <a:extLst>
                <a:ext uri="{FF2B5EF4-FFF2-40B4-BE49-F238E27FC236}">
                  <a16:creationId xmlns:a16="http://schemas.microsoft.com/office/drawing/2014/main" id="{3F66D545-8E15-4EA6-A4AB-4CC4A42B94A4}"/>
                </a:ext>
              </a:extLst>
            </p:cNvPr>
            <p:cNvSpPr txBox="1"/>
            <p:nvPr/>
          </p:nvSpPr>
          <p:spPr>
            <a:xfrm>
              <a:off x="540327" y="2078207"/>
              <a:ext cx="2995482" cy="369332"/>
            </a:xfrm>
            <a:prstGeom prst="rect">
              <a:avLst/>
            </a:prstGeom>
            <a:noFill/>
          </p:spPr>
          <p:txBody>
            <a:bodyPr wrap="square" rtlCol="0">
              <a:spAutoFit/>
            </a:bodyPr>
            <a:lstStyle/>
            <a:p>
              <a:r>
                <a:rPr lang="en-US" b="1" dirty="0"/>
                <a:t>Availability Zone (AZ)</a:t>
              </a:r>
            </a:p>
          </p:txBody>
        </p:sp>
      </p:grpSp>
      <p:sp>
        <p:nvSpPr>
          <p:cNvPr id="13" name="TextBox 12">
            <a:extLst>
              <a:ext uri="{FF2B5EF4-FFF2-40B4-BE49-F238E27FC236}">
                <a16:creationId xmlns:a16="http://schemas.microsoft.com/office/drawing/2014/main" id="{3D6F8C55-FF82-452F-9AE7-8F059D7DBA53}"/>
              </a:ext>
            </a:extLst>
          </p:cNvPr>
          <p:cNvSpPr txBox="1"/>
          <p:nvPr/>
        </p:nvSpPr>
        <p:spPr>
          <a:xfrm>
            <a:off x="3890227" y="2350448"/>
            <a:ext cx="8187473"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If multiple DCs are in close proximity they can go down simultaneously</a:t>
            </a:r>
          </a:p>
        </p:txBody>
      </p:sp>
      <p:cxnSp>
        <p:nvCxnSpPr>
          <p:cNvPr id="14" name="Straight Connector 13">
            <a:extLst>
              <a:ext uri="{FF2B5EF4-FFF2-40B4-BE49-F238E27FC236}">
                <a16:creationId xmlns:a16="http://schemas.microsoft.com/office/drawing/2014/main" id="{553B0E76-A5EB-4056-8FA3-F0DEDCC78B47}"/>
              </a:ext>
            </a:extLst>
          </p:cNvPr>
          <p:cNvCxnSpPr>
            <a:cxnSpLocks/>
          </p:cNvCxnSpPr>
          <p:nvPr/>
        </p:nvCxnSpPr>
        <p:spPr>
          <a:xfrm>
            <a:off x="0" y="288174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CEBA5CA-0A10-4FA4-918C-AB2B0FAD9D56}"/>
              </a:ext>
            </a:extLst>
          </p:cNvPr>
          <p:cNvSpPr txBox="1"/>
          <p:nvPr/>
        </p:nvSpPr>
        <p:spPr>
          <a:xfrm>
            <a:off x="228600" y="5454034"/>
            <a:ext cx="4959159"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A Region is collection of two or more AZs</a:t>
            </a:r>
          </a:p>
        </p:txBody>
      </p:sp>
      <p:sp>
        <p:nvSpPr>
          <p:cNvPr id="16" name="TextBox 15">
            <a:extLst>
              <a:ext uri="{FF2B5EF4-FFF2-40B4-BE49-F238E27FC236}">
                <a16:creationId xmlns:a16="http://schemas.microsoft.com/office/drawing/2014/main" id="{BDD873D1-56BB-4D84-BCBF-82EEBEA419B4}"/>
              </a:ext>
            </a:extLst>
          </p:cNvPr>
          <p:cNvSpPr txBox="1"/>
          <p:nvPr/>
        </p:nvSpPr>
        <p:spPr>
          <a:xfrm>
            <a:off x="228600" y="5823366"/>
            <a:ext cx="4959159"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Regions are distinct geographical area</a:t>
            </a:r>
          </a:p>
        </p:txBody>
      </p:sp>
      <p:cxnSp>
        <p:nvCxnSpPr>
          <p:cNvPr id="17" name="Straight Connector 16">
            <a:extLst>
              <a:ext uri="{FF2B5EF4-FFF2-40B4-BE49-F238E27FC236}">
                <a16:creationId xmlns:a16="http://schemas.microsoft.com/office/drawing/2014/main" id="{6BB604FA-3C03-4015-9ECB-9FA9F838B52A}"/>
              </a:ext>
            </a:extLst>
          </p:cNvPr>
          <p:cNvCxnSpPr/>
          <p:nvPr/>
        </p:nvCxnSpPr>
        <p:spPr>
          <a:xfrm>
            <a:off x="4890655" y="2881746"/>
            <a:ext cx="0" cy="349162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B4B07CE0-3F0D-4DFF-8DBC-6E1DC4899FEA}"/>
              </a:ext>
            </a:extLst>
          </p:cNvPr>
          <p:cNvGrpSpPr/>
          <p:nvPr/>
        </p:nvGrpSpPr>
        <p:grpSpPr>
          <a:xfrm>
            <a:off x="241503" y="3006088"/>
            <a:ext cx="3571573" cy="2373440"/>
            <a:chOff x="241503" y="3006088"/>
            <a:chExt cx="3571573" cy="2373440"/>
          </a:xfrm>
        </p:grpSpPr>
        <p:grpSp>
          <p:nvGrpSpPr>
            <p:cNvPr id="19" name="Group 18">
              <a:extLst>
                <a:ext uri="{FF2B5EF4-FFF2-40B4-BE49-F238E27FC236}">
                  <a16:creationId xmlns:a16="http://schemas.microsoft.com/office/drawing/2014/main" id="{160379FA-1F5C-4C30-BA0E-9D104C7CF51A}"/>
                </a:ext>
              </a:extLst>
            </p:cNvPr>
            <p:cNvGrpSpPr/>
            <p:nvPr/>
          </p:nvGrpSpPr>
          <p:grpSpPr>
            <a:xfrm>
              <a:off x="241503" y="3487988"/>
              <a:ext cx="3571573" cy="1891540"/>
              <a:chOff x="499532" y="1109480"/>
              <a:chExt cx="5181600" cy="3851563"/>
            </a:xfrm>
          </p:grpSpPr>
          <p:sp>
            <p:nvSpPr>
              <p:cNvPr id="21" name="Rectangle 20">
                <a:extLst>
                  <a:ext uri="{FF2B5EF4-FFF2-40B4-BE49-F238E27FC236}">
                    <a16:creationId xmlns:a16="http://schemas.microsoft.com/office/drawing/2014/main" id="{AE2A52AD-84E0-4F8F-9753-4466405A763B}"/>
                  </a:ext>
                </a:extLst>
              </p:cNvPr>
              <p:cNvSpPr/>
              <p:nvPr/>
            </p:nvSpPr>
            <p:spPr>
              <a:xfrm>
                <a:off x="499532" y="1109480"/>
                <a:ext cx="5181600" cy="3851563"/>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2B9A212-3E32-413E-8330-98AAAE7E35C3}"/>
                  </a:ext>
                </a:extLst>
              </p:cNvPr>
              <p:cNvSpPr/>
              <p:nvPr/>
            </p:nvSpPr>
            <p:spPr>
              <a:xfrm>
                <a:off x="1483205" y="1456612"/>
                <a:ext cx="3172691" cy="279861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78B26E0-0E92-4837-B694-56A86D84D13E}"/>
                  </a:ext>
                </a:extLst>
              </p:cNvPr>
              <p:cNvSpPr/>
              <p:nvPr/>
            </p:nvSpPr>
            <p:spPr>
              <a:xfrm>
                <a:off x="1109132" y="1983658"/>
                <a:ext cx="1773382" cy="685800"/>
              </a:xfrm>
              <a:prstGeom prst="roundRect">
                <a:avLst/>
              </a:prstGeom>
              <a:solidFill>
                <a:srgbClr val="0088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AZ-A</a:t>
                </a:r>
              </a:p>
            </p:txBody>
          </p:sp>
          <p:sp>
            <p:nvSpPr>
              <p:cNvPr id="24" name="Rectangle: Rounded Corners 23">
                <a:extLst>
                  <a:ext uri="{FF2B5EF4-FFF2-40B4-BE49-F238E27FC236}">
                    <a16:creationId xmlns:a16="http://schemas.microsoft.com/office/drawing/2014/main" id="{885115D3-F4D4-424C-BBCC-94F83A3D57A6}"/>
                  </a:ext>
                </a:extLst>
              </p:cNvPr>
              <p:cNvSpPr/>
              <p:nvPr/>
            </p:nvSpPr>
            <p:spPr>
              <a:xfrm>
                <a:off x="3558339" y="1970842"/>
                <a:ext cx="1773382" cy="685800"/>
              </a:xfrm>
              <a:prstGeom prst="roundRect">
                <a:avLst/>
              </a:prstGeom>
              <a:solidFill>
                <a:srgbClr val="0088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AZ-B</a:t>
                </a:r>
              </a:p>
            </p:txBody>
          </p:sp>
          <p:sp>
            <p:nvSpPr>
              <p:cNvPr id="25" name="Rectangle: Rounded Corners 24">
                <a:extLst>
                  <a:ext uri="{FF2B5EF4-FFF2-40B4-BE49-F238E27FC236}">
                    <a16:creationId xmlns:a16="http://schemas.microsoft.com/office/drawing/2014/main" id="{3783A1E5-23E7-44F8-8E19-2F2E9335EC37}"/>
                  </a:ext>
                </a:extLst>
              </p:cNvPr>
              <p:cNvSpPr/>
              <p:nvPr/>
            </p:nvSpPr>
            <p:spPr>
              <a:xfrm>
                <a:off x="2037387" y="3798505"/>
                <a:ext cx="1773382" cy="685800"/>
              </a:xfrm>
              <a:prstGeom prst="roundRect">
                <a:avLst/>
              </a:prstGeom>
              <a:solidFill>
                <a:srgbClr val="0088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AZ-C</a:t>
                </a:r>
              </a:p>
            </p:txBody>
          </p:sp>
        </p:grpSp>
        <p:sp>
          <p:nvSpPr>
            <p:cNvPr id="20" name="Rectangle 19">
              <a:extLst>
                <a:ext uri="{FF2B5EF4-FFF2-40B4-BE49-F238E27FC236}">
                  <a16:creationId xmlns:a16="http://schemas.microsoft.com/office/drawing/2014/main" id="{4C5A0276-3D29-453C-B020-B07E0D3DFF0B}"/>
                </a:ext>
              </a:extLst>
            </p:cNvPr>
            <p:cNvSpPr/>
            <p:nvPr/>
          </p:nvSpPr>
          <p:spPr>
            <a:xfrm>
              <a:off x="1571017" y="3006088"/>
              <a:ext cx="883896" cy="369332"/>
            </a:xfrm>
            <a:prstGeom prst="rect">
              <a:avLst/>
            </a:prstGeom>
          </p:spPr>
          <p:txBody>
            <a:bodyPr wrap="none">
              <a:spAutoFit/>
            </a:bodyPr>
            <a:lstStyle/>
            <a:p>
              <a:r>
                <a:rPr lang="en-US" b="1" dirty="0"/>
                <a:t>Region</a:t>
              </a:r>
            </a:p>
          </p:txBody>
        </p:sp>
      </p:grpSp>
      <p:sp>
        <p:nvSpPr>
          <p:cNvPr id="29" name="TextBox 28">
            <a:extLst>
              <a:ext uri="{FF2B5EF4-FFF2-40B4-BE49-F238E27FC236}">
                <a16:creationId xmlns:a16="http://schemas.microsoft.com/office/drawing/2014/main" id="{1A44BE1C-8CD0-43C0-B6D9-C92B2EFDA6B6}"/>
              </a:ext>
            </a:extLst>
          </p:cNvPr>
          <p:cNvSpPr txBox="1"/>
          <p:nvPr/>
        </p:nvSpPr>
        <p:spPr>
          <a:xfrm>
            <a:off x="8705431" y="3694232"/>
            <a:ext cx="3422956"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CloudFront &amp; CDN</a:t>
            </a:r>
          </a:p>
        </p:txBody>
      </p:sp>
      <p:sp>
        <p:nvSpPr>
          <p:cNvPr id="30" name="TextBox 29">
            <a:extLst>
              <a:ext uri="{FF2B5EF4-FFF2-40B4-BE49-F238E27FC236}">
                <a16:creationId xmlns:a16="http://schemas.microsoft.com/office/drawing/2014/main" id="{829FD646-E8B7-467A-856E-8DA1BD0E97A7}"/>
              </a:ext>
            </a:extLst>
          </p:cNvPr>
          <p:cNvSpPr txBox="1"/>
          <p:nvPr/>
        </p:nvSpPr>
        <p:spPr>
          <a:xfrm>
            <a:off x="8703731" y="4163211"/>
            <a:ext cx="3424656"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Global network of 160 Edges</a:t>
            </a:r>
          </a:p>
        </p:txBody>
      </p:sp>
      <p:sp>
        <p:nvSpPr>
          <p:cNvPr id="31" name="TextBox 30">
            <a:extLst>
              <a:ext uri="{FF2B5EF4-FFF2-40B4-BE49-F238E27FC236}">
                <a16:creationId xmlns:a16="http://schemas.microsoft.com/office/drawing/2014/main" id="{9B8FDD49-5CA7-4B4C-9B15-E6ED9FDDB65C}"/>
              </a:ext>
            </a:extLst>
          </p:cNvPr>
          <p:cNvSpPr txBox="1"/>
          <p:nvPr/>
        </p:nvSpPr>
        <p:spPr>
          <a:xfrm>
            <a:off x="8703731" y="4630137"/>
            <a:ext cx="3424656"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Spread across 65 cities in 29 countries</a:t>
            </a:r>
          </a:p>
        </p:txBody>
      </p:sp>
    </p:spTree>
    <p:extLst>
      <p:ext uri="{BB962C8B-B14F-4D97-AF65-F5344CB8AC3E}">
        <p14:creationId xmlns:p14="http://schemas.microsoft.com/office/powerpoint/2010/main" val="351483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5" grpId="0"/>
      <p:bldP spid="16"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4E5225-94DF-46C8-9C18-FC2B883ED9E0}"/>
              </a:ext>
            </a:extLst>
          </p:cNvPr>
          <p:cNvSpPr>
            <a:spLocks noGrp="1"/>
          </p:cNvSpPr>
          <p:nvPr>
            <p:ph type="title"/>
          </p:nvPr>
        </p:nvSpPr>
        <p:spPr/>
        <p:txBody>
          <a:bodyPr anchor="b"/>
          <a:lstStyle/>
          <a:p>
            <a:r>
              <a:rPr lang="en-US" sz="2800" dirty="0"/>
              <a:t>LAB 1 – Create a WordPress Website in 5 minutes</a:t>
            </a:r>
            <a:endParaRPr lang="en-GB" dirty="0"/>
          </a:p>
        </p:txBody>
      </p:sp>
      <p:sp>
        <p:nvSpPr>
          <p:cNvPr id="2" name="TextBox 1">
            <a:extLst>
              <a:ext uri="{FF2B5EF4-FFF2-40B4-BE49-F238E27FC236}">
                <a16:creationId xmlns:a16="http://schemas.microsoft.com/office/drawing/2014/main" id="{117B867F-AE61-4C2C-8802-5D98C3B6B5F5}"/>
              </a:ext>
            </a:extLst>
          </p:cNvPr>
          <p:cNvSpPr txBox="1"/>
          <p:nvPr/>
        </p:nvSpPr>
        <p:spPr>
          <a:xfrm>
            <a:off x="152400" y="1288055"/>
            <a:ext cx="4767330" cy="4832092"/>
          </a:xfrm>
          <a:prstGeom prst="rect">
            <a:avLst/>
          </a:prstGeom>
          <a:noFill/>
        </p:spPr>
        <p:txBody>
          <a:bodyPr wrap="square" rtlCol="0">
            <a:spAutoFit/>
          </a:bodyPr>
          <a:lstStyle/>
          <a:p>
            <a:pPr marL="285750" indent="-285750">
              <a:buFont typeface="Arial" panose="020B0604020202020204" pitchFamily="34" charset="0"/>
              <a:buChar char="•"/>
            </a:pPr>
            <a:r>
              <a:rPr lang="en-US" sz="1100" b="1" dirty="0"/>
              <a:t>Login to the AWS Console</a:t>
            </a:r>
          </a:p>
          <a:p>
            <a:pPr marL="285750" indent="-285750">
              <a:buFont typeface="Arial" panose="020B0604020202020204" pitchFamily="34" charset="0"/>
              <a:buChar char="•"/>
            </a:pPr>
            <a:r>
              <a:rPr lang="en-US" sz="1100" b="1" dirty="0"/>
              <a:t>Create a VM</a:t>
            </a:r>
          </a:p>
          <a:p>
            <a:pPr marL="742950" lvl="1" indent="-285750">
              <a:buFont typeface="Arial" panose="020B0604020202020204" pitchFamily="34" charset="0"/>
              <a:buChar char="•"/>
            </a:pPr>
            <a:r>
              <a:rPr lang="en-US" sz="1100" dirty="0"/>
              <a:t>Go to EC2 console</a:t>
            </a:r>
          </a:p>
          <a:p>
            <a:pPr marL="742950" lvl="1" indent="-285750">
              <a:buFont typeface="Arial" panose="020B0604020202020204" pitchFamily="34" charset="0"/>
              <a:buChar char="•"/>
            </a:pPr>
            <a:r>
              <a:rPr lang="en-US" sz="1100" dirty="0"/>
              <a:t>Click “Launch Instance”</a:t>
            </a:r>
          </a:p>
          <a:p>
            <a:pPr marL="742950" lvl="1" indent="-285750">
              <a:buFont typeface="Arial" panose="020B0604020202020204" pitchFamily="34" charset="0"/>
              <a:buChar char="•"/>
            </a:pPr>
            <a:r>
              <a:rPr lang="en-US" sz="1100" dirty="0"/>
              <a:t>Choose AMI</a:t>
            </a:r>
          </a:p>
          <a:p>
            <a:pPr marL="1200150" lvl="2" indent="-285750">
              <a:buFont typeface="Arial" panose="020B0604020202020204" pitchFamily="34" charset="0"/>
              <a:buChar char="•"/>
            </a:pPr>
            <a:r>
              <a:rPr lang="en-US" sz="1100" dirty="0"/>
              <a:t>Go to “AWS Marketplace”</a:t>
            </a:r>
          </a:p>
          <a:p>
            <a:pPr marL="1200150" lvl="2" indent="-285750">
              <a:buFont typeface="Arial" panose="020B0604020202020204" pitchFamily="34" charset="0"/>
              <a:buChar char="•"/>
            </a:pPr>
            <a:r>
              <a:rPr lang="en-US" sz="1100" dirty="0"/>
              <a:t>Search for “WordPress by Bitnami”</a:t>
            </a:r>
          </a:p>
          <a:p>
            <a:pPr marL="1200150" lvl="2" indent="-285750">
              <a:buFont typeface="Arial" panose="020B0604020202020204" pitchFamily="34" charset="0"/>
              <a:buChar char="•"/>
            </a:pPr>
            <a:r>
              <a:rPr lang="en-US" sz="1100" dirty="0"/>
              <a:t>Scroll to find “WordPress with NGINX and SSL Certified by Bitnami”, click “Select”</a:t>
            </a:r>
          </a:p>
          <a:p>
            <a:pPr marL="1200150" lvl="2" indent="-285750">
              <a:buFont typeface="Arial" panose="020B0604020202020204" pitchFamily="34" charset="0"/>
              <a:buChar char="•"/>
            </a:pPr>
            <a:r>
              <a:rPr lang="en-US" sz="1100" dirty="0"/>
              <a:t>Click on “Continue”</a:t>
            </a:r>
          </a:p>
          <a:p>
            <a:pPr marL="742950" lvl="1" indent="-285750">
              <a:buFont typeface="Arial" panose="020B0604020202020204" pitchFamily="34" charset="0"/>
              <a:buChar char="•"/>
            </a:pPr>
            <a:r>
              <a:rPr lang="en-US" sz="1100" dirty="0"/>
              <a:t>Choose Instance Type</a:t>
            </a:r>
          </a:p>
          <a:p>
            <a:pPr marL="1200150" lvl="2" indent="-285750">
              <a:buFont typeface="Arial" panose="020B0604020202020204" pitchFamily="34" charset="0"/>
              <a:buChar char="•"/>
            </a:pPr>
            <a:r>
              <a:rPr lang="en-US" sz="1100" dirty="0"/>
              <a:t>Select t2.micro, ensure a “Free tier eligible” tag is present below the name</a:t>
            </a:r>
          </a:p>
          <a:p>
            <a:pPr marL="1200150" lvl="2" indent="-285750">
              <a:buFont typeface="Arial" panose="020B0604020202020204" pitchFamily="34" charset="0"/>
              <a:buChar char="•"/>
            </a:pPr>
            <a:r>
              <a:rPr lang="en-US" sz="1100" dirty="0"/>
              <a:t>Click on “Next: Configure Instance Details”</a:t>
            </a:r>
          </a:p>
          <a:p>
            <a:pPr marL="742950" lvl="1" indent="-285750">
              <a:buFont typeface="Arial" panose="020B0604020202020204" pitchFamily="34" charset="0"/>
              <a:buChar char="•"/>
            </a:pPr>
            <a:r>
              <a:rPr lang="en-US" sz="1100" dirty="0"/>
              <a:t>Configure Instance</a:t>
            </a:r>
          </a:p>
          <a:p>
            <a:pPr marL="1200150" lvl="2" indent="-285750">
              <a:buFont typeface="Arial" panose="020B0604020202020204" pitchFamily="34" charset="0"/>
              <a:buChar char="•"/>
            </a:pPr>
            <a:r>
              <a:rPr lang="en-US" sz="1100" dirty="0"/>
              <a:t>Leave the defaults and click on “Next: Add Storage”</a:t>
            </a:r>
          </a:p>
          <a:p>
            <a:pPr marL="742950" lvl="1" indent="-285750">
              <a:buFont typeface="Arial" panose="020B0604020202020204" pitchFamily="34" charset="0"/>
              <a:buChar char="•"/>
            </a:pPr>
            <a:r>
              <a:rPr lang="en-US" sz="1100" dirty="0"/>
              <a:t>Add Storage</a:t>
            </a:r>
          </a:p>
          <a:p>
            <a:pPr marL="1200150" lvl="2" indent="-285750">
              <a:buFont typeface="Arial" panose="020B0604020202020204" pitchFamily="34" charset="0"/>
              <a:buChar char="•"/>
            </a:pPr>
            <a:r>
              <a:rPr lang="en-US" sz="1100" dirty="0"/>
              <a:t>Leave the defaults</a:t>
            </a:r>
          </a:p>
          <a:p>
            <a:pPr marL="1200150" lvl="2" indent="-285750">
              <a:buFont typeface="Arial" panose="020B0604020202020204" pitchFamily="34" charset="0"/>
              <a:buChar char="•"/>
            </a:pPr>
            <a:r>
              <a:rPr lang="en-US" sz="1100" dirty="0"/>
              <a:t>Click on “Next: Add Tags”</a:t>
            </a:r>
          </a:p>
          <a:p>
            <a:pPr marL="742950" lvl="1" indent="-285750">
              <a:buFont typeface="Arial" panose="020B0604020202020204" pitchFamily="34" charset="0"/>
              <a:buChar char="•"/>
            </a:pPr>
            <a:r>
              <a:rPr lang="en-US" sz="1100" dirty="0"/>
              <a:t>Add Tag</a:t>
            </a:r>
          </a:p>
          <a:p>
            <a:pPr marL="1200150" lvl="2" indent="-285750">
              <a:buFont typeface="Arial" panose="020B0604020202020204" pitchFamily="34" charset="0"/>
              <a:buChar char="•"/>
            </a:pPr>
            <a:r>
              <a:rPr lang="en-US" sz="1100" dirty="0"/>
              <a:t>Click on Add Tag</a:t>
            </a:r>
          </a:p>
          <a:p>
            <a:pPr marL="1200150" lvl="2" indent="-285750">
              <a:buFont typeface="Arial" panose="020B0604020202020204" pitchFamily="34" charset="0"/>
              <a:buChar char="•"/>
            </a:pPr>
            <a:r>
              <a:rPr lang="en-US" sz="1100" dirty="0"/>
              <a:t>Enter a Name and a Tag</a:t>
            </a:r>
          </a:p>
          <a:p>
            <a:pPr marL="1200150" lvl="2" indent="-285750">
              <a:buFont typeface="Arial" panose="020B0604020202020204" pitchFamily="34" charset="0"/>
              <a:buChar char="•"/>
            </a:pPr>
            <a:r>
              <a:rPr lang="en-US" sz="1100" dirty="0"/>
              <a:t>Click on “Next: Configure Security Group”</a:t>
            </a:r>
          </a:p>
          <a:p>
            <a:pPr marL="742950" lvl="1" indent="-285750">
              <a:buFont typeface="Arial" panose="020B0604020202020204" pitchFamily="34" charset="0"/>
              <a:buChar char="•"/>
            </a:pPr>
            <a:r>
              <a:rPr lang="en-US" sz="1100" dirty="0"/>
              <a:t>Configure Security Group</a:t>
            </a:r>
          </a:p>
          <a:p>
            <a:pPr marL="1200150" lvl="2" indent="-285750">
              <a:buFont typeface="Arial" panose="020B0604020202020204" pitchFamily="34" charset="0"/>
              <a:buChar char="•"/>
            </a:pPr>
            <a:r>
              <a:rPr lang="en-US" sz="1100" dirty="0"/>
              <a:t>Check “Create a new security group”</a:t>
            </a:r>
          </a:p>
          <a:p>
            <a:pPr marL="1200150" lvl="2" indent="-285750">
              <a:buFont typeface="Arial" panose="020B0604020202020204" pitchFamily="34" charset="0"/>
              <a:buChar char="•"/>
            </a:pPr>
            <a:r>
              <a:rPr lang="en-US" sz="1100" dirty="0"/>
              <a:t>Add Rules for SSH, HTTP and HTTPS</a:t>
            </a:r>
          </a:p>
          <a:p>
            <a:pPr marL="1200150" lvl="2" indent="-285750">
              <a:buFont typeface="Arial" panose="020B0604020202020204" pitchFamily="34" charset="0"/>
              <a:buChar char="•"/>
            </a:pPr>
            <a:r>
              <a:rPr lang="en-US" sz="1100" dirty="0"/>
              <a:t>Change the Name and description to “MyWebDMZ”</a:t>
            </a:r>
          </a:p>
          <a:p>
            <a:pPr marL="742950" lvl="1" indent="-285750">
              <a:buFont typeface="Arial" panose="020B0604020202020204" pitchFamily="34" charset="0"/>
              <a:buChar char="•"/>
            </a:pPr>
            <a:r>
              <a:rPr lang="en-US" sz="1100" dirty="0"/>
              <a:t>Hit Review and Launch</a:t>
            </a:r>
          </a:p>
        </p:txBody>
      </p:sp>
      <p:sp>
        <p:nvSpPr>
          <p:cNvPr id="5" name="TextBox 4">
            <a:extLst>
              <a:ext uri="{FF2B5EF4-FFF2-40B4-BE49-F238E27FC236}">
                <a16:creationId xmlns:a16="http://schemas.microsoft.com/office/drawing/2014/main" id="{1ED817B2-0944-4F94-8C85-0160AD203278}"/>
              </a:ext>
            </a:extLst>
          </p:cNvPr>
          <p:cNvSpPr txBox="1"/>
          <p:nvPr/>
        </p:nvSpPr>
        <p:spPr>
          <a:xfrm>
            <a:off x="7310370" y="1288055"/>
            <a:ext cx="4767330" cy="1785104"/>
          </a:xfrm>
          <a:prstGeom prst="rect">
            <a:avLst/>
          </a:prstGeom>
          <a:noFill/>
        </p:spPr>
        <p:txBody>
          <a:bodyPr wrap="square" rtlCol="0">
            <a:spAutoFit/>
          </a:bodyPr>
          <a:lstStyle/>
          <a:p>
            <a:pPr marL="285750" indent="-285750">
              <a:buFont typeface="Arial" panose="020B0604020202020204" pitchFamily="34" charset="0"/>
              <a:buChar char="•"/>
            </a:pPr>
            <a:r>
              <a:rPr lang="en-US" sz="1100" b="1" dirty="0"/>
              <a:t>Explore the Instance Details</a:t>
            </a:r>
            <a:endParaRPr lang="en-US" sz="1100" dirty="0"/>
          </a:p>
          <a:p>
            <a:pPr marL="742950" lvl="1" indent="-285750">
              <a:buFont typeface="Arial" panose="020B0604020202020204" pitchFamily="34" charset="0"/>
              <a:buChar char="•"/>
            </a:pPr>
            <a:r>
              <a:rPr lang="en-US" sz="1100" dirty="0"/>
              <a:t>Check the “Status Checks”</a:t>
            </a:r>
          </a:p>
          <a:p>
            <a:pPr marL="742950" lvl="1" indent="-285750">
              <a:buFont typeface="Arial" panose="020B0604020202020204" pitchFamily="34" charset="0"/>
              <a:buChar char="•"/>
            </a:pPr>
            <a:r>
              <a:rPr lang="en-US" sz="1100" dirty="0"/>
              <a:t>Explore the Description</a:t>
            </a:r>
          </a:p>
          <a:p>
            <a:pPr marL="742950" lvl="1" indent="-285750">
              <a:buFont typeface="Arial" panose="020B0604020202020204" pitchFamily="34" charset="0"/>
              <a:buChar char="•"/>
            </a:pPr>
            <a:r>
              <a:rPr lang="en-US" sz="1100" dirty="0"/>
              <a:t>Explore the Monitoring</a:t>
            </a:r>
          </a:p>
          <a:p>
            <a:pPr marL="742950" lvl="1" indent="-285750">
              <a:buFont typeface="Arial" panose="020B0604020202020204" pitchFamily="34" charset="0"/>
              <a:buChar char="•"/>
            </a:pPr>
            <a:r>
              <a:rPr lang="en-US" sz="1100" dirty="0"/>
              <a:t>Explore “Tag”</a:t>
            </a:r>
          </a:p>
          <a:p>
            <a:pPr marL="285750" indent="-285750">
              <a:buFont typeface="Arial" panose="020B0604020202020204" pitchFamily="34" charset="0"/>
              <a:buChar char="•"/>
            </a:pPr>
            <a:r>
              <a:rPr lang="en-US" sz="1100" b="1" dirty="0"/>
              <a:t>Open the website by pasting the Public IP in the browser</a:t>
            </a:r>
          </a:p>
          <a:p>
            <a:pPr marL="742950" lvl="1" indent="-285750">
              <a:buFont typeface="Arial" panose="020B0604020202020204" pitchFamily="34" charset="0"/>
              <a:buChar char="•"/>
            </a:pPr>
            <a:r>
              <a:rPr lang="en-US" sz="1100" dirty="0"/>
              <a:t>Login to the admin panel</a:t>
            </a:r>
          </a:p>
          <a:p>
            <a:pPr marL="742950" lvl="1" indent="-285750">
              <a:buFont typeface="Arial" panose="020B0604020202020204" pitchFamily="34" charset="0"/>
              <a:buChar char="•"/>
            </a:pPr>
            <a:r>
              <a:rPr lang="en-US" sz="1100" dirty="0"/>
              <a:t>Create a post</a:t>
            </a:r>
          </a:p>
          <a:p>
            <a:pPr marL="742950" lvl="1" indent="-285750">
              <a:buFont typeface="Arial" panose="020B0604020202020204" pitchFamily="34" charset="0"/>
              <a:buChar char="•"/>
            </a:pPr>
            <a:r>
              <a:rPr lang="en-US" sz="1100" dirty="0"/>
              <a:t>View the post</a:t>
            </a:r>
          </a:p>
          <a:p>
            <a:pPr marL="285750" indent="-285750">
              <a:buFont typeface="Arial" panose="020B0604020202020204" pitchFamily="34" charset="0"/>
              <a:buChar char="•"/>
            </a:pPr>
            <a:r>
              <a:rPr lang="en-US" sz="1100" b="1" dirty="0"/>
              <a:t>SSH into the VM</a:t>
            </a:r>
          </a:p>
        </p:txBody>
      </p:sp>
    </p:spTree>
    <p:extLst>
      <p:ext uri="{BB962C8B-B14F-4D97-AF65-F5344CB8AC3E}">
        <p14:creationId xmlns:p14="http://schemas.microsoft.com/office/powerpoint/2010/main" val="30071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PLATFORM - PRODUCTS</a:t>
            </a:r>
          </a:p>
        </p:txBody>
      </p:sp>
      <p:sp>
        <p:nvSpPr>
          <p:cNvPr id="34" name="Rectangle 33">
            <a:extLst>
              <a:ext uri="{FF2B5EF4-FFF2-40B4-BE49-F238E27FC236}">
                <a16:creationId xmlns:a16="http://schemas.microsoft.com/office/drawing/2014/main" id="{99C93406-DCDF-4A88-82F6-E95148A33D55}"/>
              </a:ext>
            </a:extLst>
          </p:cNvPr>
          <p:cNvSpPr/>
          <p:nvPr/>
        </p:nvSpPr>
        <p:spPr>
          <a:xfrm>
            <a:off x="152400" y="1181101"/>
            <a:ext cx="11912966" cy="446757"/>
          </a:xfrm>
          <a:prstGeom prst="rect">
            <a:avLst/>
          </a:prstGeom>
          <a:solidFill>
            <a:srgbClr val="008899"/>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ea typeface="+mn-ea"/>
                <a:cs typeface="+mn-cs"/>
              </a:rPr>
              <a:t>AWS Global Infrastructure</a:t>
            </a:r>
          </a:p>
        </p:txBody>
      </p:sp>
      <p:sp>
        <p:nvSpPr>
          <p:cNvPr id="35" name="Rectangle 34">
            <a:extLst>
              <a:ext uri="{FF2B5EF4-FFF2-40B4-BE49-F238E27FC236}">
                <a16:creationId xmlns:a16="http://schemas.microsoft.com/office/drawing/2014/main" id="{CFEF2CF1-A3D7-4FCC-B733-B73C324A1D02}"/>
              </a:ext>
            </a:extLst>
          </p:cNvPr>
          <p:cNvSpPr/>
          <p:nvPr/>
        </p:nvSpPr>
        <p:spPr>
          <a:xfrm>
            <a:off x="164735" y="1711634"/>
            <a:ext cx="5912437" cy="370543"/>
          </a:xfrm>
          <a:prstGeom prst="rect">
            <a:avLst/>
          </a:prstGeom>
          <a:solidFill>
            <a:srgbClr val="4472C4"/>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Compute</a:t>
            </a:r>
          </a:p>
        </p:txBody>
      </p:sp>
      <p:sp>
        <p:nvSpPr>
          <p:cNvPr id="36" name="Rectangle 35">
            <a:extLst>
              <a:ext uri="{FF2B5EF4-FFF2-40B4-BE49-F238E27FC236}">
                <a16:creationId xmlns:a16="http://schemas.microsoft.com/office/drawing/2014/main" id="{362E4F2A-0C73-4B03-9485-C7AD1E2B64FC}"/>
              </a:ext>
            </a:extLst>
          </p:cNvPr>
          <p:cNvSpPr/>
          <p:nvPr/>
        </p:nvSpPr>
        <p:spPr>
          <a:xfrm>
            <a:off x="164735" y="2580708"/>
            <a:ext cx="3906861" cy="330979"/>
          </a:xfrm>
          <a:prstGeom prst="rect">
            <a:avLst/>
          </a:prstGeom>
          <a:solidFill>
            <a:srgbClr val="4472C4"/>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Databases</a:t>
            </a:r>
          </a:p>
        </p:txBody>
      </p:sp>
      <p:sp>
        <p:nvSpPr>
          <p:cNvPr id="37" name="Rectangle 36">
            <a:extLst>
              <a:ext uri="{FF2B5EF4-FFF2-40B4-BE49-F238E27FC236}">
                <a16:creationId xmlns:a16="http://schemas.microsoft.com/office/drawing/2014/main" id="{D61850A8-64A9-4578-8148-FAB14C258807}"/>
              </a:ext>
            </a:extLst>
          </p:cNvPr>
          <p:cNvSpPr/>
          <p:nvPr/>
        </p:nvSpPr>
        <p:spPr>
          <a:xfrm>
            <a:off x="6165263" y="1711633"/>
            <a:ext cx="5912437" cy="370543"/>
          </a:xfrm>
          <a:prstGeom prst="rect">
            <a:avLst/>
          </a:prstGeom>
          <a:solidFill>
            <a:srgbClr val="4472C4"/>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Storage</a:t>
            </a:r>
          </a:p>
        </p:txBody>
      </p:sp>
      <p:sp>
        <p:nvSpPr>
          <p:cNvPr id="38" name="Rectangle 37">
            <a:extLst>
              <a:ext uri="{FF2B5EF4-FFF2-40B4-BE49-F238E27FC236}">
                <a16:creationId xmlns:a16="http://schemas.microsoft.com/office/drawing/2014/main" id="{C791B492-0F29-4FD5-92E2-3AFF53241B33}"/>
              </a:ext>
            </a:extLst>
          </p:cNvPr>
          <p:cNvSpPr/>
          <p:nvPr/>
        </p:nvSpPr>
        <p:spPr>
          <a:xfrm>
            <a:off x="164735" y="3410218"/>
            <a:ext cx="3906861" cy="330979"/>
          </a:xfrm>
          <a:prstGeom prst="rect">
            <a:avLst/>
          </a:prstGeom>
          <a:gradFill flip="none" rotWithShape="1">
            <a:gsLst>
              <a:gs pos="0">
                <a:srgbClr val="4472C4"/>
              </a:gs>
              <a:gs pos="92000">
                <a:srgbClr val="EEAA00"/>
              </a:gs>
            </a:gsLst>
            <a:lin ang="0" scaled="1"/>
            <a:tileRect/>
          </a:gradFill>
          <a:ln w="12700" cap="flat" cmpd="sng" algn="ctr">
            <a:solidFill>
              <a:srgbClr val="4472C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Migration &amp; Transfer</a:t>
            </a:r>
          </a:p>
        </p:txBody>
      </p:sp>
      <p:sp>
        <p:nvSpPr>
          <p:cNvPr id="39" name="Rectangle 38">
            <a:extLst>
              <a:ext uri="{FF2B5EF4-FFF2-40B4-BE49-F238E27FC236}">
                <a16:creationId xmlns:a16="http://schemas.microsoft.com/office/drawing/2014/main" id="{9CC3658D-6C36-47F2-9F1B-8BCDB97BEE1A}"/>
              </a:ext>
            </a:extLst>
          </p:cNvPr>
          <p:cNvSpPr/>
          <p:nvPr/>
        </p:nvSpPr>
        <p:spPr>
          <a:xfrm>
            <a:off x="4167786" y="2165952"/>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algn="ctr" defTabSz="914400"/>
            <a:r>
              <a:rPr lang="en-US" kern="0" dirty="0">
                <a:solidFill>
                  <a:prstClr val="white"/>
                </a:solidFill>
              </a:rPr>
              <a:t>Developer Tools</a:t>
            </a:r>
          </a:p>
        </p:txBody>
      </p:sp>
      <p:sp>
        <p:nvSpPr>
          <p:cNvPr id="40" name="Rectangle 39">
            <a:extLst>
              <a:ext uri="{FF2B5EF4-FFF2-40B4-BE49-F238E27FC236}">
                <a16:creationId xmlns:a16="http://schemas.microsoft.com/office/drawing/2014/main" id="{953D8ACA-386D-486F-AA7A-DD4259D9147A}"/>
              </a:ext>
            </a:extLst>
          </p:cNvPr>
          <p:cNvSpPr/>
          <p:nvPr/>
        </p:nvSpPr>
        <p:spPr>
          <a:xfrm>
            <a:off x="164735" y="2165953"/>
            <a:ext cx="3906861" cy="330979"/>
          </a:xfrm>
          <a:prstGeom prst="rect">
            <a:avLst/>
          </a:prstGeom>
          <a:solidFill>
            <a:srgbClr val="4472C4"/>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Network &amp; Content Delivery</a:t>
            </a:r>
          </a:p>
        </p:txBody>
      </p:sp>
      <p:sp>
        <p:nvSpPr>
          <p:cNvPr id="41" name="Rectangle 40">
            <a:extLst>
              <a:ext uri="{FF2B5EF4-FFF2-40B4-BE49-F238E27FC236}">
                <a16:creationId xmlns:a16="http://schemas.microsoft.com/office/drawing/2014/main" id="{ECAFE032-1858-42E7-A657-74BD711EC26A}"/>
              </a:ext>
            </a:extLst>
          </p:cNvPr>
          <p:cNvSpPr/>
          <p:nvPr/>
        </p:nvSpPr>
        <p:spPr>
          <a:xfrm>
            <a:off x="8170839" y="2580708"/>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Robotics</a:t>
            </a:r>
          </a:p>
        </p:txBody>
      </p:sp>
      <p:sp>
        <p:nvSpPr>
          <p:cNvPr id="42" name="Rectangle 41">
            <a:extLst>
              <a:ext uri="{FF2B5EF4-FFF2-40B4-BE49-F238E27FC236}">
                <a16:creationId xmlns:a16="http://schemas.microsoft.com/office/drawing/2014/main" id="{6437330E-659F-4CAD-8EA5-BB8134809038}"/>
              </a:ext>
            </a:extLst>
          </p:cNvPr>
          <p:cNvSpPr/>
          <p:nvPr/>
        </p:nvSpPr>
        <p:spPr>
          <a:xfrm>
            <a:off x="8170839" y="2995463"/>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Satellite</a:t>
            </a:r>
          </a:p>
        </p:txBody>
      </p:sp>
      <p:sp>
        <p:nvSpPr>
          <p:cNvPr id="43" name="Rectangle 42">
            <a:extLst>
              <a:ext uri="{FF2B5EF4-FFF2-40B4-BE49-F238E27FC236}">
                <a16:creationId xmlns:a16="http://schemas.microsoft.com/office/drawing/2014/main" id="{FC092841-24C0-4A4D-A49C-AE635699C114}"/>
              </a:ext>
            </a:extLst>
          </p:cNvPr>
          <p:cNvSpPr/>
          <p:nvPr/>
        </p:nvSpPr>
        <p:spPr>
          <a:xfrm>
            <a:off x="8170839" y="3824973"/>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Blockchain</a:t>
            </a:r>
          </a:p>
        </p:txBody>
      </p:sp>
      <p:sp>
        <p:nvSpPr>
          <p:cNvPr id="44" name="Rectangle 43">
            <a:extLst>
              <a:ext uri="{FF2B5EF4-FFF2-40B4-BE49-F238E27FC236}">
                <a16:creationId xmlns:a16="http://schemas.microsoft.com/office/drawing/2014/main" id="{F728AB32-BF2F-4090-A249-F8B886BB868A}"/>
              </a:ext>
            </a:extLst>
          </p:cNvPr>
          <p:cNvSpPr/>
          <p:nvPr/>
        </p:nvSpPr>
        <p:spPr>
          <a:xfrm>
            <a:off x="164735" y="4239728"/>
            <a:ext cx="3906861" cy="330979"/>
          </a:xfrm>
          <a:prstGeom prst="rect">
            <a:avLst/>
          </a:prstGeom>
          <a:gradFill flip="none" rotWithShape="1">
            <a:gsLst>
              <a:gs pos="0">
                <a:srgbClr val="4472C4"/>
              </a:gs>
              <a:gs pos="92000">
                <a:srgbClr val="EEAA00"/>
              </a:gs>
            </a:gsLst>
            <a:lin ang="0" scaled="1"/>
            <a:tileRect/>
          </a:gradFill>
          <a:ln w="12700" cap="flat" cmpd="sng" algn="ctr">
            <a:solidFill>
              <a:srgbClr val="4472C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kern="0" dirty="0">
                <a:solidFill>
                  <a:prstClr val="white"/>
                </a:solidFill>
              </a:rPr>
              <a:t>Management &amp; Governance</a:t>
            </a:r>
          </a:p>
        </p:txBody>
      </p:sp>
      <p:sp>
        <p:nvSpPr>
          <p:cNvPr id="45" name="Rectangle 44">
            <a:extLst>
              <a:ext uri="{FF2B5EF4-FFF2-40B4-BE49-F238E27FC236}">
                <a16:creationId xmlns:a16="http://schemas.microsoft.com/office/drawing/2014/main" id="{79A02BE3-CBC7-4A06-B398-EC77DD1D2B17}"/>
              </a:ext>
            </a:extLst>
          </p:cNvPr>
          <p:cNvSpPr/>
          <p:nvPr/>
        </p:nvSpPr>
        <p:spPr>
          <a:xfrm>
            <a:off x="8170839" y="2165953"/>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Machine Learning</a:t>
            </a:r>
          </a:p>
        </p:txBody>
      </p:sp>
      <p:sp>
        <p:nvSpPr>
          <p:cNvPr id="46" name="Rectangle 45">
            <a:extLst>
              <a:ext uri="{FF2B5EF4-FFF2-40B4-BE49-F238E27FC236}">
                <a16:creationId xmlns:a16="http://schemas.microsoft.com/office/drawing/2014/main" id="{CABB81C6-2233-4709-99C5-F41132880CD8}"/>
              </a:ext>
            </a:extLst>
          </p:cNvPr>
          <p:cNvSpPr/>
          <p:nvPr/>
        </p:nvSpPr>
        <p:spPr>
          <a:xfrm>
            <a:off x="4180120" y="4654479"/>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Media Services</a:t>
            </a:r>
          </a:p>
        </p:txBody>
      </p:sp>
      <p:sp>
        <p:nvSpPr>
          <p:cNvPr id="47" name="Rectangle 46">
            <a:extLst>
              <a:ext uri="{FF2B5EF4-FFF2-40B4-BE49-F238E27FC236}">
                <a16:creationId xmlns:a16="http://schemas.microsoft.com/office/drawing/2014/main" id="{1980A52F-7BAE-4C07-A392-F1230BD8164C}"/>
              </a:ext>
            </a:extLst>
          </p:cNvPr>
          <p:cNvSpPr/>
          <p:nvPr/>
        </p:nvSpPr>
        <p:spPr>
          <a:xfrm>
            <a:off x="4180120" y="2580707"/>
            <a:ext cx="3906861" cy="330979"/>
          </a:xfrm>
          <a:prstGeom prst="rect">
            <a:avLst/>
          </a:prstGeom>
          <a:solidFill>
            <a:srgbClr val="4472C4"/>
          </a:solidFill>
          <a:ln w="12700" cap="flat" cmpd="sng" algn="ctr">
            <a:solidFill>
              <a:srgbClr val="4472C4">
                <a:shade val="50000"/>
              </a:srgbClr>
            </a:solidFill>
            <a:prstDash val="solid"/>
          </a:ln>
          <a:effectLst/>
        </p:spPr>
        <p:txBody>
          <a:bodyPr rtlCol="0" anchor="ctr"/>
          <a:lstStyle/>
          <a:p>
            <a:pPr algn="ctr" defTabSz="914400"/>
            <a:r>
              <a:rPr lang="en-US" kern="0" dirty="0">
                <a:solidFill>
                  <a:prstClr val="white"/>
                </a:solidFill>
              </a:rPr>
              <a:t>Analytics</a:t>
            </a:r>
          </a:p>
        </p:txBody>
      </p:sp>
      <p:sp>
        <p:nvSpPr>
          <p:cNvPr id="48" name="Rectangle 47">
            <a:extLst>
              <a:ext uri="{FF2B5EF4-FFF2-40B4-BE49-F238E27FC236}">
                <a16:creationId xmlns:a16="http://schemas.microsoft.com/office/drawing/2014/main" id="{0774374B-4FA9-4926-A6A7-FD5CA5025DB7}"/>
              </a:ext>
            </a:extLst>
          </p:cNvPr>
          <p:cNvSpPr/>
          <p:nvPr/>
        </p:nvSpPr>
        <p:spPr>
          <a:xfrm>
            <a:off x="4167785" y="2995462"/>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Mobile</a:t>
            </a:r>
          </a:p>
        </p:txBody>
      </p:sp>
      <p:sp>
        <p:nvSpPr>
          <p:cNvPr id="49" name="Rectangle 48">
            <a:extLst>
              <a:ext uri="{FF2B5EF4-FFF2-40B4-BE49-F238E27FC236}">
                <a16:creationId xmlns:a16="http://schemas.microsoft.com/office/drawing/2014/main" id="{9C453548-9F44-4BD1-A754-BA5A9C4025C6}"/>
              </a:ext>
            </a:extLst>
          </p:cNvPr>
          <p:cNvSpPr/>
          <p:nvPr/>
        </p:nvSpPr>
        <p:spPr>
          <a:xfrm>
            <a:off x="164735" y="2995463"/>
            <a:ext cx="3906861" cy="330979"/>
          </a:xfrm>
          <a:prstGeom prst="rect">
            <a:avLst/>
          </a:prstGeom>
          <a:solidFill>
            <a:srgbClr val="4472C4"/>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Security, Identity &amp; Compliance</a:t>
            </a:r>
          </a:p>
        </p:txBody>
      </p:sp>
      <p:sp>
        <p:nvSpPr>
          <p:cNvPr id="50" name="Rectangle 49">
            <a:extLst>
              <a:ext uri="{FF2B5EF4-FFF2-40B4-BE49-F238E27FC236}">
                <a16:creationId xmlns:a16="http://schemas.microsoft.com/office/drawing/2014/main" id="{980DACBC-5BE4-466F-BCD2-98C791EDDD81}"/>
              </a:ext>
            </a:extLst>
          </p:cNvPr>
          <p:cNvSpPr/>
          <p:nvPr/>
        </p:nvSpPr>
        <p:spPr>
          <a:xfrm>
            <a:off x="8170839" y="3410218"/>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AR &amp; VR</a:t>
            </a:r>
          </a:p>
        </p:txBody>
      </p:sp>
      <p:sp>
        <p:nvSpPr>
          <p:cNvPr id="51" name="Rectangle 50">
            <a:extLst>
              <a:ext uri="{FF2B5EF4-FFF2-40B4-BE49-F238E27FC236}">
                <a16:creationId xmlns:a16="http://schemas.microsoft.com/office/drawing/2014/main" id="{354773C3-0BBF-4529-AA28-1B3CE3175D19}"/>
              </a:ext>
            </a:extLst>
          </p:cNvPr>
          <p:cNvSpPr/>
          <p:nvPr/>
        </p:nvSpPr>
        <p:spPr>
          <a:xfrm>
            <a:off x="164735" y="4654479"/>
            <a:ext cx="3906861" cy="330979"/>
          </a:xfrm>
          <a:prstGeom prst="rect">
            <a:avLst/>
          </a:prstGeom>
          <a:solidFill>
            <a:srgbClr val="4472C4"/>
          </a:solidFill>
          <a:ln w="12700" cap="flat" cmpd="sng" algn="ctr">
            <a:solidFill>
              <a:srgbClr val="4472C4">
                <a:shade val="50000"/>
              </a:srgbClr>
            </a:solidFill>
            <a:prstDash val="solid"/>
          </a:ln>
          <a:effectLst/>
        </p:spPr>
        <p:txBody>
          <a:bodyPr rtlCol="0" anchor="ctr"/>
          <a:lstStyle/>
          <a:p>
            <a:pPr algn="ctr" defTabSz="914400"/>
            <a:r>
              <a:rPr lang="en-US" kern="0" dirty="0">
                <a:solidFill>
                  <a:prstClr val="white"/>
                </a:solidFill>
              </a:rPr>
              <a:t>AWS Cost Management</a:t>
            </a:r>
          </a:p>
        </p:txBody>
      </p:sp>
      <p:sp>
        <p:nvSpPr>
          <p:cNvPr id="52" name="Rectangle 51">
            <a:extLst>
              <a:ext uri="{FF2B5EF4-FFF2-40B4-BE49-F238E27FC236}">
                <a16:creationId xmlns:a16="http://schemas.microsoft.com/office/drawing/2014/main" id="{690F5AC1-0FFA-417B-939C-B3E0946AE4CB}"/>
              </a:ext>
            </a:extLst>
          </p:cNvPr>
          <p:cNvSpPr/>
          <p:nvPr/>
        </p:nvSpPr>
        <p:spPr>
          <a:xfrm>
            <a:off x="4167785" y="4239727"/>
            <a:ext cx="3906861" cy="330979"/>
          </a:xfrm>
          <a:prstGeom prst="rect">
            <a:avLst/>
          </a:prstGeom>
          <a:gradFill flip="none" rotWithShape="1">
            <a:gsLst>
              <a:gs pos="0">
                <a:srgbClr val="4472C4"/>
              </a:gs>
              <a:gs pos="92000">
                <a:srgbClr val="EEAA00"/>
              </a:gs>
            </a:gsLst>
            <a:lin ang="0" scaled="1"/>
            <a:tileRect/>
          </a:gradFill>
          <a:ln w="12700" cap="flat" cmpd="sng" algn="ctr">
            <a:solidFill>
              <a:srgbClr val="4472C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kern="0" dirty="0">
                <a:solidFill>
                  <a:prstClr val="white"/>
                </a:solidFill>
              </a:rPr>
              <a:t>Application Integration</a:t>
            </a:r>
          </a:p>
        </p:txBody>
      </p:sp>
      <p:sp>
        <p:nvSpPr>
          <p:cNvPr id="53" name="Rectangle 52">
            <a:extLst>
              <a:ext uri="{FF2B5EF4-FFF2-40B4-BE49-F238E27FC236}">
                <a16:creationId xmlns:a16="http://schemas.microsoft.com/office/drawing/2014/main" id="{9FA238C4-DC96-45CD-9B0B-309D9635E6CF}"/>
              </a:ext>
            </a:extLst>
          </p:cNvPr>
          <p:cNvSpPr/>
          <p:nvPr/>
        </p:nvSpPr>
        <p:spPr>
          <a:xfrm>
            <a:off x="4167785" y="3824972"/>
            <a:ext cx="3906861" cy="330979"/>
          </a:xfrm>
          <a:prstGeom prst="rect">
            <a:avLst/>
          </a:prstGeom>
          <a:solidFill>
            <a:srgbClr val="4472C4"/>
          </a:solidFill>
          <a:ln w="12700" cap="flat" cmpd="sng" algn="ctr">
            <a:solidFill>
              <a:srgbClr val="4472C4">
                <a:shade val="50000"/>
              </a:srgbClr>
            </a:solidFill>
            <a:prstDash val="solid"/>
          </a:ln>
          <a:effectLst/>
        </p:spPr>
        <p:txBody>
          <a:bodyPr rtlCol="0" anchor="ctr"/>
          <a:lstStyle/>
          <a:p>
            <a:pPr algn="ctr" defTabSz="914400"/>
            <a:r>
              <a:rPr lang="en-US" kern="0" dirty="0">
                <a:solidFill>
                  <a:prstClr val="white"/>
                </a:solidFill>
              </a:rPr>
              <a:t>Customer Engagement</a:t>
            </a:r>
          </a:p>
        </p:txBody>
      </p:sp>
      <p:sp>
        <p:nvSpPr>
          <p:cNvPr id="54" name="Rectangle 53">
            <a:extLst>
              <a:ext uri="{FF2B5EF4-FFF2-40B4-BE49-F238E27FC236}">
                <a16:creationId xmlns:a16="http://schemas.microsoft.com/office/drawing/2014/main" id="{1F67E79C-F959-47BC-B806-4E97F3AEFEE7}"/>
              </a:ext>
            </a:extLst>
          </p:cNvPr>
          <p:cNvSpPr/>
          <p:nvPr/>
        </p:nvSpPr>
        <p:spPr>
          <a:xfrm>
            <a:off x="164735" y="3824973"/>
            <a:ext cx="3906861" cy="330979"/>
          </a:xfrm>
          <a:prstGeom prst="rect">
            <a:avLst/>
          </a:prstGeom>
          <a:gradFill flip="none" rotWithShape="1">
            <a:gsLst>
              <a:gs pos="0">
                <a:srgbClr val="4472C4"/>
              </a:gs>
              <a:gs pos="92000">
                <a:srgbClr val="EEAA00"/>
              </a:gs>
            </a:gsLst>
            <a:lin ang="0" scaled="1"/>
            <a:tileRect/>
          </a:gradFill>
          <a:ln w="12700" cap="flat" cmpd="sng" algn="ctr">
            <a:solidFill>
              <a:srgbClr val="4472C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kern="0" dirty="0">
                <a:solidFill>
                  <a:prstClr val="white"/>
                </a:solidFill>
              </a:rPr>
              <a:t>Desktop &amp; App Streaming</a:t>
            </a:r>
          </a:p>
        </p:txBody>
      </p:sp>
      <p:sp>
        <p:nvSpPr>
          <p:cNvPr id="55" name="Rectangle 54">
            <a:extLst>
              <a:ext uri="{FF2B5EF4-FFF2-40B4-BE49-F238E27FC236}">
                <a16:creationId xmlns:a16="http://schemas.microsoft.com/office/drawing/2014/main" id="{FCF66C54-5B79-43B2-BFE7-354AC35A9CFF}"/>
              </a:ext>
            </a:extLst>
          </p:cNvPr>
          <p:cNvSpPr/>
          <p:nvPr/>
        </p:nvSpPr>
        <p:spPr>
          <a:xfrm>
            <a:off x="4180120" y="3410217"/>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Business Application</a:t>
            </a:r>
          </a:p>
        </p:txBody>
      </p:sp>
      <p:sp>
        <p:nvSpPr>
          <p:cNvPr id="56" name="Rectangle 55">
            <a:extLst>
              <a:ext uri="{FF2B5EF4-FFF2-40B4-BE49-F238E27FC236}">
                <a16:creationId xmlns:a16="http://schemas.microsoft.com/office/drawing/2014/main" id="{97CCD5F0-101D-48AD-A00F-837284C2FF82}"/>
              </a:ext>
            </a:extLst>
          </p:cNvPr>
          <p:cNvSpPr/>
          <p:nvPr/>
        </p:nvSpPr>
        <p:spPr>
          <a:xfrm>
            <a:off x="8170839" y="4654479"/>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Game Development</a:t>
            </a:r>
          </a:p>
        </p:txBody>
      </p:sp>
      <p:sp>
        <p:nvSpPr>
          <p:cNvPr id="57" name="Rectangle 56">
            <a:extLst>
              <a:ext uri="{FF2B5EF4-FFF2-40B4-BE49-F238E27FC236}">
                <a16:creationId xmlns:a16="http://schemas.microsoft.com/office/drawing/2014/main" id="{460303D1-5A97-4C4E-A490-209EC4741F72}"/>
              </a:ext>
            </a:extLst>
          </p:cNvPr>
          <p:cNvSpPr/>
          <p:nvPr/>
        </p:nvSpPr>
        <p:spPr>
          <a:xfrm>
            <a:off x="8170839" y="4239728"/>
            <a:ext cx="3906861"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IOT</a:t>
            </a:r>
          </a:p>
        </p:txBody>
      </p:sp>
      <p:sp>
        <p:nvSpPr>
          <p:cNvPr id="58" name="Rectangle 57">
            <a:extLst>
              <a:ext uri="{FF2B5EF4-FFF2-40B4-BE49-F238E27FC236}">
                <a16:creationId xmlns:a16="http://schemas.microsoft.com/office/drawing/2014/main" id="{00AF0F8E-65D0-4A63-B421-AEAC44A6750B}"/>
              </a:ext>
            </a:extLst>
          </p:cNvPr>
          <p:cNvSpPr/>
          <p:nvPr/>
        </p:nvSpPr>
        <p:spPr>
          <a:xfrm>
            <a:off x="2554461" y="5878630"/>
            <a:ext cx="2290368" cy="330979"/>
          </a:xfrm>
          <a:prstGeom prst="rect">
            <a:avLst/>
          </a:prstGeom>
          <a:solidFill>
            <a:srgbClr val="EEAA00"/>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Non-Relevant</a:t>
            </a:r>
          </a:p>
        </p:txBody>
      </p:sp>
      <p:sp>
        <p:nvSpPr>
          <p:cNvPr id="59" name="Rectangle 58">
            <a:extLst>
              <a:ext uri="{FF2B5EF4-FFF2-40B4-BE49-F238E27FC236}">
                <a16:creationId xmlns:a16="http://schemas.microsoft.com/office/drawing/2014/main" id="{00FF249B-A030-4D1B-9697-D126383B2BC9}"/>
              </a:ext>
            </a:extLst>
          </p:cNvPr>
          <p:cNvSpPr/>
          <p:nvPr/>
        </p:nvSpPr>
        <p:spPr>
          <a:xfrm>
            <a:off x="152400" y="5879322"/>
            <a:ext cx="2290368" cy="330979"/>
          </a:xfrm>
          <a:prstGeom prst="rect">
            <a:avLst/>
          </a:prstGeom>
          <a:solidFill>
            <a:srgbClr val="4472C4"/>
          </a:solidFill>
          <a:ln w="12700" cap="flat" cmpd="sng" algn="ctr">
            <a:solidFill>
              <a:srgbClr val="4472C4">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ea typeface="+mn-ea"/>
                <a:cs typeface="+mn-cs"/>
              </a:rPr>
              <a:t>Relevant</a:t>
            </a:r>
          </a:p>
        </p:txBody>
      </p:sp>
      <p:sp>
        <p:nvSpPr>
          <p:cNvPr id="60" name="TextBox 59">
            <a:extLst>
              <a:ext uri="{FF2B5EF4-FFF2-40B4-BE49-F238E27FC236}">
                <a16:creationId xmlns:a16="http://schemas.microsoft.com/office/drawing/2014/main" id="{CBCFB067-3AC8-40A1-874D-DE27DADDFD13}"/>
              </a:ext>
            </a:extLst>
          </p:cNvPr>
          <p:cNvSpPr txBox="1"/>
          <p:nvPr/>
        </p:nvSpPr>
        <p:spPr>
          <a:xfrm>
            <a:off x="152400" y="5520977"/>
            <a:ext cx="2599468" cy="369332"/>
          </a:xfrm>
          <a:prstGeom prst="rect">
            <a:avLst/>
          </a:prstGeom>
          <a:noFill/>
        </p:spPr>
        <p:txBody>
          <a:bodyPr wrap="square" rtlCol="0">
            <a:spAutoFit/>
          </a:bodyPr>
          <a:lstStyle/>
          <a:p>
            <a:r>
              <a:rPr lang="en-US" b="1" dirty="0">
                <a:solidFill>
                  <a:prstClr val="black"/>
                </a:solidFill>
              </a:rPr>
              <a:t>Legend</a:t>
            </a:r>
          </a:p>
        </p:txBody>
      </p:sp>
    </p:spTree>
    <p:extLst>
      <p:ext uri="{BB962C8B-B14F-4D97-AF65-F5344CB8AC3E}">
        <p14:creationId xmlns:p14="http://schemas.microsoft.com/office/powerpoint/2010/main" val="62944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fade">
                                      <p:cBhvr>
                                        <p:cTn id="99" dur="500"/>
                                        <p:tgtEl>
                                          <p:spTgt spid="4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fade">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fade">
                                      <p:cBhvr>
                                        <p:cTn id="109" dur="500"/>
                                        <p:tgtEl>
                                          <p:spTgt spid="5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grpId="1" nodeType="clickEffect">
                                  <p:stCondLst>
                                    <p:cond delay="0"/>
                                  </p:stCondLst>
                                  <p:childTnLst>
                                    <p:animEffect transition="out" filter="wipe(down)">
                                      <p:cBhvr>
                                        <p:cTn id="113" dur="500"/>
                                        <p:tgtEl>
                                          <p:spTgt spid="39"/>
                                        </p:tgtEl>
                                      </p:cBhvr>
                                    </p:animEffect>
                                    <p:set>
                                      <p:cBhvr>
                                        <p:cTn id="114" dur="1" fill="hold">
                                          <p:stCondLst>
                                            <p:cond delay="499"/>
                                          </p:stCondLst>
                                        </p:cTn>
                                        <p:tgtEl>
                                          <p:spTgt spid="39"/>
                                        </p:tgtEl>
                                        <p:attrNameLst>
                                          <p:attrName>style.visibility</p:attrName>
                                        </p:attrNameLst>
                                      </p:cBhvr>
                                      <p:to>
                                        <p:strVal val="hidden"/>
                                      </p:to>
                                    </p:set>
                                  </p:childTnLst>
                                </p:cTn>
                              </p:par>
                              <p:par>
                                <p:cTn id="115" presetID="22" presetClass="exit" presetSubtype="4" fill="hold" grpId="1" nodeType="withEffect">
                                  <p:stCondLst>
                                    <p:cond delay="0"/>
                                  </p:stCondLst>
                                  <p:childTnLst>
                                    <p:animEffect transition="out" filter="wipe(down)">
                                      <p:cBhvr>
                                        <p:cTn id="116" dur="500"/>
                                        <p:tgtEl>
                                          <p:spTgt spid="48"/>
                                        </p:tgtEl>
                                      </p:cBhvr>
                                    </p:animEffect>
                                    <p:set>
                                      <p:cBhvr>
                                        <p:cTn id="117" dur="1" fill="hold">
                                          <p:stCondLst>
                                            <p:cond delay="499"/>
                                          </p:stCondLst>
                                        </p:cTn>
                                        <p:tgtEl>
                                          <p:spTgt spid="48"/>
                                        </p:tgtEl>
                                        <p:attrNameLst>
                                          <p:attrName>style.visibility</p:attrName>
                                        </p:attrNameLst>
                                      </p:cBhvr>
                                      <p:to>
                                        <p:strVal val="hidden"/>
                                      </p:to>
                                    </p:set>
                                  </p:childTnLst>
                                </p:cTn>
                              </p:par>
                              <p:par>
                                <p:cTn id="118" presetID="22" presetClass="exit" presetSubtype="4" fill="hold" grpId="1" nodeType="withEffect">
                                  <p:stCondLst>
                                    <p:cond delay="0"/>
                                  </p:stCondLst>
                                  <p:childTnLst>
                                    <p:animEffect transition="out" filter="wipe(down)">
                                      <p:cBhvr>
                                        <p:cTn id="119" dur="500"/>
                                        <p:tgtEl>
                                          <p:spTgt spid="55"/>
                                        </p:tgtEl>
                                      </p:cBhvr>
                                    </p:animEffect>
                                    <p:set>
                                      <p:cBhvr>
                                        <p:cTn id="120" dur="1" fill="hold">
                                          <p:stCondLst>
                                            <p:cond delay="499"/>
                                          </p:stCondLst>
                                        </p:cTn>
                                        <p:tgtEl>
                                          <p:spTgt spid="55"/>
                                        </p:tgtEl>
                                        <p:attrNameLst>
                                          <p:attrName>style.visibility</p:attrName>
                                        </p:attrNameLst>
                                      </p:cBhvr>
                                      <p:to>
                                        <p:strVal val="hidden"/>
                                      </p:to>
                                    </p:set>
                                  </p:childTnLst>
                                </p:cTn>
                              </p:par>
                              <p:par>
                                <p:cTn id="121" presetID="22" presetClass="exit" presetSubtype="4" fill="hold" grpId="1" nodeType="withEffect">
                                  <p:stCondLst>
                                    <p:cond delay="0"/>
                                  </p:stCondLst>
                                  <p:childTnLst>
                                    <p:animEffect transition="out" filter="wipe(down)">
                                      <p:cBhvr>
                                        <p:cTn id="122" dur="500"/>
                                        <p:tgtEl>
                                          <p:spTgt spid="46"/>
                                        </p:tgtEl>
                                      </p:cBhvr>
                                    </p:animEffect>
                                    <p:set>
                                      <p:cBhvr>
                                        <p:cTn id="123" dur="1" fill="hold">
                                          <p:stCondLst>
                                            <p:cond delay="499"/>
                                          </p:stCondLst>
                                        </p:cTn>
                                        <p:tgtEl>
                                          <p:spTgt spid="46"/>
                                        </p:tgtEl>
                                        <p:attrNameLst>
                                          <p:attrName>style.visibility</p:attrName>
                                        </p:attrNameLst>
                                      </p:cBhvr>
                                      <p:to>
                                        <p:strVal val="hidden"/>
                                      </p:to>
                                    </p:set>
                                  </p:childTnLst>
                                </p:cTn>
                              </p:par>
                              <p:par>
                                <p:cTn id="124" presetID="22" presetClass="exit" presetSubtype="4" fill="hold" grpId="1" nodeType="withEffect">
                                  <p:stCondLst>
                                    <p:cond delay="0"/>
                                  </p:stCondLst>
                                  <p:childTnLst>
                                    <p:animEffect transition="out" filter="wipe(down)">
                                      <p:cBhvr>
                                        <p:cTn id="125" dur="500"/>
                                        <p:tgtEl>
                                          <p:spTgt spid="45"/>
                                        </p:tgtEl>
                                      </p:cBhvr>
                                    </p:animEffect>
                                    <p:set>
                                      <p:cBhvr>
                                        <p:cTn id="126" dur="1" fill="hold">
                                          <p:stCondLst>
                                            <p:cond delay="499"/>
                                          </p:stCondLst>
                                        </p:cTn>
                                        <p:tgtEl>
                                          <p:spTgt spid="45"/>
                                        </p:tgtEl>
                                        <p:attrNameLst>
                                          <p:attrName>style.visibility</p:attrName>
                                        </p:attrNameLst>
                                      </p:cBhvr>
                                      <p:to>
                                        <p:strVal val="hidden"/>
                                      </p:to>
                                    </p:set>
                                  </p:childTnLst>
                                </p:cTn>
                              </p:par>
                              <p:par>
                                <p:cTn id="127" presetID="22" presetClass="exit" presetSubtype="4" fill="hold" grpId="1" nodeType="withEffect">
                                  <p:stCondLst>
                                    <p:cond delay="0"/>
                                  </p:stCondLst>
                                  <p:childTnLst>
                                    <p:animEffect transition="out" filter="wipe(down)">
                                      <p:cBhvr>
                                        <p:cTn id="128" dur="500"/>
                                        <p:tgtEl>
                                          <p:spTgt spid="41"/>
                                        </p:tgtEl>
                                      </p:cBhvr>
                                    </p:animEffect>
                                    <p:set>
                                      <p:cBhvr>
                                        <p:cTn id="129" dur="1" fill="hold">
                                          <p:stCondLst>
                                            <p:cond delay="499"/>
                                          </p:stCondLst>
                                        </p:cTn>
                                        <p:tgtEl>
                                          <p:spTgt spid="41"/>
                                        </p:tgtEl>
                                        <p:attrNameLst>
                                          <p:attrName>style.visibility</p:attrName>
                                        </p:attrNameLst>
                                      </p:cBhvr>
                                      <p:to>
                                        <p:strVal val="hidden"/>
                                      </p:to>
                                    </p:set>
                                  </p:childTnLst>
                                </p:cTn>
                              </p:par>
                              <p:par>
                                <p:cTn id="130" presetID="22" presetClass="exit" presetSubtype="4" fill="hold" grpId="1" nodeType="withEffect">
                                  <p:stCondLst>
                                    <p:cond delay="0"/>
                                  </p:stCondLst>
                                  <p:childTnLst>
                                    <p:animEffect transition="out" filter="wipe(down)">
                                      <p:cBhvr>
                                        <p:cTn id="131" dur="500"/>
                                        <p:tgtEl>
                                          <p:spTgt spid="42"/>
                                        </p:tgtEl>
                                      </p:cBhvr>
                                    </p:animEffect>
                                    <p:set>
                                      <p:cBhvr>
                                        <p:cTn id="132" dur="1" fill="hold">
                                          <p:stCondLst>
                                            <p:cond delay="499"/>
                                          </p:stCondLst>
                                        </p:cTn>
                                        <p:tgtEl>
                                          <p:spTgt spid="42"/>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50"/>
                                        </p:tgtEl>
                                      </p:cBhvr>
                                    </p:animEffect>
                                    <p:set>
                                      <p:cBhvr>
                                        <p:cTn id="135" dur="1" fill="hold">
                                          <p:stCondLst>
                                            <p:cond delay="499"/>
                                          </p:stCondLst>
                                        </p:cTn>
                                        <p:tgtEl>
                                          <p:spTgt spid="50"/>
                                        </p:tgtEl>
                                        <p:attrNameLst>
                                          <p:attrName>style.visibility</p:attrName>
                                        </p:attrNameLst>
                                      </p:cBhvr>
                                      <p:to>
                                        <p:strVal val="hidden"/>
                                      </p:to>
                                    </p:set>
                                  </p:childTnLst>
                                </p:cTn>
                              </p:par>
                              <p:par>
                                <p:cTn id="136" presetID="22" presetClass="exit" presetSubtype="4" fill="hold" grpId="1" nodeType="withEffect">
                                  <p:stCondLst>
                                    <p:cond delay="0"/>
                                  </p:stCondLst>
                                  <p:childTnLst>
                                    <p:animEffect transition="out" filter="wipe(down)">
                                      <p:cBhvr>
                                        <p:cTn id="137" dur="500"/>
                                        <p:tgtEl>
                                          <p:spTgt spid="43"/>
                                        </p:tgtEl>
                                      </p:cBhvr>
                                    </p:animEffect>
                                    <p:set>
                                      <p:cBhvr>
                                        <p:cTn id="138" dur="1" fill="hold">
                                          <p:stCondLst>
                                            <p:cond delay="499"/>
                                          </p:stCondLst>
                                        </p:cTn>
                                        <p:tgtEl>
                                          <p:spTgt spid="43"/>
                                        </p:tgtEl>
                                        <p:attrNameLst>
                                          <p:attrName>style.visibility</p:attrName>
                                        </p:attrNameLst>
                                      </p:cBhvr>
                                      <p:to>
                                        <p:strVal val="hidden"/>
                                      </p:to>
                                    </p:set>
                                  </p:childTnLst>
                                </p:cTn>
                              </p:par>
                              <p:par>
                                <p:cTn id="139" presetID="22" presetClass="exit" presetSubtype="4" fill="hold" grpId="1" nodeType="withEffect">
                                  <p:stCondLst>
                                    <p:cond delay="0"/>
                                  </p:stCondLst>
                                  <p:childTnLst>
                                    <p:animEffect transition="out" filter="wipe(down)">
                                      <p:cBhvr>
                                        <p:cTn id="140" dur="500"/>
                                        <p:tgtEl>
                                          <p:spTgt spid="57"/>
                                        </p:tgtEl>
                                      </p:cBhvr>
                                    </p:animEffect>
                                    <p:set>
                                      <p:cBhvr>
                                        <p:cTn id="141" dur="1" fill="hold">
                                          <p:stCondLst>
                                            <p:cond delay="499"/>
                                          </p:stCondLst>
                                        </p:cTn>
                                        <p:tgtEl>
                                          <p:spTgt spid="57"/>
                                        </p:tgtEl>
                                        <p:attrNameLst>
                                          <p:attrName>style.visibility</p:attrName>
                                        </p:attrNameLst>
                                      </p:cBhvr>
                                      <p:to>
                                        <p:strVal val="hidden"/>
                                      </p:to>
                                    </p:set>
                                  </p:childTnLst>
                                </p:cTn>
                              </p:par>
                              <p:par>
                                <p:cTn id="142" presetID="22" presetClass="exit" presetSubtype="4" fill="hold" grpId="1" nodeType="withEffect">
                                  <p:stCondLst>
                                    <p:cond delay="0"/>
                                  </p:stCondLst>
                                  <p:childTnLst>
                                    <p:animEffect transition="out" filter="wipe(down)">
                                      <p:cBhvr>
                                        <p:cTn id="143" dur="500"/>
                                        <p:tgtEl>
                                          <p:spTgt spid="56"/>
                                        </p:tgtEl>
                                      </p:cBhvr>
                                    </p:animEffect>
                                    <p:set>
                                      <p:cBhvr>
                                        <p:cTn id="144"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39" grpId="1" animBg="1"/>
      <p:bldP spid="40" grpId="0" animBg="1"/>
      <p:bldP spid="41" grpId="0" animBg="1"/>
      <p:bldP spid="41" grpId="1" animBg="1"/>
      <p:bldP spid="42" grpId="0" animBg="1"/>
      <p:bldP spid="42" grpId="1" animBg="1"/>
      <p:bldP spid="43" grpId="0" animBg="1"/>
      <p:bldP spid="43" grpId="1" animBg="1"/>
      <p:bldP spid="44" grpId="0" animBg="1"/>
      <p:bldP spid="45" grpId="0" animBg="1"/>
      <p:bldP spid="45" grpId="1" animBg="1"/>
      <p:bldP spid="46" grpId="0" animBg="1"/>
      <p:bldP spid="46" grpId="1" animBg="1"/>
      <p:bldP spid="47" grpId="0" animBg="1"/>
      <p:bldP spid="48" grpId="0" animBg="1"/>
      <p:bldP spid="48" grpId="1" animBg="1"/>
      <p:bldP spid="49" grpId="0" animBg="1"/>
      <p:bldP spid="50" grpId="0" animBg="1"/>
      <p:bldP spid="50" grpId="1" animBg="1"/>
      <p:bldP spid="51" grpId="0" animBg="1"/>
      <p:bldP spid="52" grpId="0" animBg="1"/>
      <p:bldP spid="53" grpId="0" animBg="1"/>
      <p:bldP spid="54" grpId="0" animBg="1"/>
      <p:bldP spid="55" grpId="0" animBg="1"/>
      <p:bldP spid="55" grpId="1" animBg="1"/>
      <p:bldP spid="56" grpId="0" animBg="1"/>
      <p:bldP spid="56" grpId="1" animBg="1"/>
      <p:bldP spid="57" grpId="0" animBg="1"/>
      <p:bldP spid="5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PRODUCTS – COMPUTE</a:t>
            </a:r>
          </a:p>
        </p:txBody>
      </p:sp>
      <p:pic>
        <p:nvPicPr>
          <p:cNvPr id="1030" name="Picture 6" descr="AWS Cloud">
            <a:extLst>
              <a:ext uri="{FF2B5EF4-FFF2-40B4-BE49-F238E27FC236}">
                <a16:creationId xmlns:a16="http://schemas.microsoft.com/office/drawing/2014/main" id="{0A9F80A4-ED26-45CD-BC8D-55AEE1CA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313" y="152400"/>
            <a:ext cx="857250" cy="857250"/>
          </a:xfrm>
          <a:prstGeom prst="rect">
            <a:avLst/>
          </a:prstGeom>
          <a:solidFill>
            <a:srgbClr val="E48312"/>
          </a:solidFill>
        </p:spPr>
      </p:pic>
      <p:graphicFrame>
        <p:nvGraphicFramePr>
          <p:cNvPr id="3" name="Table 2">
            <a:extLst>
              <a:ext uri="{FF2B5EF4-FFF2-40B4-BE49-F238E27FC236}">
                <a16:creationId xmlns:a16="http://schemas.microsoft.com/office/drawing/2014/main" id="{83E2AFE7-5886-441A-87FA-E891BA566C71}"/>
              </a:ext>
            </a:extLst>
          </p:cNvPr>
          <p:cNvGraphicFramePr>
            <a:graphicFrameLocks noGrp="1"/>
          </p:cNvGraphicFramePr>
          <p:nvPr>
            <p:extLst>
              <p:ext uri="{D42A27DB-BD31-4B8C-83A1-F6EECF244321}">
                <p14:modId xmlns:p14="http://schemas.microsoft.com/office/powerpoint/2010/main" val="850469777"/>
              </p:ext>
            </p:extLst>
          </p:nvPr>
        </p:nvGraphicFramePr>
        <p:xfrm>
          <a:off x="152401" y="1181100"/>
          <a:ext cx="11925301" cy="2296160"/>
        </p:xfrm>
        <a:graphic>
          <a:graphicData uri="http://schemas.openxmlformats.org/drawingml/2006/table">
            <a:tbl>
              <a:tblPr firstRow="1" bandRow="1">
                <a:tableStyleId>{21E4AEA4-8DFA-4A89-87EB-49C32662AFE0}</a:tableStyleId>
              </a:tblPr>
              <a:tblGrid>
                <a:gridCol w="1997462">
                  <a:extLst>
                    <a:ext uri="{9D8B030D-6E8A-4147-A177-3AD203B41FA5}">
                      <a16:colId xmlns:a16="http://schemas.microsoft.com/office/drawing/2014/main" val="372371212"/>
                    </a:ext>
                  </a:extLst>
                </a:gridCol>
                <a:gridCol w="2197521">
                  <a:extLst>
                    <a:ext uri="{9D8B030D-6E8A-4147-A177-3AD203B41FA5}">
                      <a16:colId xmlns:a16="http://schemas.microsoft.com/office/drawing/2014/main" val="2939220528"/>
                    </a:ext>
                  </a:extLst>
                </a:gridCol>
                <a:gridCol w="7730318">
                  <a:extLst>
                    <a:ext uri="{9D8B030D-6E8A-4147-A177-3AD203B41FA5}">
                      <a16:colId xmlns:a16="http://schemas.microsoft.com/office/drawing/2014/main" val="3805035241"/>
                    </a:ext>
                  </a:extLst>
                </a:gridCol>
              </a:tblGrid>
              <a:tr h="370840">
                <a:tc>
                  <a:txBody>
                    <a:bodyPr/>
                    <a:lstStyle/>
                    <a:p>
                      <a:r>
                        <a:rPr lang="en-US" dirty="0"/>
                        <a:t>Product</a:t>
                      </a:r>
                    </a:p>
                  </a:txBody>
                  <a:tcPr/>
                </a:tc>
                <a:tc>
                  <a:txBody>
                    <a:bodyPr/>
                    <a:lstStyle/>
                    <a:p>
                      <a:r>
                        <a:rPr lang="en-US" dirty="0"/>
                        <a:t>Deployment Unit</a:t>
                      </a:r>
                    </a:p>
                  </a:txBody>
                  <a:tcPr/>
                </a:tc>
                <a:tc>
                  <a:txBody>
                    <a:bodyPr/>
                    <a:lstStyle/>
                    <a:p>
                      <a:r>
                        <a:rPr lang="en-US" dirty="0"/>
                        <a:t>You can use it to</a:t>
                      </a:r>
                    </a:p>
                  </a:txBody>
                  <a:tcPr/>
                </a:tc>
                <a:extLst>
                  <a:ext uri="{0D108BD9-81ED-4DB2-BD59-A6C34878D82A}">
                    <a16:rowId xmlns:a16="http://schemas.microsoft.com/office/drawing/2014/main" val="17519406"/>
                  </a:ext>
                </a:extLst>
              </a:tr>
              <a:tr h="370840">
                <a:tc>
                  <a:txBody>
                    <a:bodyPr/>
                    <a:lstStyle/>
                    <a:p>
                      <a:r>
                        <a:rPr lang="en-US" sz="1400" dirty="0"/>
                        <a:t>Amazon EC2 (Elastic Cloud Compute)</a:t>
                      </a:r>
                    </a:p>
                  </a:txBody>
                  <a:tcPr/>
                </a:tc>
                <a:tc>
                  <a:txBody>
                    <a:bodyPr/>
                    <a:lstStyle/>
                    <a:p>
                      <a:r>
                        <a:rPr lang="en-US" sz="1400" dirty="0"/>
                        <a:t>Virtual Machine (VM)</a:t>
                      </a:r>
                    </a:p>
                  </a:txBody>
                  <a:tcPr/>
                </a:tc>
                <a:tc>
                  <a:txBody>
                    <a:bodyPr/>
                    <a:lstStyle/>
                    <a:p>
                      <a:r>
                        <a:rPr lang="en-US" sz="1400" dirty="0"/>
                        <a:t>Run any application. Control and manage server or cluster level functions such as scaling and deployment.</a:t>
                      </a:r>
                    </a:p>
                  </a:txBody>
                  <a:tcPr/>
                </a:tc>
                <a:extLst>
                  <a:ext uri="{0D108BD9-81ED-4DB2-BD59-A6C34878D82A}">
                    <a16:rowId xmlns:a16="http://schemas.microsoft.com/office/drawing/2014/main" val="873756686"/>
                  </a:ext>
                </a:extLst>
              </a:tr>
              <a:tr h="370840">
                <a:tc>
                  <a:txBody>
                    <a:bodyPr/>
                    <a:lstStyle/>
                    <a:p>
                      <a:r>
                        <a:rPr lang="en-US" sz="1400" dirty="0"/>
                        <a:t>Amazon LightSail</a:t>
                      </a:r>
                    </a:p>
                  </a:txBody>
                  <a:tcPr/>
                </a:tc>
                <a:tc>
                  <a:txBody>
                    <a:bodyPr/>
                    <a:lstStyle/>
                    <a:p>
                      <a:r>
                        <a:rPr lang="en-US" sz="1400" dirty="0"/>
                        <a:t>Virtual Private Server (Instance)</a:t>
                      </a:r>
                    </a:p>
                  </a:txBody>
                  <a:tcPr/>
                </a:tc>
                <a:tc>
                  <a:txBody>
                    <a:bodyPr/>
                    <a:lstStyle/>
                    <a:p>
                      <a:r>
                        <a:rPr lang="en-US" sz="1400" dirty="0"/>
                        <a:t>Run simple applications and websites on one or a few servers for a low, predictable price.</a:t>
                      </a:r>
                    </a:p>
                  </a:txBody>
                  <a:tcPr/>
                </a:tc>
                <a:extLst>
                  <a:ext uri="{0D108BD9-81ED-4DB2-BD59-A6C34878D82A}">
                    <a16:rowId xmlns:a16="http://schemas.microsoft.com/office/drawing/2014/main" val="276210354"/>
                  </a:ext>
                </a:extLst>
              </a:tr>
              <a:tr h="370840">
                <a:tc>
                  <a:txBody>
                    <a:bodyPr/>
                    <a:lstStyle/>
                    <a:p>
                      <a:r>
                        <a:rPr lang="en-US" sz="1400" dirty="0"/>
                        <a:t>Amazon ECS (Elastic Container Service)</a:t>
                      </a:r>
                    </a:p>
                  </a:txBody>
                  <a:tcPr/>
                </a:tc>
                <a:tc>
                  <a:txBody>
                    <a:bodyPr/>
                    <a:lstStyle/>
                    <a:p>
                      <a:r>
                        <a:rPr lang="en-US" sz="1400" dirty="0"/>
                        <a:t>Containers</a:t>
                      </a:r>
                    </a:p>
                  </a:txBody>
                  <a:tcPr/>
                </a:tc>
                <a:tc>
                  <a:txBody>
                    <a:bodyPr/>
                    <a:lstStyle/>
                    <a:p>
                      <a:r>
                        <a:rPr lang="en-US" sz="1400" dirty="0"/>
                        <a:t>Run stateless or stateful applications packaged as Docker containers</a:t>
                      </a:r>
                    </a:p>
                  </a:txBody>
                  <a:tcPr/>
                </a:tc>
                <a:extLst>
                  <a:ext uri="{0D108BD9-81ED-4DB2-BD59-A6C34878D82A}">
                    <a16:rowId xmlns:a16="http://schemas.microsoft.com/office/drawing/2014/main" val="2067235212"/>
                  </a:ext>
                </a:extLst>
              </a:tr>
              <a:tr h="370840">
                <a:tc>
                  <a:txBody>
                    <a:bodyPr/>
                    <a:lstStyle/>
                    <a:p>
                      <a:r>
                        <a:rPr lang="en-US" sz="1400" dirty="0"/>
                        <a:t>AWS Lambda</a:t>
                      </a:r>
                    </a:p>
                  </a:txBody>
                  <a:tcPr/>
                </a:tc>
                <a:tc>
                  <a:txBody>
                    <a:bodyPr/>
                    <a:lstStyle/>
                    <a:p>
                      <a:r>
                        <a:rPr lang="en-US" sz="1400" dirty="0"/>
                        <a:t>Code</a:t>
                      </a:r>
                    </a:p>
                  </a:txBody>
                  <a:tcPr/>
                </a:tc>
                <a:tc>
                  <a:txBody>
                    <a:bodyPr/>
                    <a:lstStyle/>
                    <a:p>
                      <a:r>
                        <a:rPr lang="en-US" sz="1400" dirty="0"/>
                        <a:t>Run event-initiated, stateless applications that need quick response times</a:t>
                      </a:r>
                    </a:p>
                  </a:txBody>
                  <a:tcPr/>
                </a:tc>
                <a:extLst>
                  <a:ext uri="{0D108BD9-81ED-4DB2-BD59-A6C34878D82A}">
                    <a16:rowId xmlns:a16="http://schemas.microsoft.com/office/drawing/2014/main" val="3738373502"/>
                  </a:ext>
                </a:extLst>
              </a:tr>
            </a:tbl>
          </a:graphicData>
        </a:graphic>
      </p:graphicFrame>
      <p:sp>
        <p:nvSpPr>
          <p:cNvPr id="8" name="TextBox 7">
            <a:extLst>
              <a:ext uri="{FF2B5EF4-FFF2-40B4-BE49-F238E27FC236}">
                <a16:creationId xmlns:a16="http://schemas.microsoft.com/office/drawing/2014/main" id="{3484FE4B-C9C7-4243-BD0E-F455B37D99B5}"/>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https://aws.amazon.com/products/compute/</a:t>
            </a:r>
          </a:p>
        </p:txBody>
      </p:sp>
    </p:spTree>
    <p:extLst>
      <p:ext uri="{BB962C8B-B14F-4D97-AF65-F5344CB8AC3E}">
        <p14:creationId xmlns:p14="http://schemas.microsoft.com/office/powerpoint/2010/main" val="209438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PRODUCTS – STORAGE</a:t>
            </a:r>
          </a:p>
        </p:txBody>
      </p:sp>
      <p:pic>
        <p:nvPicPr>
          <p:cNvPr id="1030" name="Picture 6" descr="AWS Cloud">
            <a:extLst>
              <a:ext uri="{FF2B5EF4-FFF2-40B4-BE49-F238E27FC236}">
                <a16:creationId xmlns:a16="http://schemas.microsoft.com/office/drawing/2014/main" id="{0A9F80A4-ED26-45CD-BC8D-55AEE1CA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313" y="152400"/>
            <a:ext cx="857250" cy="857250"/>
          </a:xfrm>
          <a:prstGeom prst="rect">
            <a:avLst/>
          </a:prstGeom>
          <a:solidFill>
            <a:srgbClr val="E48312"/>
          </a:solidFill>
        </p:spPr>
      </p:pic>
      <p:graphicFrame>
        <p:nvGraphicFramePr>
          <p:cNvPr id="3" name="Table 2">
            <a:extLst>
              <a:ext uri="{FF2B5EF4-FFF2-40B4-BE49-F238E27FC236}">
                <a16:creationId xmlns:a16="http://schemas.microsoft.com/office/drawing/2014/main" id="{83E2AFE7-5886-441A-87FA-E891BA566C71}"/>
              </a:ext>
            </a:extLst>
          </p:cNvPr>
          <p:cNvGraphicFramePr>
            <a:graphicFrameLocks noGrp="1"/>
          </p:cNvGraphicFramePr>
          <p:nvPr>
            <p:extLst>
              <p:ext uri="{D42A27DB-BD31-4B8C-83A1-F6EECF244321}">
                <p14:modId xmlns:p14="http://schemas.microsoft.com/office/powerpoint/2010/main" val="4288130104"/>
              </p:ext>
            </p:extLst>
          </p:nvPr>
        </p:nvGraphicFramePr>
        <p:xfrm>
          <a:off x="152401" y="1181100"/>
          <a:ext cx="11940861" cy="4739640"/>
        </p:xfrm>
        <a:graphic>
          <a:graphicData uri="http://schemas.openxmlformats.org/drawingml/2006/table">
            <a:tbl>
              <a:tblPr firstRow="1" bandRow="1">
                <a:tableStyleId>{21E4AEA4-8DFA-4A89-87EB-49C32662AFE0}</a:tableStyleId>
              </a:tblPr>
              <a:tblGrid>
                <a:gridCol w="1997462">
                  <a:extLst>
                    <a:ext uri="{9D8B030D-6E8A-4147-A177-3AD203B41FA5}">
                      <a16:colId xmlns:a16="http://schemas.microsoft.com/office/drawing/2014/main" val="372371212"/>
                    </a:ext>
                  </a:extLst>
                </a:gridCol>
                <a:gridCol w="9943399">
                  <a:extLst>
                    <a:ext uri="{9D8B030D-6E8A-4147-A177-3AD203B41FA5}">
                      <a16:colId xmlns:a16="http://schemas.microsoft.com/office/drawing/2014/main" val="3805035241"/>
                    </a:ext>
                  </a:extLst>
                </a:gridCol>
              </a:tblGrid>
              <a:tr h="370840">
                <a:tc>
                  <a:txBody>
                    <a:bodyPr/>
                    <a:lstStyle/>
                    <a:p>
                      <a:r>
                        <a:rPr lang="en-US" dirty="0"/>
                        <a:t>Product</a:t>
                      </a:r>
                    </a:p>
                  </a:txBody>
                  <a:tcPr/>
                </a:tc>
                <a:tc>
                  <a:txBody>
                    <a:bodyPr/>
                    <a:lstStyle/>
                    <a:p>
                      <a:r>
                        <a:rPr lang="en-US" dirty="0"/>
                        <a:t>You can use it for</a:t>
                      </a:r>
                    </a:p>
                  </a:txBody>
                  <a:tcPr/>
                </a:tc>
                <a:extLst>
                  <a:ext uri="{0D108BD9-81ED-4DB2-BD59-A6C34878D82A}">
                    <a16:rowId xmlns:a16="http://schemas.microsoft.com/office/drawing/2014/main" val="17519406"/>
                  </a:ext>
                </a:extLst>
              </a:tr>
              <a:tr h="370840">
                <a:tc>
                  <a:txBody>
                    <a:bodyPr/>
                    <a:lstStyle/>
                    <a:p>
                      <a:r>
                        <a:rPr lang="en-US" sz="1400" dirty="0"/>
                        <a:t>Amazon EBS (Elastic Block Store)</a:t>
                      </a:r>
                    </a:p>
                  </a:txBody>
                  <a:tcPr/>
                </a:tc>
                <a:tc>
                  <a:txBody>
                    <a:bodyPr/>
                    <a:lstStyle/>
                    <a:p>
                      <a:r>
                        <a:rPr lang="en-US" sz="1400" dirty="0"/>
                        <a:t>Persistent local storage for Amazon EC2, for relational and NoSQL databases, data warehousing, enterprise applications, Big Data processing, or backup and recovery	</a:t>
                      </a:r>
                    </a:p>
                  </a:txBody>
                  <a:tcPr/>
                </a:tc>
                <a:extLst>
                  <a:ext uri="{0D108BD9-81ED-4DB2-BD59-A6C34878D82A}">
                    <a16:rowId xmlns:a16="http://schemas.microsoft.com/office/drawing/2014/main" val="873756686"/>
                  </a:ext>
                </a:extLst>
              </a:tr>
              <a:tr h="370840">
                <a:tc>
                  <a:txBody>
                    <a:bodyPr/>
                    <a:lstStyle/>
                    <a:p>
                      <a:r>
                        <a:rPr lang="en-US" sz="1400" dirty="0"/>
                        <a:t>Amazon EFS (Elastic File System)</a:t>
                      </a:r>
                    </a:p>
                  </a:txBody>
                  <a:tcPr/>
                </a:tc>
                <a:tc>
                  <a:txBody>
                    <a:bodyPr/>
                    <a:lstStyle/>
                    <a:p>
                      <a:r>
                        <a:rPr lang="en-US" sz="1400" dirty="0"/>
                        <a:t>A simple, scalable, elastic file system for Linux-based workloads for use with AWS Cloud services and on-premises resources. 	</a:t>
                      </a:r>
                    </a:p>
                  </a:txBody>
                  <a:tcPr/>
                </a:tc>
                <a:extLst>
                  <a:ext uri="{0D108BD9-81ED-4DB2-BD59-A6C34878D82A}">
                    <a16:rowId xmlns:a16="http://schemas.microsoft.com/office/drawing/2014/main" val="276210354"/>
                  </a:ext>
                </a:extLst>
              </a:tr>
              <a:tr h="370840">
                <a:tc>
                  <a:txBody>
                    <a:bodyPr/>
                    <a:lstStyle/>
                    <a:p>
                      <a:r>
                        <a:rPr lang="en-US" sz="1400" dirty="0"/>
                        <a:t>Amazon </a:t>
                      </a:r>
                      <a:r>
                        <a:rPr lang="en-US" sz="1400" dirty="0" err="1"/>
                        <a:t>FSx</a:t>
                      </a:r>
                      <a:r>
                        <a:rPr lang="en-US" sz="1400" dirty="0"/>
                        <a:t> for </a:t>
                      </a:r>
                      <a:r>
                        <a:rPr lang="en-US" sz="1400" dirty="0" err="1"/>
                        <a:t>Lustre</a:t>
                      </a:r>
                      <a:endParaRPr lang="en-US" sz="1400" dirty="0"/>
                    </a:p>
                  </a:txBody>
                  <a:tcPr/>
                </a:tc>
                <a:tc>
                  <a:txBody>
                    <a:bodyPr/>
                    <a:lstStyle/>
                    <a:p>
                      <a:r>
                        <a:rPr lang="en-US" sz="1400" dirty="0"/>
                        <a:t>A fully managed file system that is optimized for compute-intensive workloads, such as high performance computing, machine learning, and media data processing workflows, and is seamlessly integrated with Amazon S3	</a:t>
                      </a:r>
                    </a:p>
                  </a:txBody>
                  <a:tcPr/>
                </a:tc>
                <a:extLst>
                  <a:ext uri="{0D108BD9-81ED-4DB2-BD59-A6C34878D82A}">
                    <a16:rowId xmlns:a16="http://schemas.microsoft.com/office/drawing/2014/main" val="20672352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a:t>
                      </a:r>
                      <a:r>
                        <a:rPr lang="en-US" sz="1400" dirty="0" err="1"/>
                        <a:t>FSx</a:t>
                      </a:r>
                      <a:r>
                        <a:rPr lang="en-US" sz="1400" dirty="0"/>
                        <a:t> for Windows</a:t>
                      </a:r>
                    </a:p>
                  </a:txBody>
                  <a:tcPr/>
                </a:tc>
                <a:tc>
                  <a:txBody>
                    <a:bodyPr/>
                    <a:lstStyle/>
                    <a:p>
                      <a:r>
                        <a:rPr lang="en-US" sz="1400" dirty="0"/>
                        <a:t>A fully managed native Microsoft Windows file system built on Windows Server so you can easily move your Windows-based applications that require file storage to AWS</a:t>
                      </a:r>
                    </a:p>
                  </a:txBody>
                  <a:tcPr/>
                </a:tc>
                <a:extLst>
                  <a:ext uri="{0D108BD9-81ED-4DB2-BD59-A6C34878D82A}">
                    <a16:rowId xmlns:a16="http://schemas.microsoft.com/office/drawing/2014/main" val="3738373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(Simple Storage Service)</a:t>
                      </a:r>
                    </a:p>
                  </a:txBody>
                  <a:tcPr/>
                </a:tc>
                <a:tc>
                  <a:txBody>
                    <a:bodyPr/>
                    <a:lstStyle/>
                    <a:p>
                      <a:r>
                        <a:rPr lang="en-US" sz="1400" dirty="0"/>
                        <a:t>A scalable, durable platform to make data accessible from any Internet location, for user-generated content, active archive, serverless computing, Big Data storage or backup and recovery	</a:t>
                      </a:r>
                    </a:p>
                  </a:txBody>
                  <a:tcPr/>
                </a:tc>
                <a:extLst>
                  <a:ext uri="{0D108BD9-81ED-4DB2-BD59-A6C34878D82A}">
                    <a16:rowId xmlns:a16="http://schemas.microsoft.com/office/drawing/2014/main" val="2861757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Glacier</a:t>
                      </a:r>
                    </a:p>
                  </a:txBody>
                  <a:tcPr/>
                </a:tc>
                <a:tc>
                  <a:txBody>
                    <a:bodyPr/>
                    <a:lstStyle/>
                    <a:p>
                      <a:r>
                        <a:rPr lang="en-US" sz="1400" dirty="0"/>
                        <a:t>Highly affordable long-term storage that can replace tape for archive and regulatory compliance</a:t>
                      </a:r>
                    </a:p>
                  </a:txBody>
                  <a:tcPr/>
                </a:tc>
                <a:extLst>
                  <a:ext uri="{0D108BD9-81ED-4DB2-BD59-A6C34878D82A}">
                    <a16:rowId xmlns:a16="http://schemas.microsoft.com/office/drawing/2014/main" val="1314705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Storage Gateway</a:t>
                      </a:r>
                    </a:p>
                  </a:txBody>
                  <a:tcPr/>
                </a:tc>
                <a:tc>
                  <a:txBody>
                    <a:bodyPr/>
                    <a:lstStyle/>
                    <a:p>
                      <a:r>
                        <a:rPr lang="en-US" sz="1400" dirty="0"/>
                        <a:t>A hybrid storage cloud augmenting your on-premises environment with Amazon cloud storage, for bursting, tiering or migration</a:t>
                      </a:r>
                    </a:p>
                  </a:txBody>
                  <a:tcPr/>
                </a:tc>
                <a:extLst>
                  <a:ext uri="{0D108BD9-81ED-4DB2-BD59-A6C34878D82A}">
                    <a16:rowId xmlns:a16="http://schemas.microsoft.com/office/drawing/2014/main" val="17214505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Cloud Data Migration Services</a:t>
                      </a:r>
                    </a:p>
                  </a:txBody>
                  <a:tcPr/>
                </a:tc>
                <a:tc>
                  <a:txBody>
                    <a:bodyPr/>
                    <a:lstStyle/>
                    <a:p>
                      <a:r>
                        <a:rPr lang="en-US" sz="1400" dirty="0"/>
                        <a:t>A portfolio of services to help simplify and accelerate moving data of all types and sizes into and out of the AWS cloud</a:t>
                      </a:r>
                    </a:p>
                  </a:txBody>
                  <a:tcPr/>
                </a:tc>
                <a:extLst>
                  <a:ext uri="{0D108BD9-81ED-4DB2-BD59-A6C34878D82A}">
                    <a16:rowId xmlns:a16="http://schemas.microsoft.com/office/drawing/2014/main" val="11808204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Backup</a:t>
                      </a:r>
                    </a:p>
                  </a:txBody>
                  <a:tcPr/>
                </a:tc>
                <a:tc>
                  <a:txBody>
                    <a:bodyPr/>
                    <a:lstStyle/>
                    <a:p>
                      <a:r>
                        <a:rPr lang="en-US" sz="1400" dirty="0"/>
                        <a:t>A fully managed backup service that makes it easy to centralize and automate the back up of data across AWS services in the cloud as well as on premises using the AWS Storage Gateway. </a:t>
                      </a:r>
                    </a:p>
                  </a:txBody>
                  <a:tcPr/>
                </a:tc>
                <a:extLst>
                  <a:ext uri="{0D108BD9-81ED-4DB2-BD59-A6C34878D82A}">
                    <a16:rowId xmlns:a16="http://schemas.microsoft.com/office/drawing/2014/main" val="932111295"/>
                  </a:ext>
                </a:extLst>
              </a:tr>
            </a:tbl>
          </a:graphicData>
        </a:graphic>
      </p:graphicFrame>
      <p:sp>
        <p:nvSpPr>
          <p:cNvPr id="8" name="TextBox 7">
            <a:extLst>
              <a:ext uri="{FF2B5EF4-FFF2-40B4-BE49-F238E27FC236}">
                <a16:creationId xmlns:a16="http://schemas.microsoft.com/office/drawing/2014/main" id="{3484FE4B-C9C7-4243-BD0E-F455B37D99B5}"/>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https://aws.amazon.com/products/storage/</a:t>
            </a:r>
          </a:p>
        </p:txBody>
      </p:sp>
    </p:spTree>
    <p:extLst>
      <p:ext uri="{BB962C8B-B14F-4D97-AF65-F5344CB8AC3E}">
        <p14:creationId xmlns:p14="http://schemas.microsoft.com/office/powerpoint/2010/main" val="95412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PRODUCTS – NETWORK &amp; CONTENT DELIVERY</a:t>
            </a:r>
          </a:p>
        </p:txBody>
      </p:sp>
      <p:pic>
        <p:nvPicPr>
          <p:cNvPr id="1030" name="Picture 6" descr="AWS Cloud">
            <a:extLst>
              <a:ext uri="{FF2B5EF4-FFF2-40B4-BE49-F238E27FC236}">
                <a16:creationId xmlns:a16="http://schemas.microsoft.com/office/drawing/2014/main" id="{0A9F80A4-ED26-45CD-BC8D-55AEE1CA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313" y="152400"/>
            <a:ext cx="857250" cy="857250"/>
          </a:xfrm>
          <a:prstGeom prst="rect">
            <a:avLst/>
          </a:prstGeom>
          <a:solidFill>
            <a:srgbClr val="E48312"/>
          </a:solidFill>
        </p:spPr>
      </p:pic>
      <p:graphicFrame>
        <p:nvGraphicFramePr>
          <p:cNvPr id="3" name="Table 2">
            <a:extLst>
              <a:ext uri="{FF2B5EF4-FFF2-40B4-BE49-F238E27FC236}">
                <a16:creationId xmlns:a16="http://schemas.microsoft.com/office/drawing/2014/main" id="{83E2AFE7-5886-441A-87FA-E891BA566C71}"/>
              </a:ext>
            </a:extLst>
          </p:cNvPr>
          <p:cNvGraphicFramePr>
            <a:graphicFrameLocks noGrp="1"/>
          </p:cNvGraphicFramePr>
          <p:nvPr>
            <p:extLst>
              <p:ext uri="{D42A27DB-BD31-4B8C-83A1-F6EECF244321}">
                <p14:modId xmlns:p14="http://schemas.microsoft.com/office/powerpoint/2010/main" val="1756129477"/>
              </p:ext>
            </p:extLst>
          </p:nvPr>
        </p:nvGraphicFramePr>
        <p:xfrm>
          <a:off x="152401" y="1181100"/>
          <a:ext cx="11940860" cy="2814320"/>
        </p:xfrm>
        <a:graphic>
          <a:graphicData uri="http://schemas.openxmlformats.org/drawingml/2006/table">
            <a:tbl>
              <a:tblPr firstRow="1" bandRow="1">
                <a:tableStyleId>{21E4AEA4-8DFA-4A89-87EB-49C32662AFE0}</a:tableStyleId>
              </a:tblPr>
              <a:tblGrid>
                <a:gridCol w="1711211">
                  <a:extLst>
                    <a:ext uri="{9D8B030D-6E8A-4147-A177-3AD203B41FA5}">
                      <a16:colId xmlns:a16="http://schemas.microsoft.com/office/drawing/2014/main" val="372371212"/>
                    </a:ext>
                  </a:extLst>
                </a:gridCol>
                <a:gridCol w="1711211">
                  <a:extLst>
                    <a:ext uri="{9D8B030D-6E8A-4147-A177-3AD203B41FA5}">
                      <a16:colId xmlns:a16="http://schemas.microsoft.com/office/drawing/2014/main" val="3183150713"/>
                    </a:ext>
                  </a:extLst>
                </a:gridCol>
                <a:gridCol w="8518438">
                  <a:extLst>
                    <a:ext uri="{9D8B030D-6E8A-4147-A177-3AD203B41FA5}">
                      <a16:colId xmlns:a16="http://schemas.microsoft.com/office/drawing/2014/main" val="3805035241"/>
                    </a:ext>
                  </a:extLst>
                </a:gridCol>
              </a:tblGrid>
              <a:tr h="370840">
                <a:tc>
                  <a:txBody>
                    <a:bodyPr/>
                    <a:lstStyle/>
                    <a:p>
                      <a:r>
                        <a:rPr lang="en-US" dirty="0"/>
                        <a:t>Product</a:t>
                      </a:r>
                    </a:p>
                  </a:txBody>
                  <a:tcPr/>
                </a:tc>
                <a:tc>
                  <a:txBody>
                    <a:bodyPr/>
                    <a:lstStyle/>
                    <a:p>
                      <a:r>
                        <a:rPr lang="en-US" dirty="0"/>
                        <a:t>Product Type</a:t>
                      </a:r>
                    </a:p>
                  </a:txBody>
                  <a:tcPr/>
                </a:tc>
                <a:tc>
                  <a:txBody>
                    <a:bodyPr/>
                    <a:lstStyle/>
                    <a:p>
                      <a:r>
                        <a:rPr lang="en-US" dirty="0"/>
                        <a:t>You can use it for</a:t>
                      </a:r>
                    </a:p>
                  </a:txBody>
                  <a:tcPr/>
                </a:tc>
                <a:extLst>
                  <a:ext uri="{0D108BD9-81ED-4DB2-BD59-A6C34878D82A}">
                    <a16:rowId xmlns:a16="http://schemas.microsoft.com/office/drawing/2014/main" val="17519406"/>
                  </a:ext>
                </a:extLst>
              </a:tr>
              <a:tr h="370840">
                <a:tc>
                  <a:txBody>
                    <a:bodyPr/>
                    <a:lstStyle/>
                    <a:p>
                      <a:r>
                        <a:rPr lang="en-US" sz="1400" dirty="0"/>
                        <a:t>Amazon CloudFront</a:t>
                      </a:r>
                    </a:p>
                  </a:txBody>
                  <a:tcPr/>
                </a:tc>
                <a:tc>
                  <a:txBody>
                    <a:bodyPr/>
                    <a:lstStyle/>
                    <a:p>
                      <a:r>
                        <a:rPr lang="en-US" sz="1400" dirty="0"/>
                        <a:t>Content Delivery Network (CDN)</a:t>
                      </a:r>
                    </a:p>
                  </a:txBody>
                  <a:tcPr/>
                </a:tc>
                <a:tc>
                  <a:txBody>
                    <a:bodyPr/>
                    <a:lstStyle/>
                    <a:p>
                      <a:r>
                        <a:rPr lang="en-US" sz="1400" dirty="0"/>
                        <a:t>Highly secure global CDN to get content to your viewers with low latency and high transfer speeds</a:t>
                      </a:r>
                    </a:p>
                  </a:txBody>
                  <a:tcPr/>
                </a:tc>
                <a:extLst>
                  <a:ext uri="{0D108BD9-81ED-4DB2-BD59-A6C34878D82A}">
                    <a16:rowId xmlns:a16="http://schemas.microsoft.com/office/drawing/2014/main" val="873756686"/>
                  </a:ext>
                </a:extLst>
              </a:tr>
              <a:tr h="370840">
                <a:tc>
                  <a:txBody>
                    <a:bodyPr/>
                    <a:lstStyle/>
                    <a:p>
                      <a:r>
                        <a:rPr lang="en-US" sz="1400" dirty="0"/>
                        <a:t>Amazon VPC</a:t>
                      </a:r>
                    </a:p>
                  </a:txBody>
                  <a:tcPr/>
                </a:tc>
                <a:tc>
                  <a:txBody>
                    <a:bodyPr/>
                    <a:lstStyle/>
                    <a:p>
                      <a:r>
                        <a:rPr lang="en-US" sz="1400" dirty="0"/>
                        <a:t>Virtual Private Cloud</a:t>
                      </a:r>
                    </a:p>
                  </a:txBody>
                  <a:tcPr/>
                </a:tc>
                <a:tc>
                  <a:txBody>
                    <a:bodyPr/>
                    <a:lstStyle/>
                    <a:p>
                      <a:r>
                        <a:rPr lang="en-US" sz="1400" dirty="0"/>
                        <a:t>Isolate cloud resources with your own private virtual network</a:t>
                      </a:r>
                    </a:p>
                  </a:txBody>
                  <a:tcPr/>
                </a:tc>
                <a:extLst>
                  <a:ext uri="{0D108BD9-81ED-4DB2-BD59-A6C34878D82A}">
                    <a16:rowId xmlns:a16="http://schemas.microsoft.com/office/drawing/2014/main" val="276210354"/>
                  </a:ext>
                </a:extLst>
              </a:tr>
              <a:tr h="370840">
                <a:tc>
                  <a:txBody>
                    <a:bodyPr/>
                    <a:lstStyle/>
                    <a:p>
                      <a:r>
                        <a:rPr lang="en-US" sz="1400" dirty="0"/>
                        <a:t>AWS Direct Connect</a:t>
                      </a:r>
                    </a:p>
                  </a:txBody>
                  <a:tcPr/>
                </a:tc>
                <a:tc>
                  <a:txBody>
                    <a:bodyPr/>
                    <a:lstStyle/>
                    <a:p>
                      <a:r>
                        <a:rPr lang="en-US" sz="1400" dirty="0"/>
                        <a:t>Dedicated Network Connections to AWS</a:t>
                      </a:r>
                    </a:p>
                  </a:txBody>
                  <a:tcPr/>
                </a:tc>
                <a:tc>
                  <a:txBody>
                    <a:bodyPr/>
                    <a:lstStyle/>
                    <a:p>
                      <a:r>
                        <a:rPr lang="en-US" sz="1400" dirty="0"/>
                        <a:t>Dedicated network connection between your network and your Amazon VPC</a:t>
                      </a:r>
                    </a:p>
                  </a:txBody>
                  <a:tcPr/>
                </a:tc>
                <a:extLst>
                  <a:ext uri="{0D108BD9-81ED-4DB2-BD59-A6C34878D82A}">
                    <a16:rowId xmlns:a16="http://schemas.microsoft.com/office/drawing/2014/main" val="20672352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Elastic Load Balancing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Load Balancing</a:t>
                      </a:r>
                    </a:p>
                  </a:txBody>
                  <a:tcPr/>
                </a:tc>
                <a:tc>
                  <a:txBody>
                    <a:bodyPr/>
                    <a:lstStyle/>
                    <a:p>
                      <a:r>
                        <a:rPr lang="en-US" sz="1400" dirty="0"/>
                        <a:t>Automatically distribute application traffic across multiple Amazon EC2 instances in the cloud</a:t>
                      </a:r>
                    </a:p>
                  </a:txBody>
                  <a:tcPr/>
                </a:tc>
                <a:extLst>
                  <a:ext uri="{0D108BD9-81ED-4DB2-BD59-A6C34878D82A}">
                    <a16:rowId xmlns:a16="http://schemas.microsoft.com/office/drawing/2014/main" val="3738373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Route 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Domain Name Service (DNS)</a:t>
                      </a:r>
                    </a:p>
                  </a:txBody>
                  <a:tcPr/>
                </a:tc>
                <a:tc>
                  <a:txBody>
                    <a:bodyPr/>
                    <a:lstStyle/>
                    <a:p>
                      <a:r>
                        <a:rPr lang="en-US" sz="1400" dirty="0"/>
                        <a:t>Highly available and scalable cloud DNS to connect user requests to your AWS resources</a:t>
                      </a:r>
                    </a:p>
                  </a:txBody>
                  <a:tcPr/>
                </a:tc>
                <a:extLst>
                  <a:ext uri="{0D108BD9-81ED-4DB2-BD59-A6C34878D82A}">
                    <a16:rowId xmlns:a16="http://schemas.microsoft.com/office/drawing/2014/main" val="2861757164"/>
                  </a:ext>
                </a:extLst>
              </a:tr>
            </a:tbl>
          </a:graphicData>
        </a:graphic>
      </p:graphicFrame>
      <p:sp>
        <p:nvSpPr>
          <p:cNvPr id="8" name="TextBox 7">
            <a:extLst>
              <a:ext uri="{FF2B5EF4-FFF2-40B4-BE49-F238E27FC236}">
                <a16:creationId xmlns:a16="http://schemas.microsoft.com/office/drawing/2014/main" id="{3484FE4B-C9C7-4243-BD0E-F455B37D99B5}"/>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https://aws.amazon.com/products/networking/</a:t>
            </a:r>
          </a:p>
        </p:txBody>
      </p:sp>
    </p:spTree>
    <p:extLst>
      <p:ext uri="{BB962C8B-B14F-4D97-AF65-F5344CB8AC3E}">
        <p14:creationId xmlns:p14="http://schemas.microsoft.com/office/powerpoint/2010/main" val="286420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PRODUCTS – DATABASES</a:t>
            </a:r>
          </a:p>
        </p:txBody>
      </p:sp>
      <p:pic>
        <p:nvPicPr>
          <p:cNvPr id="1030" name="Picture 6" descr="AWS Cloud">
            <a:extLst>
              <a:ext uri="{FF2B5EF4-FFF2-40B4-BE49-F238E27FC236}">
                <a16:creationId xmlns:a16="http://schemas.microsoft.com/office/drawing/2014/main" id="{0A9F80A4-ED26-45CD-BC8D-55AEE1CA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313" y="152400"/>
            <a:ext cx="857250" cy="857250"/>
          </a:xfrm>
          <a:prstGeom prst="rect">
            <a:avLst/>
          </a:prstGeom>
          <a:solidFill>
            <a:srgbClr val="E48312"/>
          </a:solidFill>
        </p:spPr>
      </p:pic>
      <p:graphicFrame>
        <p:nvGraphicFramePr>
          <p:cNvPr id="3" name="Table 2">
            <a:extLst>
              <a:ext uri="{FF2B5EF4-FFF2-40B4-BE49-F238E27FC236}">
                <a16:creationId xmlns:a16="http://schemas.microsoft.com/office/drawing/2014/main" id="{83E2AFE7-5886-441A-87FA-E891BA566C71}"/>
              </a:ext>
            </a:extLst>
          </p:cNvPr>
          <p:cNvGraphicFramePr>
            <a:graphicFrameLocks noGrp="1"/>
          </p:cNvGraphicFramePr>
          <p:nvPr>
            <p:extLst>
              <p:ext uri="{D42A27DB-BD31-4B8C-83A1-F6EECF244321}">
                <p14:modId xmlns:p14="http://schemas.microsoft.com/office/powerpoint/2010/main" val="645952795"/>
              </p:ext>
            </p:extLst>
          </p:nvPr>
        </p:nvGraphicFramePr>
        <p:xfrm>
          <a:off x="152401" y="1181100"/>
          <a:ext cx="11940860" cy="3931920"/>
        </p:xfrm>
        <a:graphic>
          <a:graphicData uri="http://schemas.openxmlformats.org/drawingml/2006/table">
            <a:tbl>
              <a:tblPr firstRow="1" bandRow="1">
                <a:tableStyleId>{21E4AEA4-8DFA-4A89-87EB-49C32662AFE0}</a:tableStyleId>
              </a:tblPr>
              <a:tblGrid>
                <a:gridCol w="2899892">
                  <a:extLst>
                    <a:ext uri="{9D8B030D-6E8A-4147-A177-3AD203B41FA5}">
                      <a16:colId xmlns:a16="http://schemas.microsoft.com/office/drawing/2014/main" val="372371212"/>
                    </a:ext>
                  </a:extLst>
                </a:gridCol>
                <a:gridCol w="2253803">
                  <a:extLst>
                    <a:ext uri="{9D8B030D-6E8A-4147-A177-3AD203B41FA5}">
                      <a16:colId xmlns:a16="http://schemas.microsoft.com/office/drawing/2014/main" val="3183150713"/>
                    </a:ext>
                  </a:extLst>
                </a:gridCol>
                <a:gridCol w="6787165">
                  <a:extLst>
                    <a:ext uri="{9D8B030D-6E8A-4147-A177-3AD203B41FA5}">
                      <a16:colId xmlns:a16="http://schemas.microsoft.com/office/drawing/2014/main" val="3805035241"/>
                    </a:ext>
                  </a:extLst>
                </a:gridCol>
              </a:tblGrid>
              <a:tr h="370840">
                <a:tc>
                  <a:txBody>
                    <a:bodyPr/>
                    <a:lstStyle/>
                    <a:p>
                      <a:r>
                        <a:rPr lang="en-US" dirty="0"/>
                        <a:t>Product</a:t>
                      </a:r>
                    </a:p>
                  </a:txBody>
                  <a:tcPr/>
                </a:tc>
                <a:tc>
                  <a:txBody>
                    <a:bodyPr/>
                    <a:lstStyle/>
                    <a:p>
                      <a:r>
                        <a:rPr lang="en-US" dirty="0"/>
                        <a:t>Product Type</a:t>
                      </a:r>
                    </a:p>
                  </a:txBody>
                  <a:tcPr/>
                </a:tc>
                <a:tc>
                  <a:txBody>
                    <a:bodyPr/>
                    <a:lstStyle/>
                    <a:p>
                      <a:r>
                        <a:rPr lang="en-US" dirty="0"/>
                        <a:t>You can use it for</a:t>
                      </a:r>
                    </a:p>
                  </a:txBody>
                  <a:tcPr/>
                </a:tc>
                <a:extLst>
                  <a:ext uri="{0D108BD9-81ED-4DB2-BD59-A6C34878D82A}">
                    <a16:rowId xmlns:a16="http://schemas.microsoft.com/office/drawing/2014/main" val="17519406"/>
                  </a:ext>
                </a:extLst>
              </a:tr>
              <a:tr h="370840">
                <a:tc>
                  <a:txBody>
                    <a:bodyPr/>
                    <a:lstStyle/>
                    <a:p>
                      <a:r>
                        <a:rPr lang="en-US" sz="1600" dirty="0"/>
                        <a:t>Amazon RDS </a:t>
                      </a:r>
                      <a:br>
                        <a:rPr lang="en-US" sz="1600" dirty="0"/>
                      </a:br>
                      <a:r>
                        <a:rPr lang="en-US" sz="1200" i="1" dirty="0"/>
                        <a:t>(MySQL, PostgreSQL, MariaDB, </a:t>
                      </a:r>
                      <a:br>
                        <a:rPr lang="en-US" sz="1200" i="1" dirty="0"/>
                      </a:br>
                      <a:r>
                        <a:rPr lang="en-US" sz="1200" i="1" dirty="0"/>
                        <a:t>Oracle, SQL Server)</a:t>
                      </a:r>
                      <a:endParaRPr lang="en-US" sz="1600" i="1" dirty="0"/>
                    </a:p>
                  </a:txBody>
                  <a:tcPr/>
                </a:tc>
                <a:tc>
                  <a:txBody>
                    <a:bodyPr/>
                    <a:lstStyle/>
                    <a:p>
                      <a:pPr algn="l"/>
                      <a:r>
                        <a:rPr lang="en-US" sz="1400" dirty="0"/>
                        <a:t>Relational Database</a:t>
                      </a:r>
                    </a:p>
                  </a:txBody>
                  <a:tcPr anchor="ctr"/>
                </a:tc>
                <a:tc>
                  <a:txBody>
                    <a:bodyPr/>
                    <a:lstStyle/>
                    <a:p>
                      <a:r>
                        <a:rPr lang="en-US" sz="1400" dirty="0"/>
                        <a:t>Traditional applications, ERP, CRM, and e-commerce. </a:t>
                      </a:r>
                    </a:p>
                  </a:txBody>
                  <a:tcPr anchor="ctr"/>
                </a:tc>
                <a:extLst>
                  <a:ext uri="{0D108BD9-81ED-4DB2-BD59-A6C34878D82A}">
                    <a16:rowId xmlns:a16="http://schemas.microsoft.com/office/drawing/2014/main" val="873756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Redshift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Warehouse</a:t>
                      </a:r>
                    </a:p>
                  </a:txBody>
                  <a:tcPr/>
                </a:tc>
                <a:tc>
                  <a:txBody>
                    <a:bodyPr/>
                    <a:lstStyle/>
                    <a:p>
                      <a:r>
                        <a:rPr lang="en-US" sz="1400" dirty="0"/>
                        <a:t>Data Warehousing, Data Lakes</a:t>
                      </a:r>
                    </a:p>
                  </a:txBody>
                  <a:tcPr/>
                </a:tc>
                <a:extLst>
                  <a:ext uri="{0D108BD9-81ED-4DB2-BD59-A6C34878D82A}">
                    <a16:rowId xmlns:a16="http://schemas.microsoft.com/office/drawing/2014/main" val="4037009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DynamoDB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Key-Value</a:t>
                      </a:r>
                    </a:p>
                  </a:txBody>
                  <a:tcPr/>
                </a:tc>
                <a:tc>
                  <a:txBody>
                    <a:bodyPr/>
                    <a:lstStyle/>
                    <a:p>
                      <a:r>
                        <a:rPr lang="en-US" sz="1400" dirty="0"/>
                        <a:t>Internet-scale applications, real-time bidding, shopping carts, and customer preferences.</a:t>
                      </a:r>
                    </a:p>
                  </a:txBody>
                  <a:tcPr/>
                </a:tc>
                <a:extLst>
                  <a:ext uri="{0D108BD9-81ED-4DB2-BD59-A6C34878D82A}">
                    <a16:rowId xmlns:a16="http://schemas.microsoft.com/office/drawing/2014/main" val="3738373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DocumentDB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Document</a:t>
                      </a:r>
                    </a:p>
                  </a:txBody>
                  <a:tcPr/>
                </a:tc>
                <a:tc>
                  <a:txBody>
                    <a:bodyPr/>
                    <a:lstStyle/>
                    <a:p>
                      <a:r>
                        <a:rPr lang="en-US" sz="1400" dirty="0"/>
                        <a:t>Content management, personalization, and mobile applications.</a:t>
                      </a:r>
                    </a:p>
                  </a:txBody>
                  <a:tcPr/>
                </a:tc>
                <a:extLst>
                  <a:ext uri="{0D108BD9-81ED-4DB2-BD59-A6C34878D82A}">
                    <a16:rowId xmlns:a16="http://schemas.microsoft.com/office/drawing/2014/main" val="2861757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ElastiCache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(Redis, Memcached)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In-Memory</a:t>
                      </a:r>
                    </a:p>
                  </a:txBody>
                  <a:tcPr anchor="ctr"/>
                </a:tc>
                <a:tc>
                  <a:txBody>
                    <a:bodyPr/>
                    <a:lstStyle/>
                    <a:p>
                      <a:r>
                        <a:rPr lang="en-US" sz="1400" dirty="0"/>
                        <a:t>Caching, gaming leaderboards, and real-time analytics.</a:t>
                      </a:r>
                    </a:p>
                  </a:txBody>
                  <a:tcPr anchor="ctr"/>
                </a:tc>
                <a:extLst>
                  <a:ext uri="{0D108BD9-81ED-4DB2-BD59-A6C34878D82A}">
                    <a16:rowId xmlns:a16="http://schemas.microsoft.com/office/drawing/2014/main" val="49128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Neptune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Graph</a:t>
                      </a:r>
                    </a:p>
                  </a:txBody>
                  <a:tcPr anchor="ctr"/>
                </a:tc>
                <a:tc>
                  <a:txBody>
                    <a:bodyPr/>
                    <a:lstStyle/>
                    <a:p>
                      <a:r>
                        <a:rPr lang="en-US" sz="1400" dirty="0"/>
                        <a:t>Fraud detection, social networking, and recommendation engines</a:t>
                      </a:r>
                    </a:p>
                  </a:txBody>
                  <a:tcPr/>
                </a:tc>
                <a:extLst>
                  <a:ext uri="{0D108BD9-81ED-4DB2-BD59-A6C34878D82A}">
                    <a16:rowId xmlns:a16="http://schemas.microsoft.com/office/drawing/2014/main" val="10046449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Timestream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Time Series</a:t>
                      </a:r>
                    </a:p>
                  </a:txBody>
                  <a:tcPr anchor="ctr"/>
                </a:tc>
                <a:tc>
                  <a:txBody>
                    <a:bodyPr/>
                    <a:lstStyle/>
                    <a:p>
                      <a:r>
                        <a:rPr lang="en-US" sz="1400" dirty="0"/>
                        <a:t>IoT applications, DevOps, and industrial telemetry.</a:t>
                      </a:r>
                    </a:p>
                  </a:txBody>
                  <a:tcPr/>
                </a:tc>
                <a:extLst>
                  <a:ext uri="{0D108BD9-81ED-4DB2-BD59-A6C34878D82A}">
                    <a16:rowId xmlns:a16="http://schemas.microsoft.com/office/drawing/2014/main" val="15389660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Quantum Ledger Database (QLDB)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Ledger</a:t>
                      </a:r>
                    </a:p>
                  </a:txBody>
                  <a:tcPr anchor="ctr"/>
                </a:tc>
                <a:tc>
                  <a:txBody>
                    <a:bodyPr/>
                    <a:lstStyle/>
                    <a:p>
                      <a:r>
                        <a:rPr lang="en-US" sz="1400" dirty="0"/>
                        <a:t>Systems of record, supply chain, registrations, and banking transactions.</a:t>
                      </a:r>
                    </a:p>
                  </a:txBody>
                  <a:tcPr anchor="ctr"/>
                </a:tc>
                <a:extLst>
                  <a:ext uri="{0D108BD9-81ED-4DB2-BD59-A6C34878D82A}">
                    <a16:rowId xmlns:a16="http://schemas.microsoft.com/office/drawing/2014/main" val="506630139"/>
                  </a:ext>
                </a:extLst>
              </a:tr>
            </a:tbl>
          </a:graphicData>
        </a:graphic>
      </p:graphicFrame>
      <p:sp>
        <p:nvSpPr>
          <p:cNvPr id="8" name="TextBox 7">
            <a:extLst>
              <a:ext uri="{FF2B5EF4-FFF2-40B4-BE49-F238E27FC236}">
                <a16:creationId xmlns:a16="http://schemas.microsoft.com/office/drawing/2014/main" id="{3484FE4B-C9C7-4243-BD0E-F455B37D99B5}"/>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https://aws.amazon.com/products/databases/</a:t>
            </a:r>
          </a:p>
        </p:txBody>
      </p:sp>
    </p:spTree>
    <p:extLst>
      <p:ext uri="{BB962C8B-B14F-4D97-AF65-F5344CB8AC3E}">
        <p14:creationId xmlns:p14="http://schemas.microsoft.com/office/powerpoint/2010/main" val="199165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PRODUCTS – SECURITY (SELECTED)</a:t>
            </a:r>
          </a:p>
        </p:txBody>
      </p:sp>
      <p:pic>
        <p:nvPicPr>
          <p:cNvPr id="1030" name="Picture 6" descr="AWS Cloud">
            <a:extLst>
              <a:ext uri="{FF2B5EF4-FFF2-40B4-BE49-F238E27FC236}">
                <a16:creationId xmlns:a16="http://schemas.microsoft.com/office/drawing/2014/main" id="{0A9F80A4-ED26-45CD-BC8D-55AEE1CA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313" y="152400"/>
            <a:ext cx="857250" cy="857250"/>
          </a:xfrm>
          <a:prstGeom prst="rect">
            <a:avLst/>
          </a:prstGeom>
          <a:solidFill>
            <a:srgbClr val="E48312"/>
          </a:solidFill>
        </p:spPr>
      </p:pic>
      <p:sp>
        <p:nvSpPr>
          <p:cNvPr id="8" name="TextBox 7">
            <a:extLst>
              <a:ext uri="{FF2B5EF4-FFF2-40B4-BE49-F238E27FC236}">
                <a16:creationId xmlns:a16="http://schemas.microsoft.com/office/drawing/2014/main" id="{3484FE4B-C9C7-4243-BD0E-F455B37D99B5}"/>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xx</a:t>
            </a:r>
          </a:p>
        </p:txBody>
      </p:sp>
      <p:graphicFrame>
        <p:nvGraphicFramePr>
          <p:cNvPr id="6" name="Table 5">
            <a:extLst>
              <a:ext uri="{FF2B5EF4-FFF2-40B4-BE49-F238E27FC236}">
                <a16:creationId xmlns:a16="http://schemas.microsoft.com/office/drawing/2014/main" id="{B2C1B127-2F57-4B16-A254-F47062F0CBE2}"/>
              </a:ext>
            </a:extLst>
          </p:cNvPr>
          <p:cNvGraphicFramePr>
            <a:graphicFrameLocks noGrp="1"/>
          </p:cNvGraphicFramePr>
          <p:nvPr>
            <p:extLst>
              <p:ext uri="{D42A27DB-BD31-4B8C-83A1-F6EECF244321}">
                <p14:modId xmlns:p14="http://schemas.microsoft.com/office/powerpoint/2010/main" val="2740641369"/>
              </p:ext>
            </p:extLst>
          </p:nvPr>
        </p:nvGraphicFramePr>
        <p:xfrm>
          <a:off x="152401" y="1181100"/>
          <a:ext cx="11940860" cy="4064000"/>
        </p:xfrm>
        <a:graphic>
          <a:graphicData uri="http://schemas.openxmlformats.org/drawingml/2006/table">
            <a:tbl>
              <a:tblPr firstRow="1" bandRow="1">
                <a:tableStyleId>{21E4AEA4-8DFA-4A89-87EB-49C32662AFE0}</a:tableStyleId>
              </a:tblPr>
              <a:tblGrid>
                <a:gridCol w="2899892">
                  <a:extLst>
                    <a:ext uri="{9D8B030D-6E8A-4147-A177-3AD203B41FA5}">
                      <a16:colId xmlns:a16="http://schemas.microsoft.com/office/drawing/2014/main" val="372371212"/>
                    </a:ext>
                  </a:extLst>
                </a:gridCol>
                <a:gridCol w="2253803">
                  <a:extLst>
                    <a:ext uri="{9D8B030D-6E8A-4147-A177-3AD203B41FA5}">
                      <a16:colId xmlns:a16="http://schemas.microsoft.com/office/drawing/2014/main" val="3183150713"/>
                    </a:ext>
                  </a:extLst>
                </a:gridCol>
                <a:gridCol w="6787165">
                  <a:extLst>
                    <a:ext uri="{9D8B030D-6E8A-4147-A177-3AD203B41FA5}">
                      <a16:colId xmlns:a16="http://schemas.microsoft.com/office/drawing/2014/main" val="3805035241"/>
                    </a:ext>
                  </a:extLst>
                </a:gridCol>
              </a:tblGrid>
              <a:tr h="370840">
                <a:tc>
                  <a:txBody>
                    <a:bodyPr/>
                    <a:lstStyle/>
                    <a:p>
                      <a:r>
                        <a:rPr lang="en-US" dirty="0"/>
                        <a:t>Product</a:t>
                      </a:r>
                    </a:p>
                  </a:txBody>
                  <a:tcPr/>
                </a:tc>
                <a:tc>
                  <a:txBody>
                    <a:bodyPr/>
                    <a:lstStyle/>
                    <a:p>
                      <a:r>
                        <a:rPr lang="en-US" dirty="0"/>
                        <a:t>Product Type</a:t>
                      </a:r>
                    </a:p>
                  </a:txBody>
                  <a:tcPr/>
                </a:tc>
                <a:tc>
                  <a:txBody>
                    <a:bodyPr/>
                    <a:lstStyle/>
                    <a:p>
                      <a:r>
                        <a:rPr lang="en-US" dirty="0"/>
                        <a:t>You can use it for</a:t>
                      </a:r>
                    </a:p>
                  </a:txBody>
                  <a:tcPr/>
                </a:tc>
                <a:extLst>
                  <a:ext uri="{0D108BD9-81ED-4DB2-BD59-A6C34878D82A}">
                    <a16:rowId xmlns:a16="http://schemas.microsoft.com/office/drawing/2014/main" val="17519406"/>
                  </a:ext>
                </a:extLst>
              </a:tr>
              <a:tr h="370840">
                <a:tc>
                  <a:txBody>
                    <a:bodyPr/>
                    <a:lstStyle/>
                    <a:p>
                      <a:r>
                        <a:rPr lang="en-US" sz="1600" i="0" dirty="0"/>
                        <a:t>AWS Certificate Manager</a:t>
                      </a:r>
                    </a:p>
                  </a:txBody>
                  <a:tcPr/>
                </a:tc>
                <a:tc>
                  <a:txBody>
                    <a:bodyPr/>
                    <a:lstStyle/>
                    <a:p>
                      <a:pPr algn="l"/>
                      <a:r>
                        <a:rPr lang="en-US" sz="1400" dirty="0"/>
                        <a:t>SSL/TLS Certificates</a:t>
                      </a:r>
                    </a:p>
                  </a:txBody>
                  <a:tcPr/>
                </a:tc>
                <a:tc>
                  <a:txBody>
                    <a:bodyPr/>
                    <a:lstStyle/>
                    <a:p>
                      <a:r>
                        <a:rPr lang="en-US" sz="1400" dirty="0"/>
                        <a:t>AWS Certificate Manager is a service that lets you easily provision, manage, and deploy Secure Sockets Layer/Transport Layer Security (SSL/TLS) certificates.</a:t>
                      </a:r>
                    </a:p>
                  </a:txBody>
                  <a:tcPr anchor="ctr"/>
                </a:tc>
                <a:extLst>
                  <a:ext uri="{0D108BD9-81ED-4DB2-BD59-A6C34878D82A}">
                    <a16:rowId xmlns:a16="http://schemas.microsoft.com/office/drawing/2014/main" val="873756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Directory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Directory</a:t>
                      </a:r>
                    </a:p>
                  </a:txBody>
                  <a:tcPr/>
                </a:tc>
                <a:tc>
                  <a:txBody>
                    <a:bodyPr/>
                    <a:lstStyle/>
                    <a:p>
                      <a:r>
                        <a:rPr lang="en-US" sz="1400" dirty="0"/>
                        <a:t>AWS Directory Service for Microsoft Active Directory (Enterprise Edition).</a:t>
                      </a:r>
                    </a:p>
                  </a:txBody>
                  <a:tcPr/>
                </a:tc>
                <a:extLst>
                  <a:ext uri="{0D108BD9-81ED-4DB2-BD59-A6C34878D82A}">
                    <a16:rowId xmlns:a16="http://schemas.microsoft.com/office/drawing/2014/main" val="4037009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Identity and Access Management (IAM)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Access Control	</a:t>
                      </a:r>
                    </a:p>
                  </a:txBody>
                  <a:tcPr/>
                </a:tc>
                <a:tc>
                  <a:txBody>
                    <a:bodyPr/>
                    <a:lstStyle/>
                    <a:p>
                      <a:r>
                        <a:rPr lang="en-US" sz="1400" dirty="0"/>
                        <a:t>Use AWS Identity and Access Management (IAM) to control users' access to AWS services. Create and manage users and groups, and grant or deny access.</a:t>
                      </a:r>
                    </a:p>
                  </a:txBody>
                  <a:tcPr/>
                </a:tc>
                <a:extLst>
                  <a:ext uri="{0D108BD9-81ED-4DB2-BD59-A6C34878D82A}">
                    <a16:rowId xmlns:a16="http://schemas.microsoft.com/office/drawing/2014/main" val="3738373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Organizations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Multiple Account Management</a:t>
                      </a:r>
                    </a:p>
                  </a:txBody>
                  <a:tcPr/>
                </a:tc>
                <a:tc>
                  <a:txBody>
                    <a:bodyPr/>
                    <a:lstStyle/>
                    <a:p>
                      <a:r>
                        <a:rPr lang="en-US" sz="1400" dirty="0"/>
                        <a:t>AWS Organizations offers policy-based management for multiple AWS accounts. With Organizations, you can create groups of accounts and then apply policies to those groups.</a:t>
                      </a:r>
                    </a:p>
                  </a:txBody>
                  <a:tcPr/>
                </a:tc>
                <a:extLst>
                  <a:ext uri="{0D108BD9-81ED-4DB2-BD59-A6C34878D82A}">
                    <a16:rowId xmlns:a16="http://schemas.microsoft.com/office/drawing/2014/main" val="2861757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AWS Single Sign-On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Single Sign-On (SSO)	</a:t>
                      </a:r>
                    </a:p>
                  </a:txBody>
                  <a:tcPr/>
                </a:tc>
                <a:tc>
                  <a:txBody>
                    <a:bodyPr/>
                    <a:lstStyle/>
                    <a:p>
                      <a:r>
                        <a:rPr lang="en-US" sz="1400" dirty="0"/>
                        <a:t>AWS Single Sign-On (SSO) is a cloud SSO service that makes it easy to centrally manage SSO access to multiple AWS accounts and business applications.</a:t>
                      </a:r>
                    </a:p>
                  </a:txBody>
                  <a:tcPr/>
                </a:tc>
                <a:extLst>
                  <a:ext uri="{0D108BD9-81ED-4DB2-BD59-A6C34878D82A}">
                    <a16:rowId xmlns:a16="http://schemas.microsoft.com/office/drawing/2014/main" val="49128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Key Management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Key Storage &amp; Management</a:t>
                      </a:r>
                    </a:p>
                  </a:txBody>
                  <a:tcPr/>
                </a:tc>
                <a:tc>
                  <a:txBody>
                    <a:bodyPr/>
                    <a:lstStyle/>
                    <a:p>
                      <a:r>
                        <a:rPr lang="en-US" sz="1400" dirty="0"/>
                        <a:t>AWS Key Management Service (KMS) is a managed service that makes it easy for you to create and control the encryption keys used to encrypt your data.</a:t>
                      </a:r>
                    </a:p>
                  </a:txBody>
                  <a:tcPr/>
                </a:tc>
                <a:extLst>
                  <a:ext uri="{0D108BD9-81ED-4DB2-BD59-A6C34878D82A}">
                    <a16:rowId xmlns:a16="http://schemas.microsoft.com/office/drawing/2014/main" val="10046449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Shield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DDoS Protection</a:t>
                      </a:r>
                    </a:p>
                  </a:txBody>
                  <a:tcPr/>
                </a:tc>
                <a:tc>
                  <a:txBody>
                    <a:bodyPr/>
                    <a:lstStyle/>
                    <a:p>
                      <a:r>
                        <a:rPr lang="en-US" sz="1400" dirty="0"/>
                        <a:t>AWS Shield is a managed Distributed Denial of Service (DDoS) protection service that safeguards web applications running on AWS.</a:t>
                      </a:r>
                    </a:p>
                    <a:p>
                      <a:endParaRPr lang="en-US" sz="1400" dirty="0"/>
                    </a:p>
                  </a:txBody>
                  <a:tcPr/>
                </a:tc>
                <a:extLst>
                  <a:ext uri="{0D108BD9-81ED-4DB2-BD59-A6C34878D82A}">
                    <a16:rowId xmlns:a16="http://schemas.microsoft.com/office/drawing/2014/main" val="1538966047"/>
                  </a:ext>
                </a:extLst>
              </a:tr>
            </a:tbl>
          </a:graphicData>
        </a:graphic>
      </p:graphicFrame>
    </p:spTree>
    <p:extLst>
      <p:ext uri="{BB962C8B-B14F-4D97-AF65-F5344CB8AC3E}">
        <p14:creationId xmlns:p14="http://schemas.microsoft.com/office/powerpoint/2010/main" val="107892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PRODUCTS – MANAGEMENT TOOLS</a:t>
            </a:r>
          </a:p>
        </p:txBody>
      </p:sp>
      <p:pic>
        <p:nvPicPr>
          <p:cNvPr id="1030" name="Picture 6" descr="AWS Cloud">
            <a:extLst>
              <a:ext uri="{FF2B5EF4-FFF2-40B4-BE49-F238E27FC236}">
                <a16:creationId xmlns:a16="http://schemas.microsoft.com/office/drawing/2014/main" id="{0A9F80A4-ED26-45CD-BC8D-55AEE1CA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313" y="152400"/>
            <a:ext cx="857250" cy="857250"/>
          </a:xfrm>
          <a:prstGeom prst="rect">
            <a:avLst/>
          </a:prstGeom>
          <a:solidFill>
            <a:srgbClr val="E48312"/>
          </a:solidFill>
        </p:spPr>
      </p:pic>
      <p:graphicFrame>
        <p:nvGraphicFramePr>
          <p:cNvPr id="3" name="Table 2">
            <a:extLst>
              <a:ext uri="{FF2B5EF4-FFF2-40B4-BE49-F238E27FC236}">
                <a16:creationId xmlns:a16="http://schemas.microsoft.com/office/drawing/2014/main" id="{83E2AFE7-5886-441A-87FA-E891BA566C71}"/>
              </a:ext>
            </a:extLst>
          </p:cNvPr>
          <p:cNvGraphicFramePr>
            <a:graphicFrameLocks noGrp="1"/>
          </p:cNvGraphicFramePr>
          <p:nvPr>
            <p:extLst>
              <p:ext uri="{D42A27DB-BD31-4B8C-83A1-F6EECF244321}">
                <p14:modId xmlns:p14="http://schemas.microsoft.com/office/powerpoint/2010/main" val="2386781918"/>
              </p:ext>
            </p:extLst>
          </p:nvPr>
        </p:nvGraphicFramePr>
        <p:xfrm>
          <a:off x="152401" y="1181100"/>
          <a:ext cx="11940861" cy="2595880"/>
        </p:xfrm>
        <a:graphic>
          <a:graphicData uri="http://schemas.openxmlformats.org/drawingml/2006/table">
            <a:tbl>
              <a:tblPr firstRow="1" bandRow="1">
                <a:tableStyleId>{21E4AEA4-8DFA-4A89-87EB-49C32662AFE0}</a:tableStyleId>
              </a:tblPr>
              <a:tblGrid>
                <a:gridCol w="2346100">
                  <a:extLst>
                    <a:ext uri="{9D8B030D-6E8A-4147-A177-3AD203B41FA5}">
                      <a16:colId xmlns:a16="http://schemas.microsoft.com/office/drawing/2014/main" val="372371212"/>
                    </a:ext>
                  </a:extLst>
                </a:gridCol>
                <a:gridCol w="9594761">
                  <a:extLst>
                    <a:ext uri="{9D8B030D-6E8A-4147-A177-3AD203B41FA5}">
                      <a16:colId xmlns:a16="http://schemas.microsoft.com/office/drawing/2014/main" val="3805035241"/>
                    </a:ext>
                  </a:extLst>
                </a:gridCol>
              </a:tblGrid>
              <a:tr h="370840">
                <a:tc>
                  <a:txBody>
                    <a:bodyPr/>
                    <a:lstStyle/>
                    <a:p>
                      <a:r>
                        <a:rPr lang="en-US" dirty="0"/>
                        <a:t>Product</a:t>
                      </a:r>
                    </a:p>
                  </a:txBody>
                  <a:tcPr/>
                </a:tc>
                <a:tc>
                  <a:txBody>
                    <a:bodyPr/>
                    <a:lstStyle/>
                    <a:p>
                      <a:r>
                        <a:rPr lang="en-US" dirty="0"/>
                        <a:t>You can use it to</a:t>
                      </a:r>
                    </a:p>
                  </a:txBody>
                  <a:tcPr/>
                </a:tc>
                <a:extLst>
                  <a:ext uri="{0D108BD9-81ED-4DB2-BD59-A6C34878D82A}">
                    <a16:rowId xmlns:a16="http://schemas.microsoft.com/office/drawing/2014/main" val="17519406"/>
                  </a:ext>
                </a:extLst>
              </a:tr>
              <a:tr h="370840">
                <a:tc>
                  <a:txBody>
                    <a:bodyPr/>
                    <a:lstStyle/>
                    <a:p>
                      <a:r>
                        <a:rPr lang="en-US" sz="1400" dirty="0"/>
                        <a:t>Amazon CloudWatch</a:t>
                      </a:r>
                    </a:p>
                  </a:txBody>
                  <a:tcPr/>
                </a:tc>
                <a:tc>
                  <a:txBody>
                    <a:bodyPr/>
                    <a:lstStyle/>
                    <a:p>
                      <a:r>
                        <a:rPr lang="en-US" sz="1400" dirty="0"/>
                        <a:t>Monitor resources and applications</a:t>
                      </a:r>
                    </a:p>
                  </a:txBody>
                  <a:tcPr/>
                </a:tc>
                <a:extLst>
                  <a:ext uri="{0D108BD9-81ED-4DB2-BD59-A6C34878D82A}">
                    <a16:rowId xmlns:a16="http://schemas.microsoft.com/office/drawing/2014/main" val="873756686"/>
                  </a:ext>
                </a:extLst>
              </a:tr>
              <a:tr h="370840">
                <a:tc>
                  <a:txBody>
                    <a:bodyPr/>
                    <a:lstStyle/>
                    <a:p>
                      <a:r>
                        <a:rPr lang="en-US" sz="1400" dirty="0"/>
                        <a:t>AWS Systems Manager</a:t>
                      </a:r>
                    </a:p>
                  </a:txBody>
                  <a:tcPr/>
                </a:tc>
                <a:tc>
                  <a:txBody>
                    <a:bodyPr/>
                    <a:lstStyle/>
                    <a:p>
                      <a:r>
                        <a:rPr lang="en-US" sz="1400" dirty="0"/>
                        <a:t>Gain operational insights and take action on AWS resources  </a:t>
                      </a:r>
                    </a:p>
                  </a:txBody>
                  <a:tcPr/>
                </a:tc>
                <a:extLst>
                  <a:ext uri="{0D108BD9-81ED-4DB2-BD59-A6C34878D82A}">
                    <a16:rowId xmlns:a16="http://schemas.microsoft.com/office/drawing/2014/main" val="276210354"/>
                  </a:ext>
                </a:extLst>
              </a:tr>
              <a:tr h="370840">
                <a:tc>
                  <a:txBody>
                    <a:bodyPr/>
                    <a:lstStyle/>
                    <a:p>
                      <a:r>
                        <a:rPr lang="en-US" sz="1400" dirty="0"/>
                        <a:t>AWS CloudTrail</a:t>
                      </a:r>
                    </a:p>
                  </a:txBody>
                  <a:tcPr/>
                </a:tc>
                <a:tc>
                  <a:txBody>
                    <a:bodyPr/>
                    <a:lstStyle/>
                    <a:p>
                      <a:r>
                        <a:rPr lang="en-US" sz="1400" dirty="0"/>
                        <a:t>Track user activity and API usage</a:t>
                      </a:r>
                    </a:p>
                  </a:txBody>
                  <a:tcPr/>
                </a:tc>
                <a:extLst>
                  <a:ext uri="{0D108BD9-81ED-4DB2-BD59-A6C34878D82A}">
                    <a16:rowId xmlns:a16="http://schemas.microsoft.com/office/drawing/2014/main" val="20672352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Config</a:t>
                      </a:r>
                    </a:p>
                  </a:txBody>
                  <a:tcPr/>
                </a:tc>
                <a:tc>
                  <a:txBody>
                    <a:bodyPr/>
                    <a:lstStyle/>
                    <a:p>
                      <a:r>
                        <a:rPr lang="en-US" sz="1400" dirty="0"/>
                        <a:t>Track resource inventory and changes</a:t>
                      </a:r>
                    </a:p>
                  </a:txBody>
                  <a:tcPr/>
                </a:tc>
                <a:extLst>
                  <a:ext uri="{0D108BD9-81ED-4DB2-BD59-A6C34878D82A}">
                    <a16:rowId xmlns:a16="http://schemas.microsoft.com/office/drawing/2014/main" val="37383735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OpsWorks</a:t>
                      </a:r>
                    </a:p>
                  </a:txBody>
                  <a:tcPr/>
                </a:tc>
                <a:tc>
                  <a:txBody>
                    <a:bodyPr/>
                    <a:lstStyle/>
                    <a:p>
                      <a:r>
                        <a:rPr lang="en-US" sz="1400" dirty="0"/>
                        <a:t>Automate operations with Chef and Puppet</a:t>
                      </a:r>
                    </a:p>
                  </a:txBody>
                  <a:tcPr/>
                </a:tc>
                <a:extLst>
                  <a:ext uri="{0D108BD9-81ED-4DB2-BD59-A6C34878D82A}">
                    <a16:rowId xmlns:a16="http://schemas.microsoft.com/office/drawing/2014/main" val="2861757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AWS Trusted Advisor</a:t>
                      </a:r>
                    </a:p>
                  </a:txBody>
                  <a:tcPr/>
                </a:tc>
                <a:tc>
                  <a:txBody>
                    <a:bodyPr/>
                    <a:lstStyle/>
                    <a:p>
                      <a:r>
                        <a:rPr lang="en-US" sz="1400" dirty="0"/>
                        <a:t>Optimize performance and security</a:t>
                      </a:r>
                    </a:p>
                  </a:txBody>
                  <a:tcPr/>
                </a:tc>
                <a:extLst>
                  <a:ext uri="{0D108BD9-81ED-4DB2-BD59-A6C34878D82A}">
                    <a16:rowId xmlns:a16="http://schemas.microsoft.com/office/drawing/2014/main" val="2402057155"/>
                  </a:ext>
                </a:extLst>
              </a:tr>
            </a:tbl>
          </a:graphicData>
        </a:graphic>
      </p:graphicFrame>
      <p:sp>
        <p:nvSpPr>
          <p:cNvPr id="8" name="TextBox 7">
            <a:extLst>
              <a:ext uri="{FF2B5EF4-FFF2-40B4-BE49-F238E27FC236}">
                <a16:creationId xmlns:a16="http://schemas.microsoft.com/office/drawing/2014/main" id="{3484FE4B-C9C7-4243-BD0E-F455B37D99B5}"/>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xx</a:t>
            </a:r>
          </a:p>
        </p:txBody>
      </p:sp>
    </p:spTree>
    <p:extLst>
      <p:ext uri="{BB962C8B-B14F-4D97-AF65-F5344CB8AC3E}">
        <p14:creationId xmlns:p14="http://schemas.microsoft.com/office/powerpoint/2010/main" val="368308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US" sz="2800" dirty="0"/>
              <a:t>AWS PRODUCTS – APPLICATION SERVICES (SELECTED)</a:t>
            </a:r>
          </a:p>
        </p:txBody>
      </p:sp>
      <p:pic>
        <p:nvPicPr>
          <p:cNvPr id="1030" name="Picture 6" descr="AWS Cloud">
            <a:extLst>
              <a:ext uri="{FF2B5EF4-FFF2-40B4-BE49-F238E27FC236}">
                <a16:creationId xmlns:a16="http://schemas.microsoft.com/office/drawing/2014/main" id="{0A9F80A4-ED26-45CD-BC8D-55AEE1CAB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313" y="152400"/>
            <a:ext cx="857250" cy="857250"/>
          </a:xfrm>
          <a:prstGeom prst="rect">
            <a:avLst/>
          </a:prstGeom>
          <a:solidFill>
            <a:srgbClr val="E48312"/>
          </a:solidFill>
        </p:spPr>
      </p:pic>
      <p:graphicFrame>
        <p:nvGraphicFramePr>
          <p:cNvPr id="3" name="Table 2">
            <a:extLst>
              <a:ext uri="{FF2B5EF4-FFF2-40B4-BE49-F238E27FC236}">
                <a16:creationId xmlns:a16="http://schemas.microsoft.com/office/drawing/2014/main" id="{83E2AFE7-5886-441A-87FA-E891BA566C71}"/>
              </a:ext>
            </a:extLst>
          </p:cNvPr>
          <p:cNvGraphicFramePr>
            <a:graphicFrameLocks noGrp="1"/>
          </p:cNvGraphicFramePr>
          <p:nvPr>
            <p:extLst>
              <p:ext uri="{D42A27DB-BD31-4B8C-83A1-F6EECF244321}">
                <p14:modId xmlns:p14="http://schemas.microsoft.com/office/powerpoint/2010/main" val="3878067738"/>
              </p:ext>
            </p:extLst>
          </p:nvPr>
        </p:nvGraphicFramePr>
        <p:xfrm>
          <a:off x="152401" y="1181100"/>
          <a:ext cx="11940860" cy="2352040"/>
        </p:xfrm>
        <a:graphic>
          <a:graphicData uri="http://schemas.openxmlformats.org/drawingml/2006/table">
            <a:tbl>
              <a:tblPr firstRow="1" bandRow="1">
                <a:tableStyleId>{21E4AEA4-8DFA-4A89-87EB-49C32662AFE0}</a:tableStyleId>
              </a:tblPr>
              <a:tblGrid>
                <a:gridCol w="2796861">
                  <a:extLst>
                    <a:ext uri="{9D8B030D-6E8A-4147-A177-3AD203B41FA5}">
                      <a16:colId xmlns:a16="http://schemas.microsoft.com/office/drawing/2014/main" val="372371212"/>
                    </a:ext>
                  </a:extLst>
                </a:gridCol>
                <a:gridCol w="1828800">
                  <a:extLst>
                    <a:ext uri="{9D8B030D-6E8A-4147-A177-3AD203B41FA5}">
                      <a16:colId xmlns:a16="http://schemas.microsoft.com/office/drawing/2014/main" val="3183150713"/>
                    </a:ext>
                  </a:extLst>
                </a:gridCol>
                <a:gridCol w="7315199">
                  <a:extLst>
                    <a:ext uri="{9D8B030D-6E8A-4147-A177-3AD203B41FA5}">
                      <a16:colId xmlns:a16="http://schemas.microsoft.com/office/drawing/2014/main" val="3805035241"/>
                    </a:ext>
                  </a:extLst>
                </a:gridCol>
              </a:tblGrid>
              <a:tr h="370840">
                <a:tc>
                  <a:txBody>
                    <a:bodyPr/>
                    <a:lstStyle/>
                    <a:p>
                      <a:r>
                        <a:rPr lang="en-US" dirty="0"/>
                        <a:t>Product</a:t>
                      </a:r>
                    </a:p>
                  </a:txBody>
                  <a:tcPr/>
                </a:tc>
                <a:tc>
                  <a:txBody>
                    <a:bodyPr/>
                    <a:lstStyle/>
                    <a:p>
                      <a:r>
                        <a:rPr lang="en-US" dirty="0"/>
                        <a:t>Product Type</a:t>
                      </a:r>
                    </a:p>
                  </a:txBody>
                  <a:tcPr/>
                </a:tc>
                <a:tc>
                  <a:txBody>
                    <a:bodyPr/>
                    <a:lstStyle/>
                    <a:p>
                      <a:r>
                        <a:rPr lang="en-US" dirty="0"/>
                        <a:t>You can use it for</a:t>
                      </a:r>
                    </a:p>
                  </a:txBody>
                  <a:tcPr/>
                </a:tc>
                <a:extLst>
                  <a:ext uri="{0D108BD9-81ED-4DB2-BD59-A6C34878D82A}">
                    <a16:rowId xmlns:a16="http://schemas.microsoft.com/office/drawing/2014/main" val="17519406"/>
                  </a:ext>
                </a:extLst>
              </a:tr>
              <a:tr h="370840">
                <a:tc>
                  <a:txBody>
                    <a:bodyPr/>
                    <a:lstStyle/>
                    <a:p>
                      <a:r>
                        <a:rPr lang="en-US" sz="1400" dirty="0"/>
                        <a:t>Amazon Simple Queue Service (SQS)</a:t>
                      </a:r>
                    </a:p>
                  </a:txBody>
                  <a:tcPr/>
                </a:tc>
                <a:tc>
                  <a:txBody>
                    <a:bodyPr/>
                    <a:lstStyle/>
                    <a:p>
                      <a:r>
                        <a:rPr lang="en-US" sz="1400" dirty="0"/>
                        <a:t>Managed Message Queues</a:t>
                      </a:r>
                    </a:p>
                  </a:txBody>
                  <a:tcPr/>
                </a:tc>
                <a:tc>
                  <a:txBody>
                    <a:bodyPr/>
                    <a:lstStyle/>
                    <a:p>
                      <a:r>
                        <a:rPr lang="en-US" sz="1400" dirty="0"/>
                        <a:t>Amazon Simple Queue Service (SQS) is a fully managed message queuing service that enables you to decouple and scale microservices, distributed systems, and serverless applications</a:t>
                      </a:r>
                    </a:p>
                  </a:txBody>
                  <a:tcPr/>
                </a:tc>
                <a:extLst>
                  <a:ext uri="{0D108BD9-81ED-4DB2-BD59-A6C34878D82A}">
                    <a16:rowId xmlns:a16="http://schemas.microsoft.com/office/drawing/2014/main" val="873756686"/>
                  </a:ext>
                </a:extLst>
              </a:tr>
              <a:tr h="370840">
                <a:tc>
                  <a:txBody>
                    <a:bodyPr/>
                    <a:lstStyle/>
                    <a:p>
                      <a:r>
                        <a:rPr lang="en-US" sz="1400" dirty="0"/>
                        <a:t>Amazon Simple Notification Service (SNS)</a:t>
                      </a:r>
                    </a:p>
                  </a:txBody>
                  <a:tcPr/>
                </a:tc>
                <a:tc>
                  <a:txBody>
                    <a:bodyPr/>
                    <a:lstStyle/>
                    <a:p>
                      <a:r>
                        <a:rPr lang="en-US" sz="1400" dirty="0"/>
                        <a:t>Mobile Push and SMS</a:t>
                      </a:r>
                    </a:p>
                  </a:txBody>
                  <a:tcPr/>
                </a:tc>
                <a:tc>
                  <a:txBody>
                    <a:bodyPr/>
                    <a:lstStyle/>
                    <a:p>
                      <a:r>
                        <a:rPr lang="en-US" sz="1400" dirty="0"/>
                        <a:t>Amazon Simple Notification Service (SNS) is a highly available, durable, secure, fully managed pub/sub messaging service that enables you to decouple microservices, distributed systems, and serverless applications. </a:t>
                      </a:r>
                    </a:p>
                  </a:txBody>
                  <a:tcPr/>
                </a:tc>
                <a:extLst>
                  <a:ext uri="{0D108BD9-81ED-4DB2-BD59-A6C34878D82A}">
                    <a16:rowId xmlns:a16="http://schemas.microsoft.com/office/drawing/2014/main" val="276210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Simple Email Service (SES)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Email Sending &amp; Receiving</a:t>
                      </a:r>
                    </a:p>
                  </a:txBody>
                  <a:tcPr/>
                </a:tc>
                <a:tc>
                  <a:txBody>
                    <a:bodyPr/>
                    <a:lstStyle/>
                    <a:p>
                      <a:r>
                        <a:rPr lang="en-US" sz="1400" dirty="0"/>
                        <a:t>Amazon Simple Email Service (Amazon SES) is a cloud-based email sending service designed to help digital marketers and application developers send marketing, notification, and transactional emails.</a:t>
                      </a:r>
                    </a:p>
                  </a:txBody>
                  <a:tcPr/>
                </a:tc>
                <a:extLst>
                  <a:ext uri="{0D108BD9-81ED-4DB2-BD59-A6C34878D82A}">
                    <a16:rowId xmlns:a16="http://schemas.microsoft.com/office/drawing/2014/main" val="3738373502"/>
                  </a:ext>
                </a:extLst>
              </a:tr>
            </a:tbl>
          </a:graphicData>
        </a:graphic>
      </p:graphicFrame>
      <p:sp>
        <p:nvSpPr>
          <p:cNvPr id="8" name="TextBox 7">
            <a:extLst>
              <a:ext uri="{FF2B5EF4-FFF2-40B4-BE49-F238E27FC236}">
                <a16:creationId xmlns:a16="http://schemas.microsoft.com/office/drawing/2014/main" id="{3484FE4B-C9C7-4243-BD0E-F455B37D99B5}"/>
              </a:ext>
            </a:extLst>
          </p:cNvPr>
          <p:cNvSpPr txBox="1"/>
          <p:nvPr/>
        </p:nvSpPr>
        <p:spPr>
          <a:xfrm>
            <a:off x="266136" y="6431019"/>
            <a:ext cx="10638972" cy="369332"/>
          </a:xfrm>
          <a:prstGeom prst="rect">
            <a:avLst/>
          </a:prstGeom>
          <a:noFill/>
        </p:spPr>
        <p:txBody>
          <a:bodyPr wrap="square" rtlCol="0">
            <a:spAutoFit/>
          </a:bodyPr>
          <a:lstStyle/>
          <a:p>
            <a:r>
              <a:rPr lang="en-GB" dirty="0">
                <a:solidFill>
                  <a:schemeClr val="bg1"/>
                </a:solidFill>
              </a:rPr>
              <a:t>xx</a:t>
            </a:r>
          </a:p>
        </p:txBody>
      </p:sp>
    </p:spTree>
    <p:extLst>
      <p:ext uri="{BB962C8B-B14F-4D97-AF65-F5344CB8AC3E}">
        <p14:creationId xmlns:p14="http://schemas.microsoft.com/office/powerpoint/2010/main" val="892289191"/>
      </p:ext>
    </p:extLst>
  </p:cSld>
  <p:clrMapOvr>
    <a:masterClrMapping/>
  </p:clrMapOvr>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E48312"/>
      </a:accent1>
      <a:accent2>
        <a:srgbClr val="008E61"/>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1531</Words>
  <Application>Microsoft Office PowerPoint</Application>
  <PresentationFormat>Widescreen</PresentationFormat>
  <Paragraphs>238</Paragraphs>
  <Slides>13</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AWS OVERVIEW</vt:lpstr>
      <vt:lpstr>AWS PLATFORM - PRODUCTS</vt:lpstr>
      <vt:lpstr>AWS PRODUCTS – COMPUTE</vt:lpstr>
      <vt:lpstr>AWS PRODUCTS – STORAGE</vt:lpstr>
      <vt:lpstr>AWS PRODUCTS – NETWORK &amp; CONTENT DELIVERY</vt:lpstr>
      <vt:lpstr>AWS PRODUCTS – DATABASES</vt:lpstr>
      <vt:lpstr>AWS PRODUCTS – SECURITY (SELECTED)</vt:lpstr>
      <vt:lpstr>AWS PRODUCTS – MANAGEMENT TOOLS</vt:lpstr>
      <vt:lpstr>AWS PRODUCTS – APPLICATION SERVICES (SELECTED)</vt:lpstr>
      <vt:lpstr>DON’T WORRY, IT WILL BE FINE</vt:lpstr>
      <vt:lpstr>AWS GLOBAL INFRASTRUCTURE</vt:lpstr>
      <vt:lpstr>AWS PLATFORM – AVAILABILITY ZONE, REGION &amp; EDGE</vt:lpstr>
      <vt:lpstr>LAB 1 – Create a WordPress Website in 5 minutes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dc:title>
  <dc:creator>Rehan Haider</dc:creator>
  <cp:lastModifiedBy>Rehan Haider</cp:lastModifiedBy>
  <cp:revision>133</cp:revision>
  <dcterms:created xsi:type="dcterms:W3CDTF">2019-03-01T18:35:49Z</dcterms:created>
  <dcterms:modified xsi:type="dcterms:W3CDTF">2019-03-23T13:06:12Z</dcterms:modified>
</cp:coreProperties>
</file>