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0" r:id="rId18"/>
    <p:sldId id="273" r:id="rId19"/>
    <p:sldId id="275" r:id="rId20"/>
    <p:sldId id="276" r:id="rId21"/>
    <p:sldId id="279" r:id="rId22"/>
    <p:sldId id="277" r:id="rId23"/>
    <p:sldId id="278" r:id="rId24"/>
    <p:sldId id="280" r:id="rId25"/>
    <p:sldId id="281" r:id="rId26"/>
    <p:sldId id="282" r:id="rId27"/>
    <p:sldId id="283" r:id="rId28"/>
    <p:sldId id="284" r:id="rId29"/>
    <p:sldId id="285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1A98FCC-003B-4681-BF0B-6AA901CBA567}">
          <p14:sldIdLst>
            <p14:sldId id="256"/>
          </p14:sldIdLst>
        </p14:section>
        <p14:section name="EC2" id="{A7552B65-7C34-4981-A93E-9FCA7A41583B}">
          <p14:sldIdLst>
            <p14:sldId id="257"/>
            <p14:sldId id="258"/>
            <p14:sldId id="259"/>
          </p14:sldIdLst>
        </p14:section>
        <p14:section name="EBS" id="{D2FAC1E0-EA02-48F4-AE8E-ECC7B710B0AF}">
          <p14:sldIdLst>
            <p14:sldId id="260"/>
            <p14:sldId id="261"/>
            <p14:sldId id="262"/>
            <p14:sldId id="263"/>
            <p14:sldId id="264"/>
            <p14:sldId id="265"/>
          </p14:sldIdLst>
        </p14:section>
        <p14:section name="AMI &amp; Snapshots" id="{5910917B-EDC4-4DFA-B123-A224FCAF57C5}">
          <p14:sldIdLst>
            <p14:sldId id="266"/>
            <p14:sldId id="267"/>
            <p14:sldId id="268"/>
            <p14:sldId id="269"/>
            <p14:sldId id="271"/>
          </p14:sldIdLst>
        </p14:section>
        <p14:section name="EFS" id="{FDF18383-56F2-4BDD-A256-528296F2E6FB}">
          <p14:sldIdLst>
            <p14:sldId id="272"/>
            <p14:sldId id="270"/>
          </p14:sldIdLst>
        </p14:section>
        <p14:section name="Security Group" id="{5BF9514B-B991-4E85-97BA-864A295FEA63}">
          <p14:sldIdLst>
            <p14:sldId id="273"/>
            <p14:sldId id="275"/>
          </p14:sldIdLst>
        </p14:section>
        <p14:section name="Load Balancing" id="{8B24DA55-5716-4020-925C-158D2A48ABE0}">
          <p14:sldIdLst>
            <p14:sldId id="276"/>
            <p14:sldId id="279"/>
            <p14:sldId id="277"/>
            <p14:sldId id="278"/>
            <p14:sldId id="280"/>
            <p14:sldId id="281"/>
            <p14:sldId id="282"/>
            <p14:sldId id="283"/>
          </p14:sldIdLst>
        </p14:section>
        <p14:section name="CloudWatch" id="{666536AC-3D6F-4729-A1E3-B405D16220E2}">
          <p14:sldIdLst>
            <p14:sldId id="284"/>
            <p14:sldId id="28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984" userDrawn="1">
          <p15:clr>
            <a:srgbClr val="A4A3A4"/>
          </p15:clr>
        </p15:guide>
        <p15:guide id="2" pos="7584" userDrawn="1">
          <p15:clr>
            <a:srgbClr val="A4A3A4"/>
          </p15:clr>
        </p15:guide>
        <p15:guide id="3" orient="horz" pos="4032" userDrawn="1">
          <p15:clr>
            <a:srgbClr val="A4A3A4"/>
          </p15:clr>
        </p15:guide>
        <p15:guide id="4" orient="horz" pos="744" userDrawn="1">
          <p15:clr>
            <a:srgbClr val="A4A3A4"/>
          </p15:clr>
        </p15:guide>
        <p15:guide id="5" pos="264" userDrawn="1">
          <p15:clr>
            <a:srgbClr val="A4A3A4"/>
          </p15:clr>
        </p15:guide>
        <p15:guide id="6" pos="432" userDrawn="1">
          <p15:clr>
            <a:srgbClr val="A4A3A4"/>
          </p15:clr>
        </p15:guide>
        <p15:guide id="7" orient="horz" pos="96" userDrawn="1">
          <p15:clr>
            <a:srgbClr val="A4A3A4"/>
          </p15:clr>
        </p15:guide>
        <p15:guide id="8" orient="horz" pos="391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E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394" autoAdjust="0"/>
  </p:normalViewPr>
  <p:slideViewPr>
    <p:cSldViewPr snapToGrid="0" showGuides="1">
      <p:cViewPr varScale="1">
        <p:scale>
          <a:sx n="74" d="100"/>
          <a:sy n="74" d="100"/>
        </p:scale>
        <p:origin x="576" y="60"/>
      </p:cViewPr>
      <p:guideLst>
        <p:guide orient="horz" pos="3984"/>
        <p:guide pos="7584"/>
        <p:guide orient="horz" pos="4032"/>
        <p:guide orient="horz" pos="744"/>
        <p:guide pos="264"/>
        <p:guide pos="432"/>
        <p:guide orient="horz" pos="96"/>
        <p:guide orient="horz" pos="39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832F1F-C1B5-4FA9-A0B1-E9FC8CB2EE3F}" type="datetimeFigureOut">
              <a:rPr lang="en-US" smtClean="0"/>
              <a:t>16-Mar-19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3E37D5-0763-409A-A99A-0EC31FFB0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077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ws.amazon.com/console/efs/efs-utils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docs.aws.amazon.com/console/efs/mount-considerations" TargetMode="External"/><Relationship Id="rId4" Type="http://schemas.openxmlformats.org/officeDocument/2006/relationships/hyperlink" Target="https://docs.aws.amazon.com/console/ec2/instances/connect/docs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ws.amazon.com/console/efs/efs-utils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docs.aws.amazon.com/console/efs/mount-considerations" TargetMode="External"/><Relationship Id="rId4" Type="http://schemas.openxmlformats.org/officeDocument/2006/relationships/hyperlink" Target="https://docs.aws.amazon.com/console/ec2/instances/connect/docs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ws.amazon.com/console/efs/efs-utils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docs.aws.amazon.com/console/efs/mount-considerations" TargetMode="External"/><Relationship Id="rId4" Type="http://schemas.openxmlformats.org/officeDocument/2006/relationships/hyperlink" Target="https://docs.aws.amazon.com/console/ec2/instances/connect/docs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ws.amazon.com/console/efs/efs-utils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docs.aws.amazon.com/console/efs/mount-considerations" TargetMode="External"/><Relationship Id="rId4" Type="http://schemas.openxmlformats.org/officeDocument/2006/relationships/hyperlink" Target="https://docs.aws.amazon.com/console/ec2/instances/connect/docs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ws.amazon.com/console/efs/efs-utils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docs.aws.amazon.com/console/efs/mount-considerations" TargetMode="External"/><Relationship Id="rId4" Type="http://schemas.openxmlformats.org/officeDocument/2006/relationships/hyperlink" Target="https://docs.aws.amazon.com/console/ec2/instances/connect/docs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ws.amazon.com/console/efs/efs-utils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docs.aws.amazon.com/console/efs/mount-considerations" TargetMode="External"/><Relationship Id="rId4" Type="http://schemas.openxmlformats.org/officeDocument/2006/relationships/hyperlink" Target="https://docs.aws.amazon.com/console/ec2/instances/connect/docs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ws.amazon.com/console/efs/efs-utils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docs.aws.amazon.com/console/efs/mount-considerations" TargetMode="External"/><Relationship Id="rId4" Type="http://schemas.openxmlformats.org/officeDocument/2006/relationships/hyperlink" Target="https://docs.aws.amazon.com/console/ec2/instances/connect/docs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ws.amazon.com/console/efs/efs-utils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docs.aws.amazon.com/console/efs/mount-considerations" TargetMode="External"/><Relationship Id="rId4" Type="http://schemas.openxmlformats.org/officeDocument/2006/relationships/hyperlink" Target="https://docs.aws.amazon.com/console/ec2/instances/connect/docs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ws.amazon.com/console/efs/efs-utils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docs.aws.amazon.com/console/efs/mount-considerations" TargetMode="External"/><Relationship Id="rId4" Type="http://schemas.openxmlformats.org/officeDocument/2006/relationships/hyperlink" Target="https://docs.aws.amazon.com/console/ec2/instances/connect/docs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ws.amazon.com/console/efs/efs-utils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docs.aws.amazon.com/console/efs/mount-considerations" TargetMode="External"/><Relationship Id="rId4" Type="http://schemas.openxmlformats.org/officeDocument/2006/relationships/hyperlink" Target="https://docs.aws.amazon.com/console/ec2/instances/connect/docs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ws.amazon.com/console/efs/efs-utils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docs.aws.amazon.com/console/efs/mount-considerations" TargetMode="External"/><Relationship Id="rId4" Type="http://schemas.openxmlformats.org/officeDocument/2006/relationships/hyperlink" Target="https://docs.aws.amazon.com/console/ec2/instances/connect/docs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ws.amazon.com/console/efs/efs-utils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docs.aws.amazon.com/console/efs/mount-considerations" TargetMode="External"/><Relationship Id="rId4" Type="http://schemas.openxmlformats.org/officeDocument/2006/relationships/hyperlink" Target="https://docs.aws.amazon.com/console/ec2/instances/connect/docs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ws.amazon.com/console/efs/efs-utils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docs.aws.amazon.com/console/efs/mount-considerations" TargetMode="External"/><Relationship Id="rId4" Type="http://schemas.openxmlformats.org/officeDocument/2006/relationships/hyperlink" Target="https://docs.aws.amazon.com/console/ec2/instances/connect/docs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Two types of virtualization</a:t>
            </a:r>
          </a:p>
          <a:p>
            <a:pPr marL="228600" indent="-228600">
              <a:buAutoNum type="arabicPeriod"/>
            </a:pPr>
            <a:r>
              <a:rPr lang="en-US" dirty="0"/>
              <a:t>HVM</a:t>
            </a:r>
          </a:p>
          <a:p>
            <a:pPr marL="228600" indent="-228600">
              <a:buAutoNum type="arabicPeriod"/>
            </a:pPr>
            <a:r>
              <a:rPr lang="en-US" dirty="0"/>
              <a:t>PV</a:t>
            </a:r>
          </a:p>
          <a:p>
            <a:pPr marL="228600" indent="-228600">
              <a:buAutoNum type="arabicPeriod"/>
            </a:pPr>
            <a:endParaRPr lang="en-US" dirty="0"/>
          </a:p>
          <a:p>
            <a:pPr marL="228600" indent="-228600">
              <a:buAutoNum type="alphaLcPeriod"/>
            </a:pPr>
            <a:r>
              <a:rPr lang="en-US" dirty="0"/>
              <a:t>Show different pricing models</a:t>
            </a:r>
          </a:p>
          <a:p>
            <a:pPr marL="228600" indent="-228600">
              <a:buAutoNum type="alphaLcPeriod"/>
            </a:pPr>
            <a:r>
              <a:rPr lang="en-US" dirty="0"/>
              <a:t>Demo termination protection</a:t>
            </a:r>
          </a:p>
          <a:p>
            <a:pPr marL="228600" indent="-228600">
              <a:buAutoNum type="alphaLcPeriod"/>
            </a:pPr>
            <a:r>
              <a:rPr lang="en-US" dirty="0"/>
              <a:t>Demo types of volumes</a:t>
            </a:r>
          </a:p>
          <a:p>
            <a:pPr marL="228600" indent="-228600">
              <a:buAutoNum type="alphaLcPeriod"/>
            </a:pPr>
            <a:r>
              <a:rPr lang="en-US" dirty="0"/>
              <a:t>Demo Security Group options dropdowns</a:t>
            </a:r>
          </a:p>
          <a:p>
            <a:pPr marL="228600" indent="-228600">
              <a:buAutoNum type="alphaLcPeriod"/>
            </a:pPr>
            <a:r>
              <a:rPr lang="en-US" dirty="0"/>
              <a:t>CHMOD 400 EC2 key pair</a:t>
            </a:r>
          </a:p>
          <a:p>
            <a:pPr marL="228600" indent="-228600">
              <a:buAutoNum type="alphaLcPeriod"/>
            </a:pPr>
            <a:r>
              <a:rPr lang="en-US" dirty="0"/>
              <a:t>Demo pricing options</a:t>
            </a:r>
          </a:p>
          <a:p>
            <a:pPr marL="228600" indent="-228600">
              <a:buAutoNum type="alphaLcPeriod"/>
            </a:pPr>
            <a:r>
              <a:rPr lang="en-US" dirty="0"/>
              <a:t>Demo snapshot and AMI</a:t>
            </a:r>
          </a:p>
          <a:p>
            <a:pPr marL="228600" indent="-228600">
              <a:buAutoNum type="alphaLcPeriod"/>
            </a:pPr>
            <a:endParaRPr lang="en-US" dirty="0"/>
          </a:p>
          <a:p>
            <a:pPr marL="228600" indent="-228600">
              <a:buAutoNum type="alphaLcPeriod"/>
            </a:pPr>
            <a:r>
              <a:rPr lang="en-US" dirty="0" err="1"/>
              <a:t>sudo</a:t>
            </a:r>
            <a:r>
              <a:rPr lang="en-US" dirty="0"/>
              <a:t> Su</a:t>
            </a:r>
          </a:p>
          <a:p>
            <a:pPr marL="228600" indent="-228600">
              <a:buAutoNum type="alphaLcPeriod"/>
            </a:pPr>
            <a:r>
              <a:rPr lang="en-US" dirty="0"/>
              <a:t>Yum install </a:t>
            </a:r>
            <a:r>
              <a:rPr lang="en-US" dirty="0" err="1"/>
              <a:t>httpd</a:t>
            </a:r>
            <a:endParaRPr lang="en-US" dirty="0"/>
          </a:p>
          <a:p>
            <a:pPr marL="228600" indent="-228600">
              <a:buAutoNum type="alphaLcPeriod"/>
            </a:pPr>
            <a:r>
              <a:rPr lang="en-US" dirty="0"/>
              <a:t>/var/www/html</a:t>
            </a:r>
          </a:p>
          <a:p>
            <a:pPr marL="228600" indent="-228600">
              <a:buAutoNum type="alphaLcPeriod"/>
            </a:pPr>
            <a:r>
              <a:rPr lang="en-US" dirty="0"/>
              <a:t>Service </a:t>
            </a:r>
            <a:r>
              <a:rPr lang="en-US" dirty="0" err="1"/>
              <a:t>httpd</a:t>
            </a:r>
            <a:r>
              <a:rPr lang="en-US" dirty="0"/>
              <a:t> start</a:t>
            </a:r>
          </a:p>
          <a:p>
            <a:pPr marL="228600" indent="-228600">
              <a:buAutoNum type="alphaLcPeriod"/>
            </a:pPr>
            <a:endParaRPr lang="en-US" dirty="0"/>
          </a:p>
          <a:p>
            <a:pPr marL="228600" indent="-228600">
              <a:buAutoNum type="alphaL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Homework Lab 2: install and configure a WordPress server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3E37D5-0763-409A-A99A-0EC31FFB01B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6154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Mounting EFS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you're using an Amazon Linux EC2 instance, install the EFS mount helper with the following command: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sudo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yum install -y amazon-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utils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can still use the EFS mount helper if you're not using an Amazon Linux instance.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Learn more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you're not using the EFS mount helper, install the NFS client on your EC2 instance: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 fontAlgn="base">
              <a:buFont typeface="Wingdings" panose="05000000000000000000" pitchFamily="2" charset="2"/>
              <a:buChar char="q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a Red Hat Enterprise Linux or SUSE Linux instance, use this command: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sudo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yum install -y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nfs-utils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 fontAlgn="base">
              <a:buFont typeface="Wingdings" panose="05000000000000000000" pitchFamily="2" charset="2"/>
              <a:buChar char="q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an Ubuntu instance, use this command: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sudo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apt-get install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nfs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-common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Mounting your file system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 an SSH client and connect to your EC2 instance. (Find out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how to connect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</a:p>
          <a:p>
            <a:pPr marL="171450" indent="-171450" fontAlgn="base">
              <a:buFont typeface="Wingdings" panose="05000000000000000000" pitchFamily="2" charset="2"/>
              <a:buChar char="q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 a new directory on your EC2 instance, such as "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".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sudo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mkdir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efs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 fontAlgn="base"/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Mount your file system with a method listed following. If you need encryption of data in transit, use the EFS mount helper and the TLS mount option.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Mounting considerations</a:t>
            </a: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fontAlgn="base">
              <a:buFont typeface="Wingdings" panose="05000000000000000000" pitchFamily="2" charset="2"/>
              <a:buChar char="q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 the EFS mount helper: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sudo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mount -t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&lt;FS ID&gt;:/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efs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3E37D5-0763-409A-A99A-0EC31FFB01B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6468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Mounting EFS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you're using an Amazon Linux EC2 instance, install the EFS mount helper with the following command: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sudo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yum install -y amazon-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utils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can still use the EFS mount helper if you're not using an Amazon Linux instance.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Learn more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you're not using the EFS mount helper, install the NFS client on your EC2 instance: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 fontAlgn="base">
              <a:buFont typeface="Wingdings" panose="05000000000000000000" pitchFamily="2" charset="2"/>
              <a:buChar char="q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a Red Hat Enterprise Linux or SUSE Linux instance, use this command: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sudo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yum install -y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nfs-utils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 fontAlgn="base">
              <a:buFont typeface="Wingdings" panose="05000000000000000000" pitchFamily="2" charset="2"/>
              <a:buChar char="q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an Ubuntu instance, use this command: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sudo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apt-get install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nfs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-common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Mounting your file system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 an SSH client and connect to your EC2 instance. (Find out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how to connect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</a:p>
          <a:p>
            <a:pPr marL="171450" indent="-171450" fontAlgn="base">
              <a:buFont typeface="Wingdings" panose="05000000000000000000" pitchFamily="2" charset="2"/>
              <a:buChar char="q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 a new directory on your EC2 instance, such as "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".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sudo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mkdir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efs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 fontAlgn="base"/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Mount your file system with a method listed following. If you need encryption of data in transit, use the EFS mount helper and the TLS mount option.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Mounting considerations</a:t>
            </a: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fontAlgn="base">
              <a:buFont typeface="Wingdings" panose="05000000000000000000" pitchFamily="2" charset="2"/>
              <a:buChar char="q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 the EFS mount helper: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sudo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mount -t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&lt;FS ID&gt;:/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efs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3E37D5-0763-409A-A99A-0EC31FFB01B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4656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Mounting EFS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you're using an Amazon Linux EC2 instance, install the EFS mount helper with the following command: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sudo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yum install -y amazon-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utils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can still use the EFS mount helper if you're not using an Amazon Linux instance.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Learn more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you're not using the EFS mount helper, install the NFS client on your EC2 instance: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 fontAlgn="base">
              <a:buFont typeface="Wingdings" panose="05000000000000000000" pitchFamily="2" charset="2"/>
              <a:buChar char="q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a Red Hat Enterprise Linux or SUSE Linux instance, use this command: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sudo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yum install -y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nfs-utils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 fontAlgn="base">
              <a:buFont typeface="Wingdings" panose="05000000000000000000" pitchFamily="2" charset="2"/>
              <a:buChar char="q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an Ubuntu instance, use this command: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sudo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apt-get install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nfs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-common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Mounting your file system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 an SSH client and connect to your EC2 instance. (Find out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how to connect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</a:p>
          <a:p>
            <a:pPr marL="171450" indent="-171450" fontAlgn="base">
              <a:buFont typeface="Wingdings" panose="05000000000000000000" pitchFamily="2" charset="2"/>
              <a:buChar char="q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 a new directory on your EC2 instance, such as "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".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sudo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mkdir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efs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 fontAlgn="base"/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Mount your file system with a method listed following. If you need encryption of data in transit, use the EFS mount helper and the TLS mount option.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Mounting considerations</a:t>
            </a: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fontAlgn="base">
              <a:buFont typeface="Wingdings" panose="05000000000000000000" pitchFamily="2" charset="2"/>
              <a:buChar char="q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 the EFS mount helper: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sudo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mount -t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&lt;FS ID&gt;:/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efs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3E37D5-0763-409A-A99A-0EC31FFB01B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8011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Mounting EFS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you're using an Amazon Linux EC2 instance, install the EFS mount helper with the following command: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sudo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yum install -y amazon-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utils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can still use the EFS mount helper if you're not using an Amazon Linux instance.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Learn more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you're not using the EFS mount helper, install the NFS client on your EC2 instance: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 fontAlgn="base">
              <a:buFont typeface="Wingdings" panose="05000000000000000000" pitchFamily="2" charset="2"/>
              <a:buChar char="q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a Red Hat Enterprise Linux or SUSE Linux instance, use this command: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sudo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yum install -y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nfs-utils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 fontAlgn="base">
              <a:buFont typeface="Wingdings" panose="05000000000000000000" pitchFamily="2" charset="2"/>
              <a:buChar char="q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an Ubuntu instance, use this command: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sudo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apt-get install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nfs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-common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Mounting your file system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 an SSH client and connect to your EC2 instance. (Find out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how to connect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</a:p>
          <a:p>
            <a:pPr marL="171450" indent="-171450" fontAlgn="base">
              <a:buFont typeface="Wingdings" panose="05000000000000000000" pitchFamily="2" charset="2"/>
              <a:buChar char="q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 a new directory on your EC2 instance, such as "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".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sudo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mkdir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efs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 fontAlgn="base"/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Mount your file system with a method listed following. If you need encryption of data in transit, use the EFS mount helper and the TLS mount option.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Mounting considerations</a:t>
            </a: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fontAlgn="base">
              <a:buFont typeface="Wingdings" panose="05000000000000000000" pitchFamily="2" charset="2"/>
              <a:buChar char="q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 the EFS mount helper: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sudo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mount -t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&lt;FS ID&gt;:/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efs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3E37D5-0763-409A-A99A-0EC31FFB01B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5061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Mounting EFS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you're using an Amazon Linux EC2 instance, install the EFS mount helper with the following command: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sudo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yum install -y amazon-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utils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can still use the EFS mount helper if you're not using an Amazon Linux instance.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Learn more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you're not using the EFS mount helper, install the NFS client on your EC2 instance: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 fontAlgn="base">
              <a:buFont typeface="Wingdings" panose="05000000000000000000" pitchFamily="2" charset="2"/>
              <a:buChar char="q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a Red Hat Enterprise Linux or SUSE Linux instance, use this command: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sudo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yum install -y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nfs-utils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 fontAlgn="base">
              <a:buFont typeface="Wingdings" panose="05000000000000000000" pitchFamily="2" charset="2"/>
              <a:buChar char="q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an Ubuntu instance, use this command: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sudo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apt-get install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nfs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-common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Mounting your file system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 an SSH client and connect to your EC2 instance. (Find out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how to connect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</a:p>
          <a:p>
            <a:pPr marL="171450" indent="-171450" fontAlgn="base">
              <a:buFont typeface="Wingdings" panose="05000000000000000000" pitchFamily="2" charset="2"/>
              <a:buChar char="q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 a new directory on your EC2 instance, such as "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".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sudo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mkdir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efs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 fontAlgn="base"/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Mount your file system with a method listed following. If you need encryption of data in transit, use the EFS mount helper and the TLS mount option.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Mounting considerations</a:t>
            </a: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fontAlgn="base">
              <a:buFont typeface="Wingdings" panose="05000000000000000000" pitchFamily="2" charset="2"/>
              <a:buChar char="q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 the EFS mount helper: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sudo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mount -t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&lt;FS ID&gt;:/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efs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3E37D5-0763-409A-A99A-0EC31FFB01B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1338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Mounting EFS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you're using an Amazon Linux EC2 instance, install the EFS mount helper with the following command: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sudo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yum install -y amazon-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utils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can still use the EFS mount helper if you're not using an Amazon Linux instance.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Learn more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you're not using the EFS mount helper, install the NFS client on your EC2 instance: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 fontAlgn="base">
              <a:buFont typeface="Wingdings" panose="05000000000000000000" pitchFamily="2" charset="2"/>
              <a:buChar char="q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a Red Hat Enterprise Linux or SUSE Linux instance, use this command: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sudo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yum install -y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nfs-utils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 fontAlgn="base">
              <a:buFont typeface="Wingdings" panose="05000000000000000000" pitchFamily="2" charset="2"/>
              <a:buChar char="q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an Ubuntu instance, use this command: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sudo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apt-get install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nfs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-common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Mounting your file system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 an SSH client and connect to your EC2 instance. (Find out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how to connect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</a:p>
          <a:p>
            <a:pPr marL="171450" indent="-171450" fontAlgn="base">
              <a:buFont typeface="Wingdings" panose="05000000000000000000" pitchFamily="2" charset="2"/>
              <a:buChar char="q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 a new directory on your EC2 instance, such as "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".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sudo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mkdir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efs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 fontAlgn="base"/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Mount your file system with a method listed following. If you need encryption of data in transit, use the EFS mount helper and the TLS mount option.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Mounting considerations</a:t>
            </a: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fontAlgn="base">
              <a:buFont typeface="Wingdings" panose="05000000000000000000" pitchFamily="2" charset="2"/>
              <a:buChar char="q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 the EFS mount helper: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sudo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mount -t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&lt;FS ID&gt;:/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efs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3E37D5-0763-409A-A99A-0EC31FFB01B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2779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dirty="0"/>
              <a:t>Can you attach the same volume to two different EC2 Instance?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3E37D5-0763-409A-A99A-0EC31FFB01B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07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Mounting EFS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you're using an Amazon Linux EC2 instance, install the EFS mount helper with the following command: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sudo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yum install -y amazon-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utils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can still use the EFS mount helper if you're not using an Amazon Linux instance.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Learn more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you're not using the EFS mount helper, install the NFS client on your EC2 instance: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 fontAlgn="base">
              <a:buFont typeface="Wingdings" panose="05000000000000000000" pitchFamily="2" charset="2"/>
              <a:buChar char="q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a Red Hat Enterprise Linux or SUSE Linux instance, use this command: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sudo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yum install -y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nfs-utils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 fontAlgn="base">
              <a:buFont typeface="Wingdings" panose="05000000000000000000" pitchFamily="2" charset="2"/>
              <a:buChar char="q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an Ubuntu instance, use this command: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sudo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apt-get install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nfs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-common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Mounting your file system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 an SSH client and connect to your EC2 instance. (Find out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how to connect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</a:p>
          <a:p>
            <a:pPr marL="171450" indent="-171450" fontAlgn="base">
              <a:buFont typeface="Wingdings" panose="05000000000000000000" pitchFamily="2" charset="2"/>
              <a:buChar char="q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 a new directory on your EC2 instance, such as "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".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sudo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mkdir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efs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 fontAlgn="base"/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Mount your file system with a method listed following. If you need encryption of data in transit, use the EFS mount helper and the TLS mount option.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Mounting considerations</a:t>
            </a: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fontAlgn="base">
              <a:buFont typeface="Wingdings" panose="05000000000000000000" pitchFamily="2" charset="2"/>
              <a:buChar char="q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 the EFS mount helper: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sudo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mount -t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&lt;FS ID&gt;:/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efs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3E37D5-0763-409A-A99A-0EC31FFB01B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3625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Mounting EFS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you're using an Amazon Linux EC2 instance, install the EFS mount helper with the following command: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sudo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yum install -y amazon-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utils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can still use the EFS mount helper if you're not using an Amazon Linux instance.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Learn more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you're not using the EFS mount helper, install the NFS client on your EC2 instance: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 fontAlgn="base">
              <a:buFont typeface="Wingdings" panose="05000000000000000000" pitchFamily="2" charset="2"/>
              <a:buChar char="q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a Red Hat Enterprise Linux or SUSE Linux instance, use this command: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sudo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yum install -y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nfs-utils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 fontAlgn="base">
              <a:buFont typeface="Wingdings" panose="05000000000000000000" pitchFamily="2" charset="2"/>
              <a:buChar char="q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an Ubuntu instance, use this command: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sudo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apt-get install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nfs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-common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Mounting your file system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 an SSH client and connect to your EC2 instance. (Find out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how to connect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</a:p>
          <a:p>
            <a:pPr marL="171450" indent="-171450" fontAlgn="base">
              <a:buFont typeface="Wingdings" panose="05000000000000000000" pitchFamily="2" charset="2"/>
              <a:buChar char="q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 a new directory on your EC2 instance, such as "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".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sudo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mkdir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efs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 fontAlgn="base"/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Mount your file system with a method listed following. If you need encryption of data in transit, use the EFS mount helper and the TLS mount option.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Mounting considerations</a:t>
            </a: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fontAlgn="base">
              <a:buFont typeface="Wingdings" panose="05000000000000000000" pitchFamily="2" charset="2"/>
              <a:buChar char="q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 the EFS mount helper: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sudo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mount -t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&lt;FS ID&gt;:/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efs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3E37D5-0763-409A-A99A-0EC31FFB01B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9907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Mounting EFS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you're using an Amazon Linux EC2 instance, install the EFS mount helper with the following command: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sudo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yum install -y amazon-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utils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can still use the EFS mount helper if you're not using an Amazon Linux instance.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Learn more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you're not using the EFS mount helper, install the NFS client on your EC2 instance: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 fontAlgn="base">
              <a:buFont typeface="Wingdings" panose="05000000000000000000" pitchFamily="2" charset="2"/>
              <a:buChar char="q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a Red Hat Enterprise Linux or SUSE Linux instance, use this command: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sudo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yum install -y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nfs-utils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 fontAlgn="base">
              <a:buFont typeface="Wingdings" panose="05000000000000000000" pitchFamily="2" charset="2"/>
              <a:buChar char="q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an Ubuntu instance, use this command: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sudo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apt-get install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nfs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-common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Mounting your file system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 an SSH client and connect to your EC2 instance. (Find out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how to connect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</a:p>
          <a:p>
            <a:pPr marL="171450" indent="-171450" fontAlgn="base">
              <a:buFont typeface="Wingdings" panose="05000000000000000000" pitchFamily="2" charset="2"/>
              <a:buChar char="q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 a new directory on your EC2 instance, such as "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".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sudo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mkdir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efs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 fontAlgn="base"/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Mount your file system with a method listed following. If you need encryption of data in transit, use the EFS mount helper and the TLS mount option.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Mounting considerations</a:t>
            </a: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fontAlgn="base">
              <a:buFont typeface="Wingdings" panose="05000000000000000000" pitchFamily="2" charset="2"/>
              <a:buChar char="q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 the EFS mount helper: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sudo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mount -t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&lt;FS ID&gt;:/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efs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3E37D5-0763-409A-A99A-0EC31FFB01B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3670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Mounting EFS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you're using an Amazon Linux EC2 instance, install the EFS mount helper with the following command: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sudo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yum install -y amazon-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utils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can still use the EFS mount helper if you're not using an Amazon Linux instance.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Learn more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you're not using the EFS mount helper, install the NFS client on your EC2 instance: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 fontAlgn="base">
              <a:buFont typeface="Wingdings" panose="05000000000000000000" pitchFamily="2" charset="2"/>
              <a:buChar char="q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a Red Hat Enterprise Linux or SUSE Linux instance, use this command: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sudo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yum install -y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nfs-utils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 fontAlgn="base">
              <a:buFont typeface="Wingdings" panose="05000000000000000000" pitchFamily="2" charset="2"/>
              <a:buChar char="q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an Ubuntu instance, use this command: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sudo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apt-get install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nfs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-common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Mounting your file system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 an SSH client and connect to your EC2 instance. (Find out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how to connect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</a:p>
          <a:p>
            <a:pPr marL="171450" indent="-171450" fontAlgn="base">
              <a:buFont typeface="Wingdings" panose="05000000000000000000" pitchFamily="2" charset="2"/>
              <a:buChar char="q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 a new directory on your EC2 instance, such as "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".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sudo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mkdir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efs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 fontAlgn="base"/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Mount your file system with a method listed following. If you need encryption of data in transit, use the EFS mount helper and the TLS mount option.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Mounting considerations</a:t>
            </a: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fontAlgn="base">
              <a:buFont typeface="Wingdings" panose="05000000000000000000" pitchFamily="2" charset="2"/>
              <a:buChar char="q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 the EFS mount helper: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sudo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mount -t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&lt;FS ID&gt;:/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efs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3E37D5-0763-409A-A99A-0EC31FFB01B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2986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Mounting EFS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you're using an Amazon Linux EC2 instance, install the EFS mount helper with the following command: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sudo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yum install -y amazon-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utils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can still use the EFS mount helper if you're not using an Amazon Linux instance.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Learn more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you're not using the EFS mount helper, install the NFS client on your EC2 instance: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 fontAlgn="base">
              <a:buFont typeface="Wingdings" panose="05000000000000000000" pitchFamily="2" charset="2"/>
              <a:buChar char="q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a Red Hat Enterprise Linux or SUSE Linux instance, use this command: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sudo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yum install -y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nfs-utils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 fontAlgn="base">
              <a:buFont typeface="Wingdings" panose="05000000000000000000" pitchFamily="2" charset="2"/>
              <a:buChar char="q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an Ubuntu instance, use this command: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sudo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apt-get install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nfs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-common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Mounting your file system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 an SSH client and connect to your EC2 instance. (Find out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how to connect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</a:p>
          <a:p>
            <a:pPr marL="171450" indent="-171450" fontAlgn="base">
              <a:buFont typeface="Wingdings" panose="05000000000000000000" pitchFamily="2" charset="2"/>
              <a:buChar char="q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 a new directory on your EC2 instance, such as "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".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sudo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mkdir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efs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 fontAlgn="base"/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Mount your file system with a method listed following. If you need encryption of data in transit, use the EFS mount helper and the TLS mount option.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Mounting considerations</a:t>
            </a: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fontAlgn="base">
              <a:buFont typeface="Wingdings" panose="05000000000000000000" pitchFamily="2" charset="2"/>
              <a:buChar char="q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 the EFS mount helper: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sudo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mount -t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&lt;FS ID&gt;:/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efs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3E37D5-0763-409A-A99A-0EC31FFB01B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4784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Mounting EFS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you're using an Amazon Linux EC2 instance, install the EFS mount helper with the following command: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sudo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yum install -y amazon-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utils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can still use the EFS mount helper if you're not using an Amazon Linux instance.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Learn more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you're not using the EFS mount helper, install the NFS client on your EC2 instance: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 fontAlgn="base">
              <a:buFont typeface="Wingdings" panose="05000000000000000000" pitchFamily="2" charset="2"/>
              <a:buChar char="q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a Red Hat Enterprise Linux or SUSE Linux instance, use this command: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sudo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yum install -y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nfs-utils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 fontAlgn="base">
              <a:buFont typeface="Wingdings" panose="05000000000000000000" pitchFamily="2" charset="2"/>
              <a:buChar char="q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an Ubuntu instance, use this command: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sudo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apt-get install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nfs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-common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Mounting your file system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 an SSH client and connect to your EC2 instance. (Find out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how to connect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</a:p>
          <a:p>
            <a:pPr marL="171450" indent="-171450" fontAlgn="base">
              <a:buFont typeface="Wingdings" panose="05000000000000000000" pitchFamily="2" charset="2"/>
              <a:buChar char="q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 a new directory on your EC2 instance, such as "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".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sudo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mkdir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efs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 fontAlgn="base"/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Mount your file system with a method listed following. If you need encryption of data in transit, use the EFS mount helper and the TLS mount option.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Mounting considerations</a:t>
            </a: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fontAlgn="base">
              <a:buFont typeface="Wingdings" panose="05000000000000000000" pitchFamily="2" charset="2"/>
              <a:buChar char="q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 the EFS mount helper: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sudo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mount -t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&lt;FS ID&gt;:/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efs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3E37D5-0763-409A-A99A-0EC31FFB01B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7165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Mounting EFS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you're using an Amazon Linux EC2 instance, install the EFS mount helper with the following command: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sudo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yum install -y amazon-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utils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can still use the EFS mount helper if you're not using an Amazon Linux instance.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Learn more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you're not using the EFS mount helper, install the NFS client on your EC2 instance: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 fontAlgn="base">
              <a:buFont typeface="Wingdings" panose="05000000000000000000" pitchFamily="2" charset="2"/>
              <a:buChar char="q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a Red Hat Enterprise Linux or SUSE Linux instance, use this command: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sudo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yum install -y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nfs-utils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 fontAlgn="base">
              <a:buFont typeface="Wingdings" panose="05000000000000000000" pitchFamily="2" charset="2"/>
              <a:buChar char="q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an Ubuntu instance, use this command: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sudo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apt-get install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nfs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-common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Mounting your file system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 an SSH client and connect to your EC2 instance. (Find out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how to connect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</a:p>
          <a:p>
            <a:pPr marL="171450" indent="-171450" fontAlgn="base">
              <a:buFont typeface="Wingdings" panose="05000000000000000000" pitchFamily="2" charset="2"/>
              <a:buChar char="q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 a new directory on your EC2 instance, such as "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".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sudo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mkdir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efs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 fontAlgn="base"/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Mount your file system with a method listed following. If you need encryption of data in transit, use the EFS mount helper and the TLS mount option.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Mounting considerations</a:t>
            </a: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fontAlgn="base">
              <a:buFont typeface="Wingdings" panose="05000000000000000000" pitchFamily="2" charset="2"/>
              <a:buChar char="q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 the EFS mount helper: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sudo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mount -t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&lt;FS ID&gt;:/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efs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3E37D5-0763-409A-A99A-0EC31FFB01B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386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B987E-83BE-4786-B469-AFB288EC2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8E6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F78CF28-2DB8-4D6B-AEEC-16AAB0589D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7A2537-515C-40BE-8594-765919CE3B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0766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008E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3066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solidFill>
          <a:srgbClr val="008E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85355-24E4-4436-A46D-B2941DA58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A91032-1D9B-47C4-8C82-811232FB087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7A2537-515C-40BE-8594-765919CE3B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3144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sv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008E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" y="1"/>
            <a:ext cx="120396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1208718"/>
            <a:ext cx="11842376" cy="492437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C7A2537-515C-40BE-8594-765919CE3B74}" type="slidenum">
              <a:rPr lang="en-GB" smtClean="0"/>
              <a:t>‹#›</a:t>
            </a:fld>
            <a:endParaRPr lang="en-GB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2A6AC7D-916E-4DF7-B4A9-B0596743B369}"/>
              </a:ext>
            </a:extLst>
          </p:cNvPr>
          <p:cNvCxnSpPr/>
          <p:nvPr userDrawn="1"/>
        </p:nvCxnSpPr>
        <p:spPr>
          <a:xfrm>
            <a:off x="0" y="1066801"/>
            <a:ext cx="12192000" cy="0"/>
          </a:xfrm>
          <a:prstGeom prst="line">
            <a:avLst/>
          </a:prstGeom>
          <a:ln w="28575">
            <a:solidFill>
              <a:srgbClr val="008E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File:Amazon Web Services Logo.svg">
            <a:extLst>
              <a:ext uri="{FF2B5EF4-FFF2-40B4-BE49-F238E27FC236}">
                <a16:creationId xmlns:a16="http://schemas.microsoft.com/office/drawing/2014/main" id="{94DE91E5-D17D-4BBE-9852-8ED15FB2183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6369" y="212500"/>
            <a:ext cx="1178407" cy="706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256416B7-18DD-49B9-8DD4-64810B4749A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863869" y="57151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260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6" r:id="rId2"/>
    <p:sldLayoutId id="2147483688" r:id="rId3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600" kern="1200" spc="-50" baseline="0">
          <a:solidFill>
            <a:srgbClr val="008E61"/>
          </a:solidFill>
          <a:latin typeface="+mn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672" userDrawn="1">
          <p15:clr>
            <a:srgbClr val="F26B43"/>
          </p15:clr>
        </p15:guide>
        <p15:guide id="2" pos="9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hyperlink" Target="https://commons.wikimedia.org/wiki/File:User-expert.svg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5A1B47C8-47A0-4A88-8830-6DEA3B5DE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8" descr="Image result for aws">
            <a:extLst>
              <a:ext uri="{FF2B5EF4-FFF2-40B4-BE49-F238E27FC236}">
                <a16:creationId xmlns:a16="http://schemas.microsoft.com/office/drawing/2014/main" id="{6E51C218-D58D-48E4-8FE2-6652B420C9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5" r="3841"/>
          <a:stretch/>
        </p:blipFill>
        <p:spPr bwMode="auto">
          <a:xfrm>
            <a:off x="633999" y="1663982"/>
            <a:ext cx="6275667" cy="3530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984BBFDD-E720-4805-A9C8-129FBBF6D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61348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2C7A0123-6F7F-48CA-88C3-2053F209BB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07266" y="1066800"/>
            <a:ext cx="4432333" cy="2499360"/>
          </a:xfrm>
        </p:spPr>
        <p:txBody>
          <a:bodyPr>
            <a:normAutofit/>
          </a:bodyPr>
          <a:lstStyle/>
          <a:p>
            <a:r>
              <a:rPr lang="en-GB" sz="3200" dirty="0">
                <a:solidFill>
                  <a:srgbClr val="FFFFFF"/>
                </a:solidFill>
              </a:rPr>
              <a:t>ELASTIC CLOUD COMPUTE OVERVIEW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AC4BE46-4A77-42FE-9D15-065CDB2F8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0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495501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50BB458-5A3D-4F0C-86C5-8792EC810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11887200" cy="914400"/>
          </a:xfrm>
        </p:spPr>
        <p:txBody>
          <a:bodyPr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dirty="0"/>
              <a:t>AMAZON ELASTIC CLOUD COMPUTE (EC2)</a:t>
            </a:r>
            <a:br>
              <a:rPr lang="en-US" sz="2800" dirty="0"/>
            </a:br>
            <a:r>
              <a:rPr lang="en-US" sz="2000" dirty="0"/>
              <a:t>LAB 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536827-3228-4079-A996-5E6B1E5A5537}"/>
              </a:ext>
            </a:extLst>
          </p:cNvPr>
          <p:cNvSpPr txBox="1"/>
          <p:nvPr/>
        </p:nvSpPr>
        <p:spPr>
          <a:xfrm>
            <a:off x="152400" y="1181100"/>
            <a:ext cx="1188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Create multiple EBS volume &amp; Upgrade them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025A658-285A-457B-BD7B-0C11788E523A}"/>
              </a:ext>
            </a:extLst>
          </p:cNvPr>
          <p:cNvSpPr txBox="1"/>
          <p:nvPr/>
        </p:nvSpPr>
        <p:spPr>
          <a:xfrm>
            <a:off x="152400" y="1550432"/>
            <a:ext cx="118872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Create a new EC2 instance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200" dirty="0"/>
              <a:t>Select a free tier eligible Windows Server 2012 R2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200" dirty="0"/>
              <a:t>Select t2.micro instance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200" dirty="0"/>
              <a:t>Use defaults for Instance Details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200" dirty="0"/>
              <a:t>Create 4 volumes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200" dirty="0"/>
              <a:t>8 GB GP2, 8GB Magnetic, 500 GB ST1, 500 GB SC1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200" dirty="0"/>
              <a:t>Add tags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200" dirty="0"/>
              <a:t>Select the DMZ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200" dirty="0"/>
              <a:t>Launch the Instance</a:t>
            </a:r>
          </a:p>
          <a:p>
            <a:r>
              <a:rPr lang="en-US" sz="1200" b="1" dirty="0"/>
              <a:t>Modify the Root volume type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200" dirty="0"/>
              <a:t>Go to EBS section in EC2 Console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200" dirty="0"/>
              <a:t>Click on Volumes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200" dirty="0"/>
              <a:t>Right Click on a Volume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200" dirty="0"/>
              <a:t>Click on Modify Volume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200" dirty="0"/>
              <a:t>Change the 8GB Magnetic to GP2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200" dirty="0"/>
              <a:t>Increase the size of GP2 to 10 GB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200" dirty="0"/>
              <a:t>Click Modify</a:t>
            </a:r>
          </a:p>
          <a:p>
            <a:r>
              <a:rPr lang="en-US" sz="1200" b="1" dirty="0"/>
              <a:t>Detach and Attach the Volumes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200" dirty="0"/>
              <a:t>Go to EBS &gt; Volumes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200" dirty="0"/>
              <a:t>Detach all the 3 volumes that are not root volumes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200" dirty="0"/>
              <a:t>Click on Create Volume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200" dirty="0"/>
              <a:t>Check all the options, change the size to 10 GB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200" dirty="0"/>
              <a:t>Create Volume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200" dirty="0"/>
              <a:t>Right Click on the volume, click on Instance ID, select a running instance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200" dirty="0"/>
              <a:t>Click Attach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200" dirty="0"/>
              <a:t>Explore</a:t>
            </a:r>
          </a:p>
        </p:txBody>
      </p:sp>
    </p:spTree>
    <p:extLst>
      <p:ext uri="{BB962C8B-B14F-4D97-AF65-F5344CB8AC3E}">
        <p14:creationId xmlns:p14="http://schemas.microsoft.com/office/powerpoint/2010/main" val="3207479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50BB458-5A3D-4F0C-86C5-8792EC810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11887200" cy="914400"/>
          </a:xfrm>
        </p:spPr>
        <p:txBody>
          <a:bodyPr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dirty="0"/>
              <a:t>AMAZON ELASTIC CLOUD COMPUTE (EC2)</a:t>
            </a:r>
            <a:br>
              <a:rPr lang="en-US" sz="2800" dirty="0"/>
            </a:br>
            <a:r>
              <a:rPr lang="en-US" sz="2000" dirty="0"/>
              <a:t>Amazon Machine Image (AMI)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69A3E84-6B24-45A8-844C-210866DDE790}"/>
              </a:ext>
            </a:extLst>
          </p:cNvPr>
          <p:cNvSpPr txBox="1"/>
          <p:nvPr/>
        </p:nvSpPr>
        <p:spPr>
          <a:xfrm>
            <a:off x="152400" y="1181100"/>
            <a:ext cx="5746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What is Amazon Machine Image (AMI)?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5C42D9-34AC-4EDE-8223-6866E72DD644}"/>
              </a:ext>
            </a:extLst>
          </p:cNvPr>
          <p:cNvSpPr txBox="1"/>
          <p:nvPr/>
        </p:nvSpPr>
        <p:spPr>
          <a:xfrm>
            <a:off x="152400" y="1550432"/>
            <a:ext cx="76242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/>
              <a:t>An </a:t>
            </a:r>
            <a:r>
              <a:rPr lang="en-US" sz="1400" b="1" dirty="0"/>
              <a:t>Amazon Machine Image (AMI)</a:t>
            </a:r>
            <a:r>
              <a:rPr lang="en-US" sz="1400" dirty="0"/>
              <a:t> provides the information required to launch an instance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5E3583-416A-4AC9-9175-FF9C374FCFD8}"/>
              </a:ext>
            </a:extLst>
          </p:cNvPr>
          <p:cNvSpPr txBox="1"/>
          <p:nvPr/>
        </p:nvSpPr>
        <p:spPr>
          <a:xfrm>
            <a:off x="152399" y="1858209"/>
            <a:ext cx="76242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/>
              <a:t>An AMI must be specified while launching an instance of EC2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1339DE-2720-4A86-A062-93A2777D38F7}"/>
              </a:ext>
            </a:extLst>
          </p:cNvPr>
          <p:cNvSpPr txBox="1"/>
          <p:nvPr/>
        </p:nvSpPr>
        <p:spPr>
          <a:xfrm>
            <a:off x="152398" y="2466081"/>
            <a:ext cx="76242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/>
              <a:t>An AMI includes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6A6A03-41CA-406C-9D2B-B1EC8706B401}"/>
              </a:ext>
            </a:extLst>
          </p:cNvPr>
          <p:cNvSpPr txBox="1"/>
          <p:nvPr/>
        </p:nvSpPr>
        <p:spPr>
          <a:xfrm>
            <a:off x="419098" y="2773858"/>
            <a:ext cx="7357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/>
              <a:t>A template for the root volume for the instance (for example, an operating system, an application server, and applications)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F720FF-7060-4AF7-B094-D26DF12DD722}"/>
              </a:ext>
            </a:extLst>
          </p:cNvPr>
          <p:cNvSpPr txBox="1"/>
          <p:nvPr/>
        </p:nvSpPr>
        <p:spPr>
          <a:xfrm>
            <a:off x="419098" y="3297078"/>
            <a:ext cx="7357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/>
              <a:t>Launch permissions that control which AWS accounts can use the AMI to launch instances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E3D7C2-E857-45D1-A541-D793BDAC6EC4}"/>
              </a:ext>
            </a:extLst>
          </p:cNvPr>
          <p:cNvSpPr txBox="1"/>
          <p:nvPr/>
        </p:nvSpPr>
        <p:spPr>
          <a:xfrm>
            <a:off x="419099" y="3604855"/>
            <a:ext cx="7357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/>
              <a:t>A block device mapping that specifies the volumes to attach to the instance when it's launched</a:t>
            </a:r>
          </a:p>
        </p:txBody>
      </p:sp>
      <p:pic>
        <p:nvPicPr>
          <p:cNvPr id="1026" name="Picture 2" descr="&#10;    The AMI lifecycle (create, register, launch, copy, deregister).&#10;   ">
            <a:extLst>
              <a:ext uri="{FF2B5EF4-FFF2-40B4-BE49-F238E27FC236}">
                <a16:creationId xmlns:a16="http://schemas.microsoft.com/office/drawing/2014/main" id="{51E618FE-D701-4E5B-9F6C-19AB84D223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692" y="1235521"/>
            <a:ext cx="4262908" cy="2193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D628C77-E31D-4714-A1A9-353D20E52978}"/>
              </a:ext>
            </a:extLst>
          </p:cNvPr>
          <p:cNvSpPr txBox="1"/>
          <p:nvPr/>
        </p:nvSpPr>
        <p:spPr>
          <a:xfrm>
            <a:off x="152396" y="3908481"/>
            <a:ext cx="76242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/>
              <a:t>Anybody can create their own AMIs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6594A14-F63F-4B29-97F1-5505C09A9B04}"/>
              </a:ext>
            </a:extLst>
          </p:cNvPr>
          <p:cNvSpPr txBox="1"/>
          <p:nvPr/>
        </p:nvSpPr>
        <p:spPr>
          <a:xfrm>
            <a:off x="152398" y="4220409"/>
            <a:ext cx="76242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/>
              <a:t>AMIs can be copied, shared, bought or sold on AWS Marketplace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206B14-D8C2-43C3-B2A8-196943E585E1}"/>
              </a:ext>
            </a:extLst>
          </p:cNvPr>
          <p:cNvSpPr txBox="1"/>
          <p:nvPr/>
        </p:nvSpPr>
        <p:spPr>
          <a:xfrm>
            <a:off x="152395" y="2165588"/>
            <a:ext cx="76242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/>
              <a:t>AMIs is created by taking a Snapshot of Root Device Volume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40C4439-6D35-47DC-837D-CFDA8F9DEDBE}"/>
              </a:ext>
            </a:extLst>
          </p:cNvPr>
          <p:cNvSpPr txBox="1"/>
          <p:nvPr/>
        </p:nvSpPr>
        <p:spPr>
          <a:xfrm>
            <a:off x="152394" y="4528186"/>
            <a:ext cx="76242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/>
              <a:t>AMIs have four sources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B59736-38C5-4E44-B4B6-94AE99149C56}"/>
              </a:ext>
            </a:extLst>
          </p:cNvPr>
          <p:cNvSpPr txBox="1"/>
          <p:nvPr/>
        </p:nvSpPr>
        <p:spPr>
          <a:xfrm>
            <a:off x="419100" y="4835565"/>
            <a:ext cx="7357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/>
              <a:t>Published by AWS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2338847-92B5-4165-AC25-7F80ADA1263B}"/>
              </a:ext>
            </a:extLst>
          </p:cNvPr>
          <p:cNvSpPr txBox="1"/>
          <p:nvPr/>
        </p:nvSpPr>
        <p:spPr>
          <a:xfrm>
            <a:off x="419095" y="5142944"/>
            <a:ext cx="7357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/>
              <a:t>AWS Marketplace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F8E52E-D315-452D-8121-B406C7901E25}"/>
              </a:ext>
            </a:extLst>
          </p:cNvPr>
          <p:cNvSpPr txBox="1"/>
          <p:nvPr/>
        </p:nvSpPr>
        <p:spPr>
          <a:xfrm>
            <a:off x="419100" y="5443437"/>
            <a:ext cx="7357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/>
              <a:t>Generated from Existing Instances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8676735-AD27-4847-B7F8-A7ECCBB59958}"/>
              </a:ext>
            </a:extLst>
          </p:cNvPr>
          <p:cNvSpPr txBox="1"/>
          <p:nvPr/>
        </p:nvSpPr>
        <p:spPr>
          <a:xfrm>
            <a:off x="419100" y="5750816"/>
            <a:ext cx="7357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/>
              <a:t>Uploaded Virtual Server using AWS Import/Export</a:t>
            </a:r>
          </a:p>
        </p:txBody>
      </p:sp>
    </p:spTree>
    <p:extLst>
      <p:ext uri="{BB962C8B-B14F-4D97-AF65-F5344CB8AC3E}">
        <p14:creationId xmlns:p14="http://schemas.microsoft.com/office/powerpoint/2010/main" val="2765238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  <p:bldP spid="8" grpId="0"/>
      <p:bldP spid="9" grpId="0"/>
      <p:bldP spid="10" grpId="0"/>
      <p:bldP spid="11" grpId="0"/>
      <p:bldP spid="14" grpId="0"/>
      <p:bldP spid="16" grpId="0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50BB458-5A3D-4F0C-86C5-8792EC810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11887200" cy="914400"/>
          </a:xfrm>
        </p:spPr>
        <p:txBody>
          <a:bodyPr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dirty="0"/>
              <a:t>AMAZON ELASTIC CLOUD COMPUTE (EC2)</a:t>
            </a:r>
            <a:br>
              <a:rPr lang="en-US" sz="2800" dirty="0"/>
            </a:br>
            <a:r>
              <a:rPr lang="en-US" sz="2000" dirty="0"/>
              <a:t>SNAPSHOT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69A3E84-6B24-45A8-844C-210866DDE790}"/>
              </a:ext>
            </a:extLst>
          </p:cNvPr>
          <p:cNvSpPr txBox="1"/>
          <p:nvPr/>
        </p:nvSpPr>
        <p:spPr>
          <a:xfrm>
            <a:off x="152400" y="1181100"/>
            <a:ext cx="5746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What is Amazon EBS Snapshots?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5C42D9-34AC-4EDE-8223-6866E72DD644}"/>
              </a:ext>
            </a:extLst>
          </p:cNvPr>
          <p:cNvSpPr txBox="1"/>
          <p:nvPr/>
        </p:nvSpPr>
        <p:spPr>
          <a:xfrm>
            <a:off x="152400" y="1550432"/>
            <a:ext cx="76242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/>
              <a:t>Amazon EBS Volumes can be backed up to Amazon S3 by taking point-in time snapshots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5E3583-416A-4AC9-9175-FF9C374FCFD8}"/>
              </a:ext>
            </a:extLst>
          </p:cNvPr>
          <p:cNvSpPr txBox="1"/>
          <p:nvPr/>
        </p:nvSpPr>
        <p:spPr>
          <a:xfrm>
            <a:off x="152399" y="1858209"/>
            <a:ext cx="76242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/>
              <a:t>Snapshots are incremental backups, which means that only the blocks on the device that have changed after your most recent snapshot are saved.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D0A5A05-B58B-46CD-AFFD-7E9D3E8CF0AC}"/>
              </a:ext>
            </a:extLst>
          </p:cNvPr>
          <p:cNvSpPr txBox="1"/>
          <p:nvPr/>
        </p:nvSpPr>
        <p:spPr>
          <a:xfrm>
            <a:off x="152400" y="2341841"/>
            <a:ext cx="76242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/>
              <a:t>A Snapshot contains all of the information needed to restore your data (from the moment when the snapshot was taken) to a new EBS volume.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1DFD0D-7920-4636-9866-FFDA18F2DAAD}"/>
              </a:ext>
            </a:extLst>
          </p:cNvPr>
          <p:cNvSpPr txBox="1"/>
          <p:nvPr/>
        </p:nvSpPr>
        <p:spPr>
          <a:xfrm>
            <a:off x="419100" y="3121223"/>
            <a:ext cx="76242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/>
              <a:t>Can be shared by modifying its access permission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D693F9E-704A-4069-BBAD-D0997D44DB73}"/>
              </a:ext>
            </a:extLst>
          </p:cNvPr>
          <p:cNvSpPr txBox="1"/>
          <p:nvPr/>
        </p:nvSpPr>
        <p:spPr>
          <a:xfrm>
            <a:off x="419100" y="3429000"/>
            <a:ext cx="76242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/>
              <a:t>Can be copied as well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4D27B1-2721-4CCC-8A51-223306138CEC}"/>
              </a:ext>
            </a:extLst>
          </p:cNvPr>
          <p:cNvSpPr txBox="1"/>
          <p:nvPr/>
        </p:nvSpPr>
        <p:spPr>
          <a:xfrm>
            <a:off x="152400" y="2816765"/>
            <a:ext cx="76242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/>
              <a:t>A Snapshot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83B7AE6-ECDD-46A5-A512-D040225130D9}"/>
              </a:ext>
            </a:extLst>
          </p:cNvPr>
          <p:cNvSpPr txBox="1"/>
          <p:nvPr/>
        </p:nvSpPr>
        <p:spPr>
          <a:xfrm>
            <a:off x="419100" y="3733458"/>
            <a:ext cx="76242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/>
              <a:t>Is constrained to the Region it was created in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DB3F863-5B1A-49FE-8D29-43D4AB45E348}"/>
              </a:ext>
            </a:extLst>
          </p:cNvPr>
          <p:cNvSpPr txBox="1"/>
          <p:nvPr/>
        </p:nvSpPr>
        <p:spPr>
          <a:xfrm>
            <a:off x="419100" y="4037916"/>
            <a:ext cx="76242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/>
              <a:t>Can be encrypted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D6A2176-7DE8-48A2-BA8C-91676A141EB0}"/>
              </a:ext>
            </a:extLst>
          </p:cNvPr>
          <p:cNvSpPr txBox="1"/>
          <p:nvPr/>
        </p:nvSpPr>
        <p:spPr>
          <a:xfrm>
            <a:off x="419100" y="4339055"/>
            <a:ext cx="76242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/>
              <a:t>Can be used to create an AMI if it is of a root volume</a:t>
            </a:r>
          </a:p>
        </p:txBody>
      </p:sp>
    </p:spTree>
    <p:extLst>
      <p:ext uri="{BB962C8B-B14F-4D97-AF65-F5344CB8AC3E}">
        <p14:creationId xmlns:p14="http://schemas.microsoft.com/office/powerpoint/2010/main" val="201008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  <p:bldP spid="15" grpId="0"/>
      <p:bldP spid="17" grpId="0"/>
      <p:bldP spid="19" grpId="0"/>
      <p:bldP spid="20" grpId="0"/>
      <p:bldP spid="21" grpId="0"/>
      <p:bldP spid="22" grpId="0"/>
      <p:bldP spid="2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50BB458-5A3D-4F0C-86C5-8792EC810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11887200" cy="914400"/>
          </a:xfrm>
        </p:spPr>
        <p:txBody>
          <a:bodyPr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dirty="0"/>
              <a:t>AMAZON ELASTIC CLOUD COMPUTE (EC2)</a:t>
            </a:r>
            <a:br>
              <a:rPr lang="en-US" sz="2800" dirty="0"/>
            </a:br>
            <a:r>
              <a:rPr lang="en-US" sz="2000" dirty="0"/>
              <a:t>LAB 5a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536827-3228-4079-A996-5E6B1E5A5537}"/>
              </a:ext>
            </a:extLst>
          </p:cNvPr>
          <p:cNvSpPr txBox="1"/>
          <p:nvPr/>
        </p:nvSpPr>
        <p:spPr>
          <a:xfrm>
            <a:off x="152400" y="1181100"/>
            <a:ext cx="594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Create an AMI and Snapshot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025A658-285A-457B-BD7B-0C11788E523A}"/>
              </a:ext>
            </a:extLst>
          </p:cNvPr>
          <p:cNvSpPr txBox="1"/>
          <p:nvPr/>
        </p:nvSpPr>
        <p:spPr>
          <a:xfrm>
            <a:off x="152400" y="1550432"/>
            <a:ext cx="519233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200" dirty="0"/>
              <a:t>Create an WebServer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200" dirty="0"/>
              <a:t>Create a VM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200" dirty="0"/>
              <a:t>Login via SSH / Putty 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200" dirty="0"/>
              <a:t>Update all the packages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200" dirty="0"/>
              <a:t>Install Apache WebServer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200" dirty="0"/>
              <a:t>Start Apache WebServer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200" dirty="0"/>
              <a:t>Set Apache to start at boot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200" dirty="0"/>
              <a:t>Navigate to Webroot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200" dirty="0"/>
              <a:t>Create an HTML File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200" dirty="0"/>
              <a:t>View the website in web browser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200" dirty="0"/>
              <a:t>Create the AMI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200" dirty="0"/>
              <a:t>Go to Instances dashboard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200" dirty="0"/>
              <a:t>Right click on the EC2 instance &gt; Image &gt; Create an Image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200" dirty="0"/>
              <a:t>Go to Images &gt; AMI, explore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200" dirty="0"/>
              <a:t>Go to Elastic Block Storage &gt; Snapshots, explore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200" dirty="0"/>
              <a:t>Shut down the EC2 instance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200" dirty="0"/>
              <a:t>Go to Images AMI,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200" dirty="0"/>
              <a:t>Right click on the AMI &gt; Launch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200" dirty="0"/>
              <a:t>Create a new VM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200" dirty="0"/>
              <a:t>Get the public IP and paste it in your browser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200" dirty="0"/>
              <a:t>Check the website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200" dirty="0"/>
              <a:t>Shut down the VM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3499B0-CCF6-4E5C-8980-F8D85377D895}"/>
              </a:ext>
            </a:extLst>
          </p:cNvPr>
          <p:cNvSpPr txBox="1"/>
          <p:nvPr/>
        </p:nvSpPr>
        <p:spPr>
          <a:xfrm>
            <a:off x="6096000" y="1181100"/>
            <a:ext cx="594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Copy AMI &amp; Snapshot</a:t>
            </a:r>
          </a:p>
        </p:txBody>
      </p:sp>
    </p:spTree>
    <p:extLst>
      <p:ext uri="{BB962C8B-B14F-4D97-AF65-F5344CB8AC3E}">
        <p14:creationId xmlns:p14="http://schemas.microsoft.com/office/powerpoint/2010/main" val="39516076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50BB458-5A3D-4F0C-86C5-8792EC810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11887200" cy="914400"/>
          </a:xfrm>
        </p:spPr>
        <p:txBody>
          <a:bodyPr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dirty="0"/>
              <a:t>AMAZON ELASTIC CLOUD COMPUTE (EC2)</a:t>
            </a:r>
            <a:br>
              <a:rPr lang="en-US" sz="2800" dirty="0"/>
            </a:br>
            <a:r>
              <a:rPr lang="en-US" sz="2000" dirty="0"/>
              <a:t>LAB 5b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536827-3228-4079-A996-5E6B1E5A5537}"/>
              </a:ext>
            </a:extLst>
          </p:cNvPr>
          <p:cNvSpPr txBox="1"/>
          <p:nvPr/>
        </p:nvSpPr>
        <p:spPr>
          <a:xfrm>
            <a:off x="152400" y="1181100"/>
            <a:ext cx="594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Copy AMI &amp; Snapshot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025A658-285A-457B-BD7B-0C11788E523A}"/>
              </a:ext>
            </a:extLst>
          </p:cNvPr>
          <p:cNvSpPr txBox="1"/>
          <p:nvPr/>
        </p:nvSpPr>
        <p:spPr>
          <a:xfrm>
            <a:off x="152400" y="1550432"/>
            <a:ext cx="519233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200" dirty="0"/>
              <a:t>Go to Images &gt; AMIs 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200" dirty="0"/>
              <a:t>Right click on AMI, select Copy AMI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200" dirty="0"/>
              <a:t>Select the destination as a different Region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200" dirty="0"/>
              <a:t>Give Name and Descriptions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200" dirty="0"/>
              <a:t>Click on Copy AMI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200" dirty="0"/>
              <a:t>Change the Region to the one selected while creating the AMI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200" dirty="0"/>
              <a:t>Go to Images &gt; AMIs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200" dirty="0"/>
              <a:t>Right Click on the AMI, then click Launch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200" dirty="0"/>
              <a:t>Launch an EC2 instance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200" dirty="0"/>
              <a:t>Check the Website by using its public IP</a:t>
            </a:r>
          </a:p>
        </p:txBody>
      </p:sp>
    </p:spTree>
    <p:extLst>
      <p:ext uri="{BB962C8B-B14F-4D97-AF65-F5344CB8AC3E}">
        <p14:creationId xmlns:p14="http://schemas.microsoft.com/office/powerpoint/2010/main" val="19174744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50BB458-5A3D-4F0C-86C5-8792EC810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11887200" cy="914400"/>
          </a:xfrm>
        </p:spPr>
        <p:txBody>
          <a:bodyPr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dirty="0"/>
              <a:t>AMAZON ELASTIC CLOUD COMPUTE (EC2)</a:t>
            </a:r>
            <a:br>
              <a:rPr lang="en-US" sz="2800" dirty="0"/>
            </a:br>
            <a:r>
              <a:rPr lang="en-US" sz="2000" dirty="0"/>
              <a:t>AMI: Instance Store vs EBS Backed</a:t>
            </a:r>
            <a:endParaRPr lang="en-US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2AFF8E-6A2C-4269-88B4-06C2B2ACCE9B}"/>
              </a:ext>
            </a:extLst>
          </p:cNvPr>
          <p:cNvSpPr txBox="1"/>
          <p:nvPr/>
        </p:nvSpPr>
        <p:spPr>
          <a:xfrm>
            <a:off x="152400" y="1181100"/>
            <a:ext cx="9728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Some Amazon EC2 instance types come with a form of directly attached, block-device storage known as the Instance Store.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C72CC6-05C5-4BF7-8EF0-FB32EB11E5D8}"/>
              </a:ext>
            </a:extLst>
          </p:cNvPr>
          <p:cNvSpPr txBox="1"/>
          <p:nvPr/>
        </p:nvSpPr>
        <p:spPr>
          <a:xfrm>
            <a:off x="419100" y="1827431"/>
            <a:ext cx="94618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Also known as Ephemeral Storage, it is temporary in nature and all the data on the volume is lost once the EC2 instance is shut down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C6FABD-B08A-4B7F-8E0F-A4628146C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0412" y="1181100"/>
            <a:ext cx="1749188" cy="50292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2B07C41-83A3-49F5-9B65-330D2B7AE27A}"/>
              </a:ext>
            </a:extLst>
          </p:cNvPr>
          <p:cNvSpPr/>
          <p:nvPr/>
        </p:nvSpPr>
        <p:spPr>
          <a:xfrm>
            <a:off x="419099" y="2412206"/>
            <a:ext cx="946187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Data on an Instance Store is not persistent and is lost when the instance stops, terminations, or hardware failures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6C841D1-800C-4F49-9549-E0348C78F460}"/>
              </a:ext>
            </a:extLst>
          </p:cNvPr>
          <p:cNvSpPr/>
          <p:nvPr/>
        </p:nvSpPr>
        <p:spPr>
          <a:xfrm>
            <a:off x="419100" y="2996981"/>
            <a:ext cx="946187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Instance Store cannot be encrypted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B87CF6E-942B-414E-B3A7-D5389E598E72}"/>
              </a:ext>
            </a:extLst>
          </p:cNvPr>
          <p:cNvSpPr/>
          <p:nvPr/>
        </p:nvSpPr>
        <p:spPr>
          <a:xfrm>
            <a:off x="419100" y="3335535"/>
            <a:ext cx="946187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Not suited for data that is valuable, long-term, or requires durability or security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ABA24ED-7A50-49B2-A3F8-8C540B7061C6}"/>
              </a:ext>
            </a:extLst>
          </p:cNvPr>
          <p:cNvSpPr/>
          <p:nvPr/>
        </p:nvSpPr>
        <p:spPr>
          <a:xfrm>
            <a:off x="152400" y="4173110"/>
            <a:ext cx="946187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b="1" dirty="0"/>
              <a:t>AMIs that are backed by Instance Store can be found in community AMIs via filters</a:t>
            </a:r>
          </a:p>
        </p:txBody>
      </p:sp>
    </p:spTree>
    <p:extLst>
      <p:ext uri="{BB962C8B-B14F-4D97-AF65-F5344CB8AC3E}">
        <p14:creationId xmlns:p14="http://schemas.microsoft.com/office/powerpoint/2010/main" val="663737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6" grpId="0"/>
      <p:bldP spid="10" grpId="0"/>
      <p:bldP spid="11" grpId="0"/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50BB458-5A3D-4F0C-86C5-8792EC810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11887200" cy="914400"/>
          </a:xfrm>
        </p:spPr>
        <p:txBody>
          <a:bodyPr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dirty="0"/>
              <a:t>AMAZON ELASTIC CLOUD COMPUTE (EC2)</a:t>
            </a:r>
            <a:br>
              <a:rPr lang="en-US" sz="2800" dirty="0"/>
            </a:br>
            <a:r>
              <a:rPr lang="en-US" sz="2000" dirty="0"/>
              <a:t>Amazon Elastic File Storage (EFS)</a:t>
            </a:r>
            <a:endParaRPr lang="en-US" sz="2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DB7B02-56C8-46BF-940F-26CE5E85FCC8}"/>
              </a:ext>
            </a:extLst>
          </p:cNvPr>
          <p:cNvSpPr txBox="1"/>
          <p:nvPr/>
        </p:nvSpPr>
        <p:spPr>
          <a:xfrm>
            <a:off x="152400" y="1181100"/>
            <a:ext cx="5746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What is Amazon Machine Image (AMI)?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1465348-8F26-42C0-807A-B77DEDEC6CC4}"/>
              </a:ext>
            </a:extLst>
          </p:cNvPr>
          <p:cNvSpPr txBox="1"/>
          <p:nvPr/>
        </p:nvSpPr>
        <p:spPr>
          <a:xfrm>
            <a:off x="152400" y="1550432"/>
            <a:ext cx="1188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/>
              <a:t>Amazon </a:t>
            </a:r>
            <a:r>
              <a:rPr lang="en-US" sz="1400" b="1" dirty="0"/>
              <a:t>Elastic File System (Amazon EFS)</a:t>
            </a:r>
            <a:r>
              <a:rPr lang="en-US" sz="1400" dirty="0"/>
              <a:t> provides a simple, scalable, elastic file system for Linux-based workloads for use with AWS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442DC3-B141-4AA5-BD19-8A60CEDC587A}"/>
              </a:ext>
            </a:extLst>
          </p:cNvPr>
          <p:cNvSpPr txBox="1"/>
          <p:nvPr/>
        </p:nvSpPr>
        <p:spPr>
          <a:xfrm>
            <a:off x="152399" y="1858209"/>
            <a:ext cx="1188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/>
              <a:t>Amazon EFS supports Network File System v4 (NFS v4)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DB8EAD1-3606-4E15-9CAC-8AB1688CE304}"/>
              </a:ext>
            </a:extLst>
          </p:cNvPr>
          <p:cNvSpPr txBox="1"/>
          <p:nvPr/>
        </p:nvSpPr>
        <p:spPr>
          <a:xfrm>
            <a:off x="152400" y="2165986"/>
            <a:ext cx="1188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/>
              <a:t>Supported by only Linux systems, not supported with Windows based EC2 instances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82E95BC-C7FA-4233-96A7-658BDD9C879B}"/>
              </a:ext>
            </a:extLst>
          </p:cNvPr>
          <p:cNvSpPr txBox="1"/>
          <p:nvPr/>
        </p:nvSpPr>
        <p:spPr>
          <a:xfrm>
            <a:off x="152398" y="2473763"/>
            <a:ext cx="1188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/>
              <a:t>Amazon EFS storage capacity is elastic, i.e. grows and shrinks as files are added or removed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670A430-F157-4F2E-9193-B501AB1BDCF2}"/>
              </a:ext>
            </a:extLst>
          </p:cNvPr>
          <p:cNvSpPr txBox="1"/>
          <p:nvPr/>
        </p:nvSpPr>
        <p:spPr>
          <a:xfrm>
            <a:off x="152400" y="2781540"/>
            <a:ext cx="1188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/>
              <a:t>Supports upto petabytes of storage and thousands of concurrent connections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4F1826C-B7F9-4EB9-BA6F-F51BA106F709}"/>
              </a:ext>
            </a:extLst>
          </p:cNvPr>
          <p:cNvSpPr txBox="1"/>
          <p:nvPr/>
        </p:nvSpPr>
        <p:spPr>
          <a:xfrm>
            <a:off x="152398" y="3089317"/>
            <a:ext cx="1188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/>
              <a:t>Data stored across AZs, regions, and VPCs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CB52B0E-F303-42F1-BD0A-11FF5CA6D522}"/>
              </a:ext>
            </a:extLst>
          </p:cNvPr>
          <p:cNvSpPr txBox="1"/>
          <p:nvPr/>
        </p:nvSpPr>
        <p:spPr>
          <a:xfrm>
            <a:off x="152396" y="3397094"/>
            <a:ext cx="1188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/>
              <a:t>Read after write consistency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F290F95-8E4B-457F-AC91-96B72A4978F9}"/>
              </a:ext>
            </a:extLst>
          </p:cNvPr>
          <p:cNvSpPr txBox="1"/>
          <p:nvPr/>
        </p:nvSpPr>
        <p:spPr>
          <a:xfrm>
            <a:off x="152394" y="3704871"/>
            <a:ext cx="1188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/>
              <a:t>Can also be connected with On-Premise systems using AWC Direct Connect or AWS VPN</a:t>
            </a:r>
          </a:p>
        </p:txBody>
      </p:sp>
    </p:spTree>
    <p:extLst>
      <p:ext uri="{BB962C8B-B14F-4D97-AF65-F5344CB8AC3E}">
        <p14:creationId xmlns:p14="http://schemas.microsoft.com/office/powerpoint/2010/main" val="650532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50BB458-5A3D-4F0C-86C5-8792EC810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11887200" cy="914400"/>
          </a:xfrm>
        </p:spPr>
        <p:txBody>
          <a:bodyPr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dirty="0"/>
              <a:t>AMAZON ELASTIC CLOUD COMPUTE (EC2)</a:t>
            </a:r>
            <a:br>
              <a:rPr lang="en-US" sz="2800" dirty="0"/>
            </a:br>
            <a:r>
              <a:rPr lang="en-US" sz="2000" dirty="0"/>
              <a:t>LAB 6</a:t>
            </a:r>
            <a:endParaRPr lang="en-US" sz="2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536827-3228-4079-A996-5E6B1E5A5537}"/>
              </a:ext>
            </a:extLst>
          </p:cNvPr>
          <p:cNvSpPr txBox="1"/>
          <p:nvPr/>
        </p:nvSpPr>
        <p:spPr>
          <a:xfrm>
            <a:off x="152400" y="1181100"/>
            <a:ext cx="594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Create an EFS volume and attach to an EC2 instance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025A658-285A-457B-BD7B-0C11788E523A}"/>
              </a:ext>
            </a:extLst>
          </p:cNvPr>
          <p:cNvSpPr txBox="1"/>
          <p:nvPr/>
        </p:nvSpPr>
        <p:spPr>
          <a:xfrm>
            <a:off x="152400" y="1550432"/>
            <a:ext cx="11887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200" dirty="0"/>
              <a:t>Go to Service &gt; Storage &gt; EFS</a:t>
            </a:r>
          </a:p>
          <a:p>
            <a:pPr marL="628650" lvl="1" indent="-171450">
              <a:buFont typeface="Wingdings" panose="05000000000000000000" pitchFamily="2" charset="2"/>
              <a:buChar char="q"/>
            </a:pPr>
            <a:r>
              <a:rPr lang="en-US" sz="1200" dirty="0"/>
              <a:t>Click on “Create file system”</a:t>
            </a:r>
          </a:p>
          <a:p>
            <a:pPr marL="628650" lvl="1" indent="-171450">
              <a:buFont typeface="Wingdings" panose="05000000000000000000" pitchFamily="2" charset="2"/>
              <a:buChar char="q"/>
            </a:pPr>
            <a:r>
              <a:rPr lang="en-US" sz="1200" dirty="0"/>
              <a:t>Select the AZs where mount targets needs to be created</a:t>
            </a:r>
          </a:p>
          <a:p>
            <a:pPr marL="628650" lvl="1" indent="-171450">
              <a:buFont typeface="Wingdings" panose="05000000000000000000" pitchFamily="2" charset="2"/>
              <a:buChar char="q"/>
            </a:pPr>
            <a:r>
              <a:rPr lang="en-US" sz="1200" dirty="0"/>
              <a:t>Explore other options, leave as default</a:t>
            </a:r>
          </a:p>
          <a:p>
            <a:pPr marL="628650" lvl="1" indent="-171450">
              <a:buFont typeface="Wingdings" panose="05000000000000000000" pitchFamily="2" charset="2"/>
              <a:buChar char="q"/>
            </a:pPr>
            <a:r>
              <a:rPr lang="en-US" sz="1200" dirty="0"/>
              <a:t>Click on Next Step</a:t>
            </a:r>
          </a:p>
          <a:p>
            <a:pPr marL="628650" lvl="1" indent="-171450">
              <a:buFont typeface="Wingdings" panose="05000000000000000000" pitchFamily="2" charset="2"/>
              <a:buChar char="q"/>
            </a:pPr>
            <a:r>
              <a:rPr lang="en-US" sz="1200" dirty="0"/>
              <a:t>Add Tags</a:t>
            </a:r>
          </a:p>
          <a:p>
            <a:pPr marL="628650" lvl="1" indent="-171450">
              <a:buFont typeface="Wingdings" panose="05000000000000000000" pitchFamily="2" charset="2"/>
              <a:buChar char="q"/>
            </a:pPr>
            <a:r>
              <a:rPr lang="en-US" sz="1200" dirty="0"/>
              <a:t>Choose Performance Mode &amp; Throughput Mode</a:t>
            </a:r>
          </a:p>
          <a:p>
            <a:pPr marL="628650" lvl="1" indent="-171450">
              <a:buFont typeface="Wingdings" panose="05000000000000000000" pitchFamily="2" charset="2"/>
              <a:buChar char="q"/>
            </a:pPr>
            <a:r>
              <a:rPr lang="en-US" sz="1200" dirty="0"/>
              <a:t>Leave Encryption &amp; Lifecycle unchecked</a:t>
            </a:r>
          </a:p>
          <a:p>
            <a:pPr marL="628650" lvl="1" indent="-171450">
              <a:buFont typeface="Wingdings" panose="05000000000000000000" pitchFamily="2" charset="2"/>
              <a:buChar char="q"/>
            </a:pPr>
            <a:r>
              <a:rPr lang="en-US" sz="1200" dirty="0"/>
              <a:t>Click on Next Step, then click on Create File System</a:t>
            </a:r>
          </a:p>
        </p:txBody>
      </p:sp>
    </p:spTree>
    <p:extLst>
      <p:ext uri="{BB962C8B-B14F-4D97-AF65-F5344CB8AC3E}">
        <p14:creationId xmlns:p14="http://schemas.microsoft.com/office/powerpoint/2010/main" val="15143462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50BB458-5A3D-4F0C-86C5-8792EC810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11887200" cy="914400"/>
          </a:xfrm>
        </p:spPr>
        <p:txBody>
          <a:bodyPr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dirty="0"/>
              <a:t>AMAZON ELASTIC CLOUD COMPUTE (EC2)</a:t>
            </a:r>
            <a:br>
              <a:rPr lang="en-US" sz="2800" dirty="0"/>
            </a:br>
            <a:r>
              <a:rPr lang="en-US" sz="2000" dirty="0"/>
              <a:t>Security Group</a:t>
            </a:r>
            <a:endParaRPr lang="en-US" sz="2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536827-3228-4079-A996-5E6B1E5A5537}"/>
              </a:ext>
            </a:extLst>
          </p:cNvPr>
          <p:cNvSpPr txBox="1"/>
          <p:nvPr/>
        </p:nvSpPr>
        <p:spPr>
          <a:xfrm>
            <a:off x="152400" y="1181100"/>
            <a:ext cx="594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What is a Security Group?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CAFEDA-9C7D-4475-A3C0-B3A97381A70D}"/>
              </a:ext>
            </a:extLst>
          </p:cNvPr>
          <p:cNvSpPr txBox="1"/>
          <p:nvPr/>
        </p:nvSpPr>
        <p:spPr>
          <a:xfrm>
            <a:off x="152409" y="2135207"/>
            <a:ext cx="7026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/>
              <a:t>Each object / instance has to be part of a security group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406604-0A35-4CDF-855E-95A667A230E6}"/>
              </a:ext>
            </a:extLst>
          </p:cNvPr>
          <p:cNvSpPr/>
          <p:nvPr/>
        </p:nvSpPr>
        <p:spPr>
          <a:xfrm>
            <a:off x="152795" y="2442984"/>
            <a:ext cx="699095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/>
              <a:t>Each security group can be configured with rules that allows traffic to and from instances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6AD0F0-196A-4900-97B3-03D891BF534E}"/>
              </a:ext>
            </a:extLst>
          </p:cNvPr>
          <p:cNvSpPr/>
          <p:nvPr/>
        </p:nvSpPr>
        <p:spPr>
          <a:xfrm>
            <a:off x="152795" y="2750761"/>
            <a:ext cx="699095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/>
              <a:t>By default security groups block all inbound traffic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D080460-6276-4535-9E4E-1DB83949A84D}"/>
              </a:ext>
            </a:extLst>
          </p:cNvPr>
          <p:cNvSpPr/>
          <p:nvPr/>
        </p:nvSpPr>
        <p:spPr>
          <a:xfrm>
            <a:off x="152795" y="3058538"/>
            <a:ext cx="699095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/>
              <a:t>More than one security group can be assigned to one instance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5A39A2A-6337-457D-8831-51E567AA75D0}"/>
              </a:ext>
            </a:extLst>
          </p:cNvPr>
          <p:cNvSpPr/>
          <p:nvPr/>
        </p:nvSpPr>
        <p:spPr>
          <a:xfrm>
            <a:off x="152408" y="3366315"/>
            <a:ext cx="700577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/>
              <a:t>Security Groups are stateful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E8CFD24-D6BF-4913-BDA1-FEBCFEC042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 flipH="1">
            <a:off x="9111599" y="1338876"/>
            <a:ext cx="453503" cy="72376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9622CB4-A45E-452B-848E-7F38003D08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 flipH="1">
            <a:off x="9529918" y="1346849"/>
            <a:ext cx="453503" cy="72376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F38DE21-C624-4CE4-AAC9-DFC6FDFD49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 flipH="1">
            <a:off x="9997850" y="1357009"/>
            <a:ext cx="453503" cy="723765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59F6BB5-87C4-49A3-8E67-269B4BB609C9}"/>
              </a:ext>
            </a:extLst>
          </p:cNvPr>
          <p:cNvSpPr/>
          <p:nvPr/>
        </p:nvSpPr>
        <p:spPr>
          <a:xfrm>
            <a:off x="7617650" y="2892863"/>
            <a:ext cx="4421950" cy="2944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Security Group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E9771AC-DBB7-4A28-862F-D0BA225E1CCB}"/>
              </a:ext>
            </a:extLst>
          </p:cNvPr>
          <p:cNvCxnSpPr>
            <a:cxnSpLocks/>
          </p:cNvCxnSpPr>
          <p:nvPr/>
        </p:nvCxnSpPr>
        <p:spPr>
          <a:xfrm>
            <a:off x="9338350" y="1998246"/>
            <a:ext cx="0" cy="830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0B9D973-1383-4108-8B97-ACF06F21DC65}"/>
              </a:ext>
            </a:extLst>
          </p:cNvPr>
          <p:cNvSpPr txBox="1"/>
          <p:nvPr/>
        </p:nvSpPr>
        <p:spPr>
          <a:xfrm>
            <a:off x="8092629" y="2264898"/>
            <a:ext cx="135408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/>
              <a:t>Incoming Traffic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D2F7F3B-9EC6-4712-964E-86A4CD8701D7}"/>
              </a:ext>
            </a:extLst>
          </p:cNvPr>
          <p:cNvCxnSpPr>
            <a:cxnSpLocks/>
          </p:cNvCxnSpPr>
          <p:nvPr/>
        </p:nvCxnSpPr>
        <p:spPr>
          <a:xfrm flipH="1" flipV="1">
            <a:off x="10251955" y="1976745"/>
            <a:ext cx="0" cy="830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20C45ED-72CA-4A36-AD58-76B4F587E622}"/>
              </a:ext>
            </a:extLst>
          </p:cNvPr>
          <p:cNvSpPr txBox="1"/>
          <p:nvPr/>
        </p:nvSpPr>
        <p:spPr>
          <a:xfrm>
            <a:off x="10541100" y="2262431"/>
            <a:ext cx="135408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/>
              <a:t>Outgoing Traffic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DA975A9-DAC8-46B4-B8A4-A943F03611C8}"/>
              </a:ext>
            </a:extLst>
          </p:cNvPr>
          <p:cNvSpPr/>
          <p:nvPr/>
        </p:nvSpPr>
        <p:spPr>
          <a:xfrm>
            <a:off x="7938085" y="4309927"/>
            <a:ext cx="3918747" cy="923745"/>
          </a:xfrm>
          <a:prstGeom prst="rect">
            <a:avLst/>
          </a:prstGeom>
          <a:solidFill>
            <a:srgbClr val="FFFFFF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" descr="Image result for ec2 symbol">
            <a:extLst>
              <a:ext uri="{FF2B5EF4-FFF2-40B4-BE49-F238E27FC236}">
                <a16:creationId xmlns:a16="http://schemas.microsoft.com/office/drawing/2014/main" id="{CFF94C23-AE62-4BDA-B2A3-2A932B39C8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2667" y="4373025"/>
            <a:ext cx="1275869" cy="667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Image result for ec2 symbol">
            <a:extLst>
              <a:ext uri="{FF2B5EF4-FFF2-40B4-BE49-F238E27FC236}">
                <a16:creationId xmlns:a16="http://schemas.microsoft.com/office/drawing/2014/main" id="{B090749A-4891-42FD-ADD6-EBAC99BF76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3530" y="4397335"/>
            <a:ext cx="1275869" cy="667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Image result for ec2 symbol">
            <a:extLst>
              <a:ext uri="{FF2B5EF4-FFF2-40B4-BE49-F238E27FC236}">
                <a16:creationId xmlns:a16="http://schemas.microsoft.com/office/drawing/2014/main" id="{6F02C9F5-2C9F-49BC-90FC-919CD42990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3601" y="4354892"/>
            <a:ext cx="1275869" cy="667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0EBCF7E-5F8F-4B40-86FE-3648B84F232C}"/>
              </a:ext>
            </a:extLst>
          </p:cNvPr>
          <p:cNvCxnSpPr>
            <a:cxnSpLocks/>
          </p:cNvCxnSpPr>
          <p:nvPr/>
        </p:nvCxnSpPr>
        <p:spPr>
          <a:xfrm>
            <a:off x="9299996" y="3401697"/>
            <a:ext cx="0" cy="830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4FCC74C-3108-4616-AF03-76E87C663127}"/>
              </a:ext>
            </a:extLst>
          </p:cNvPr>
          <p:cNvCxnSpPr>
            <a:cxnSpLocks/>
          </p:cNvCxnSpPr>
          <p:nvPr/>
        </p:nvCxnSpPr>
        <p:spPr>
          <a:xfrm flipH="1" flipV="1">
            <a:off x="10213601" y="3380196"/>
            <a:ext cx="0" cy="830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343D268-FDF4-43BB-B0E6-28C7432E24D5}"/>
              </a:ext>
            </a:extLst>
          </p:cNvPr>
          <p:cNvSpPr txBox="1"/>
          <p:nvPr/>
        </p:nvSpPr>
        <p:spPr>
          <a:xfrm>
            <a:off x="7929026" y="3641300"/>
            <a:ext cx="135408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/>
              <a:t>Permitted Incoming Traffic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04D23EA-52C5-4681-B550-9FD091A3D2ED}"/>
              </a:ext>
            </a:extLst>
          </p:cNvPr>
          <p:cNvSpPr txBox="1"/>
          <p:nvPr/>
        </p:nvSpPr>
        <p:spPr>
          <a:xfrm>
            <a:off x="10450161" y="3641300"/>
            <a:ext cx="135408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/>
              <a:t>Permitted Outgoing Traffic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509D185-5EF4-4080-B083-9E7F70EF0251}"/>
              </a:ext>
            </a:extLst>
          </p:cNvPr>
          <p:cNvCxnSpPr>
            <a:cxnSpLocks/>
          </p:cNvCxnSpPr>
          <p:nvPr/>
        </p:nvCxnSpPr>
        <p:spPr>
          <a:xfrm>
            <a:off x="7143750" y="1066800"/>
            <a:ext cx="0" cy="5284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B69BEB8-1B6B-4745-A190-52FFDD14045B}"/>
              </a:ext>
            </a:extLst>
          </p:cNvPr>
          <p:cNvSpPr txBox="1"/>
          <p:nvPr/>
        </p:nvSpPr>
        <p:spPr>
          <a:xfrm>
            <a:off x="206583" y="1550432"/>
            <a:ext cx="69227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Security group is a virtual firewall and like a firewall is used to permit incoming or outgoing traffic</a:t>
            </a:r>
          </a:p>
        </p:txBody>
      </p:sp>
    </p:spTree>
    <p:extLst>
      <p:ext uri="{BB962C8B-B14F-4D97-AF65-F5344CB8AC3E}">
        <p14:creationId xmlns:p14="http://schemas.microsoft.com/office/powerpoint/2010/main" val="715418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50BB458-5A3D-4F0C-86C5-8792EC810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11887200" cy="914400"/>
          </a:xfrm>
        </p:spPr>
        <p:txBody>
          <a:bodyPr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dirty="0"/>
              <a:t>AMAZON ELASTIC CLOUD COMPUTE (EC2)</a:t>
            </a:r>
            <a:br>
              <a:rPr lang="en-US" sz="2800" dirty="0"/>
            </a:br>
            <a:r>
              <a:rPr lang="en-US" sz="2000" dirty="0"/>
              <a:t>LAB 7</a:t>
            </a:r>
            <a:endParaRPr lang="en-US" sz="2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536827-3228-4079-A996-5E6B1E5A5537}"/>
              </a:ext>
            </a:extLst>
          </p:cNvPr>
          <p:cNvSpPr txBox="1"/>
          <p:nvPr/>
        </p:nvSpPr>
        <p:spPr>
          <a:xfrm>
            <a:off x="152400" y="1181100"/>
            <a:ext cx="594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Create the Security Group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025A658-285A-457B-BD7B-0C11788E523A}"/>
              </a:ext>
            </a:extLst>
          </p:cNvPr>
          <p:cNvSpPr txBox="1"/>
          <p:nvPr/>
        </p:nvSpPr>
        <p:spPr>
          <a:xfrm>
            <a:off x="152400" y="1550432"/>
            <a:ext cx="118872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200" dirty="0"/>
              <a:t>Log into AWS console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200" dirty="0"/>
              <a:t>Click on EC2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200" dirty="0"/>
              <a:t>Create a EC2 instance</a:t>
            </a:r>
          </a:p>
          <a:p>
            <a:pPr marL="628650" lvl="1" indent="-171450">
              <a:buFont typeface="Wingdings" panose="05000000000000000000" pitchFamily="2" charset="2"/>
              <a:buChar char="q"/>
            </a:pPr>
            <a:r>
              <a:rPr lang="en-US" sz="1200" dirty="0"/>
              <a:t>Use Amazon Linux AMI</a:t>
            </a:r>
          </a:p>
          <a:p>
            <a:pPr marL="628650" lvl="1" indent="-171450">
              <a:buFont typeface="Wingdings" panose="05000000000000000000" pitchFamily="2" charset="2"/>
              <a:buChar char="q"/>
            </a:pPr>
            <a:r>
              <a:rPr lang="en-US" sz="1200" dirty="0"/>
              <a:t>Select t2.micro instance</a:t>
            </a:r>
          </a:p>
          <a:p>
            <a:pPr marL="628650" lvl="1" indent="-171450">
              <a:buFont typeface="Wingdings" panose="05000000000000000000" pitchFamily="2" charset="2"/>
              <a:buChar char="q"/>
            </a:pPr>
            <a:r>
              <a:rPr lang="en-US" sz="1200" dirty="0"/>
              <a:t>Use the default configuration for Instance Details</a:t>
            </a:r>
          </a:p>
          <a:p>
            <a:pPr marL="628650" lvl="1" indent="-171450">
              <a:buFont typeface="Wingdings" panose="05000000000000000000" pitchFamily="2" charset="2"/>
              <a:buChar char="q"/>
            </a:pPr>
            <a:r>
              <a:rPr lang="en-US" sz="1200" dirty="0"/>
              <a:t>Use the default configuration for Storage</a:t>
            </a:r>
          </a:p>
          <a:p>
            <a:pPr marL="628650" lvl="1" indent="-171450">
              <a:buFont typeface="Wingdings" panose="05000000000000000000" pitchFamily="2" charset="2"/>
              <a:buChar char="q"/>
            </a:pPr>
            <a:r>
              <a:rPr lang="en-US" sz="1200" dirty="0"/>
              <a:t>Add Tags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200" dirty="0"/>
              <a:t>Create a Security Group – named </a:t>
            </a:r>
            <a:r>
              <a:rPr lang="en-US" sz="1200" dirty="0" err="1"/>
              <a:t>MyDMZ</a:t>
            </a:r>
            <a:endParaRPr lang="en-US" sz="1200" dirty="0"/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200" dirty="0"/>
              <a:t>Open ports for HTTP, HTTPS, SSH to all destinations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200" dirty="0"/>
              <a:t>Launch the Instance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176888-9795-4930-A7CC-0F9B0642D062}"/>
              </a:ext>
            </a:extLst>
          </p:cNvPr>
          <p:cNvSpPr txBox="1"/>
          <p:nvPr/>
        </p:nvSpPr>
        <p:spPr>
          <a:xfrm>
            <a:off x="152400" y="3674090"/>
            <a:ext cx="3261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Test the Security Group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92DA1A-3E94-48A7-A09B-D6C5D2F854B9}"/>
              </a:ext>
            </a:extLst>
          </p:cNvPr>
          <p:cNvSpPr txBox="1"/>
          <p:nvPr/>
        </p:nvSpPr>
        <p:spPr>
          <a:xfrm>
            <a:off x="152400" y="4043422"/>
            <a:ext cx="11887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200" dirty="0"/>
              <a:t>SSH into the EC2 instance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200" dirty="0"/>
              <a:t>Update the software packages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200" dirty="0"/>
              <a:t>Install Apache WebServer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200" dirty="0"/>
              <a:t>Start the Apache WebServer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200" dirty="0"/>
              <a:t>Configure the Apache to start on boot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200" dirty="0"/>
              <a:t>Navigate to Webroot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200" dirty="0"/>
              <a:t>Create a html file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200" dirty="0"/>
              <a:t>Add a message to HTML file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200" dirty="0"/>
              <a:t>Test if the webpage is accessible from internet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200" dirty="0"/>
              <a:t>Delete the HTTP rule and test again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200" dirty="0"/>
              <a:t>Add the http rule again and test again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200" dirty="0"/>
              <a:t>Add another security group to the instance</a:t>
            </a:r>
          </a:p>
        </p:txBody>
      </p:sp>
    </p:spTree>
    <p:extLst>
      <p:ext uri="{BB962C8B-B14F-4D97-AF65-F5344CB8AC3E}">
        <p14:creationId xmlns:p14="http://schemas.microsoft.com/office/powerpoint/2010/main" val="1361085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50BB458-5A3D-4F0C-86C5-8792EC810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11887200" cy="914400"/>
          </a:xfrm>
        </p:spPr>
        <p:txBody>
          <a:bodyPr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dirty="0"/>
              <a:t>AMAZON ELASTIC CLOUD COMPUTE (EC2)</a:t>
            </a:r>
            <a:br>
              <a:rPr lang="en-US" sz="2800" dirty="0"/>
            </a:br>
            <a:r>
              <a:rPr lang="en-US" sz="2000" dirty="0"/>
              <a:t>Overview</a:t>
            </a:r>
            <a:endParaRPr 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61DCA2-0A13-45BA-9ADE-0832115B5B29}"/>
              </a:ext>
            </a:extLst>
          </p:cNvPr>
          <p:cNvSpPr txBox="1"/>
          <p:nvPr/>
        </p:nvSpPr>
        <p:spPr>
          <a:xfrm>
            <a:off x="152400" y="1181100"/>
            <a:ext cx="98995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What is Amazon EC2?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7A1E53-280B-4105-ABD2-0763912B3858}"/>
              </a:ext>
            </a:extLst>
          </p:cNvPr>
          <p:cNvSpPr/>
          <p:nvPr/>
        </p:nvSpPr>
        <p:spPr>
          <a:xfrm>
            <a:off x="152400" y="1581210"/>
            <a:ext cx="118871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232F3E"/>
                </a:solidFill>
                <a:latin typeface="AmazonEmberLight"/>
              </a:rPr>
              <a:t>Amazon Elastic Compute Cloud (Amazon EC2) is a web service that provides secure, resizable compute capacity in the cloud. 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4E8490-D81A-4FF8-B48B-F48484D39AF4}"/>
              </a:ext>
            </a:extLst>
          </p:cNvPr>
          <p:cNvSpPr/>
          <p:nvPr/>
        </p:nvSpPr>
        <p:spPr>
          <a:xfrm>
            <a:off x="152400" y="2227541"/>
            <a:ext cx="118871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232F3E"/>
                </a:solidFill>
                <a:latin typeface="AmazonEmberLight"/>
              </a:rPr>
              <a:t>Allows users to configure, setup and start a server in minutes allowing experimentation, and both vertical and horizontal scaling as required.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EFBE673-2FC4-4497-825C-B53B4ABD030C}"/>
              </a:ext>
            </a:extLst>
          </p:cNvPr>
          <p:cNvSpPr/>
          <p:nvPr/>
        </p:nvSpPr>
        <p:spPr>
          <a:xfrm>
            <a:off x="152400" y="2873872"/>
            <a:ext cx="111749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232F3E"/>
                </a:solidFill>
                <a:latin typeface="AmazonEmberLight"/>
              </a:rPr>
              <a:t>Before public cloud &amp; EC2, it would take 30-90 days to buy, configure and setup a server.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8C6E09B-53DA-4F1A-8E75-D10D4846C762}"/>
              </a:ext>
            </a:extLst>
          </p:cNvPr>
          <p:cNvSpPr/>
          <p:nvPr/>
        </p:nvSpPr>
        <p:spPr>
          <a:xfrm>
            <a:off x="152400" y="3243204"/>
            <a:ext cx="111749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232F3E"/>
                </a:solidFill>
                <a:latin typeface="AmazonEmberLight"/>
              </a:rPr>
              <a:t>Enables users to provision the exact resources required or adjust as needed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F5D80B4-BE4D-46C1-A1FA-F47DA60B33AB}"/>
              </a:ext>
            </a:extLst>
          </p:cNvPr>
          <p:cNvSpPr/>
          <p:nvPr/>
        </p:nvSpPr>
        <p:spPr>
          <a:xfrm>
            <a:off x="152400" y="3612536"/>
            <a:ext cx="111749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232F3E"/>
                </a:solidFill>
                <a:latin typeface="AmazonEmberLight"/>
              </a:rPr>
              <a:t>No capital expense, no capacity planning, pay as you use</a:t>
            </a:r>
          </a:p>
        </p:txBody>
      </p:sp>
    </p:spTree>
    <p:extLst>
      <p:ext uri="{BB962C8B-B14F-4D97-AF65-F5344CB8AC3E}">
        <p14:creationId xmlns:p14="http://schemas.microsoft.com/office/powerpoint/2010/main" val="162838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50BB458-5A3D-4F0C-86C5-8792EC810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11887200" cy="914400"/>
          </a:xfrm>
        </p:spPr>
        <p:txBody>
          <a:bodyPr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dirty="0"/>
              <a:t>AMAZON ELASTIC CLOUD COMPUTE (EC2)</a:t>
            </a:r>
            <a:br>
              <a:rPr lang="en-US" sz="2800" dirty="0"/>
            </a:br>
            <a:r>
              <a:rPr lang="en-US" sz="2000" dirty="0"/>
              <a:t>Load Balancing</a:t>
            </a:r>
            <a:endParaRPr lang="en-US" sz="2800" dirty="0"/>
          </a:p>
        </p:txBody>
      </p:sp>
      <p:pic>
        <p:nvPicPr>
          <p:cNvPr id="7" name="Picture 2" descr="what is a load balancer">
            <a:extLst>
              <a:ext uri="{FF2B5EF4-FFF2-40B4-BE49-F238E27FC236}">
                <a16:creationId xmlns:a16="http://schemas.microsoft.com/office/drawing/2014/main" id="{63CBCFBA-6EA6-4542-BDBC-85ADE78F8F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8215" y="1181100"/>
            <a:ext cx="3193574" cy="2616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D93E2B6-ADB9-4978-901F-B90EA9E5CE90}"/>
              </a:ext>
            </a:extLst>
          </p:cNvPr>
          <p:cNvSpPr txBox="1"/>
          <p:nvPr/>
        </p:nvSpPr>
        <p:spPr>
          <a:xfrm>
            <a:off x="152399" y="1561334"/>
            <a:ext cx="8595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Load Balancing is a method used to distribute workload across a number of resources.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5AD71F7-311F-4DD8-8C40-D679635E397D}"/>
              </a:ext>
            </a:extLst>
          </p:cNvPr>
          <p:cNvCxnSpPr/>
          <p:nvPr/>
        </p:nvCxnSpPr>
        <p:spPr>
          <a:xfrm>
            <a:off x="8748215" y="1066801"/>
            <a:ext cx="0" cy="52794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CDA09C7-7A70-4B38-B575-DC54CD4A5459}"/>
              </a:ext>
            </a:extLst>
          </p:cNvPr>
          <p:cNvSpPr txBox="1"/>
          <p:nvPr/>
        </p:nvSpPr>
        <p:spPr>
          <a:xfrm>
            <a:off x="152401" y="2113528"/>
            <a:ext cx="7531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Load Balancer can be a device, application, or appliance that helps in the distribution of internet traffic across servers, it is used to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C77EA8-26E4-4FAB-A4B0-5CE2720F0ED3}"/>
              </a:ext>
            </a:extLst>
          </p:cNvPr>
          <p:cNvSpPr txBox="1"/>
          <p:nvPr/>
        </p:nvSpPr>
        <p:spPr>
          <a:xfrm>
            <a:off x="401829" y="2782022"/>
            <a:ext cx="75312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Minimize response time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9EF881-7F66-46DD-94FF-C0AA100BE875}"/>
              </a:ext>
            </a:extLst>
          </p:cNvPr>
          <p:cNvSpPr txBox="1"/>
          <p:nvPr/>
        </p:nvSpPr>
        <p:spPr>
          <a:xfrm>
            <a:off x="401829" y="3120576"/>
            <a:ext cx="75312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Avoid overloading a single resource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556BCD-4A7F-45E3-A1C3-6C007308E537}"/>
              </a:ext>
            </a:extLst>
          </p:cNvPr>
          <p:cNvSpPr txBox="1"/>
          <p:nvPr/>
        </p:nvSpPr>
        <p:spPr>
          <a:xfrm>
            <a:off x="401829" y="3459130"/>
            <a:ext cx="75312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Increase Reliability and Availability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0E00F8E-B666-47A5-A4A3-7866F1D5B4A1}"/>
              </a:ext>
            </a:extLst>
          </p:cNvPr>
          <p:cNvGrpSpPr>
            <a:grpSpLocks noChangeAspect="1"/>
          </p:cNvGrpSpPr>
          <p:nvPr/>
        </p:nvGrpSpPr>
        <p:grpSpPr>
          <a:xfrm>
            <a:off x="9534524" y="1251610"/>
            <a:ext cx="338554" cy="338554"/>
            <a:chOff x="430617" y="2759859"/>
            <a:chExt cx="338554" cy="338554"/>
          </a:xfrm>
          <a:noFill/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8F9EC3F-94DA-41EA-BB5F-CB7E795557DA}"/>
                </a:ext>
              </a:extLst>
            </p:cNvPr>
            <p:cNvSpPr/>
            <p:nvPr/>
          </p:nvSpPr>
          <p:spPr>
            <a:xfrm>
              <a:off x="430617" y="2759859"/>
              <a:ext cx="338554" cy="338554"/>
            </a:xfrm>
            <a:prstGeom prst="ellipse">
              <a:avLst/>
            </a:prstGeom>
            <a:grpFill/>
            <a:ln w="635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Arc 17">
              <a:extLst>
                <a:ext uri="{FF2B5EF4-FFF2-40B4-BE49-F238E27FC236}">
                  <a16:creationId xmlns:a16="http://schemas.microsoft.com/office/drawing/2014/main" id="{D2B2C99B-33F9-4998-990D-9A536CF0D9B1}"/>
                </a:ext>
              </a:extLst>
            </p:cNvPr>
            <p:cNvSpPr/>
            <p:nvPr/>
          </p:nvSpPr>
          <p:spPr>
            <a:xfrm>
              <a:off x="430617" y="2759859"/>
              <a:ext cx="338554" cy="338554"/>
            </a:xfrm>
            <a:prstGeom prst="arc">
              <a:avLst>
                <a:gd name="adj1" fmla="val 16200000"/>
                <a:gd name="adj2" fmla="val 16200000"/>
              </a:avLst>
            </a:prstGeom>
            <a:grpFill/>
            <a:ln w="6350">
              <a:solidFill>
                <a:schemeClr val="accent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0C32197-A786-45AA-BC72-A977EFEE5F13}"/>
              </a:ext>
            </a:extLst>
          </p:cNvPr>
          <p:cNvGrpSpPr>
            <a:grpSpLocks noChangeAspect="1"/>
          </p:cNvGrpSpPr>
          <p:nvPr/>
        </p:nvGrpSpPr>
        <p:grpSpPr>
          <a:xfrm>
            <a:off x="10189616" y="2421305"/>
            <a:ext cx="338554" cy="338554"/>
            <a:chOff x="430617" y="2759859"/>
            <a:chExt cx="338554" cy="338554"/>
          </a:xfrm>
          <a:noFill/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1A77849-F582-44ED-A054-E3F8527312C6}"/>
                </a:ext>
              </a:extLst>
            </p:cNvPr>
            <p:cNvSpPr/>
            <p:nvPr/>
          </p:nvSpPr>
          <p:spPr>
            <a:xfrm>
              <a:off x="430617" y="2759859"/>
              <a:ext cx="338554" cy="338554"/>
            </a:xfrm>
            <a:prstGeom prst="ellipse">
              <a:avLst/>
            </a:prstGeom>
            <a:grpFill/>
            <a:ln w="635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Arc 20">
              <a:extLst>
                <a:ext uri="{FF2B5EF4-FFF2-40B4-BE49-F238E27FC236}">
                  <a16:creationId xmlns:a16="http://schemas.microsoft.com/office/drawing/2014/main" id="{E7322CC7-649E-40B4-A778-9E59940E4209}"/>
                </a:ext>
              </a:extLst>
            </p:cNvPr>
            <p:cNvSpPr/>
            <p:nvPr/>
          </p:nvSpPr>
          <p:spPr>
            <a:xfrm>
              <a:off x="430617" y="2759859"/>
              <a:ext cx="338554" cy="338554"/>
            </a:xfrm>
            <a:prstGeom prst="arc">
              <a:avLst>
                <a:gd name="adj1" fmla="val 16200000"/>
                <a:gd name="adj2" fmla="val 16200000"/>
              </a:avLst>
            </a:prstGeom>
            <a:grpFill/>
            <a:ln w="6350">
              <a:solidFill>
                <a:schemeClr val="accent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0040F6F-25EC-4B7F-8390-0FA20A10D446}"/>
              </a:ext>
            </a:extLst>
          </p:cNvPr>
          <p:cNvGrpSpPr>
            <a:grpSpLocks noChangeAspect="1"/>
          </p:cNvGrpSpPr>
          <p:nvPr/>
        </p:nvGrpSpPr>
        <p:grpSpPr>
          <a:xfrm>
            <a:off x="10528170" y="4098920"/>
            <a:ext cx="338554" cy="338554"/>
            <a:chOff x="430617" y="2759859"/>
            <a:chExt cx="338554" cy="338554"/>
          </a:xfrm>
          <a:noFill/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1F6E8C0D-AD3A-45C4-B1AF-0F63250424FC}"/>
                </a:ext>
              </a:extLst>
            </p:cNvPr>
            <p:cNvSpPr/>
            <p:nvPr/>
          </p:nvSpPr>
          <p:spPr>
            <a:xfrm>
              <a:off x="430617" y="2759859"/>
              <a:ext cx="338554" cy="338554"/>
            </a:xfrm>
            <a:prstGeom prst="ellipse">
              <a:avLst/>
            </a:prstGeom>
            <a:grpFill/>
            <a:ln w="635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Arc 23">
              <a:extLst>
                <a:ext uri="{FF2B5EF4-FFF2-40B4-BE49-F238E27FC236}">
                  <a16:creationId xmlns:a16="http://schemas.microsoft.com/office/drawing/2014/main" id="{865C4A8E-5446-43D3-B0BE-2DD48B97564B}"/>
                </a:ext>
              </a:extLst>
            </p:cNvPr>
            <p:cNvSpPr/>
            <p:nvPr/>
          </p:nvSpPr>
          <p:spPr>
            <a:xfrm>
              <a:off x="430617" y="2759859"/>
              <a:ext cx="338554" cy="338554"/>
            </a:xfrm>
            <a:prstGeom prst="arc">
              <a:avLst>
                <a:gd name="adj1" fmla="val 16200000"/>
                <a:gd name="adj2" fmla="val 16200000"/>
              </a:avLst>
            </a:prstGeom>
            <a:grpFill/>
            <a:ln w="6350">
              <a:solidFill>
                <a:schemeClr val="accent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</p:grpSp>
      <p:sp>
        <p:nvSpPr>
          <p:cNvPr id="25" name="Left Brace 24">
            <a:extLst>
              <a:ext uri="{FF2B5EF4-FFF2-40B4-BE49-F238E27FC236}">
                <a16:creationId xmlns:a16="http://schemas.microsoft.com/office/drawing/2014/main" id="{E83E6A29-1922-46E7-89D5-40C53BF9B338}"/>
              </a:ext>
            </a:extLst>
          </p:cNvPr>
          <p:cNvSpPr/>
          <p:nvPr/>
        </p:nvSpPr>
        <p:spPr>
          <a:xfrm rot="16200000">
            <a:off x="10670855" y="2808231"/>
            <a:ext cx="303648" cy="223822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9B93360-7A23-4898-8EE9-59E117311E68}"/>
              </a:ext>
            </a:extLst>
          </p:cNvPr>
          <p:cNvSpPr txBox="1"/>
          <p:nvPr/>
        </p:nvSpPr>
        <p:spPr>
          <a:xfrm>
            <a:off x="8748216" y="4710595"/>
            <a:ext cx="32913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1. A user send a request to a website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4397C60-ACA6-45A3-819A-CBC2FAFED5D2}"/>
              </a:ext>
            </a:extLst>
          </p:cNvPr>
          <p:cNvSpPr txBox="1"/>
          <p:nvPr/>
        </p:nvSpPr>
        <p:spPr>
          <a:xfrm>
            <a:off x="8748215" y="5018372"/>
            <a:ext cx="32913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2. Load Balancer Receives the request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560B076-EF30-4EB0-B628-0A5E6EC55CC1}"/>
              </a:ext>
            </a:extLst>
          </p:cNvPr>
          <p:cNvSpPr txBox="1"/>
          <p:nvPr/>
        </p:nvSpPr>
        <p:spPr>
          <a:xfrm>
            <a:off x="8748216" y="5326149"/>
            <a:ext cx="3291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3. Load Balancer forwards the request to the optimal server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9A86602-F061-4100-A6C9-E199DC07EA33}"/>
              </a:ext>
            </a:extLst>
          </p:cNvPr>
          <p:cNvSpPr txBox="1"/>
          <p:nvPr/>
        </p:nvSpPr>
        <p:spPr>
          <a:xfrm>
            <a:off x="152399" y="4151914"/>
            <a:ext cx="7531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AWS Load Balancers can be of three types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DD37F8C-937B-406C-981A-0B27114EBA7A}"/>
              </a:ext>
            </a:extLst>
          </p:cNvPr>
          <p:cNvSpPr txBox="1"/>
          <p:nvPr/>
        </p:nvSpPr>
        <p:spPr>
          <a:xfrm>
            <a:off x="445402" y="5221904"/>
            <a:ext cx="75312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Application Load Balancer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4E81B8A-19ED-414F-AA5D-8195DE19F96E}"/>
              </a:ext>
            </a:extLst>
          </p:cNvPr>
          <p:cNvSpPr txBox="1"/>
          <p:nvPr/>
        </p:nvSpPr>
        <p:spPr>
          <a:xfrm>
            <a:off x="445402" y="4883350"/>
            <a:ext cx="75312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Network Load Balancer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BE43682-01DC-4C2E-B47D-72D9150759A5}"/>
              </a:ext>
            </a:extLst>
          </p:cNvPr>
          <p:cNvSpPr txBox="1"/>
          <p:nvPr/>
        </p:nvSpPr>
        <p:spPr>
          <a:xfrm>
            <a:off x="445402" y="4544796"/>
            <a:ext cx="75312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Classic Load Balancer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B00179C-2676-4319-8F6F-7D39EBFE0FDD}"/>
              </a:ext>
            </a:extLst>
          </p:cNvPr>
          <p:cNvSpPr txBox="1"/>
          <p:nvPr/>
        </p:nvSpPr>
        <p:spPr>
          <a:xfrm>
            <a:off x="152410" y="6010818"/>
            <a:ext cx="85958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Load Balancers can be configured to choose optimal resource based on several algorithm as per need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9D8CE0D-61CD-469C-A76C-1E3F880D83B3}"/>
              </a:ext>
            </a:extLst>
          </p:cNvPr>
          <p:cNvSpPr txBox="1"/>
          <p:nvPr/>
        </p:nvSpPr>
        <p:spPr>
          <a:xfrm>
            <a:off x="8797121" y="3521634"/>
            <a:ext cx="76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© F5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F4C218B-3ABD-4D4B-81CA-5EC6992FC352}"/>
              </a:ext>
            </a:extLst>
          </p:cNvPr>
          <p:cNvSpPr txBox="1"/>
          <p:nvPr/>
        </p:nvSpPr>
        <p:spPr>
          <a:xfrm>
            <a:off x="152400" y="1181100"/>
            <a:ext cx="594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What is a Load Balancing</a:t>
            </a:r>
          </a:p>
        </p:txBody>
      </p:sp>
    </p:spTree>
    <p:extLst>
      <p:ext uri="{BB962C8B-B14F-4D97-AF65-F5344CB8AC3E}">
        <p14:creationId xmlns:p14="http://schemas.microsoft.com/office/powerpoint/2010/main" val="1733368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/>
      <p:bldP spid="12" grpId="0"/>
      <p:bldP spid="13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50BB458-5A3D-4F0C-86C5-8792EC810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11887200" cy="914400"/>
          </a:xfrm>
        </p:spPr>
        <p:txBody>
          <a:bodyPr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dirty="0"/>
              <a:t>AMAZON ELASTIC CLOUD COMPUTE (EC2)</a:t>
            </a:r>
            <a:br>
              <a:rPr lang="en-US" sz="2800" dirty="0"/>
            </a:br>
            <a:r>
              <a:rPr lang="en-US" sz="2000" dirty="0"/>
              <a:t>Classic Load Balancer</a:t>
            </a:r>
            <a:endParaRPr lang="en-US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BFD59B-94A0-41D8-8730-BE208C642340}"/>
              </a:ext>
            </a:extLst>
          </p:cNvPr>
          <p:cNvSpPr txBox="1"/>
          <p:nvPr/>
        </p:nvSpPr>
        <p:spPr>
          <a:xfrm>
            <a:off x="152401" y="1214651"/>
            <a:ext cx="7995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Classic Load Balancers are sometimes also called legacy Elastic Load Balancers, are the first generation of Load Balancers in AWS.</a:t>
            </a:r>
          </a:p>
        </p:txBody>
      </p:sp>
      <p:pic>
        <p:nvPicPr>
          <p:cNvPr id="5" name="Picture 2" descr="&#10;                    A load balancer routes traffic from clients to your EC2 instances.&#10;                ">
            <a:extLst>
              <a:ext uri="{FF2B5EF4-FFF2-40B4-BE49-F238E27FC236}">
                <a16:creationId xmlns:a16="http://schemas.microsoft.com/office/drawing/2014/main" id="{F7C53534-BE81-4973-9CFC-0201A55B82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1574" y="1181100"/>
            <a:ext cx="3248025" cy="2876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181370AE-CA20-4A88-83F4-E8EC9A25D071}"/>
              </a:ext>
            </a:extLst>
          </p:cNvPr>
          <p:cNvGrpSpPr>
            <a:grpSpLocks noChangeAspect="1"/>
          </p:cNvGrpSpPr>
          <p:nvPr/>
        </p:nvGrpSpPr>
        <p:grpSpPr>
          <a:xfrm>
            <a:off x="8791574" y="1181100"/>
            <a:ext cx="338554" cy="338554"/>
            <a:chOff x="430617" y="2759859"/>
            <a:chExt cx="338554" cy="338554"/>
          </a:xfrm>
          <a:noFill/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FC42171-1E12-4F8F-8ACA-5EF90E8B4241}"/>
                </a:ext>
              </a:extLst>
            </p:cNvPr>
            <p:cNvSpPr/>
            <p:nvPr/>
          </p:nvSpPr>
          <p:spPr>
            <a:xfrm>
              <a:off x="430617" y="2759859"/>
              <a:ext cx="338554" cy="338554"/>
            </a:xfrm>
            <a:prstGeom prst="ellipse">
              <a:avLst/>
            </a:prstGeom>
            <a:grpFill/>
            <a:ln w="635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Arc 7">
              <a:extLst>
                <a:ext uri="{FF2B5EF4-FFF2-40B4-BE49-F238E27FC236}">
                  <a16:creationId xmlns:a16="http://schemas.microsoft.com/office/drawing/2014/main" id="{1C10D38E-4039-4529-B71F-7ACC4B8349CC}"/>
                </a:ext>
              </a:extLst>
            </p:cNvPr>
            <p:cNvSpPr/>
            <p:nvPr/>
          </p:nvSpPr>
          <p:spPr>
            <a:xfrm>
              <a:off x="430617" y="2759859"/>
              <a:ext cx="338554" cy="338554"/>
            </a:xfrm>
            <a:prstGeom prst="arc">
              <a:avLst>
                <a:gd name="adj1" fmla="val 16200000"/>
                <a:gd name="adj2" fmla="val 16200000"/>
              </a:avLst>
            </a:prstGeom>
            <a:grpFill/>
            <a:ln w="6350">
              <a:solidFill>
                <a:schemeClr val="accent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D6431019-1D86-47B0-99A2-2A32737459B8}"/>
              </a:ext>
            </a:extLst>
          </p:cNvPr>
          <p:cNvGrpSpPr>
            <a:grpSpLocks noChangeAspect="1"/>
          </p:cNvGrpSpPr>
          <p:nvPr/>
        </p:nvGrpSpPr>
        <p:grpSpPr>
          <a:xfrm>
            <a:off x="8791574" y="2166522"/>
            <a:ext cx="338554" cy="338554"/>
            <a:chOff x="430617" y="2759859"/>
            <a:chExt cx="338554" cy="338554"/>
          </a:xfrm>
          <a:noFill/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46B11C1-A3D1-4819-AEFA-D97FE248D968}"/>
                </a:ext>
              </a:extLst>
            </p:cNvPr>
            <p:cNvSpPr/>
            <p:nvPr/>
          </p:nvSpPr>
          <p:spPr>
            <a:xfrm>
              <a:off x="430617" y="2759859"/>
              <a:ext cx="338554" cy="338554"/>
            </a:xfrm>
            <a:prstGeom prst="ellipse">
              <a:avLst/>
            </a:prstGeom>
            <a:grpFill/>
            <a:ln w="635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Arc 10">
              <a:extLst>
                <a:ext uri="{FF2B5EF4-FFF2-40B4-BE49-F238E27FC236}">
                  <a16:creationId xmlns:a16="http://schemas.microsoft.com/office/drawing/2014/main" id="{58A50E22-2DB0-4CB7-8E1F-25B9DB5D3AE5}"/>
                </a:ext>
              </a:extLst>
            </p:cNvPr>
            <p:cNvSpPr/>
            <p:nvPr/>
          </p:nvSpPr>
          <p:spPr>
            <a:xfrm>
              <a:off x="430617" y="2759859"/>
              <a:ext cx="338554" cy="338554"/>
            </a:xfrm>
            <a:prstGeom prst="arc">
              <a:avLst>
                <a:gd name="adj1" fmla="val 16200000"/>
                <a:gd name="adj2" fmla="val 16200000"/>
              </a:avLst>
            </a:prstGeom>
            <a:grpFill/>
            <a:ln w="6350">
              <a:solidFill>
                <a:schemeClr val="accent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909F06B-69ED-4C5F-911F-0B816B8876C1}"/>
              </a:ext>
            </a:extLst>
          </p:cNvPr>
          <p:cNvGrpSpPr>
            <a:grpSpLocks noChangeAspect="1"/>
          </p:cNvGrpSpPr>
          <p:nvPr/>
        </p:nvGrpSpPr>
        <p:grpSpPr>
          <a:xfrm>
            <a:off x="8791574" y="3090446"/>
            <a:ext cx="338554" cy="338554"/>
            <a:chOff x="430617" y="2759859"/>
            <a:chExt cx="338554" cy="338554"/>
          </a:xfrm>
          <a:noFill/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D7BDA61-E036-4E9C-8DBE-B033C7B701F3}"/>
                </a:ext>
              </a:extLst>
            </p:cNvPr>
            <p:cNvSpPr/>
            <p:nvPr/>
          </p:nvSpPr>
          <p:spPr>
            <a:xfrm>
              <a:off x="430617" y="2759859"/>
              <a:ext cx="338554" cy="338554"/>
            </a:xfrm>
            <a:prstGeom prst="ellipse">
              <a:avLst/>
            </a:prstGeom>
            <a:grpFill/>
            <a:ln w="635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Arc 13">
              <a:extLst>
                <a:ext uri="{FF2B5EF4-FFF2-40B4-BE49-F238E27FC236}">
                  <a16:creationId xmlns:a16="http://schemas.microsoft.com/office/drawing/2014/main" id="{431FCBAC-F4C5-4BC5-B069-E5D3B960BE5D}"/>
                </a:ext>
              </a:extLst>
            </p:cNvPr>
            <p:cNvSpPr/>
            <p:nvPr/>
          </p:nvSpPr>
          <p:spPr>
            <a:xfrm>
              <a:off x="430617" y="2759859"/>
              <a:ext cx="338554" cy="338554"/>
            </a:xfrm>
            <a:prstGeom prst="arc">
              <a:avLst>
                <a:gd name="adj1" fmla="val 16200000"/>
                <a:gd name="adj2" fmla="val 16200000"/>
              </a:avLst>
            </a:prstGeom>
            <a:grpFill/>
            <a:ln w="6350">
              <a:solidFill>
                <a:schemeClr val="accent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A61B774F-9E48-4AF3-87B2-557B3F359481}"/>
              </a:ext>
            </a:extLst>
          </p:cNvPr>
          <p:cNvSpPr txBox="1"/>
          <p:nvPr/>
        </p:nvSpPr>
        <p:spPr>
          <a:xfrm>
            <a:off x="419099" y="2445757"/>
            <a:ext cx="7649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Classic Load Balancers can route traffic at either Transport Layer (OSI Layer 4: TCP/SSL) or the application layer (OSI Layer 7: HTTP/HTTPS)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5D7E7B-47DA-44BF-8D03-C4754256078B}"/>
              </a:ext>
            </a:extLst>
          </p:cNvPr>
          <p:cNvSpPr txBox="1"/>
          <p:nvPr/>
        </p:nvSpPr>
        <p:spPr>
          <a:xfrm>
            <a:off x="419099" y="1860982"/>
            <a:ext cx="7649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Classic Load Balancers distributes incoming application traffic across multiple EC2 instances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113BF57-2071-4A49-8FE2-CEEBBE5E84DA}"/>
              </a:ext>
            </a:extLst>
          </p:cNvPr>
          <p:cNvSpPr txBox="1"/>
          <p:nvPr/>
        </p:nvSpPr>
        <p:spPr>
          <a:xfrm>
            <a:off x="152400" y="3429000"/>
            <a:ext cx="7531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Classic Load Balancers works in the following manner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C630A67-7D7E-4E7B-BC38-751660915C85}"/>
              </a:ext>
            </a:extLst>
          </p:cNvPr>
          <p:cNvSpPr txBox="1"/>
          <p:nvPr/>
        </p:nvSpPr>
        <p:spPr>
          <a:xfrm>
            <a:off x="419100" y="3798332"/>
            <a:ext cx="72060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1) A user sends a request to the website / webservice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7BD16DA-2931-4679-9773-8AA6A8C3A2CD}"/>
              </a:ext>
            </a:extLst>
          </p:cNvPr>
          <p:cNvSpPr txBox="1"/>
          <p:nvPr/>
        </p:nvSpPr>
        <p:spPr>
          <a:xfrm>
            <a:off x="685800" y="4136886"/>
            <a:ext cx="7206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i="1" dirty="0"/>
              <a:t>The request is sent as a HTTP packet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835EB24-ECBA-468B-B7DA-4087CDE26AB4}"/>
              </a:ext>
            </a:extLst>
          </p:cNvPr>
          <p:cNvSpPr txBox="1"/>
          <p:nvPr/>
        </p:nvSpPr>
        <p:spPr>
          <a:xfrm>
            <a:off x="419100" y="4444663"/>
            <a:ext cx="72060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2) Load Balancer receives and forwards the request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EE5FBEC-2CE7-4329-9E0E-DE4A1462EE55}"/>
              </a:ext>
            </a:extLst>
          </p:cNvPr>
          <p:cNvSpPr txBox="1"/>
          <p:nvPr/>
        </p:nvSpPr>
        <p:spPr>
          <a:xfrm>
            <a:off x="685799" y="4783217"/>
            <a:ext cx="97956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i="1" dirty="0"/>
              <a:t>Load Balancer acts as a single point of contact for all incoming requests (increasing availability))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1431888-C303-46B7-9F9B-F7B28D4A294D}"/>
              </a:ext>
            </a:extLst>
          </p:cNvPr>
          <p:cNvSpPr txBox="1"/>
          <p:nvPr/>
        </p:nvSpPr>
        <p:spPr>
          <a:xfrm>
            <a:off x="708546" y="5090994"/>
            <a:ext cx="7206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i="1" dirty="0"/>
              <a:t>ELB automatically scales based on the number of incoming requests (providing scalability)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AD64109-7993-466D-BFB8-0CF589059235}"/>
              </a:ext>
            </a:extLst>
          </p:cNvPr>
          <p:cNvSpPr txBox="1"/>
          <p:nvPr/>
        </p:nvSpPr>
        <p:spPr>
          <a:xfrm>
            <a:off x="685799" y="5398771"/>
            <a:ext cx="102324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i="1" dirty="0"/>
              <a:t>Load Balancer Adds a X-Forwarded-For header and forwards the request to an EC2 Instance based on the configured algorithm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895C156-64B2-44B1-9D85-E270E63828BE}"/>
              </a:ext>
            </a:extLst>
          </p:cNvPr>
          <p:cNvSpPr txBox="1"/>
          <p:nvPr/>
        </p:nvSpPr>
        <p:spPr>
          <a:xfrm>
            <a:off x="685799" y="5706548"/>
            <a:ext cx="102324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i="1" dirty="0"/>
              <a:t>X-Forwarded-For Header provides the application with relevant metadata (providing sticky-sessions)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0CCD2B2-27C5-4779-94BF-225E9BAA4E2C}"/>
              </a:ext>
            </a:extLst>
          </p:cNvPr>
          <p:cNvSpPr txBox="1"/>
          <p:nvPr/>
        </p:nvSpPr>
        <p:spPr>
          <a:xfrm>
            <a:off x="419100" y="6014325"/>
            <a:ext cx="9857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3) EC2 instances processes the request and sends back a response to the end user via Load Balancer</a:t>
            </a:r>
          </a:p>
        </p:txBody>
      </p:sp>
    </p:spTree>
    <p:extLst>
      <p:ext uri="{BB962C8B-B14F-4D97-AF65-F5344CB8AC3E}">
        <p14:creationId xmlns:p14="http://schemas.microsoft.com/office/powerpoint/2010/main" val="2918530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50BB458-5A3D-4F0C-86C5-8792EC810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11887200" cy="914400"/>
          </a:xfrm>
        </p:spPr>
        <p:txBody>
          <a:bodyPr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dirty="0"/>
              <a:t>AMAZON ELASTIC CLOUD COMPUTE (EC2)</a:t>
            </a:r>
            <a:br>
              <a:rPr lang="en-US" sz="2800" dirty="0"/>
            </a:br>
            <a:r>
              <a:rPr lang="en-US" sz="2000" dirty="0"/>
              <a:t>Network Load Balancer</a:t>
            </a:r>
            <a:endParaRPr lang="en-US" sz="28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2A0F91D-0F04-45C0-99BE-A5D478C35588}"/>
              </a:ext>
            </a:extLst>
          </p:cNvPr>
          <p:cNvSpPr txBox="1"/>
          <p:nvPr/>
        </p:nvSpPr>
        <p:spPr>
          <a:xfrm>
            <a:off x="152400" y="1181100"/>
            <a:ext cx="8281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Network Load Balancers are used for cases where extreme performance is the priority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DD93528-4E71-4AAA-A326-CF67CCAB64FC}"/>
              </a:ext>
            </a:extLst>
          </p:cNvPr>
          <p:cNvSpPr txBox="1"/>
          <p:nvPr/>
        </p:nvSpPr>
        <p:spPr>
          <a:xfrm>
            <a:off x="419100" y="1550432"/>
            <a:ext cx="7649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Network Load Balancers distributes incoming application traffic across multiple EC2 instances, microservices, and containers.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8857338-B10F-4D85-967D-4BFF9E5BA933}"/>
              </a:ext>
            </a:extLst>
          </p:cNvPr>
          <p:cNvSpPr txBox="1"/>
          <p:nvPr/>
        </p:nvSpPr>
        <p:spPr>
          <a:xfrm>
            <a:off x="419098" y="2135207"/>
            <a:ext cx="7649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Routes traffic to a single IP address per Availability Zone and operates at Transport Layer (OSI Layer 4: TCP) capable of handling millions of requests per second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FBEDAB5-370B-4F6A-B251-DEAC790AE27D}"/>
              </a:ext>
            </a:extLst>
          </p:cNvPr>
          <p:cNvSpPr txBox="1"/>
          <p:nvPr/>
        </p:nvSpPr>
        <p:spPr>
          <a:xfrm>
            <a:off x="152400" y="3429000"/>
            <a:ext cx="7531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Network Load Balancers works in the following manner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966CD54-019C-4AE7-BE21-DA7B27A71293}"/>
              </a:ext>
            </a:extLst>
          </p:cNvPr>
          <p:cNvSpPr txBox="1"/>
          <p:nvPr/>
        </p:nvSpPr>
        <p:spPr>
          <a:xfrm>
            <a:off x="419100" y="3798332"/>
            <a:ext cx="72060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1) A user sends a request to the website / webservice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8F9FDBE-894A-4C75-B767-A201DA168CC4}"/>
              </a:ext>
            </a:extLst>
          </p:cNvPr>
          <p:cNvSpPr txBox="1"/>
          <p:nvPr/>
        </p:nvSpPr>
        <p:spPr>
          <a:xfrm>
            <a:off x="685800" y="4136886"/>
            <a:ext cx="7206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i="1" dirty="0"/>
              <a:t>The request is sent as a HTTP packet</a:t>
            </a:r>
          </a:p>
        </p:txBody>
      </p:sp>
      <p:pic>
        <p:nvPicPr>
          <p:cNvPr id="42" name="Picture 2" descr="&#10;                    A load balancer routes traffic from clients to your EC2 instances.&#10;                ">
            <a:extLst>
              <a:ext uri="{FF2B5EF4-FFF2-40B4-BE49-F238E27FC236}">
                <a16:creationId xmlns:a16="http://schemas.microsoft.com/office/drawing/2014/main" id="{B3D80D57-CC3C-4439-A7D0-F19B9AD6CA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1574" y="1181100"/>
            <a:ext cx="3248025" cy="2876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A97049B4-AECF-409A-BA3C-98444EF16ADF}"/>
              </a:ext>
            </a:extLst>
          </p:cNvPr>
          <p:cNvGrpSpPr>
            <a:grpSpLocks noChangeAspect="1"/>
          </p:cNvGrpSpPr>
          <p:nvPr/>
        </p:nvGrpSpPr>
        <p:grpSpPr>
          <a:xfrm>
            <a:off x="8791574" y="1181100"/>
            <a:ext cx="338554" cy="338554"/>
            <a:chOff x="430617" y="2759859"/>
            <a:chExt cx="338554" cy="338554"/>
          </a:xfrm>
          <a:noFill/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817C3AED-8BD9-4D90-9307-BEA3A1C22174}"/>
                </a:ext>
              </a:extLst>
            </p:cNvPr>
            <p:cNvSpPr/>
            <p:nvPr/>
          </p:nvSpPr>
          <p:spPr>
            <a:xfrm>
              <a:off x="430617" y="2759859"/>
              <a:ext cx="338554" cy="338554"/>
            </a:xfrm>
            <a:prstGeom prst="ellipse">
              <a:avLst/>
            </a:prstGeom>
            <a:grpFill/>
            <a:ln w="635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Arc 44">
              <a:extLst>
                <a:ext uri="{FF2B5EF4-FFF2-40B4-BE49-F238E27FC236}">
                  <a16:creationId xmlns:a16="http://schemas.microsoft.com/office/drawing/2014/main" id="{38DCEC31-A3F1-462A-B881-D8EAD5C9CEA0}"/>
                </a:ext>
              </a:extLst>
            </p:cNvPr>
            <p:cNvSpPr/>
            <p:nvPr/>
          </p:nvSpPr>
          <p:spPr>
            <a:xfrm>
              <a:off x="430617" y="2759859"/>
              <a:ext cx="338554" cy="338554"/>
            </a:xfrm>
            <a:prstGeom prst="arc">
              <a:avLst>
                <a:gd name="adj1" fmla="val 16200000"/>
                <a:gd name="adj2" fmla="val 16200000"/>
              </a:avLst>
            </a:prstGeom>
            <a:grpFill/>
            <a:ln w="6350">
              <a:solidFill>
                <a:schemeClr val="accent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A0398F6-C6F1-4B29-9D28-4521F980B3E9}"/>
              </a:ext>
            </a:extLst>
          </p:cNvPr>
          <p:cNvGrpSpPr>
            <a:grpSpLocks noChangeAspect="1"/>
          </p:cNvGrpSpPr>
          <p:nvPr/>
        </p:nvGrpSpPr>
        <p:grpSpPr>
          <a:xfrm>
            <a:off x="8791574" y="2166522"/>
            <a:ext cx="338554" cy="338554"/>
            <a:chOff x="430617" y="2759859"/>
            <a:chExt cx="338554" cy="338554"/>
          </a:xfrm>
          <a:noFill/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6BD19DCD-608D-4610-801F-792FF6D753C1}"/>
                </a:ext>
              </a:extLst>
            </p:cNvPr>
            <p:cNvSpPr/>
            <p:nvPr/>
          </p:nvSpPr>
          <p:spPr>
            <a:xfrm>
              <a:off x="430617" y="2759859"/>
              <a:ext cx="338554" cy="338554"/>
            </a:xfrm>
            <a:prstGeom prst="ellipse">
              <a:avLst/>
            </a:prstGeom>
            <a:grpFill/>
            <a:ln w="635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Arc 47">
              <a:extLst>
                <a:ext uri="{FF2B5EF4-FFF2-40B4-BE49-F238E27FC236}">
                  <a16:creationId xmlns:a16="http://schemas.microsoft.com/office/drawing/2014/main" id="{106B626A-C0D9-4728-97D5-B157E9181411}"/>
                </a:ext>
              </a:extLst>
            </p:cNvPr>
            <p:cNvSpPr/>
            <p:nvPr/>
          </p:nvSpPr>
          <p:spPr>
            <a:xfrm>
              <a:off x="430617" y="2759859"/>
              <a:ext cx="338554" cy="338554"/>
            </a:xfrm>
            <a:prstGeom prst="arc">
              <a:avLst>
                <a:gd name="adj1" fmla="val 16200000"/>
                <a:gd name="adj2" fmla="val 16200000"/>
              </a:avLst>
            </a:prstGeom>
            <a:grpFill/>
            <a:ln w="6350">
              <a:solidFill>
                <a:schemeClr val="accent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1888CD8F-2F96-4DBE-BD4F-6396D06DF6BE}"/>
              </a:ext>
            </a:extLst>
          </p:cNvPr>
          <p:cNvGrpSpPr>
            <a:grpSpLocks noChangeAspect="1"/>
          </p:cNvGrpSpPr>
          <p:nvPr/>
        </p:nvGrpSpPr>
        <p:grpSpPr>
          <a:xfrm>
            <a:off x="8791574" y="3090446"/>
            <a:ext cx="338554" cy="338554"/>
            <a:chOff x="430617" y="2759859"/>
            <a:chExt cx="338554" cy="338554"/>
          </a:xfrm>
          <a:noFill/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F1F394B5-9F94-4240-9384-CCDA909B03EB}"/>
                </a:ext>
              </a:extLst>
            </p:cNvPr>
            <p:cNvSpPr/>
            <p:nvPr/>
          </p:nvSpPr>
          <p:spPr>
            <a:xfrm>
              <a:off x="430617" y="2759859"/>
              <a:ext cx="338554" cy="338554"/>
            </a:xfrm>
            <a:prstGeom prst="ellipse">
              <a:avLst/>
            </a:prstGeom>
            <a:grpFill/>
            <a:ln w="635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Arc 50">
              <a:extLst>
                <a:ext uri="{FF2B5EF4-FFF2-40B4-BE49-F238E27FC236}">
                  <a16:creationId xmlns:a16="http://schemas.microsoft.com/office/drawing/2014/main" id="{D8B87BA1-C847-4804-AB8B-F556C6542260}"/>
                </a:ext>
              </a:extLst>
            </p:cNvPr>
            <p:cNvSpPr/>
            <p:nvPr/>
          </p:nvSpPr>
          <p:spPr>
            <a:xfrm>
              <a:off x="430617" y="2759859"/>
              <a:ext cx="338554" cy="338554"/>
            </a:xfrm>
            <a:prstGeom prst="arc">
              <a:avLst>
                <a:gd name="adj1" fmla="val 16200000"/>
                <a:gd name="adj2" fmla="val 16200000"/>
              </a:avLst>
            </a:prstGeom>
            <a:grpFill/>
            <a:ln w="6350">
              <a:solidFill>
                <a:schemeClr val="accent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EBAEE327-1B34-47C4-A2DB-81D808AF9B9A}"/>
              </a:ext>
            </a:extLst>
          </p:cNvPr>
          <p:cNvSpPr txBox="1"/>
          <p:nvPr/>
        </p:nvSpPr>
        <p:spPr>
          <a:xfrm>
            <a:off x="419100" y="4444663"/>
            <a:ext cx="72060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2) Load Balancer receives and forwards the request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67CFB7C-2C6D-406B-8B5A-AE8A3B5700A1}"/>
              </a:ext>
            </a:extLst>
          </p:cNvPr>
          <p:cNvSpPr txBox="1"/>
          <p:nvPr/>
        </p:nvSpPr>
        <p:spPr>
          <a:xfrm>
            <a:off x="685799" y="4783217"/>
            <a:ext cx="97956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i="1" dirty="0"/>
              <a:t>Load Balancer acts as a single point of contact for all incoming requests (increasing availability))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15097A7-5A45-4978-B582-F172ECE90803}"/>
              </a:ext>
            </a:extLst>
          </p:cNvPr>
          <p:cNvSpPr txBox="1"/>
          <p:nvPr/>
        </p:nvSpPr>
        <p:spPr>
          <a:xfrm>
            <a:off x="685800" y="5090994"/>
            <a:ext cx="97956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i="1" dirty="0"/>
              <a:t>Load Balancer forwards the packet to the destination based on routing algorithm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C94C58B-A3F7-4279-B992-A80F046FC03C}"/>
              </a:ext>
            </a:extLst>
          </p:cNvPr>
          <p:cNvSpPr txBox="1"/>
          <p:nvPr/>
        </p:nvSpPr>
        <p:spPr>
          <a:xfrm>
            <a:off x="685800" y="5398771"/>
            <a:ext cx="97956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i="1" dirty="0"/>
              <a:t>Load Balancer acts like a NAT server and doesn’t look into the actual content of the request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EBB2C01-F947-4335-A42E-6BD9A5FF423E}"/>
              </a:ext>
            </a:extLst>
          </p:cNvPr>
          <p:cNvSpPr txBox="1"/>
          <p:nvPr/>
        </p:nvSpPr>
        <p:spPr>
          <a:xfrm>
            <a:off x="419100" y="5706548"/>
            <a:ext cx="9857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3) EC2 instances processes the request and sends back a response to the end user via Load Balancer</a:t>
            </a:r>
          </a:p>
        </p:txBody>
      </p:sp>
    </p:spTree>
    <p:extLst>
      <p:ext uri="{BB962C8B-B14F-4D97-AF65-F5344CB8AC3E}">
        <p14:creationId xmlns:p14="http://schemas.microsoft.com/office/powerpoint/2010/main" val="915295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  <p:bldP spid="38" grpId="0"/>
      <p:bldP spid="39" grpId="0"/>
      <p:bldP spid="40" grpId="0"/>
      <p:bldP spid="41" grpId="0"/>
      <p:bldP spid="52" grpId="0"/>
      <p:bldP spid="53" grpId="0"/>
      <p:bldP spid="54" grpId="0"/>
      <p:bldP spid="55" grpId="0"/>
      <p:bldP spid="5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50BB458-5A3D-4F0C-86C5-8792EC810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11887200" cy="914400"/>
          </a:xfrm>
        </p:spPr>
        <p:txBody>
          <a:bodyPr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dirty="0"/>
              <a:t>AMAZON ELASTIC CLOUD COMPUTE (EC2)</a:t>
            </a:r>
            <a:br>
              <a:rPr lang="en-US" sz="2800" dirty="0"/>
            </a:br>
            <a:r>
              <a:rPr lang="en-US" sz="2000" dirty="0"/>
              <a:t>Application Load Balancer</a:t>
            </a:r>
            <a:endParaRPr lang="en-US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F4C292-950F-4183-9FC3-03489293F40D}"/>
              </a:ext>
            </a:extLst>
          </p:cNvPr>
          <p:cNvSpPr txBox="1"/>
          <p:nvPr/>
        </p:nvSpPr>
        <p:spPr>
          <a:xfrm>
            <a:off x="152400" y="1181100"/>
            <a:ext cx="8281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Application Load Balancers do intelligent load balancing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46C075-48C3-4EBE-AD32-BEE0CB9995FC}"/>
              </a:ext>
            </a:extLst>
          </p:cNvPr>
          <p:cNvSpPr txBox="1"/>
          <p:nvPr/>
        </p:nvSpPr>
        <p:spPr>
          <a:xfrm>
            <a:off x="419100" y="1550432"/>
            <a:ext cx="7649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Application Load Balancers works at the application layer and performs advanced routing that can be targeted to application architectures, microservices, and containers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B80CE3-9A3D-4DC8-BAD4-5F4CAE70BA3A}"/>
              </a:ext>
            </a:extLst>
          </p:cNvPr>
          <p:cNvSpPr txBox="1"/>
          <p:nvPr/>
        </p:nvSpPr>
        <p:spPr>
          <a:xfrm>
            <a:off x="419098" y="2135207"/>
            <a:ext cx="7649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Operates at Application Layer (OSI Layer 7) ideal for advanced load routing that cab be targeted at IP addresses, Lambda functions, and other microservices.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B4BD73-AD4B-4A50-B28F-E8AEFDB7CFDC}"/>
              </a:ext>
            </a:extLst>
          </p:cNvPr>
          <p:cNvSpPr txBox="1"/>
          <p:nvPr/>
        </p:nvSpPr>
        <p:spPr>
          <a:xfrm>
            <a:off x="152400" y="3429000"/>
            <a:ext cx="7531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Application Load Balancers works in the following manner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6CFD87-0E15-4B7F-8A38-337BD0B4E6C3}"/>
              </a:ext>
            </a:extLst>
          </p:cNvPr>
          <p:cNvSpPr txBox="1"/>
          <p:nvPr/>
        </p:nvSpPr>
        <p:spPr>
          <a:xfrm>
            <a:off x="419100" y="3798332"/>
            <a:ext cx="72060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1) A user sends a request to the website / webservice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7CCD9D-D548-4FF0-A66B-8986B54F593F}"/>
              </a:ext>
            </a:extLst>
          </p:cNvPr>
          <p:cNvSpPr txBox="1"/>
          <p:nvPr/>
        </p:nvSpPr>
        <p:spPr>
          <a:xfrm>
            <a:off x="685800" y="4136886"/>
            <a:ext cx="7206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i="1" dirty="0"/>
              <a:t>The request is sent as a HTTP packet</a:t>
            </a:r>
          </a:p>
        </p:txBody>
      </p:sp>
      <p:pic>
        <p:nvPicPr>
          <p:cNvPr id="10" name="Picture 2" descr="&#10;                    A load balancer routes traffic from clients to your EC2 instances.&#10;                ">
            <a:extLst>
              <a:ext uri="{FF2B5EF4-FFF2-40B4-BE49-F238E27FC236}">
                <a16:creationId xmlns:a16="http://schemas.microsoft.com/office/drawing/2014/main" id="{FB5C66A5-0147-41AC-85E8-4E14CA800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1574" y="1181100"/>
            <a:ext cx="3248025" cy="2876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EDD6D7CE-0EAC-4914-BA66-A587C76FBE1A}"/>
              </a:ext>
            </a:extLst>
          </p:cNvPr>
          <p:cNvGrpSpPr>
            <a:grpSpLocks noChangeAspect="1"/>
          </p:cNvGrpSpPr>
          <p:nvPr/>
        </p:nvGrpSpPr>
        <p:grpSpPr>
          <a:xfrm>
            <a:off x="8791574" y="1181100"/>
            <a:ext cx="338554" cy="338554"/>
            <a:chOff x="430617" y="2759859"/>
            <a:chExt cx="338554" cy="338554"/>
          </a:xfrm>
          <a:noFill/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5CAD897-4CA3-4130-83B1-709D3B7BEC0B}"/>
                </a:ext>
              </a:extLst>
            </p:cNvPr>
            <p:cNvSpPr/>
            <p:nvPr/>
          </p:nvSpPr>
          <p:spPr>
            <a:xfrm>
              <a:off x="430617" y="2759859"/>
              <a:ext cx="338554" cy="338554"/>
            </a:xfrm>
            <a:prstGeom prst="ellipse">
              <a:avLst/>
            </a:prstGeom>
            <a:grpFill/>
            <a:ln w="635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23848E3A-7A2A-44D8-A5E7-F117CE70114E}"/>
                </a:ext>
              </a:extLst>
            </p:cNvPr>
            <p:cNvSpPr/>
            <p:nvPr/>
          </p:nvSpPr>
          <p:spPr>
            <a:xfrm>
              <a:off x="430617" y="2759859"/>
              <a:ext cx="338554" cy="338554"/>
            </a:xfrm>
            <a:prstGeom prst="arc">
              <a:avLst>
                <a:gd name="adj1" fmla="val 16200000"/>
                <a:gd name="adj2" fmla="val 16200000"/>
              </a:avLst>
            </a:prstGeom>
            <a:grpFill/>
            <a:ln w="6350">
              <a:solidFill>
                <a:schemeClr val="accent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16B70CA-D9F4-4D9A-93B1-5BD0E07F99EE}"/>
              </a:ext>
            </a:extLst>
          </p:cNvPr>
          <p:cNvGrpSpPr>
            <a:grpSpLocks noChangeAspect="1"/>
          </p:cNvGrpSpPr>
          <p:nvPr/>
        </p:nvGrpSpPr>
        <p:grpSpPr>
          <a:xfrm>
            <a:off x="8791574" y="2166522"/>
            <a:ext cx="338554" cy="338554"/>
            <a:chOff x="430617" y="2759859"/>
            <a:chExt cx="338554" cy="338554"/>
          </a:xfrm>
          <a:noFill/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85E070A-9C20-4658-BA17-F63A90F59B35}"/>
                </a:ext>
              </a:extLst>
            </p:cNvPr>
            <p:cNvSpPr/>
            <p:nvPr/>
          </p:nvSpPr>
          <p:spPr>
            <a:xfrm>
              <a:off x="430617" y="2759859"/>
              <a:ext cx="338554" cy="338554"/>
            </a:xfrm>
            <a:prstGeom prst="ellipse">
              <a:avLst/>
            </a:prstGeom>
            <a:grpFill/>
            <a:ln w="635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Arc 15">
              <a:extLst>
                <a:ext uri="{FF2B5EF4-FFF2-40B4-BE49-F238E27FC236}">
                  <a16:creationId xmlns:a16="http://schemas.microsoft.com/office/drawing/2014/main" id="{D8107832-4181-40D0-9AF7-E899FBC336B0}"/>
                </a:ext>
              </a:extLst>
            </p:cNvPr>
            <p:cNvSpPr/>
            <p:nvPr/>
          </p:nvSpPr>
          <p:spPr>
            <a:xfrm>
              <a:off x="430617" y="2759859"/>
              <a:ext cx="338554" cy="338554"/>
            </a:xfrm>
            <a:prstGeom prst="arc">
              <a:avLst>
                <a:gd name="adj1" fmla="val 16200000"/>
                <a:gd name="adj2" fmla="val 16200000"/>
              </a:avLst>
            </a:prstGeom>
            <a:grpFill/>
            <a:ln w="6350">
              <a:solidFill>
                <a:schemeClr val="accent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84FBE19-5E32-4ED1-8FE7-12460A2043F3}"/>
              </a:ext>
            </a:extLst>
          </p:cNvPr>
          <p:cNvGrpSpPr>
            <a:grpSpLocks noChangeAspect="1"/>
          </p:cNvGrpSpPr>
          <p:nvPr/>
        </p:nvGrpSpPr>
        <p:grpSpPr>
          <a:xfrm>
            <a:off x="8791574" y="3090446"/>
            <a:ext cx="338554" cy="338554"/>
            <a:chOff x="430617" y="2759859"/>
            <a:chExt cx="338554" cy="338554"/>
          </a:xfrm>
          <a:noFill/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BA5788A-37CC-4961-9809-A8404190D24E}"/>
                </a:ext>
              </a:extLst>
            </p:cNvPr>
            <p:cNvSpPr/>
            <p:nvPr/>
          </p:nvSpPr>
          <p:spPr>
            <a:xfrm>
              <a:off x="430617" y="2759859"/>
              <a:ext cx="338554" cy="338554"/>
            </a:xfrm>
            <a:prstGeom prst="ellipse">
              <a:avLst/>
            </a:prstGeom>
            <a:grpFill/>
            <a:ln w="635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Arc 18">
              <a:extLst>
                <a:ext uri="{FF2B5EF4-FFF2-40B4-BE49-F238E27FC236}">
                  <a16:creationId xmlns:a16="http://schemas.microsoft.com/office/drawing/2014/main" id="{56C63F9E-CAFF-4664-B60E-11F615218492}"/>
                </a:ext>
              </a:extLst>
            </p:cNvPr>
            <p:cNvSpPr/>
            <p:nvPr/>
          </p:nvSpPr>
          <p:spPr>
            <a:xfrm>
              <a:off x="430617" y="2759859"/>
              <a:ext cx="338554" cy="338554"/>
            </a:xfrm>
            <a:prstGeom prst="arc">
              <a:avLst>
                <a:gd name="adj1" fmla="val 16200000"/>
                <a:gd name="adj2" fmla="val 16200000"/>
              </a:avLst>
            </a:prstGeom>
            <a:grpFill/>
            <a:ln w="6350">
              <a:solidFill>
                <a:schemeClr val="accent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819AEA7A-6436-4787-80F0-D60AB34EC0F2}"/>
              </a:ext>
            </a:extLst>
          </p:cNvPr>
          <p:cNvSpPr txBox="1"/>
          <p:nvPr/>
        </p:nvSpPr>
        <p:spPr>
          <a:xfrm>
            <a:off x="419100" y="4444663"/>
            <a:ext cx="72060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2) Load Balancer receives and forwards the request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B63CBBF-49B1-44BB-BE9F-A97AA2B657FA}"/>
              </a:ext>
            </a:extLst>
          </p:cNvPr>
          <p:cNvSpPr txBox="1"/>
          <p:nvPr/>
        </p:nvSpPr>
        <p:spPr>
          <a:xfrm>
            <a:off x="685799" y="4783217"/>
            <a:ext cx="97956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i="1" dirty="0"/>
              <a:t>Load Balancer acts as a single point of contact for all incoming requests (increasing availability))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BE3705C-28E1-4A35-8F4D-5C96C7E56CE0}"/>
              </a:ext>
            </a:extLst>
          </p:cNvPr>
          <p:cNvSpPr txBox="1"/>
          <p:nvPr/>
        </p:nvSpPr>
        <p:spPr>
          <a:xfrm>
            <a:off x="685800" y="5090994"/>
            <a:ext cx="97956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i="1" dirty="0"/>
              <a:t>Load Balancer analyses the content of the packet and makes a the routing decision accordingly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A67FAA9-44FC-4C5E-B777-E62C2AC48101}"/>
              </a:ext>
            </a:extLst>
          </p:cNvPr>
          <p:cNvSpPr txBox="1"/>
          <p:nvPr/>
        </p:nvSpPr>
        <p:spPr>
          <a:xfrm>
            <a:off x="685800" y="5398771"/>
            <a:ext cx="97956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i="1" dirty="0"/>
              <a:t>Attaches X-Forwarded-For Header for the application with relevant metadata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A8C6A54-5572-46D4-9848-9B569E24C614}"/>
              </a:ext>
            </a:extLst>
          </p:cNvPr>
          <p:cNvSpPr txBox="1"/>
          <p:nvPr/>
        </p:nvSpPr>
        <p:spPr>
          <a:xfrm>
            <a:off x="419100" y="5706548"/>
            <a:ext cx="9857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3) EC2 instances processes the request and sends back a response to the end user via Load Balancer</a:t>
            </a:r>
          </a:p>
        </p:txBody>
      </p:sp>
    </p:spTree>
    <p:extLst>
      <p:ext uri="{BB962C8B-B14F-4D97-AF65-F5344CB8AC3E}">
        <p14:creationId xmlns:p14="http://schemas.microsoft.com/office/powerpoint/2010/main" val="4008678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  <p:bldP spid="8" grpId="0"/>
      <p:bldP spid="9" grpId="0"/>
      <p:bldP spid="20" grpId="0"/>
      <p:bldP spid="21" grpId="0"/>
      <p:bldP spid="22" grpId="0"/>
      <p:bldP spid="23" grpId="0"/>
      <p:bldP spid="2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50BB458-5A3D-4F0C-86C5-8792EC810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11887200" cy="914400"/>
          </a:xfrm>
        </p:spPr>
        <p:txBody>
          <a:bodyPr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dirty="0"/>
              <a:t>AMAZON ELASTIC CLOUD COMPUTE (EC2)</a:t>
            </a:r>
            <a:br>
              <a:rPr lang="en-US" sz="2800" dirty="0"/>
            </a:br>
            <a:r>
              <a:rPr lang="en-US" sz="2000" dirty="0"/>
              <a:t>Amazon Load Balancers – Key Differences</a:t>
            </a:r>
            <a:endParaRPr lang="en-US" sz="2800" dirty="0"/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AAFE6236-4294-435B-850D-3C46B735BF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8420072"/>
              </p:ext>
            </p:extLst>
          </p:nvPr>
        </p:nvGraphicFramePr>
        <p:xfrm>
          <a:off x="152400" y="1181100"/>
          <a:ext cx="11887201" cy="43586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193926">
                  <a:extLst>
                    <a:ext uri="{9D8B030D-6E8A-4147-A177-3AD203B41FA5}">
                      <a16:colId xmlns:a16="http://schemas.microsoft.com/office/drawing/2014/main" val="1162304931"/>
                    </a:ext>
                  </a:extLst>
                </a:gridCol>
                <a:gridCol w="3173557">
                  <a:extLst>
                    <a:ext uri="{9D8B030D-6E8A-4147-A177-3AD203B41FA5}">
                      <a16:colId xmlns:a16="http://schemas.microsoft.com/office/drawing/2014/main" val="166187187"/>
                    </a:ext>
                  </a:extLst>
                </a:gridCol>
                <a:gridCol w="2874459">
                  <a:extLst>
                    <a:ext uri="{9D8B030D-6E8A-4147-A177-3AD203B41FA5}">
                      <a16:colId xmlns:a16="http://schemas.microsoft.com/office/drawing/2014/main" val="2505689430"/>
                    </a:ext>
                  </a:extLst>
                </a:gridCol>
                <a:gridCol w="2645259">
                  <a:extLst>
                    <a:ext uri="{9D8B030D-6E8A-4147-A177-3AD203B41FA5}">
                      <a16:colId xmlns:a16="http://schemas.microsoft.com/office/drawing/2014/main" val="10152946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dirty="0"/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Application Load Balancer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Network Load Balancer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Classic Load Balancer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663519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/>
                        <a:t>Protocols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HTTP, HTTPS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TCP, TLS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TCP, SSL/TLS, HTTP, HTTPS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020679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/>
                        <a:t>Platforms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VPC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VPC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EC2-Classic, VPC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545491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/>
                        <a:t>Load Balancing to multiple ports on the same instance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692047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/>
                        <a:t>IP Addresses as targets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13964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/>
                        <a:t>Lambda functions as targets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96129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/>
                        <a:t>WebSocket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534305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/>
                        <a:t>SSL offloading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499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/>
                        <a:t>Path-Based Routing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132354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/>
                        <a:t>Preserve Source IP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635765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/>
                        <a:t>Zonal fail-over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068871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/>
                        <a:t>Cross-zone load balancing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84753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/>
                        <a:t>Sticky Sessions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051735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/>
                        <a:t>Resource Based IAM Permissions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3867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Tag Based IAM Permissions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124807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/>
                        <a:t>User authentication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86976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44371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50BB458-5A3D-4F0C-86C5-8792EC810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11887200" cy="914400"/>
          </a:xfrm>
        </p:spPr>
        <p:txBody>
          <a:bodyPr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dirty="0"/>
              <a:t>AMAZON ELASTIC CLOUD COMPUTE (EC2)</a:t>
            </a:r>
            <a:br>
              <a:rPr lang="en-US" sz="2800" dirty="0"/>
            </a:br>
            <a:r>
              <a:rPr lang="en-US" sz="2000" dirty="0"/>
              <a:t>LAB 8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554B7B-44D1-43CA-AEC4-63E8A0485C2B}"/>
              </a:ext>
            </a:extLst>
          </p:cNvPr>
          <p:cNvSpPr txBox="1"/>
          <p:nvPr/>
        </p:nvSpPr>
        <p:spPr>
          <a:xfrm>
            <a:off x="152400" y="1197734"/>
            <a:ext cx="5385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Create and attach VMs to a Classic Load Balancer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46FD5E-2FA3-4A6E-A288-ED0F9DFE85F5}"/>
              </a:ext>
            </a:extLst>
          </p:cNvPr>
          <p:cNvSpPr txBox="1"/>
          <p:nvPr/>
        </p:nvSpPr>
        <p:spPr>
          <a:xfrm>
            <a:off x="152399" y="1567066"/>
            <a:ext cx="629991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200" dirty="0"/>
              <a:t>Create a VM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200" dirty="0"/>
              <a:t>SSH into the VM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200" dirty="0"/>
              <a:t>Install and configure Apache </a:t>
            </a:r>
            <a:r>
              <a:rPr lang="en-US" sz="1200" dirty="0" err="1"/>
              <a:t>WebServer</a:t>
            </a:r>
            <a:endParaRPr lang="en-US" sz="1200" dirty="0"/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200" dirty="0"/>
              <a:t>Create a sample index.html in </a:t>
            </a:r>
            <a:r>
              <a:rPr lang="en-US" sz="1200" dirty="0" err="1"/>
              <a:t>webroot</a:t>
            </a:r>
            <a:endParaRPr lang="en-US" sz="1200" dirty="0"/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200" dirty="0"/>
              <a:t>Create a file named healthcheck.html, write “Healthy” in the file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200" dirty="0"/>
              <a:t>Create a Classic Load Balancer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200" dirty="0"/>
              <a:t>Name is </a:t>
            </a:r>
            <a:r>
              <a:rPr lang="en-US" sz="1200" dirty="0" err="1"/>
              <a:t>MyCLB</a:t>
            </a:r>
            <a:endParaRPr lang="en-US" sz="1200" dirty="0"/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200" dirty="0"/>
              <a:t>Use default VPC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200" dirty="0"/>
              <a:t>Configure listener configuration</a:t>
            </a:r>
          </a:p>
          <a:p>
            <a:pPr marL="1200150" lvl="2" indent="-285750">
              <a:buFont typeface="Wingdings" panose="05000000000000000000" pitchFamily="2" charset="2"/>
              <a:buChar char="q"/>
            </a:pPr>
            <a:r>
              <a:rPr lang="en-US" sz="1200" dirty="0"/>
              <a:t>Leave as default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200" dirty="0"/>
              <a:t>Add to DMZ Security Group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200" dirty="0"/>
              <a:t>Configure the Health Check</a:t>
            </a:r>
          </a:p>
          <a:p>
            <a:pPr marL="1200150" lvl="2" indent="-285750">
              <a:buFont typeface="Wingdings" panose="05000000000000000000" pitchFamily="2" charset="2"/>
              <a:buChar char="q"/>
            </a:pPr>
            <a:r>
              <a:rPr lang="en-US" sz="1200" dirty="0"/>
              <a:t>Ping Protocol: HTTP</a:t>
            </a:r>
          </a:p>
          <a:p>
            <a:pPr marL="1200150" lvl="2" indent="-285750">
              <a:buFont typeface="Wingdings" panose="05000000000000000000" pitchFamily="2" charset="2"/>
              <a:buChar char="q"/>
            </a:pPr>
            <a:r>
              <a:rPr lang="en-US" sz="1200" dirty="0"/>
              <a:t>Port: 80</a:t>
            </a:r>
          </a:p>
          <a:p>
            <a:pPr marL="1200150" lvl="2" indent="-285750">
              <a:buFont typeface="Wingdings" panose="05000000000000000000" pitchFamily="2" charset="2"/>
              <a:buChar char="q"/>
            </a:pPr>
            <a:r>
              <a:rPr lang="en-US" sz="1200" dirty="0"/>
              <a:t>Ping Path: /healthcheck.html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200" dirty="0"/>
              <a:t>Configure Advanced Details</a:t>
            </a:r>
          </a:p>
          <a:p>
            <a:pPr marL="1200150" lvl="2" indent="-285750">
              <a:buFont typeface="Wingdings" panose="05000000000000000000" pitchFamily="2" charset="2"/>
              <a:buChar char="q"/>
            </a:pPr>
            <a:r>
              <a:rPr lang="en-US" sz="1200" dirty="0"/>
              <a:t>Response Timeout: Set to lowest</a:t>
            </a:r>
          </a:p>
          <a:p>
            <a:pPr marL="1200150" lvl="2" indent="-285750">
              <a:buFont typeface="Wingdings" panose="05000000000000000000" pitchFamily="2" charset="2"/>
              <a:buChar char="q"/>
            </a:pPr>
            <a:r>
              <a:rPr lang="en-US" sz="1200" dirty="0"/>
              <a:t>Interval: Set to Lowest</a:t>
            </a:r>
          </a:p>
          <a:p>
            <a:pPr marL="1200150" lvl="2" indent="-285750">
              <a:buFont typeface="Wingdings" panose="05000000000000000000" pitchFamily="2" charset="2"/>
              <a:buChar char="q"/>
            </a:pPr>
            <a:r>
              <a:rPr lang="en-US" sz="1200" dirty="0"/>
              <a:t>Unhealthy Threshold: Set to Lowest</a:t>
            </a:r>
          </a:p>
          <a:p>
            <a:pPr marL="1200150" lvl="2" indent="-285750">
              <a:buFont typeface="Wingdings" panose="05000000000000000000" pitchFamily="2" charset="2"/>
              <a:buChar char="q"/>
            </a:pPr>
            <a:r>
              <a:rPr lang="en-US" sz="1200" dirty="0"/>
              <a:t>Healthy Threshold: Set to Lowest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200" dirty="0"/>
              <a:t>Next, add the webserver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200" dirty="0"/>
              <a:t>Add tags: </a:t>
            </a:r>
            <a:r>
              <a:rPr lang="en-US" sz="1200" dirty="0" err="1"/>
              <a:t>ProductionELB</a:t>
            </a:r>
            <a:endParaRPr lang="en-US" sz="1200" dirty="0"/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200" dirty="0"/>
              <a:t>Create the ELB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200" dirty="0"/>
              <a:t>Simulate a failure</a:t>
            </a:r>
          </a:p>
        </p:txBody>
      </p:sp>
    </p:spTree>
    <p:extLst>
      <p:ext uri="{BB962C8B-B14F-4D97-AF65-F5344CB8AC3E}">
        <p14:creationId xmlns:p14="http://schemas.microsoft.com/office/powerpoint/2010/main" val="34052377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50BB458-5A3D-4F0C-86C5-8792EC810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11887200" cy="914400"/>
          </a:xfrm>
        </p:spPr>
        <p:txBody>
          <a:bodyPr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dirty="0"/>
              <a:t>AMAZON ELASTIC CLOUD COMPUTE (EC2)</a:t>
            </a:r>
            <a:br>
              <a:rPr lang="en-US" sz="2800" dirty="0"/>
            </a:br>
            <a:r>
              <a:rPr lang="en-US" sz="2000" dirty="0"/>
              <a:t>LAB 9</a:t>
            </a:r>
            <a:endParaRPr 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4011BC-474E-4479-B4FC-282DDDD66AF4}"/>
              </a:ext>
            </a:extLst>
          </p:cNvPr>
          <p:cNvSpPr txBox="1"/>
          <p:nvPr/>
        </p:nvSpPr>
        <p:spPr>
          <a:xfrm>
            <a:off x="152400" y="1190223"/>
            <a:ext cx="6928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Create and attach VMs to a Application Load Balancer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3DBA1B-71C0-41CE-A1A7-CC988BB4C24D}"/>
              </a:ext>
            </a:extLst>
          </p:cNvPr>
          <p:cNvSpPr txBox="1"/>
          <p:nvPr/>
        </p:nvSpPr>
        <p:spPr>
          <a:xfrm>
            <a:off x="152400" y="1507153"/>
            <a:ext cx="606809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200" dirty="0"/>
              <a:t>Create a VM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200" dirty="0"/>
              <a:t>SSH into the VM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200" dirty="0"/>
              <a:t>Install and configure Apache WebServer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200" dirty="0"/>
              <a:t>Create a sample index.html in Webroot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200" dirty="0"/>
              <a:t>Create a file named healthcheck.html, write “Healthy” in the file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200" dirty="0"/>
              <a:t>Create an Application Load Balancer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200" dirty="0"/>
              <a:t>Name it </a:t>
            </a:r>
            <a:r>
              <a:rPr lang="en-US" sz="1200" dirty="0" err="1"/>
              <a:t>MyALB</a:t>
            </a:r>
            <a:endParaRPr lang="en-US" sz="1200" dirty="0"/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200" dirty="0"/>
              <a:t>Keep the listener port to HTTP / 80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200" dirty="0"/>
              <a:t>Keep default VPC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200" dirty="0"/>
              <a:t>Add two subnets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200" dirty="0"/>
              <a:t>No change to security settings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200" dirty="0"/>
              <a:t>Use DMZ Security Group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200" dirty="0"/>
              <a:t>Create Routing</a:t>
            </a:r>
          </a:p>
          <a:p>
            <a:pPr marL="1200150" lvl="2" indent="-285750">
              <a:buFont typeface="Wingdings" panose="05000000000000000000" pitchFamily="2" charset="2"/>
              <a:buChar char="q"/>
            </a:pPr>
            <a:r>
              <a:rPr lang="en-US" sz="1200" dirty="0"/>
              <a:t>Create New Target Group, name it </a:t>
            </a:r>
            <a:r>
              <a:rPr lang="en-US" sz="1200" dirty="0" err="1"/>
              <a:t>MyALBTG</a:t>
            </a:r>
            <a:endParaRPr lang="en-US" sz="1200" dirty="0"/>
          </a:p>
          <a:p>
            <a:pPr marL="1200150" lvl="2" indent="-285750">
              <a:buFont typeface="Wingdings" panose="05000000000000000000" pitchFamily="2" charset="2"/>
              <a:buChar char="q"/>
            </a:pPr>
            <a:r>
              <a:rPr lang="en-US" sz="1200" dirty="0"/>
              <a:t>Use HTTP on port 80</a:t>
            </a:r>
          </a:p>
          <a:p>
            <a:pPr marL="1200150" lvl="2" indent="-285750">
              <a:buFont typeface="Wingdings" panose="05000000000000000000" pitchFamily="2" charset="2"/>
              <a:buChar char="q"/>
            </a:pPr>
            <a:r>
              <a:rPr lang="en-US" sz="1200" dirty="0"/>
              <a:t>Configure health check by adding the path to “/healthcheck.html”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200" dirty="0"/>
              <a:t>Configure health check port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200" dirty="0"/>
              <a:t>Configure thresholds</a:t>
            </a:r>
          </a:p>
          <a:p>
            <a:pPr marL="1200150" lvl="2" indent="-285750">
              <a:buFont typeface="Wingdings" panose="05000000000000000000" pitchFamily="2" charset="2"/>
              <a:buChar char="q"/>
            </a:pPr>
            <a:r>
              <a:rPr lang="en-US" sz="1200" dirty="0"/>
              <a:t>Healthy: set to lowers</a:t>
            </a:r>
          </a:p>
          <a:p>
            <a:pPr marL="1200150" lvl="2" indent="-285750">
              <a:buFont typeface="Wingdings" panose="05000000000000000000" pitchFamily="2" charset="2"/>
              <a:buChar char="q"/>
            </a:pPr>
            <a:r>
              <a:rPr lang="en-US" sz="1200" dirty="0"/>
              <a:t>Unhealthy: set to lowest</a:t>
            </a:r>
          </a:p>
          <a:p>
            <a:pPr marL="1200150" lvl="2" indent="-285750">
              <a:buFont typeface="Wingdings" panose="05000000000000000000" pitchFamily="2" charset="2"/>
              <a:buChar char="q"/>
            </a:pPr>
            <a:r>
              <a:rPr lang="en-US" sz="1200" dirty="0"/>
              <a:t>Timeout: set to lowest</a:t>
            </a:r>
          </a:p>
          <a:p>
            <a:pPr marL="1200150" lvl="2" indent="-285750">
              <a:buFont typeface="Wingdings" panose="05000000000000000000" pitchFamily="2" charset="2"/>
              <a:buChar char="q"/>
            </a:pPr>
            <a:r>
              <a:rPr lang="en-US" sz="1200" dirty="0"/>
              <a:t>Interval: set to lowest</a:t>
            </a:r>
          </a:p>
          <a:p>
            <a:pPr marL="1200150" lvl="2" indent="-285750">
              <a:buFont typeface="Wingdings" panose="05000000000000000000" pitchFamily="2" charset="2"/>
              <a:buChar char="q"/>
            </a:pPr>
            <a:r>
              <a:rPr lang="en-US" sz="1200" dirty="0"/>
              <a:t>Success code: 200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200" dirty="0"/>
              <a:t>Register Targets</a:t>
            </a:r>
          </a:p>
          <a:p>
            <a:pPr marL="1200150" lvl="2" indent="-285750">
              <a:buFont typeface="Wingdings" panose="05000000000000000000" pitchFamily="2" charset="2"/>
              <a:buChar char="q"/>
            </a:pPr>
            <a:r>
              <a:rPr lang="en-US" sz="1200" dirty="0"/>
              <a:t>Add the VM to registered targets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200" dirty="0"/>
              <a:t>Create the ELB, simulate failure</a:t>
            </a:r>
          </a:p>
        </p:txBody>
      </p:sp>
    </p:spTree>
    <p:extLst>
      <p:ext uri="{BB962C8B-B14F-4D97-AF65-F5344CB8AC3E}">
        <p14:creationId xmlns:p14="http://schemas.microsoft.com/office/powerpoint/2010/main" val="32916489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50BB458-5A3D-4F0C-86C5-8792EC810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11887200" cy="914400"/>
          </a:xfrm>
        </p:spPr>
        <p:txBody>
          <a:bodyPr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dirty="0"/>
              <a:t>AMAZON ELASTIC CLOUD COMPUTE (EC2)</a:t>
            </a:r>
            <a:br>
              <a:rPr lang="en-US" sz="2800" dirty="0"/>
            </a:br>
            <a:r>
              <a:rPr lang="en-US" sz="2000" dirty="0"/>
              <a:t>LAB 10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554B7B-44D1-43CA-AEC4-63E8A0485C2B}"/>
              </a:ext>
            </a:extLst>
          </p:cNvPr>
          <p:cNvSpPr txBox="1"/>
          <p:nvPr/>
        </p:nvSpPr>
        <p:spPr>
          <a:xfrm>
            <a:off x="152400" y="1197734"/>
            <a:ext cx="5385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Create two VMs to a ALB and track the traffic flow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9517B3-2556-4F34-A085-7B1E1BEA63D9}"/>
              </a:ext>
            </a:extLst>
          </p:cNvPr>
          <p:cNvSpPr txBox="1"/>
          <p:nvPr/>
        </p:nvSpPr>
        <p:spPr>
          <a:xfrm>
            <a:off x="152400" y="1507153"/>
            <a:ext cx="60680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Create a two VMs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200" dirty="0"/>
              <a:t>SSH into the first VM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200" dirty="0"/>
              <a:t>Install and configure Apache WebServer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200" dirty="0"/>
              <a:t>Create a sample index.html in Webroot, Write “Server 1” in the file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200" dirty="0"/>
              <a:t>Create a file named healthcheck.html, write “Healthy” in the file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200" dirty="0"/>
              <a:t>SSH into the second VM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200" dirty="0"/>
              <a:t>Install and configure Apache WebServer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200" dirty="0"/>
              <a:t>Create a sample index.html in Webroot, Write “Server 2” in the file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200" dirty="0"/>
              <a:t>Create a file named healthcheck.html, write “Healthy” in the file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CA135BB-8B18-4EE6-930B-64AD19C61731}"/>
              </a:ext>
            </a:extLst>
          </p:cNvPr>
          <p:cNvSpPr/>
          <p:nvPr/>
        </p:nvSpPr>
        <p:spPr>
          <a:xfrm>
            <a:off x="6096000" y="1567066"/>
            <a:ext cx="6096000" cy="461664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b="1" dirty="0"/>
              <a:t>Create an Application Load Balancer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200" dirty="0"/>
              <a:t>Name it </a:t>
            </a:r>
            <a:r>
              <a:rPr lang="en-US" sz="1200" dirty="0" err="1"/>
              <a:t>MyALB</a:t>
            </a:r>
            <a:endParaRPr lang="en-US" sz="12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200" dirty="0"/>
              <a:t>Keep the listener port to HTTP / 80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200" dirty="0"/>
              <a:t>Keep default VPC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200" dirty="0"/>
              <a:t>Add two subnets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200" dirty="0"/>
              <a:t>No change to security settings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200" dirty="0"/>
              <a:t>Use DMZ Security Group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200" dirty="0"/>
              <a:t>Create Routing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200" dirty="0"/>
              <a:t>Create New Target Group, name it </a:t>
            </a:r>
            <a:r>
              <a:rPr lang="en-US" sz="1200" dirty="0" err="1"/>
              <a:t>MyALBTG</a:t>
            </a:r>
            <a:endParaRPr lang="en-US" sz="1200" dirty="0"/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200" dirty="0"/>
              <a:t>Use HTTP on port 80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200" dirty="0"/>
              <a:t>Configure health check by adding the path to “/healthcheck.html”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200" dirty="0"/>
              <a:t>Configure health check port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200" dirty="0"/>
              <a:t>Configure thresholds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200" dirty="0"/>
              <a:t>Healthy: set to lowers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200" dirty="0"/>
              <a:t>Unhealthy: set to lowest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200" dirty="0"/>
              <a:t>Timeout: set to lowest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200" dirty="0"/>
              <a:t>Interval: set to lowest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200" dirty="0"/>
              <a:t>Success code: 200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200" dirty="0"/>
              <a:t>Register Targets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200" dirty="0"/>
              <a:t>Add the VM to registered targets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200" dirty="0"/>
              <a:t>Create the ALB,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200" dirty="0"/>
              <a:t>Check the ALB domain in browser, refresh several times and see the output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200" dirty="0"/>
              <a:t>Simulate Failure of one VM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200" dirty="0"/>
              <a:t>Simulate failure of second VM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0662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50BB458-5A3D-4F0C-86C5-8792EC810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11887200" cy="914400"/>
          </a:xfrm>
        </p:spPr>
        <p:txBody>
          <a:bodyPr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dirty="0"/>
              <a:t>AMAZON ELASTIC CLOUD COMPUTE (EC2)</a:t>
            </a:r>
            <a:br>
              <a:rPr lang="en-US" sz="2800" dirty="0"/>
            </a:br>
            <a:r>
              <a:rPr lang="en-US" sz="2000" dirty="0"/>
              <a:t>CloudWatch</a:t>
            </a:r>
            <a:endParaRPr lang="en-US" sz="2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536827-3228-4079-A996-5E6B1E5A5537}"/>
              </a:ext>
            </a:extLst>
          </p:cNvPr>
          <p:cNvSpPr txBox="1"/>
          <p:nvPr/>
        </p:nvSpPr>
        <p:spPr>
          <a:xfrm>
            <a:off x="152400" y="1181100"/>
            <a:ext cx="594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What is CloudWatch?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CAFEDA-9C7D-4475-A3C0-B3A97381A70D}"/>
              </a:ext>
            </a:extLst>
          </p:cNvPr>
          <p:cNvSpPr txBox="1"/>
          <p:nvPr/>
        </p:nvSpPr>
        <p:spPr>
          <a:xfrm>
            <a:off x="152401" y="2256303"/>
            <a:ext cx="6976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/>
              <a:t>Collects Standard and Detailed metrices for AWS resources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B69BEB8-1B6B-4745-A190-52FFDD14045B}"/>
              </a:ext>
            </a:extLst>
          </p:cNvPr>
          <p:cNvSpPr txBox="1"/>
          <p:nvPr/>
        </p:nvSpPr>
        <p:spPr>
          <a:xfrm>
            <a:off x="206583" y="1550432"/>
            <a:ext cx="692273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CloudWatch collects monitoring and operational data in the form of logs, metrics, and events, providing you with a unified view of AWS resources, applications and services that run on AWS</a:t>
            </a:r>
          </a:p>
        </p:txBody>
      </p:sp>
      <p:pic>
        <p:nvPicPr>
          <p:cNvPr id="5122" name="Picture 2" descr="product-page-diagram_Cloudwatch_v4">
            <a:extLst>
              <a:ext uri="{FF2B5EF4-FFF2-40B4-BE49-F238E27FC236}">
                <a16:creationId xmlns:a16="http://schemas.microsoft.com/office/drawing/2014/main" id="{8C0480A9-BC6E-494C-B12B-2791F0D561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428999"/>
            <a:ext cx="11887201" cy="2781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96893AD0-0A96-49CB-B761-974B756D4F24}"/>
              </a:ext>
            </a:extLst>
          </p:cNvPr>
          <p:cNvSpPr txBox="1"/>
          <p:nvPr/>
        </p:nvSpPr>
        <p:spPr>
          <a:xfrm>
            <a:off x="152399" y="2550239"/>
            <a:ext cx="118871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/>
              <a:t>Standard Monitoring periodically checks the status every 5 minute, Detailed Monitoring collects the status every 1 minute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7E02ADD-2C8C-4A35-8666-08F80C77D353}"/>
              </a:ext>
            </a:extLst>
          </p:cNvPr>
          <p:cNvSpPr txBox="1"/>
          <p:nvPr/>
        </p:nvSpPr>
        <p:spPr>
          <a:xfrm>
            <a:off x="152398" y="2858016"/>
            <a:ext cx="118871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/>
              <a:t>Dashboards and Alarms can be created. Events can be created for a condition, and can be collected in logs</a:t>
            </a:r>
          </a:p>
        </p:txBody>
      </p:sp>
    </p:spTree>
    <p:extLst>
      <p:ext uri="{BB962C8B-B14F-4D97-AF65-F5344CB8AC3E}">
        <p14:creationId xmlns:p14="http://schemas.microsoft.com/office/powerpoint/2010/main" val="3249066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9" grpId="0"/>
      <p:bldP spid="30" grpId="0"/>
      <p:bldP spid="3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50BB458-5A3D-4F0C-86C5-8792EC810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11887200" cy="914400"/>
          </a:xfrm>
        </p:spPr>
        <p:txBody>
          <a:bodyPr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dirty="0"/>
              <a:t>AMAZON ELASTIC CLOUD COMPUTE (EC2)</a:t>
            </a:r>
            <a:br>
              <a:rPr lang="en-US" sz="2800" dirty="0"/>
            </a:br>
            <a:r>
              <a:rPr lang="en-US" sz="2000" dirty="0"/>
              <a:t>LAB 11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554B7B-44D1-43CA-AEC4-63E8A0485C2B}"/>
              </a:ext>
            </a:extLst>
          </p:cNvPr>
          <p:cNvSpPr txBox="1"/>
          <p:nvPr/>
        </p:nvSpPr>
        <p:spPr>
          <a:xfrm>
            <a:off x="152400" y="1197734"/>
            <a:ext cx="5385515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b="1" dirty="0"/>
              <a:t>Configure and test CloudWatch Alerts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9517B3-2556-4F34-A085-7B1E1BEA63D9}"/>
              </a:ext>
            </a:extLst>
          </p:cNvPr>
          <p:cNvSpPr txBox="1"/>
          <p:nvPr/>
        </p:nvSpPr>
        <p:spPr>
          <a:xfrm>
            <a:off x="152400" y="1507153"/>
            <a:ext cx="6068096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Create an dashboard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200" dirty="0"/>
              <a:t>Go to CloudWatch Console &gt; Dashboards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200" dirty="0"/>
              <a:t>Click on “Create dashboard”, provide a name, then click create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200" dirty="0"/>
              <a:t>Select and Add a “Line” metric, then click on configure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200" dirty="0"/>
              <a:t>Select a metric from all metrics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200" dirty="0"/>
              <a:t>Then click on “Create Widgets”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200" dirty="0"/>
              <a:t>Add more widgets</a:t>
            </a:r>
          </a:p>
          <a:p>
            <a:r>
              <a:rPr lang="en-US" sz="1200" dirty="0"/>
              <a:t>Create an Alarm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200" dirty="0"/>
              <a:t>Go to Alarms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200" dirty="0"/>
              <a:t>Click on “Create Alarm”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200" dirty="0"/>
              <a:t>Click on “Select  metric”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200" dirty="0"/>
              <a:t>Select CPUUtilization from All metrics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200" dirty="0"/>
              <a:t>Fill up the “Alarm details”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200" dirty="0"/>
              <a:t>Set the trigger as Whenever: </a:t>
            </a:r>
            <a:r>
              <a:rPr lang="en-US" sz="1200" dirty="0" err="1"/>
              <a:t>CPUUtilisation</a:t>
            </a:r>
            <a:endParaRPr lang="en-US" sz="1200" dirty="0"/>
          </a:p>
          <a:p>
            <a:pPr marL="1200150" lvl="2" indent="-285750">
              <a:buFont typeface="Wingdings" panose="05000000000000000000" pitchFamily="2" charset="2"/>
              <a:buChar char="q"/>
            </a:pPr>
            <a:r>
              <a:rPr lang="en-US" sz="1200" dirty="0"/>
              <a:t>Is &gt;=1</a:t>
            </a:r>
          </a:p>
          <a:p>
            <a:pPr marL="1200150" lvl="2" indent="-285750">
              <a:buFont typeface="Wingdings" panose="05000000000000000000" pitchFamily="2" charset="2"/>
              <a:buChar char="q"/>
            </a:pPr>
            <a:r>
              <a:rPr lang="en-US" sz="1200" dirty="0"/>
              <a:t>For 1 out of 1 datapoints	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200" dirty="0"/>
              <a:t>In in Actions, </a:t>
            </a:r>
          </a:p>
          <a:p>
            <a:pPr marL="1200150" lvl="2" indent="-285750">
              <a:buFont typeface="Wingdings" panose="05000000000000000000" pitchFamily="2" charset="2"/>
              <a:buChar char="q"/>
            </a:pPr>
            <a:r>
              <a:rPr lang="en-US" sz="1200" dirty="0"/>
              <a:t>Set “Whenever this alarm” to “State is ALARM”</a:t>
            </a:r>
          </a:p>
          <a:p>
            <a:pPr marL="1200150" lvl="2" indent="-285750">
              <a:buFont typeface="Wingdings" panose="05000000000000000000" pitchFamily="2" charset="2"/>
              <a:buChar char="q"/>
            </a:pPr>
            <a:r>
              <a:rPr lang="en-US" sz="1200" dirty="0"/>
              <a:t>In Send notification to, Click on “New List”</a:t>
            </a:r>
          </a:p>
          <a:p>
            <a:pPr marL="1200150" lvl="2" indent="-285750">
              <a:buFont typeface="Wingdings" panose="05000000000000000000" pitchFamily="2" charset="2"/>
              <a:buChar char="q"/>
            </a:pPr>
            <a:r>
              <a:rPr lang="en-US" sz="1200" dirty="0"/>
              <a:t>Enter your Email ID</a:t>
            </a:r>
          </a:p>
          <a:p>
            <a:pPr marL="1200150" lvl="2" indent="-285750">
              <a:buFont typeface="Wingdings" panose="05000000000000000000" pitchFamily="2" charset="2"/>
              <a:buChar char="q"/>
            </a:pPr>
            <a:r>
              <a:rPr lang="en-US" sz="1200" dirty="0"/>
              <a:t>Confirm you email ID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200" dirty="0"/>
              <a:t>Click on Create Alarm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200" dirty="0"/>
              <a:t>See if the Alarm is working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CEFCF8-E9B0-4935-BE34-46BD9E8174D5}"/>
              </a:ext>
            </a:extLst>
          </p:cNvPr>
          <p:cNvSpPr txBox="1"/>
          <p:nvPr/>
        </p:nvSpPr>
        <p:spPr>
          <a:xfrm>
            <a:off x="152400" y="5871746"/>
            <a:ext cx="53855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Bonus Challenge: </a:t>
            </a:r>
            <a:r>
              <a:rPr lang="en-US" sz="1600" dirty="0"/>
              <a:t>Create an Alarm for Billing</a:t>
            </a:r>
          </a:p>
        </p:txBody>
      </p:sp>
    </p:spTree>
    <p:extLst>
      <p:ext uri="{BB962C8B-B14F-4D97-AF65-F5344CB8AC3E}">
        <p14:creationId xmlns:p14="http://schemas.microsoft.com/office/powerpoint/2010/main" val="144281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50BB458-5A3D-4F0C-86C5-8792EC810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11887200" cy="914400"/>
          </a:xfrm>
        </p:spPr>
        <p:txBody>
          <a:bodyPr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dirty="0"/>
              <a:t>AMAZON ELASTIC CLOUD COMPUTE (EC2)</a:t>
            </a:r>
            <a:br>
              <a:rPr lang="en-US" sz="2800" dirty="0"/>
            </a:br>
            <a:r>
              <a:rPr lang="en-US" sz="2000" dirty="0"/>
              <a:t>Pricing Models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37BB87-0DA5-4FB0-86A3-7687E069A299}"/>
              </a:ext>
            </a:extLst>
          </p:cNvPr>
          <p:cNvSpPr txBox="1"/>
          <p:nvPr/>
        </p:nvSpPr>
        <p:spPr>
          <a:xfrm>
            <a:off x="152397" y="1181100"/>
            <a:ext cx="118871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b="1" dirty="0"/>
              <a:t>On-Demand</a:t>
            </a:r>
            <a:r>
              <a:rPr lang="en-US" sz="1600" dirty="0"/>
              <a:t>: Pay for compute capacity by per hour or per second depending on which instances you run. Generally used for ad-hoc or quick compute needs, e.g. applications being developed or tested.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D5D0E5-CC75-43A1-A4C7-0B1CCD4568BF}"/>
              </a:ext>
            </a:extLst>
          </p:cNvPr>
          <p:cNvSpPr txBox="1"/>
          <p:nvPr/>
        </p:nvSpPr>
        <p:spPr>
          <a:xfrm>
            <a:off x="152401" y="2164564"/>
            <a:ext cx="118871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b="1" dirty="0"/>
              <a:t>Reserved Instances</a:t>
            </a:r>
            <a:r>
              <a:rPr lang="en-US" sz="1600" dirty="0"/>
              <a:t>: Reserve compute capacity upfront to get significant discount (up to 75%) compared to On-Demand instance pricing. Terms can be either 1 year or 3 year.</a:t>
            </a:r>
            <a:br>
              <a:rPr lang="en-US" sz="1600" dirty="0"/>
            </a:br>
            <a:r>
              <a:rPr lang="en-US" sz="1600" dirty="0"/>
              <a:t>Used for application that are in steady state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2CC3D5-7A68-4FF7-86AF-6A5A7292B206}"/>
              </a:ext>
            </a:extLst>
          </p:cNvPr>
          <p:cNvSpPr txBox="1"/>
          <p:nvPr/>
        </p:nvSpPr>
        <p:spPr>
          <a:xfrm>
            <a:off x="152401" y="4395944"/>
            <a:ext cx="118871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b="1" dirty="0"/>
              <a:t>Spot Instances</a:t>
            </a:r>
            <a:r>
              <a:rPr lang="en-US" sz="1600" dirty="0"/>
              <a:t>: Spot instances allow you to request spare Amazon EC2 computing capacity for up to 90% off the On-Demand price by bidding on compute resources.</a:t>
            </a:r>
            <a:br>
              <a:rPr lang="en-US" sz="1600" dirty="0"/>
            </a:br>
            <a:r>
              <a:rPr lang="en-US" sz="1600" dirty="0"/>
              <a:t>Used for applications that have flexible start and end times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213A02-BD89-4956-A760-8693A0E2BDF5}"/>
              </a:ext>
            </a:extLst>
          </p:cNvPr>
          <p:cNvSpPr txBox="1"/>
          <p:nvPr/>
        </p:nvSpPr>
        <p:spPr>
          <a:xfrm>
            <a:off x="152396" y="5625525"/>
            <a:ext cx="118871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b="1" dirty="0"/>
              <a:t>Dedicated Hosts</a:t>
            </a:r>
            <a:r>
              <a:rPr lang="en-US" sz="1600" dirty="0"/>
              <a:t>:  A physical EC2 server dedicated for your use. Can be purchased On-Demand or reserved.</a:t>
            </a:r>
            <a:br>
              <a:rPr lang="en-US" sz="1600" dirty="0"/>
            </a:br>
            <a:r>
              <a:rPr lang="en-US" sz="1600" dirty="0"/>
              <a:t>Used generally when for situations where existing server-bound licenses needs to be migrated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8F2D4EA-278F-4076-BDC6-BE633D596AE7}"/>
              </a:ext>
            </a:extLst>
          </p:cNvPr>
          <p:cNvSpPr/>
          <p:nvPr/>
        </p:nvSpPr>
        <p:spPr>
          <a:xfrm>
            <a:off x="685800" y="2995561"/>
            <a:ext cx="11353794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Reserve Instances can be of two types</a:t>
            </a:r>
          </a:p>
          <a:p>
            <a:pPr marL="342900" indent="-342900">
              <a:buFont typeface="+mj-lt"/>
              <a:buAutoNum type="alphaLcParenR"/>
            </a:pPr>
            <a:r>
              <a:rPr lang="en-US" sz="1400" dirty="0"/>
              <a:t>Standard – Reserved across the period</a:t>
            </a:r>
          </a:p>
          <a:p>
            <a:pPr marL="342900" indent="-342900">
              <a:buFont typeface="+mj-lt"/>
              <a:buAutoNum type="alphaLcParenR"/>
            </a:pPr>
            <a:r>
              <a:rPr lang="en-US" sz="1400" dirty="0"/>
              <a:t>Convertible – Provides flexibility to use different instance types, operating systems and tenancies</a:t>
            </a:r>
          </a:p>
          <a:p>
            <a:pPr marL="342900" indent="-342900">
              <a:buFont typeface="+mj-lt"/>
              <a:buAutoNum type="alphaLcParenR"/>
            </a:pPr>
            <a:r>
              <a:rPr lang="en-US" sz="1400" dirty="0"/>
              <a:t>Scheduled – Reserved for a recurring schedule  </a:t>
            </a:r>
          </a:p>
        </p:txBody>
      </p:sp>
    </p:spTree>
    <p:extLst>
      <p:ext uri="{BB962C8B-B14F-4D97-AF65-F5344CB8AC3E}">
        <p14:creationId xmlns:p14="http://schemas.microsoft.com/office/powerpoint/2010/main" val="3617797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50BB458-5A3D-4F0C-86C5-8792EC810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11887200" cy="914400"/>
          </a:xfrm>
        </p:spPr>
        <p:txBody>
          <a:bodyPr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dirty="0"/>
              <a:t>AMAZON ELASTIC CLOUD COMPUTE (EC2)</a:t>
            </a:r>
            <a:br>
              <a:rPr lang="en-US" sz="2800" dirty="0"/>
            </a:br>
            <a:r>
              <a:rPr lang="en-US" sz="2000" dirty="0"/>
              <a:t>EC2 Instance Types</a:t>
            </a:r>
            <a:endParaRPr lang="en-US" sz="2400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B097CEF-1DD3-445C-87A3-0D20A90F6D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2093499"/>
              </p:ext>
            </p:extLst>
          </p:nvPr>
        </p:nvGraphicFramePr>
        <p:xfrm>
          <a:off x="163257" y="1181100"/>
          <a:ext cx="11876343" cy="502920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446602">
                  <a:extLst>
                    <a:ext uri="{9D8B030D-6E8A-4147-A177-3AD203B41FA5}">
                      <a16:colId xmlns:a16="http://schemas.microsoft.com/office/drawing/2014/main" val="1325893494"/>
                    </a:ext>
                  </a:extLst>
                </a:gridCol>
                <a:gridCol w="4159876">
                  <a:extLst>
                    <a:ext uri="{9D8B030D-6E8A-4147-A177-3AD203B41FA5}">
                      <a16:colId xmlns:a16="http://schemas.microsoft.com/office/drawing/2014/main" val="90073136"/>
                    </a:ext>
                  </a:extLst>
                </a:gridCol>
                <a:gridCol w="6269865">
                  <a:extLst>
                    <a:ext uri="{9D8B030D-6E8A-4147-A177-3AD203B41FA5}">
                      <a16:colId xmlns:a16="http://schemas.microsoft.com/office/drawing/2014/main" val="1857946856"/>
                    </a:ext>
                  </a:extLst>
                </a:gridCol>
              </a:tblGrid>
              <a:tr h="318304">
                <a:tc>
                  <a:txBody>
                    <a:bodyPr/>
                    <a:lstStyle/>
                    <a:p>
                      <a:r>
                        <a:rPr lang="en-US" sz="1400" dirty="0"/>
                        <a:t>Family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Use Case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3518363"/>
                  </a:ext>
                </a:extLst>
              </a:tr>
              <a:tr h="318304">
                <a:tc>
                  <a:txBody>
                    <a:bodyPr/>
                    <a:lstStyle/>
                    <a:p>
                      <a:r>
                        <a:rPr lang="en-US" sz="1400" dirty="0"/>
                        <a:t>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Performance Optimized for scale-out workloads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Applications that run on ARM based architecture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5913921"/>
                  </a:ext>
                </a:extLst>
              </a:tr>
              <a:tr h="5411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T2 / T3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effectLst/>
                        </a:rPr>
                        <a:t>General purpose workloads</a:t>
                      </a:r>
                      <a:endParaRPr lang="en-US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Applications with moderate CPU use, interactive applications, small databases, dev and test stage VMs, prototypes etc.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2249367"/>
                  </a:ext>
                </a:extLst>
              </a:tr>
              <a:tr h="3183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M4/ M5 / M5a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effectLst/>
                        </a:rPr>
                        <a:t>General purpose workloads</a:t>
                      </a:r>
                      <a:endParaRPr lang="en-US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Web and app servers, backend servers for ERP, dev environments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257325"/>
                  </a:ext>
                </a:extLst>
              </a:tr>
              <a:tr h="541116">
                <a:tc>
                  <a:txBody>
                    <a:bodyPr/>
                    <a:lstStyle/>
                    <a:p>
                      <a:r>
                        <a:rPr lang="en-US" sz="1400" dirty="0"/>
                        <a:t>C4 / C5 / C5n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Compute Intensive workload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HPC, scientific modelling, video encoding, distributed analytics, machine learning, etc.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1067017"/>
                  </a:ext>
                </a:extLst>
              </a:tr>
              <a:tr h="318304">
                <a:tc>
                  <a:txBody>
                    <a:bodyPr/>
                    <a:lstStyle/>
                    <a:p>
                      <a:r>
                        <a:rPr lang="en-US" sz="1400" dirty="0"/>
                        <a:t>R4 / R5 / R5a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Memory Intensive workloads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High performance Databases, in-memory database, big data analytics, ERPs, etc.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0284423"/>
                  </a:ext>
                </a:extLst>
              </a:tr>
              <a:tr h="318304">
                <a:tc>
                  <a:txBody>
                    <a:bodyPr/>
                    <a:lstStyle/>
                    <a:p>
                      <a:r>
                        <a:rPr lang="en-US" sz="1400" dirty="0"/>
                        <a:t>X1 / X1e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Memory Intensive workloads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HPCs, SAP HANA, S/4HANA, etc.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359249"/>
                  </a:ext>
                </a:extLst>
              </a:tr>
              <a:tr h="318304">
                <a:tc>
                  <a:txBody>
                    <a:bodyPr/>
                    <a:lstStyle/>
                    <a:p>
                      <a:r>
                        <a:rPr lang="en-US" sz="1400" dirty="0"/>
                        <a:t>P2 / 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General purpose GPU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Machine learning, cryptocurrency mining, HPC applications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548555"/>
                  </a:ext>
                </a:extLst>
              </a:tr>
              <a:tr h="318304">
                <a:tc>
                  <a:txBody>
                    <a:bodyPr/>
                    <a:lstStyle/>
                    <a:p>
                      <a:r>
                        <a:rPr lang="en-US" sz="1400" dirty="0"/>
                        <a:t>G3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Graphics Intensive GPU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3D visualization, 3D rendering, video encoding, etc.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5297087"/>
                  </a:ext>
                </a:extLst>
              </a:tr>
              <a:tr h="541116">
                <a:tc>
                  <a:txBody>
                    <a:bodyPr/>
                    <a:lstStyle/>
                    <a:p>
                      <a:r>
                        <a:rPr lang="en-US" sz="1400" dirty="0"/>
                        <a:t>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Field Programmable Gate 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Big data analytics, genomics, electronic design automation, image &amp; video processing, compression, etc.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1460241"/>
                  </a:ext>
                </a:extLst>
              </a:tr>
              <a:tr h="541116">
                <a:tc>
                  <a:txBody>
                    <a:bodyPr/>
                    <a:lstStyle/>
                    <a:p>
                      <a:r>
                        <a:rPr lang="en-US" sz="1400" dirty="0"/>
                        <a:t>H1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Storage optimized instances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MapReduce based workloads, distributed file systems, log or data processing, big data workload clusters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4127959"/>
                  </a:ext>
                </a:extLst>
              </a:tr>
              <a:tr h="318304">
                <a:tc>
                  <a:txBody>
                    <a:bodyPr/>
                    <a:lstStyle/>
                    <a:p>
                      <a:r>
                        <a:rPr lang="en-US" sz="1400" dirty="0"/>
                        <a:t>I3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High Speed (I/O) Storage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In-memory database, data warehousing, analytics, search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581252"/>
                  </a:ext>
                </a:extLst>
              </a:tr>
              <a:tr h="318304">
                <a:tc>
                  <a:txBody>
                    <a:bodyPr/>
                    <a:lstStyle/>
                    <a:p>
                      <a:r>
                        <a:rPr lang="en-US" sz="1400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Dense Storage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Fileservers, data warehousing, Hadoop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27022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2357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50BB458-5A3D-4F0C-86C5-8792EC810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11887200" cy="914400"/>
          </a:xfrm>
        </p:spPr>
        <p:txBody>
          <a:bodyPr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dirty="0"/>
              <a:t>AMAZON ELASTIC CLOUD COMPUTE (EC2)</a:t>
            </a:r>
            <a:br>
              <a:rPr lang="en-US" sz="2800" dirty="0"/>
            </a:br>
            <a:r>
              <a:rPr lang="en-US" sz="2000" dirty="0"/>
              <a:t>Elastic Block Storage (EBS)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65BB93-8476-454F-A9D9-60AAD97CB634}"/>
              </a:ext>
            </a:extLst>
          </p:cNvPr>
          <p:cNvSpPr txBox="1"/>
          <p:nvPr/>
        </p:nvSpPr>
        <p:spPr>
          <a:xfrm>
            <a:off x="1123678" y="1181100"/>
            <a:ext cx="10915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What is EBS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63BEFD2-5D31-43BD-9A6E-80F366F5ACAC}"/>
              </a:ext>
            </a:extLst>
          </p:cNvPr>
          <p:cNvSpPr/>
          <p:nvPr/>
        </p:nvSpPr>
        <p:spPr>
          <a:xfrm>
            <a:off x="1123677" y="1550432"/>
            <a:ext cx="109159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Amazon Elastic Block Store (Amazon EBS) provides persistent block storage volumes for use with Amazon EC2 instances in the AWS Cloud.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35FBB3A-97C3-4E2D-ADED-04D648191785}"/>
              </a:ext>
            </a:extLst>
          </p:cNvPr>
          <p:cNvSpPr/>
          <p:nvPr/>
        </p:nvSpPr>
        <p:spPr>
          <a:xfrm>
            <a:off x="1123677" y="2393031"/>
            <a:ext cx="109159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Allows you to create and attach storage volumes to EC2 instances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6E15301-F2CE-4DC7-B394-CA4B624E5DAF}"/>
              </a:ext>
            </a:extLst>
          </p:cNvPr>
          <p:cNvSpPr/>
          <p:nvPr/>
        </p:nvSpPr>
        <p:spPr>
          <a:xfrm>
            <a:off x="1123679" y="2958631"/>
            <a:ext cx="109159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Once attached can be configured to create a file system, run a database, or in any other manner like a HDD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FF68487-C4DF-458A-8956-E3071918211D}"/>
              </a:ext>
            </a:extLst>
          </p:cNvPr>
          <p:cNvSpPr/>
          <p:nvPr/>
        </p:nvSpPr>
        <p:spPr>
          <a:xfrm>
            <a:off x="1123677" y="3524231"/>
            <a:ext cx="109159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Multiple EBS instances can be attached to a single EC2 instance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7E10B06-FB90-41D9-9510-EA9F17186CA6}"/>
              </a:ext>
            </a:extLst>
          </p:cNvPr>
          <p:cNvSpPr/>
          <p:nvPr/>
        </p:nvSpPr>
        <p:spPr>
          <a:xfrm>
            <a:off x="1123677" y="4089831"/>
            <a:ext cx="109159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EBS instance is automatically replicated within its AZ to protect you from component failure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E1F96A8-9F19-4FED-86A1-EE8B9A969284}"/>
              </a:ext>
            </a:extLst>
          </p:cNvPr>
          <p:cNvSpPr/>
          <p:nvPr/>
        </p:nvSpPr>
        <p:spPr>
          <a:xfrm>
            <a:off x="1123677" y="4655432"/>
            <a:ext cx="109159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A root device volume is where the Operating System is stored</a:t>
            </a:r>
          </a:p>
        </p:txBody>
      </p:sp>
    </p:spTree>
    <p:extLst>
      <p:ext uri="{BB962C8B-B14F-4D97-AF65-F5344CB8AC3E}">
        <p14:creationId xmlns:p14="http://schemas.microsoft.com/office/powerpoint/2010/main" val="3552959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6" grpId="0"/>
      <p:bldP spid="17" grpId="0"/>
      <p:bldP spid="18" grpId="0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50BB458-5A3D-4F0C-86C5-8792EC810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11887200" cy="914400"/>
          </a:xfrm>
        </p:spPr>
        <p:txBody>
          <a:bodyPr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dirty="0"/>
              <a:t>AMAZON ELASTIC CLOUD COMPUTE (EC2)</a:t>
            </a:r>
            <a:br>
              <a:rPr lang="en-US" sz="2800" dirty="0"/>
            </a:br>
            <a:r>
              <a:rPr lang="en-US" sz="2000" dirty="0"/>
              <a:t>EBS Types</a:t>
            </a:r>
            <a:endParaRPr 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65BB93-8476-454F-A9D9-60AAD97CB634}"/>
              </a:ext>
            </a:extLst>
          </p:cNvPr>
          <p:cNvSpPr txBox="1"/>
          <p:nvPr/>
        </p:nvSpPr>
        <p:spPr>
          <a:xfrm>
            <a:off x="152400" y="1181100"/>
            <a:ext cx="1188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EBS Volume Types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99570DD-B42C-45F7-8E23-7D43210B48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9940305"/>
              </p:ext>
            </p:extLst>
          </p:nvPr>
        </p:nvGraphicFramePr>
        <p:xfrm>
          <a:off x="152399" y="1550432"/>
          <a:ext cx="11887200" cy="4053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905306">
                  <a:extLst>
                    <a:ext uri="{9D8B030D-6E8A-4147-A177-3AD203B41FA5}">
                      <a16:colId xmlns:a16="http://schemas.microsoft.com/office/drawing/2014/main" val="130690995"/>
                    </a:ext>
                  </a:extLst>
                </a:gridCol>
                <a:gridCol w="3961281">
                  <a:extLst>
                    <a:ext uri="{9D8B030D-6E8A-4147-A177-3AD203B41FA5}">
                      <a16:colId xmlns:a16="http://schemas.microsoft.com/office/drawing/2014/main" val="1731680014"/>
                    </a:ext>
                  </a:extLst>
                </a:gridCol>
                <a:gridCol w="3709115">
                  <a:extLst>
                    <a:ext uri="{9D8B030D-6E8A-4147-A177-3AD203B41FA5}">
                      <a16:colId xmlns:a16="http://schemas.microsoft.com/office/drawing/2014/main" val="2305765818"/>
                    </a:ext>
                  </a:extLst>
                </a:gridCol>
                <a:gridCol w="1311498">
                  <a:extLst>
                    <a:ext uri="{9D8B030D-6E8A-4147-A177-3AD203B41FA5}">
                      <a16:colId xmlns:a16="http://schemas.microsoft.com/office/drawing/2014/main" val="2661195199"/>
                    </a:ext>
                  </a:extLst>
                </a:gridCol>
              </a:tblGrid>
              <a:tr h="215819">
                <a:tc>
                  <a:txBody>
                    <a:bodyPr/>
                    <a:lstStyle/>
                    <a:p>
                      <a:r>
                        <a:rPr lang="en-US" sz="16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Purpose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Pricing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Root Volume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0698508"/>
                  </a:ext>
                </a:extLst>
              </a:tr>
              <a:tr h="4708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/>
                        <a:t>General Purpose SSD (GP2)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en-US" sz="1400" dirty="0"/>
                        <a:t>General purpose Solid-state disk drives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en-US" sz="1400" dirty="0"/>
                        <a:t>3 IOPS per GB burstable to 3,000 IOPS, with up to 10,000 IOPS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 GB-month of provisioned storage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B050"/>
                          </a:solidFill>
                          <a:sym typeface="Wingdings 2" panose="05020102010507070707" pitchFamily="18" charset="2"/>
                        </a:rPr>
                        <a:t></a:t>
                      </a:r>
                      <a:endParaRPr 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4655411"/>
                  </a:ext>
                </a:extLst>
              </a:tr>
              <a:tr h="6082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/>
                        <a:t>Provisioned IOPS SSD (IO1)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sz="1400" dirty="0"/>
                        <a:t>For I/O intensive applications, e.g. large DBs or NoSQL databases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en-US" sz="1400" dirty="0"/>
                        <a:t>Ideal if more than 10,000 IOPS is needed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en-US" sz="1400" dirty="0"/>
                        <a:t>Can provision 20,000 IOPS per volume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 GB-month of provisioned storage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 provisioned IOPS-month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00B050"/>
                          </a:solidFill>
                          <a:sym typeface="Wingdings 2" panose="05020102010507070707" pitchFamily="18" charset="2"/>
                        </a:rPr>
                        <a:t></a:t>
                      </a:r>
                      <a:endParaRPr 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6424337"/>
                  </a:ext>
                </a:extLst>
              </a:tr>
              <a:tr h="3727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/>
                        <a:t>Throughput Optimized HDD (ST1)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sz="1400" dirty="0"/>
                        <a:t>Ideal for large datasets that require cheap storage, e.g. data warehouse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 GB-month of provisioned storage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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6178837"/>
                  </a:ext>
                </a:extLst>
              </a:tr>
              <a:tr h="3335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/>
                        <a:t>Cold HDD (SC1)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en-US" sz="1400" dirty="0"/>
                        <a:t>Cheap storage option that requires low IOPS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en-US" sz="1400" dirty="0"/>
                        <a:t>Typically used as a file storage or file 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 GB-month of provisioned storage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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7642868"/>
                  </a:ext>
                </a:extLst>
              </a:tr>
              <a:tr h="6082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/>
                        <a:t>Magnetic (Standard)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1" dirty="0"/>
                        <a:t>[Previous Generation]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en-US" sz="1400" dirty="0"/>
                        <a:t>Cheapest storage type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en-US" sz="1400" dirty="0"/>
                        <a:t>Typically used for workloads where data is used infrequently and low cost is important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en-US" sz="1400" dirty="0"/>
                        <a:t>Is typically used for test and dev environments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 GB-month of provisioned storage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 1 million I/O request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00B050"/>
                          </a:solidFill>
                          <a:sym typeface="Wingdings 2" panose="05020102010507070707" pitchFamily="18" charset="2"/>
                        </a:rPr>
                        <a:t></a:t>
                      </a:r>
                      <a:endParaRPr 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525521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5E5A60C-727D-4AE9-A83E-1CCA9231EFBF}"/>
              </a:ext>
            </a:extLst>
          </p:cNvPr>
          <p:cNvSpPr txBox="1"/>
          <p:nvPr/>
        </p:nvSpPr>
        <p:spPr>
          <a:xfrm>
            <a:off x="152399" y="5834130"/>
            <a:ext cx="118872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b="1" dirty="0"/>
              <a:t>EBS Snapshots are stored in S3 and costs per GB-month of data stored</a:t>
            </a:r>
          </a:p>
        </p:txBody>
      </p:sp>
    </p:spTree>
    <p:extLst>
      <p:ext uri="{BB962C8B-B14F-4D97-AF65-F5344CB8AC3E}">
        <p14:creationId xmlns:p14="http://schemas.microsoft.com/office/powerpoint/2010/main" val="1918153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50BB458-5A3D-4F0C-86C5-8792EC810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11887200" cy="914400"/>
          </a:xfrm>
        </p:spPr>
        <p:txBody>
          <a:bodyPr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dirty="0"/>
              <a:t>AMAZON ELASTIC CLOUD COMPUTE (EC2)</a:t>
            </a:r>
            <a:br>
              <a:rPr lang="en-US" sz="2800" dirty="0"/>
            </a:br>
            <a:r>
              <a:rPr lang="en-US" sz="2000" dirty="0"/>
              <a:t>LAB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65BB93-8476-454F-A9D9-60AAD97CB634}"/>
              </a:ext>
            </a:extLst>
          </p:cNvPr>
          <p:cNvSpPr txBox="1"/>
          <p:nvPr/>
        </p:nvSpPr>
        <p:spPr>
          <a:xfrm>
            <a:off x="152400" y="1181100"/>
            <a:ext cx="1188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Create a Simple HTML Website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62FC9C-4AD3-4F2A-A4FA-03B2DD36182C}"/>
              </a:ext>
            </a:extLst>
          </p:cNvPr>
          <p:cNvSpPr txBox="1"/>
          <p:nvPr/>
        </p:nvSpPr>
        <p:spPr>
          <a:xfrm>
            <a:off x="152400" y="1550432"/>
            <a:ext cx="11887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/>
              <a:t>Create a WebServer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400" dirty="0"/>
              <a:t>Create a DMZ Security Group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400" dirty="0"/>
              <a:t>Create a VM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400" dirty="0"/>
              <a:t>Login via SSH / Putty 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400" dirty="0"/>
              <a:t>Update all the packages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400" dirty="0"/>
              <a:t>Install Apache WebServer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400" dirty="0"/>
              <a:t>Start Apache WebServer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400" dirty="0"/>
              <a:t>Create an HTML File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/>
              <a:t>Display the HTML File in web browser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/>
              <a:t>Delete the HTML file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/>
              <a:t>Display the HTML File in browser again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/>
              <a:t>Terminate the instance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267876-A5D9-4DCC-BBBE-CBB14090F10E}"/>
              </a:ext>
            </a:extLst>
          </p:cNvPr>
          <p:cNvSpPr txBox="1"/>
          <p:nvPr/>
        </p:nvSpPr>
        <p:spPr>
          <a:xfrm>
            <a:off x="152400" y="4597420"/>
            <a:ext cx="1188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Bonus Challenge</a:t>
            </a:r>
            <a:r>
              <a:rPr lang="en-US" sz="1600" dirty="0"/>
              <a:t>: Change the EC2 instance type</a:t>
            </a:r>
          </a:p>
        </p:txBody>
      </p:sp>
    </p:spTree>
    <p:extLst>
      <p:ext uri="{BB962C8B-B14F-4D97-AF65-F5344CB8AC3E}">
        <p14:creationId xmlns:p14="http://schemas.microsoft.com/office/powerpoint/2010/main" val="1864106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50BB458-5A3D-4F0C-86C5-8792EC810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11887200" cy="914400"/>
          </a:xfrm>
        </p:spPr>
        <p:txBody>
          <a:bodyPr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dirty="0"/>
              <a:t>AMAZON ELASTIC CLOUD COMPUTE (EC2)</a:t>
            </a:r>
            <a:br>
              <a:rPr lang="en-US" sz="2800" dirty="0"/>
            </a:br>
            <a:r>
              <a:rPr lang="en-US" sz="2000" dirty="0"/>
              <a:t>RAID ARRAY</a:t>
            </a:r>
            <a:endParaRPr 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4C5750-AF57-4B04-B503-A3AA3C4E8852}"/>
              </a:ext>
            </a:extLst>
          </p:cNvPr>
          <p:cNvSpPr txBox="1"/>
          <p:nvPr/>
        </p:nvSpPr>
        <p:spPr>
          <a:xfrm>
            <a:off x="152400" y="1181100"/>
            <a:ext cx="4781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RAID = Redundant Array of Independent Disks</a:t>
            </a:r>
          </a:p>
        </p:txBody>
      </p:sp>
      <p:pic>
        <p:nvPicPr>
          <p:cNvPr id="7" name="Picture 2" descr="https://upload.wikimedia.org/wikipedia/commons/thumb/e/e6/RAID_10_01.svg/800px-RAID_10_01.svg.png">
            <a:extLst>
              <a:ext uri="{FF2B5EF4-FFF2-40B4-BE49-F238E27FC236}">
                <a16:creationId xmlns:a16="http://schemas.microsoft.com/office/drawing/2014/main" id="{4988EE73-E7B9-43FA-85DE-133B9796FA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8527" y="1181100"/>
            <a:ext cx="3811073" cy="1764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12F0B9C-8FD3-4234-8B37-19D837367760}"/>
              </a:ext>
            </a:extLst>
          </p:cNvPr>
          <p:cNvSpPr txBox="1"/>
          <p:nvPr/>
        </p:nvSpPr>
        <p:spPr>
          <a:xfrm>
            <a:off x="152400" y="1814372"/>
            <a:ext cx="76242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b="1" dirty="0"/>
              <a:t>RAID 0</a:t>
            </a:r>
            <a:r>
              <a:rPr lang="en-US" sz="1400" dirty="0"/>
              <a:t>: Striping, no mirroring, no redundancy, no parity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44FACE-48A3-4750-8634-F5217813CAAD}"/>
              </a:ext>
            </a:extLst>
          </p:cNvPr>
          <p:cNvSpPr txBox="1"/>
          <p:nvPr/>
        </p:nvSpPr>
        <p:spPr>
          <a:xfrm>
            <a:off x="152400" y="2326853"/>
            <a:ext cx="76242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b="1" dirty="0"/>
              <a:t>RAID 1</a:t>
            </a:r>
            <a:r>
              <a:rPr lang="en-US" sz="1400" dirty="0"/>
              <a:t>: No Striping, Mirroring, Redundancy, no parity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D56F52-8239-41B6-9E7F-68A0C8836ED8}"/>
              </a:ext>
            </a:extLst>
          </p:cNvPr>
          <p:cNvSpPr txBox="1"/>
          <p:nvPr/>
        </p:nvSpPr>
        <p:spPr>
          <a:xfrm>
            <a:off x="152400" y="2839334"/>
            <a:ext cx="96366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b="1" dirty="0"/>
              <a:t>RAID 5</a:t>
            </a:r>
            <a:r>
              <a:rPr lang="en-US" sz="1400" dirty="0"/>
              <a:t>: Striping, Parity, Good for read, slow for write speed. Discouraged by Amazon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0F017B-3514-4F74-86FD-E79D16FE042B}"/>
              </a:ext>
            </a:extLst>
          </p:cNvPr>
          <p:cNvSpPr txBox="1"/>
          <p:nvPr/>
        </p:nvSpPr>
        <p:spPr>
          <a:xfrm>
            <a:off x="152400" y="3351814"/>
            <a:ext cx="96366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b="1" dirty="0"/>
              <a:t>RAID 1+0 (10)</a:t>
            </a:r>
            <a:r>
              <a:rPr lang="en-US" sz="1400" dirty="0"/>
              <a:t>: Striping, Mirroring, Redundancy, no parity, Good performance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5F5888-95A0-4B9D-A256-E286DDEB9D2E}"/>
              </a:ext>
            </a:extLst>
          </p:cNvPr>
          <p:cNvSpPr txBox="1"/>
          <p:nvPr/>
        </p:nvSpPr>
        <p:spPr>
          <a:xfrm>
            <a:off x="152400" y="5512888"/>
            <a:ext cx="1188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Why do you need a RAID array?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2FFEEBC-3062-452A-866C-D81D2E83713B}"/>
              </a:ext>
            </a:extLst>
          </p:cNvPr>
          <p:cNvSpPr txBox="1"/>
          <p:nvPr/>
        </p:nvSpPr>
        <p:spPr>
          <a:xfrm>
            <a:off x="152400" y="5902523"/>
            <a:ext cx="56323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/>
              <a:t>To get a higher IOPS throughput, e.g. for OLTP DBs</a:t>
            </a:r>
          </a:p>
        </p:txBody>
      </p:sp>
    </p:spTree>
    <p:extLst>
      <p:ext uri="{BB962C8B-B14F-4D97-AF65-F5344CB8AC3E}">
        <p14:creationId xmlns:p14="http://schemas.microsoft.com/office/powerpoint/2010/main" val="590976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50BB458-5A3D-4F0C-86C5-8792EC810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11887200" cy="914400"/>
          </a:xfrm>
        </p:spPr>
        <p:txBody>
          <a:bodyPr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dirty="0"/>
              <a:t>AMAZON ELASTIC CLOUD COMPUTE (EC2)</a:t>
            </a:r>
            <a:br>
              <a:rPr lang="en-US" sz="2800" dirty="0"/>
            </a:br>
            <a:r>
              <a:rPr lang="en-US" sz="2000" dirty="0"/>
              <a:t>LAB 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536827-3228-4079-A996-5E6B1E5A5537}"/>
              </a:ext>
            </a:extLst>
          </p:cNvPr>
          <p:cNvSpPr txBox="1"/>
          <p:nvPr/>
        </p:nvSpPr>
        <p:spPr>
          <a:xfrm>
            <a:off x="152400" y="1181100"/>
            <a:ext cx="1188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Create a RAID Array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025A658-285A-457B-BD7B-0C11788E523A}"/>
              </a:ext>
            </a:extLst>
          </p:cNvPr>
          <p:cNvSpPr txBox="1"/>
          <p:nvPr/>
        </p:nvSpPr>
        <p:spPr>
          <a:xfrm>
            <a:off x="152400" y="1550432"/>
            <a:ext cx="1097494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Create a Windows VM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200" dirty="0"/>
              <a:t>Edit the Security Group and add RDP protocol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200" dirty="0"/>
              <a:t>Create and EC2 instance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200" dirty="0"/>
              <a:t>Select a free tier eligible Windows Server 2012 R2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200" dirty="0"/>
              <a:t>Select t2.micro instance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200" dirty="0"/>
              <a:t>Use defaults for Instance Details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200" dirty="0"/>
              <a:t>Create 4 additional volumes (GP2 SSD) of 8 GB each, leave the root device as 30GB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200" dirty="0"/>
              <a:t>Add tags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200" dirty="0"/>
              <a:t>Select the DMZ that you edited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200" dirty="0"/>
              <a:t>Launch the Instance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200" dirty="0"/>
              <a:t>RDP into the Windows instance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200" dirty="0"/>
              <a:t>Username is administrator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200" dirty="0"/>
              <a:t>Click on actions – get windows password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200" dirty="0"/>
              <a:t>Upload the keypair to generate the password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200" dirty="0"/>
              <a:t>Use the decrypted password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200" dirty="0"/>
              <a:t>Search for </a:t>
            </a:r>
            <a:r>
              <a:rPr lang="en-US" sz="1200" dirty="0" err="1"/>
              <a:t>mstsc</a:t>
            </a:r>
            <a:r>
              <a:rPr lang="en-US" sz="1200" dirty="0"/>
              <a:t> or Remote desktop connection in start bar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200" dirty="0"/>
              <a:t>Explore the drives</a:t>
            </a:r>
          </a:p>
          <a:p>
            <a:r>
              <a:rPr lang="en-US" sz="1200" b="1" dirty="0"/>
              <a:t>Create a RAID array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200" dirty="0"/>
              <a:t>Go to disk management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200" dirty="0"/>
              <a:t>Delete all the volumes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200" dirty="0"/>
              <a:t>Create striped volumes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200" dirty="0"/>
              <a:t>This is effectively RAID 0, and the throughput is 4x the individual IOPS</a:t>
            </a:r>
          </a:p>
        </p:txBody>
      </p:sp>
    </p:spTree>
    <p:extLst>
      <p:ext uri="{BB962C8B-B14F-4D97-AF65-F5344CB8AC3E}">
        <p14:creationId xmlns:p14="http://schemas.microsoft.com/office/powerpoint/2010/main" val="252206346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Custom 1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008E61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1652</TotalTime>
  <Words>4124</Words>
  <Application>Microsoft Office PowerPoint</Application>
  <PresentationFormat>Widescreen</PresentationFormat>
  <Paragraphs>711</Paragraphs>
  <Slides>29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AmazonEmberLight</vt:lpstr>
      <vt:lpstr>Arial</vt:lpstr>
      <vt:lpstr>Calibri</vt:lpstr>
      <vt:lpstr>Calibri Light</vt:lpstr>
      <vt:lpstr>Wingdings</vt:lpstr>
      <vt:lpstr>Wingdings 2</vt:lpstr>
      <vt:lpstr>Retrospect</vt:lpstr>
      <vt:lpstr>ELASTIC CLOUD COMPUTE OVERVIEW</vt:lpstr>
      <vt:lpstr>AMAZON ELASTIC CLOUD COMPUTE (EC2) Overview</vt:lpstr>
      <vt:lpstr>AMAZON ELASTIC CLOUD COMPUTE (EC2) Pricing Models</vt:lpstr>
      <vt:lpstr>AMAZON ELASTIC CLOUD COMPUTE (EC2) EC2 Instance Types</vt:lpstr>
      <vt:lpstr>AMAZON ELASTIC CLOUD COMPUTE (EC2) Elastic Block Storage (EBS)</vt:lpstr>
      <vt:lpstr>AMAZON ELASTIC CLOUD COMPUTE (EC2) EBS Types</vt:lpstr>
      <vt:lpstr>AMAZON ELASTIC CLOUD COMPUTE (EC2) LAB 2</vt:lpstr>
      <vt:lpstr>AMAZON ELASTIC CLOUD COMPUTE (EC2) RAID ARRAY</vt:lpstr>
      <vt:lpstr>AMAZON ELASTIC CLOUD COMPUTE (EC2) LAB 3</vt:lpstr>
      <vt:lpstr>AMAZON ELASTIC CLOUD COMPUTE (EC2) LAB 4</vt:lpstr>
      <vt:lpstr>AMAZON ELASTIC CLOUD COMPUTE (EC2) Amazon Machine Image (AMI)</vt:lpstr>
      <vt:lpstr>AMAZON ELASTIC CLOUD COMPUTE (EC2) SNAPSHOT</vt:lpstr>
      <vt:lpstr>AMAZON ELASTIC CLOUD COMPUTE (EC2) LAB 5a</vt:lpstr>
      <vt:lpstr>AMAZON ELASTIC CLOUD COMPUTE (EC2) LAB 5b</vt:lpstr>
      <vt:lpstr>AMAZON ELASTIC CLOUD COMPUTE (EC2) AMI: Instance Store vs EBS Backed</vt:lpstr>
      <vt:lpstr>AMAZON ELASTIC CLOUD COMPUTE (EC2) Amazon Elastic File Storage (EFS)</vt:lpstr>
      <vt:lpstr>AMAZON ELASTIC CLOUD COMPUTE (EC2) LAB 6</vt:lpstr>
      <vt:lpstr>AMAZON ELASTIC CLOUD COMPUTE (EC2) Security Group</vt:lpstr>
      <vt:lpstr>AMAZON ELASTIC CLOUD COMPUTE (EC2) LAB 7</vt:lpstr>
      <vt:lpstr>AMAZON ELASTIC CLOUD COMPUTE (EC2) Load Balancing</vt:lpstr>
      <vt:lpstr>AMAZON ELASTIC CLOUD COMPUTE (EC2) Classic Load Balancer</vt:lpstr>
      <vt:lpstr>AMAZON ELASTIC CLOUD COMPUTE (EC2) Network Load Balancer</vt:lpstr>
      <vt:lpstr>AMAZON ELASTIC CLOUD COMPUTE (EC2) Application Load Balancer</vt:lpstr>
      <vt:lpstr>AMAZON ELASTIC CLOUD COMPUTE (EC2) Amazon Load Balancers – Key Differences</vt:lpstr>
      <vt:lpstr>AMAZON ELASTIC CLOUD COMPUTE (EC2) LAB 8</vt:lpstr>
      <vt:lpstr>AMAZON ELASTIC CLOUD COMPUTE (EC2) LAB 9</vt:lpstr>
      <vt:lpstr>AMAZON ELASTIC CLOUD COMPUTE (EC2) LAB 10</vt:lpstr>
      <vt:lpstr>AMAZON ELASTIC CLOUD COMPUTE (EC2) CloudWatch</vt:lpstr>
      <vt:lpstr>AMAZON ELASTIC CLOUD COMPUTE (EC2) LAB 11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Load Balancing</dc:title>
  <dc:creator>Rehan Haider</dc:creator>
  <cp:lastModifiedBy>Rehan Haider</cp:lastModifiedBy>
  <cp:revision>171</cp:revision>
  <dcterms:created xsi:type="dcterms:W3CDTF">2019-03-01T18:35:49Z</dcterms:created>
  <dcterms:modified xsi:type="dcterms:W3CDTF">2019-03-16T16:14:09Z</dcterms:modified>
</cp:coreProperties>
</file>