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1"/>
  </p:notesMasterIdLst>
  <p:sldIdLst>
    <p:sldId id="256" r:id="rId2"/>
    <p:sldId id="257" r:id="rId3"/>
    <p:sldId id="258" r:id="rId4"/>
    <p:sldId id="264" r:id="rId5"/>
    <p:sldId id="266" r:id="rId6"/>
    <p:sldId id="268" r:id="rId7"/>
    <p:sldId id="265" r:id="rId8"/>
    <p:sldId id="267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E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4" autoAdjust="0"/>
    <p:restoredTop sz="89693" autoAdjust="0"/>
  </p:normalViewPr>
  <p:slideViewPr>
    <p:cSldViewPr snapToGrid="0" showGuides="1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32F1F-C1B5-4FA9-A0B1-E9FC8CB2EE3F}" type="datetimeFigureOut">
              <a:rPr lang="en-GB" smtClean="0"/>
              <a:t>16/03/2019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E37D5-0763-409A-A99A-0EC31FFB01B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077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E37D5-0763-409A-A99A-0EC31FFB01B1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5028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E37D5-0763-409A-A99A-0EC31FFB01B1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1836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E37D5-0763-409A-A99A-0EC31FFB01B1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7045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E37D5-0763-409A-A99A-0EC31FFB01B1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2071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E37D5-0763-409A-A99A-0EC31FFB01B1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1746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E37D5-0763-409A-A99A-0EC31FFB01B1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595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E37D5-0763-409A-A99A-0EC31FFB01B1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1808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E37D5-0763-409A-A99A-0EC31FFB01B1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95254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credentials are store at ~/.</a:t>
            </a:r>
            <a:r>
              <a:rPr lang="en-GB" dirty="0" err="1"/>
              <a:t>aws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E37D5-0763-409A-A99A-0EC31FFB01B1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8312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B987E-83BE-4786-B469-AFB288EC26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400" y="1"/>
            <a:ext cx="12039600" cy="1066800"/>
          </a:xfrm>
        </p:spPr>
        <p:txBody>
          <a:bodyPr anchor="b"/>
          <a:lstStyle>
            <a:lvl1pPr>
              <a:lnSpc>
                <a:spcPct val="100000"/>
              </a:lnSpc>
              <a:defRPr sz="2800">
                <a:solidFill>
                  <a:srgbClr val="008E61"/>
                </a:solidFill>
              </a:defRPr>
            </a:lvl1pPr>
          </a:lstStyle>
          <a:p>
            <a:r>
              <a:rPr lang="en-GB"/>
              <a:t>CLICK TO EDIT MASTER TITLE STYLE</a:t>
            </a:r>
            <a:br>
              <a:rPr lang="en-GB"/>
            </a:br>
            <a:r>
              <a:rPr lang="en-GB"/>
              <a:t>sss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78CF28-2DB8-4D6B-AEEC-16AAB0589D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A2537-515C-40BE-8594-765919CE3B7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076635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008E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 dirty="0"/>
              <a:t>Click to edit Master subtitle style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066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rgbClr val="008E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85355-24E4-4436-A46D-B2941DA58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A91032-1D9B-47C4-8C82-811232FB08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A2537-515C-40BE-8594-765919CE3B7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958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08E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1"/>
            <a:ext cx="120396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208718"/>
            <a:ext cx="11842376" cy="492437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C7A2537-515C-40BE-8594-765919CE3B74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2A6AC7D-916E-4DF7-B4A9-B0596743B369}"/>
              </a:ext>
            </a:extLst>
          </p:cNvPr>
          <p:cNvCxnSpPr/>
          <p:nvPr userDrawn="1"/>
        </p:nvCxnSpPr>
        <p:spPr>
          <a:xfrm>
            <a:off x="0" y="1066801"/>
            <a:ext cx="12192000" cy="0"/>
          </a:xfrm>
          <a:prstGeom prst="line">
            <a:avLst/>
          </a:prstGeom>
          <a:ln w="28575">
            <a:solidFill>
              <a:srgbClr val="008E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le:Amazon Web Services Logo.svg">
            <a:extLst>
              <a:ext uri="{FF2B5EF4-FFF2-40B4-BE49-F238E27FC236}">
                <a16:creationId xmlns:a16="http://schemas.microsoft.com/office/drawing/2014/main" id="{94DE91E5-D17D-4BBE-9852-8ED15FB2183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6369" y="212500"/>
            <a:ext cx="1178407" cy="70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3260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6" r:id="rId2"/>
    <p:sldLayoutId id="2147483688" r:id="rId3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 spc="-50" baseline="0">
          <a:solidFill>
            <a:srgbClr val="008E61"/>
          </a:solidFill>
          <a:latin typeface="+mn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672" userDrawn="1">
          <p15:clr>
            <a:srgbClr val="F26B43"/>
          </p15:clr>
        </p15:guide>
        <p15:guide id="2" pos="96" userDrawn="1">
          <p15:clr>
            <a:srgbClr val="F26B43"/>
          </p15:clr>
        </p15:guide>
        <p15:guide id="3" pos="7560" userDrawn="1">
          <p15:clr>
            <a:srgbClr val="F26B43"/>
          </p15:clr>
        </p15:guide>
        <p15:guide id="4" orient="horz" pos="4032" userDrawn="1">
          <p15:clr>
            <a:srgbClr val="F26B43"/>
          </p15:clr>
        </p15:guide>
        <p15:guide id="5" orient="horz" pos="3984" userDrawn="1">
          <p15:clr>
            <a:srgbClr val="F26B43"/>
          </p15:clr>
        </p15:guide>
        <p15:guide id="6" orient="horz" pos="3912" userDrawn="1">
          <p15:clr>
            <a:srgbClr val="F26B43"/>
          </p15:clr>
        </p15:guide>
        <p15:guide id="7" pos="216" userDrawn="1">
          <p15:clr>
            <a:srgbClr val="F26B43"/>
          </p15:clr>
        </p15:guide>
        <p15:guide id="8" pos="336" userDrawn="1">
          <p15:clr>
            <a:srgbClr val="F26B43"/>
          </p15:clr>
        </p15:guide>
        <p15:guide id="9" orient="horz" pos="744" userDrawn="1">
          <p15:clr>
            <a:srgbClr val="F26B43"/>
          </p15:clr>
        </p15:guide>
        <p15:guide id="10" orient="horz" pos="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8" descr="Image result for aws">
            <a:extLst>
              <a:ext uri="{FF2B5EF4-FFF2-40B4-BE49-F238E27FC236}">
                <a16:creationId xmlns:a16="http://schemas.microsoft.com/office/drawing/2014/main" id="{6E51C218-D58D-48E4-8FE2-6652B420C9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5" r="3841"/>
          <a:stretch/>
        </p:blipFill>
        <p:spPr bwMode="auto">
          <a:xfrm>
            <a:off x="633999" y="1663982"/>
            <a:ext cx="6275667" cy="3530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2C7A0123-6F7F-48CA-88C3-2053F209BB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7266" y="1066800"/>
            <a:ext cx="4432333" cy="2499360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rgbClr val="FFFFFF"/>
                </a:solidFill>
              </a:rPr>
              <a:t>IDENTITY AND ACCESS MANAGEMENT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9550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0BB458-5A3D-4F0C-86C5-8792EC810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11887200" cy="914400"/>
          </a:xfrm>
        </p:spPr>
        <p:txBody>
          <a:bodyPr anchor="b">
            <a:normAutofit/>
          </a:bodyPr>
          <a:lstStyle/>
          <a:p>
            <a:r>
              <a:rPr lang="en-GB" sz="3100"/>
              <a:t>AWS IDENTITY AND ACCESS MANAGEMENT (IAM)</a:t>
            </a:r>
            <a:br>
              <a:rPr lang="en-GB"/>
            </a:br>
            <a:r>
              <a:rPr lang="en-GB" sz="2000"/>
              <a:t>Overview</a:t>
            </a:r>
            <a:endParaRPr lang="en-GB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07315D-03A0-48A4-A844-0803B8C0A245}"/>
              </a:ext>
            </a:extLst>
          </p:cNvPr>
          <p:cNvSpPr txBox="1"/>
          <p:nvPr/>
        </p:nvSpPr>
        <p:spPr>
          <a:xfrm>
            <a:off x="152400" y="1181100"/>
            <a:ext cx="6119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/>
              <a:t>What is AWS Identity and Access Management (IAM)?</a:t>
            </a:r>
            <a:endParaRPr lang="en-GB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FECB45-C1B8-4769-9CE7-AC0154D6738F}"/>
              </a:ext>
            </a:extLst>
          </p:cNvPr>
          <p:cNvSpPr txBox="1"/>
          <p:nvPr/>
        </p:nvSpPr>
        <p:spPr>
          <a:xfrm>
            <a:off x="152400" y="1550432"/>
            <a:ext cx="8553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AWS Identity and Access Management (IAM) enables you to manage access to AWS services and resources securely.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55F187-B04A-4B47-8CE9-6501B0B160E9}"/>
              </a:ext>
            </a:extLst>
          </p:cNvPr>
          <p:cNvSpPr txBox="1"/>
          <p:nvPr/>
        </p:nvSpPr>
        <p:spPr>
          <a:xfrm>
            <a:off x="152400" y="2196763"/>
            <a:ext cx="7884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400"/>
              <a:t>IAM can be used to create and manage AWS users and groups, and use permissions to allow and deny their access to AWS resources. </a:t>
            </a:r>
            <a:endParaRPr lang="en-GB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98BA9E-E45A-44F8-9C32-D109A465BF4F}"/>
              </a:ext>
            </a:extLst>
          </p:cNvPr>
          <p:cNvSpPr txBox="1"/>
          <p:nvPr/>
        </p:nvSpPr>
        <p:spPr>
          <a:xfrm>
            <a:off x="152399" y="2680395"/>
            <a:ext cx="7884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400"/>
              <a:t>IAM feature is offered free of charge</a:t>
            </a:r>
            <a:endParaRPr lang="en-GB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841809-E7F5-4F27-A1FE-442A6D95D973}"/>
              </a:ext>
            </a:extLst>
          </p:cNvPr>
          <p:cNvSpPr txBox="1"/>
          <p:nvPr/>
        </p:nvSpPr>
        <p:spPr>
          <a:xfrm>
            <a:off x="152398" y="2988172"/>
            <a:ext cx="7884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400"/>
              <a:t>IAM is used to provide</a:t>
            </a:r>
            <a:endParaRPr lang="en-GB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AAB112-863E-416D-9ADF-F6DFFDC1C13F}"/>
              </a:ext>
            </a:extLst>
          </p:cNvPr>
          <p:cNvSpPr txBox="1"/>
          <p:nvPr/>
        </p:nvSpPr>
        <p:spPr>
          <a:xfrm>
            <a:off x="342900" y="3351077"/>
            <a:ext cx="7884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400"/>
              <a:t>Fine-grained access control to AWS resources, including groups, and policies </a:t>
            </a:r>
            <a:endParaRPr lang="en-GB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26AFEB-21D0-4D36-BE27-19B5F3D8D869}"/>
              </a:ext>
            </a:extLst>
          </p:cNvPr>
          <p:cNvSpPr txBox="1"/>
          <p:nvPr/>
        </p:nvSpPr>
        <p:spPr>
          <a:xfrm>
            <a:off x="342899" y="3658854"/>
            <a:ext cx="7884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400"/>
              <a:t>Share Permanent or Temporary Access of the AWS account to others</a:t>
            </a:r>
            <a:endParaRPr lang="en-GB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795DCC-5C0A-4B07-970B-050E23C42804}"/>
              </a:ext>
            </a:extLst>
          </p:cNvPr>
          <p:cNvSpPr txBox="1"/>
          <p:nvPr/>
        </p:nvSpPr>
        <p:spPr>
          <a:xfrm>
            <a:off x="342898" y="4272023"/>
            <a:ext cx="7884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400"/>
              <a:t>Integrate with the corporate directory (e.g. Active Directory, etc.)</a:t>
            </a:r>
            <a:endParaRPr lang="en-GB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F05C31-0310-4FFD-B848-2E743F477687}"/>
              </a:ext>
            </a:extLst>
          </p:cNvPr>
          <p:cNvSpPr txBox="1"/>
          <p:nvPr/>
        </p:nvSpPr>
        <p:spPr>
          <a:xfrm>
            <a:off x="342900" y="3966631"/>
            <a:ext cx="7884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400"/>
              <a:t>Multi-factor authentication for highly privileged users</a:t>
            </a:r>
            <a:endParaRPr lang="en-GB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FFE2BC-B0EE-4303-A13D-40BEAFBC6724}"/>
              </a:ext>
            </a:extLst>
          </p:cNvPr>
          <p:cNvSpPr txBox="1"/>
          <p:nvPr/>
        </p:nvSpPr>
        <p:spPr>
          <a:xfrm>
            <a:off x="342897" y="4601767"/>
            <a:ext cx="7884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400"/>
              <a:t>Identity Federation (including Facebook, LinkedIn, Google, etc.)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62838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0BB458-5A3D-4F0C-86C5-8792EC810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11887200" cy="914400"/>
          </a:xfrm>
        </p:spPr>
        <p:txBody>
          <a:bodyPr anchor="b">
            <a:normAutofit/>
          </a:bodyPr>
          <a:lstStyle/>
          <a:p>
            <a:r>
              <a:rPr lang="en-GB" sz="3100" dirty="0"/>
              <a:t>AWS IDENTITY AND ACCESS MANAGEMENT (IAM)</a:t>
            </a:r>
            <a:br>
              <a:rPr lang="en-GB" dirty="0"/>
            </a:br>
            <a:r>
              <a:rPr lang="en-GB" sz="2000" dirty="0"/>
              <a:t>Authentication - AWS IAM Authentication Methods</a:t>
            </a:r>
            <a:endParaRPr lang="en-GB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07315D-03A0-48A4-A844-0803B8C0A245}"/>
              </a:ext>
            </a:extLst>
          </p:cNvPr>
          <p:cNvSpPr txBox="1"/>
          <p:nvPr/>
        </p:nvSpPr>
        <p:spPr>
          <a:xfrm>
            <a:off x="152400" y="1181100"/>
            <a:ext cx="10060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There are three methods a user can use to Authenticate using AWS IAM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C266B8-5AFC-4FA2-8CC1-A1A884503D1D}"/>
              </a:ext>
            </a:extLst>
          </p:cNvPr>
          <p:cNvSpPr txBox="1"/>
          <p:nvPr/>
        </p:nvSpPr>
        <p:spPr>
          <a:xfrm>
            <a:off x="152399" y="1690490"/>
            <a:ext cx="11849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600" b="1" dirty="0"/>
              <a:t>Management Console</a:t>
            </a:r>
            <a:r>
              <a:rPr lang="en-GB" sz="1600" dirty="0"/>
              <a:t> using </a:t>
            </a:r>
            <a:r>
              <a:rPr lang="en-GB" sz="1600" b="1" dirty="0"/>
              <a:t>Username </a:t>
            </a:r>
            <a:r>
              <a:rPr lang="en-GB" sz="1600" dirty="0"/>
              <a:t>and</a:t>
            </a:r>
            <a:r>
              <a:rPr lang="en-GB" sz="1600" b="1" dirty="0"/>
              <a:t> Password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D4F9BF-99AA-45AA-AA26-B50DEC67B6CB}"/>
              </a:ext>
            </a:extLst>
          </p:cNvPr>
          <p:cNvSpPr txBox="1"/>
          <p:nvPr/>
        </p:nvSpPr>
        <p:spPr>
          <a:xfrm>
            <a:off x="152400" y="2336821"/>
            <a:ext cx="11849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600" b="1" dirty="0"/>
              <a:t>Programmatic Access</a:t>
            </a:r>
            <a:r>
              <a:rPr lang="en-GB" sz="1600" dirty="0"/>
              <a:t> using </a:t>
            </a:r>
            <a:r>
              <a:rPr lang="en-GB" sz="1600" b="1" dirty="0"/>
              <a:t>access key ID</a:t>
            </a:r>
            <a:r>
              <a:rPr lang="en-GB" sz="1600" dirty="0"/>
              <a:t> and </a:t>
            </a:r>
            <a:r>
              <a:rPr lang="en-GB" sz="1600" b="1" dirty="0"/>
              <a:t>secret access key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29AEAD-A9EB-4FD8-BCB0-D2D2DA0B5A0F}"/>
              </a:ext>
            </a:extLst>
          </p:cNvPr>
          <p:cNvSpPr txBox="1"/>
          <p:nvPr/>
        </p:nvSpPr>
        <p:spPr>
          <a:xfrm>
            <a:off x="342900" y="2029044"/>
            <a:ext cx="11849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400" dirty="0"/>
              <a:t>Enable Multi-factor Authentication using virtual or physical MFA device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A1CB94-8D59-46B2-AFAE-8E6474424537}"/>
              </a:ext>
            </a:extLst>
          </p:cNvPr>
          <p:cNvSpPr txBox="1"/>
          <p:nvPr/>
        </p:nvSpPr>
        <p:spPr>
          <a:xfrm>
            <a:off x="152399" y="3598706"/>
            <a:ext cx="11849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600" dirty="0"/>
              <a:t>“Users” can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D5A7E0-2B4F-4E67-A28B-65D7DD29CA42}"/>
              </a:ext>
            </a:extLst>
          </p:cNvPr>
          <p:cNvSpPr txBox="1"/>
          <p:nvPr/>
        </p:nvSpPr>
        <p:spPr>
          <a:xfrm>
            <a:off x="342900" y="3937260"/>
            <a:ext cx="11849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400" dirty="0"/>
              <a:t>Login via an account specific link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E02783-47D2-494D-B85A-18818865CAE4}"/>
              </a:ext>
            </a:extLst>
          </p:cNvPr>
          <p:cNvSpPr txBox="1"/>
          <p:nvPr/>
        </p:nvSpPr>
        <p:spPr>
          <a:xfrm>
            <a:off x="342900" y="4245037"/>
            <a:ext cx="11849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400" dirty="0"/>
              <a:t>Be forced to comply to certain restrictions (Policies), e.g. mandatory MFA, changing of password every month etc.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87F44B-CC7B-45FD-B126-A54E3F211A28}"/>
              </a:ext>
            </a:extLst>
          </p:cNvPr>
          <p:cNvSpPr txBox="1"/>
          <p:nvPr/>
        </p:nvSpPr>
        <p:spPr>
          <a:xfrm>
            <a:off x="342900" y="2675375"/>
            <a:ext cx="11849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400" dirty="0"/>
              <a:t>Using AWS Command Line Tools with AWS Command Line Interface (AWS CLI) or AWS Tools for Windows PowerShell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8D8E89-7501-46C9-8D4D-67AC50BD4CF0}"/>
              </a:ext>
            </a:extLst>
          </p:cNvPr>
          <p:cNvSpPr txBox="1"/>
          <p:nvPr/>
        </p:nvSpPr>
        <p:spPr>
          <a:xfrm>
            <a:off x="342900" y="2983152"/>
            <a:ext cx="11849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400" dirty="0"/>
              <a:t>Using AWS Software Development Kits (SDKs) in several platforms e.g. Java, Python, Ruby, </a:t>
            </a:r>
            <a:r>
              <a:rPr lang="en-GB" sz="1400" dirty="0" err="1"/>
              <a:t>.Net</a:t>
            </a:r>
            <a:r>
              <a:rPr lang="en-GB" sz="1400" dirty="0"/>
              <a:t>, iOS, Android, etc.)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1AEC4D-4872-4E6D-81E1-EE21531FC0CE}"/>
              </a:ext>
            </a:extLst>
          </p:cNvPr>
          <p:cNvSpPr txBox="1"/>
          <p:nvPr/>
        </p:nvSpPr>
        <p:spPr>
          <a:xfrm>
            <a:off x="342900" y="3290929"/>
            <a:ext cx="11849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400" dirty="0"/>
              <a:t>Using IAM HTTPS API </a:t>
            </a:r>
          </a:p>
        </p:txBody>
      </p:sp>
    </p:spTree>
    <p:extLst>
      <p:ext uri="{BB962C8B-B14F-4D97-AF65-F5344CB8AC3E}">
        <p14:creationId xmlns:p14="http://schemas.microsoft.com/office/powerpoint/2010/main" val="4001554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0BB458-5A3D-4F0C-86C5-8792EC810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11887200" cy="914400"/>
          </a:xfrm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2800"/>
              <a:t>AMAZON ELASTIC CLOUD COMPUTE (EC2)</a:t>
            </a:r>
            <a:br>
              <a:rPr lang="en-GB" sz="2800"/>
            </a:br>
            <a:r>
              <a:rPr lang="en-GB" sz="2000"/>
              <a:t>LAB 12</a:t>
            </a:r>
            <a:endParaRPr lang="en-GB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536827-3228-4079-A996-5E6B1E5A5537}"/>
              </a:ext>
            </a:extLst>
          </p:cNvPr>
          <p:cNvSpPr txBox="1"/>
          <p:nvPr/>
        </p:nvSpPr>
        <p:spPr>
          <a:xfrm>
            <a:off x="152400" y="1181100"/>
            <a:ext cx="1188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/>
              <a:t>Activate MFA Login</a:t>
            </a:r>
            <a:endParaRPr lang="en-GB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25A658-285A-457B-BD7B-0C11788E523A}"/>
              </a:ext>
            </a:extLst>
          </p:cNvPr>
          <p:cNvSpPr txBox="1"/>
          <p:nvPr/>
        </p:nvSpPr>
        <p:spPr>
          <a:xfrm>
            <a:off x="152400" y="1550432"/>
            <a:ext cx="118491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200"/>
              <a:t>Go to IAM Dashboard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200"/>
              <a:t>Click on Activate MFA on your root account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sz="1200"/>
              <a:t>Click on Manage MFA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sz="1200"/>
              <a:t>On the warning message, click on “Continue to Security Credential”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sz="1200"/>
              <a:t>Click on Multi-Factor Authentication (MFA)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sz="1200"/>
              <a:t>Click on Activate MFA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sz="1200"/>
              <a:t>Select Virtual MFA Device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sz="1200"/>
              <a:t>Install “Google Authenticator” on you phone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GB" sz="1200"/>
              <a:t>Click on the (+) icon at the bottom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GB" sz="1200"/>
              <a:t>Select Scan a barcode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GB" sz="1200"/>
              <a:t>Then scan the barcode that is showing on you AWS account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sz="1200"/>
              <a:t>Then enter two consecutive MFA codes shown in Google Authenticator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sz="1200"/>
              <a:t>Click on Assign MFA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522063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0BB458-5A3D-4F0C-86C5-8792EC810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11887200" cy="914400"/>
          </a:xfrm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2800"/>
              <a:t>AMAZON ELASTIC CLOUD COMPUTE (EC2)</a:t>
            </a:r>
            <a:br>
              <a:rPr lang="en-GB" sz="2800"/>
            </a:br>
            <a:r>
              <a:rPr lang="en-GB" sz="2000"/>
              <a:t>LAB 13a</a:t>
            </a:r>
            <a:endParaRPr lang="en-GB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536827-3228-4079-A996-5E6B1E5A5537}"/>
              </a:ext>
            </a:extLst>
          </p:cNvPr>
          <p:cNvSpPr txBox="1"/>
          <p:nvPr/>
        </p:nvSpPr>
        <p:spPr>
          <a:xfrm>
            <a:off x="152400" y="1181100"/>
            <a:ext cx="1188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Create a User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25A658-285A-457B-BD7B-0C11788E523A}"/>
              </a:ext>
            </a:extLst>
          </p:cNvPr>
          <p:cNvSpPr txBox="1"/>
          <p:nvPr/>
        </p:nvSpPr>
        <p:spPr>
          <a:xfrm>
            <a:off x="152400" y="1550432"/>
            <a:ext cx="118491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Create a New User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200" dirty="0"/>
              <a:t>Go to IAM Dashboard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200" dirty="0"/>
              <a:t>Click on Users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sz="1200" dirty="0"/>
              <a:t>Click on Add user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sz="1200" dirty="0"/>
              <a:t>Give a user name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sz="1200" dirty="0"/>
              <a:t>In Access Type 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GB" sz="1200" dirty="0"/>
              <a:t>Select both Programmatic access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GB" sz="1200" dirty="0"/>
              <a:t>And AWS Management Console access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sz="1200" dirty="0"/>
              <a:t>Leave the rest as default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sz="1200" dirty="0"/>
              <a:t>Click on Next: Permission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GB" sz="1200" dirty="0"/>
              <a:t>Leave the defaults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sz="1200" dirty="0"/>
              <a:t>Click on Next: Tags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GB" sz="1200" dirty="0"/>
              <a:t>Add Tags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sz="1200" dirty="0"/>
              <a:t>Click on Next: Review and then on Create user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200" dirty="0"/>
              <a:t>Login using the new Username and Password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sz="1200" dirty="0"/>
              <a:t>Go the Dashboard and then copy the IAM users sign-in link: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sz="1200" dirty="0"/>
              <a:t>Enter the username and password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sz="1200" dirty="0"/>
              <a:t>Try to create an EC2 instance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200" dirty="0"/>
              <a:t>Explore the user information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28C2AD-4585-411E-AC3E-DC193D053C6F}"/>
              </a:ext>
            </a:extLst>
          </p:cNvPr>
          <p:cNvSpPr txBox="1"/>
          <p:nvPr/>
        </p:nvSpPr>
        <p:spPr>
          <a:xfrm>
            <a:off x="114300" y="5902523"/>
            <a:ext cx="1188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Bonus Challenge: </a:t>
            </a:r>
            <a:r>
              <a:rPr lang="en-GB" sz="1400" dirty="0"/>
              <a:t>Create multiple Users, download their CSV</a:t>
            </a:r>
          </a:p>
        </p:txBody>
      </p:sp>
    </p:spTree>
    <p:extLst>
      <p:ext uri="{BB962C8B-B14F-4D97-AF65-F5344CB8AC3E}">
        <p14:creationId xmlns:p14="http://schemas.microsoft.com/office/powerpoint/2010/main" val="2429062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0BB458-5A3D-4F0C-86C5-8792EC810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11887200" cy="914400"/>
          </a:xfrm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2800" dirty="0"/>
              <a:t>AMAZON ELASTIC CLOUD COMPUTE (EC2)</a:t>
            </a:r>
            <a:br>
              <a:rPr lang="en-GB" sz="2800" dirty="0"/>
            </a:br>
            <a:r>
              <a:rPr lang="en-GB" sz="2000" dirty="0"/>
              <a:t>LAB 13b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536827-3228-4079-A996-5E6B1E5A5537}"/>
              </a:ext>
            </a:extLst>
          </p:cNvPr>
          <p:cNvSpPr txBox="1"/>
          <p:nvPr/>
        </p:nvSpPr>
        <p:spPr>
          <a:xfrm>
            <a:off x="152400" y="1181100"/>
            <a:ext cx="1188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Manage Password Policies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25A658-285A-457B-BD7B-0C11788E523A}"/>
              </a:ext>
            </a:extLst>
          </p:cNvPr>
          <p:cNvSpPr txBox="1"/>
          <p:nvPr/>
        </p:nvSpPr>
        <p:spPr>
          <a:xfrm>
            <a:off x="152400" y="1550432"/>
            <a:ext cx="11849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Create a custom sign-in link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200" dirty="0"/>
              <a:t>In the IAM Dashboard, Under the IAM users sign-in link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sz="1200" dirty="0"/>
              <a:t>Click on Customise, choose a name, the name should be unique</a:t>
            </a:r>
          </a:p>
          <a:p>
            <a:r>
              <a:rPr lang="en-GB" sz="1200" b="1" dirty="0"/>
              <a:t>Create a Password Policy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200" dirty="0"/>
              <a:t>Click on Account setting in the left pane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sz="1200" dirty="0"/>
              <a:t>Choose your Password Policy configuration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sz="1200" dirty="0"/>
              <a:t>Click on Apply password policy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4057143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0BB458-5A3D-4F0C-86C5-8792EC810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11887200" cy="914400"/>
          </a:xfrm>
        </p:spPr>
        <p:txBody>
          <a:bodyPr anchor="b">
            <a:normAutofit/>
          </a:bodyPr>
          <a:lstStyle/>
          <a:p>
            <a:r>
              <a:rPr lang="en-GB" sz="3100" dirty="0"/>
              <a:t>AWS IDENTITY AND ACCESS MANAGEMENT (IAM)</a:t>
            </a:r>
            <a:br>
              <a:rPr lang="en-GB" dirty="0"/>
            </a:br>
            <a:r>
              <a:rPr lang="en-GB" sz="2000" dirty="0"/>
              <a:t>Authentication - AWS IAM Authorisation Methods</a:t>
            </a:r>
            <a:endParaRPr lang="en-GB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07315D-03A0-48A4-A844-0803B8C0A245}"/>
              </a:ext>
            </a:extLst>
          </p:cNvPr>
          <p:cNvSpPr txBox="1"/>
          <p:nvPr/>
        </p:nvSpPr>
        <p:spPr>
          <a:xfrm>
            <a:off x="152400" y="1181100"/>
            <a:ext cx="10060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There are four components to the IAM Authorisation Methods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C266B8-5AFC-4FA2-8CC1-A1A884503D1D}"/>
              </a:ext>
            </a:extLst>
          </p:cNvPr>
          <p:cNvSpPr txBox="1"/>
          <p:nvPr/>
        </p:nvSpPr>
        <p:spPr>
          <a:xfrm>
            <a:off x="152399" y="1690490"/>
            <a:ext cx="5669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000" b="1" dirty="0"/>
              <a:t>Users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2AF447-E978-4195-BE1A-6BF8EAAA7F1F}"/>
              </a:ext>
            </a:extLst>
          </p:cNvPr>
          <p:cNvSpPr txBox="1"/>
          <p:nvPr/>
        </p:nvSpPr>
        <p:spPr>
          <a:xfrm>
            <a:off x="6369679" y="3700394"/>
            <a:ext cx="1702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000" b="1" dirty="0"/>
              <a:t>Policies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16922B-9634-4857-976C-DD50EAB6FDC4}"/>
              </a:ext>
            </a:extLst>
          </p:cNvPr>
          <p:cNvSpPr txBox="1"/>
          <p:nvPr/>
        </p:nvSpPr>
        <p:spPr>
          <a:xfrm>
            <a:off x="171450" y="3700394"/>
            <a:ext cx="5669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000" b="1" dirty="0"/>
              <a:t>Groups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127B29-FDBD-4F9B-9C2A-702BEF7A8AE9}"/>
              </a:ext>
            </a:extLst>
          </p:cNvPr>
          <p:cNvSpPr txBox="1"/>
          <p:nvPr/>
        </p:nvSpPr>
        <p:spPr>
          <a:xfrm>
            <a:off x="6369679" y="1690490"/>
            <a:ext cx="5650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000" b="1" dirty="0"/>
              <a:t>Roles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E6DDEB0-D711-4A29-9037-2AA0A50DCAFE}"/>
              </a:ext>
            </a:extLst>
          </p:cNvPr>
          <p:cNvCxnSpPr>
            <a:cxnSpLocks/>
          </p:cNvCxnSpPr>
          <p:nvPr/>
        </p:nvCxnSpPr>
        <p:spPr>
          <a:xfrm>
            <a:off x="6096000" y="1644587"/>
            <a:ext cx="0" cy="3648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D98C26B-F05A-40D6-915A-5750FE6AA3A7}"/>
              </a:ext>
            </a:extLst>
          </p:cNvPr>
          <p:cNvCxnSpPr>
            <a:cxnSpLocks/>
          </p:cNvCxnSpPr>
          <p:nvPr/>
        </p:nvCxnSpPr>
        <p:spPr>
          <a:xfrm flipH="1">
            <a:off x="0" y="355457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34698C0-7473-41E1-8265-9D82D73127D5}"/>
              </a:ext>
            </a:extLst>
          </p:cNvPr>
          <p:cNvSpPr txBox="1"/>
          <p:nvPr/>
        </p:nvSpPr>
        <p:spPr>
          <a:xfrm>
            <a:off x="171449" y="2004895"/>
            <a:ext cx="5669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A Unique Identity recognized by AWS, can be a person, system, or application with appropriate access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A69694-3E55-4968-9E9E-4AE0647C65F7}"/>
              </a:ext>
            </a:extLst>
          </p:cNvPr>
          <p:cNvSpPr txBox="1"/>
          <p:nvPr/>
        </p:nvSpPr>
        <p:spPr>
          <a:xfrm>
            <a:off x="6369679" y="2090600"/>
            <a:ext cx="5631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Define a set of permissions that allow access to AWS resources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EA947D7-43B5-423B-8F2B-94D349338D27}"/>
              </a:ext>
            </a:extLst>
          </p:cNvPr>
          <p:cNvSpPr/>
          <p:nvPr/>
        </p:nvSpPr>
        <p:spPr>
          <a:xfrm>
            <a:off x="6391146" y="2736931"/>
            <a:ext cx="56103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A user can be assigned a role that comes with a set of pre-defined or customized permissions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49D5511-93E6-4D8F-B4B3-8EC511078BC2}"/>
              </a:ext>
            </a:extLst>
          </p:cNvPr>
          <p:cNvSpPr/>
          <p:nvPr/>
        </p:nvSpPr>
        <p:spPr>
          <a:xfrm>
            <a:off x="129858" y="4170123"/>
            <a:ext cx="56699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Create a Role Template by department to which users can be assigned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560B532-E3E2-42D9-B1EB-F36C42969A72}"/>
              </a:ext>
            </a:extLst>
          </p:cNvPr>
          <p:cNvSpPr/>
          <p:nvPr/>
        </p:nvSpPr>
        <p:spPr>
          <a:xfrm>
            <a:off x="6392241" y="4170123"/>
            <a:ext cx="56699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Policies are documents that are used to allow or deny permission to roles, groups, or users.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1961D67-A8CB-45B5-8988-A50CA5A879A3}"/>
              </a:ext>
            </a:extLst>
          </p:cNvPr>
          <p:cNvCxnSpPr>
            <a:cxnSpLocks/>
          </p:cNvCxnSpPr>
          <p:nvPr/>
        </p:nvCxnSpPr>
        <p:spPr>
          <a:xfrm flipH="1">
            <a:off x="0" y="529321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FAA2668-E5B9-481A-9105-BA55BA9FE797}"/>
              </a:ext>
            </a:extLst>
          </p:cNvPr>
          <p:cNvCxnSpPr>
            <a:cxnSpLocks/>
          </p:cNvCxnSpPr>
          <p:nvPr/>
        </p:nvCxnSpPr>
        <p:spPr>
          <a:xfrm flipH="1">
            <a:off x="0" y="164244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2A188C8-C374-4D72-AA98-F13990D7AAEF}"/>
              </a:ext>
            </a:extLst>
          </p:cNvPr>
          <p:cNvSpPr txBox="1"/>
          <p:nvPr/>
        </p:nvSpPr>
        <p:spPr>
          <a:xfrm>
            <a:off x="152399" y="5405425"/>
            <a:ext cx="11868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1" dirty="0"/>
              <a:t>Either a User, or a Group of users can be assigned a Role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1" dirty="0"/>
              <a:t>Role is a collection of Policies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1" dirty="0"/>
              <a:t>Policies are a set of pre-defined or custom permissions</a:t>
            </a:r>
          </a:p>
        </p:txBody>
      </p:sp>
    </p:spTree>
    <p:extLst>
      <p:ext uri="{BB962C8B-B14F-4D97-AF65-F5344CB8AC3E}">
        <p14:creationId xmlns:p14="http://schemas.microsoft.com/office/powerpoint/2010/main" val="1111398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0BB458-5A3D-4F0C-86C5-8792EC810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11887200" cy="914400"/>
          </a:xfrm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2800" dirty="0"/>
              <a:t>AMAZON ELASTIC CLOUD COMPUTE (EC2)</a:t>
            </a:r>
            <a:br>
              <a:rPr lang="en-GB" sz="2800" dirty="0"/>
            </a:br>
            <a:r>
              <a:rPr lang="en-GB" sz="2000" dirty="0"/>
              <a:t>LAB 14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536827-3228-4079-A996-5E6B1E5A5537}"/>
              </a:ext>
            </a:extLst>
          </p:cNvPr>
          <p:cNvSpPr txBox="1"/>
          <p:nvPr/>
        </p:nvSpPr>
        <p:spPr>
          <a:xfrm>
            <a:off x="152400" y="1181100"/>
            <a:ext cx="1188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Create a Group, &amp; Role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25A658-285A-457B-BD7B-0C11788E523A}"/>
              </a:ext>
            </a:extLst>
          </p:cNvPr>
          <p:cNvSpPr txBox="1"/>
          <p:nvPr/>
        </p:nvSpPr>
        <p:spPr>
          <a:xfrm>
            <a:off x="152400" y="1550432"/>
            <a:ext cx="118491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200" dirty="0"/>
              <a:t>Go to IAM Dashboard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200" dirty="0"/>
              <a:t>Create a Group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sz="1200" dirty="0"/>
              <a:t>Name it EC2Admins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sz="1200" dirty="0"/>
              <a:t>Attach a policy, AmazonEC2FullAccess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sz="1200" dirty="0"/>
              <a:t>Review and click Create Group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200" dirty="0"/>
              <a:t>Add the earlier create user to this Group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sz="1200" dirty="0"/>
              <a:t>Go to Groups Dashboard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sz="1200" dirty="0"/>
              <a:t>Click on the Administrator Group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sz="1200" dirty="0"/>
              <a:t>Click on Add Users to Group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sz="1200" dirty="0"/>
              <a:t>Select the user and click Add Users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200" dirty="0"/>
              <a:t>Attach another Policy to the group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200" dirty="0"/>
              <a:t>Go to Groups Dashboard, click on Permissions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sz="1200" dirty="0"/>
              <a:t>Click on Attach Policy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sz="1200" dirty="0"/>
              <a:t>Add any policy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200" dirty="0"/>
              <a:t>Remove the newly added policy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sz="1200" dirty="0"/>
              <a:t>Click on Detach Policy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sz="1200" dirty="0"/>
              <a:t>Confirm by clicking on Detach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200" dirty="0"/>
              <a:t>Create a Role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sz="1200" dirty="0"/>
              <a:t>Go to Roles and click on Create role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sz="1200" dirty="0"/>
              <a:t>Choose AWS service, then choose  Lambda from the list below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sz="1200" dirty="0"/>
              <a:t>Click on Next: Permissions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sz="1200" dirty="0"/>
              <a:t>Choose AmazonEC2FullAccess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sz="1200" dirty="0"/>
              <a:t>Click on Next: Tags, add Tags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sz="1200" dirty="0"/>
              <a:t>Click on Next: Review, give it the name </a:t>
            </a:r>
            <a:r>
              <a:rPr lang="en-GB" sz="1200" dirty="0" err="1"/>
              <a:t>myLambda</a:t>
            </a:r>
            <a:r>
              <a:rPr lang="en-GB" sz="1200" dirty="0"/>
              <a:t>-EC-FA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sz="1200" dirty="0"/>
              <a:t>Then click on Create role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157798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0BB458-5A3D-4F0C-86C5-8792EC810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11887200" cy="914400"/>
          </a:xfrm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2800" dirty="0"/>
              <a:t>AMAZON ELASTIC CLOUD COMPUTE (EC2)</a:t>
            </a:r>
            <a:br>
              <a:rPr lang="en-GB" sz="2800" dirty="0"/>
            </a:br>
            <a:r>
              <a:rPr lang="en-GB" sz="2000" dirty="0"/>
              <a:t>LAB 15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536827-3228-4079-A996-5E6B1E5A5537}"/>
              </a:ext>
            </a:extLst>
          </p:cNvPr>
          <p:cNvSpPr txBox="1"/>
          <p:nvPr/>
        </p:nvSpPr>
        <p:spPr>
          <a:xfrm>
            <a:off x="152400" y="1181100"/>
            <a:ext cx="1188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Create an EC2 instance from command line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25A658-285A-457B-BD7B-0C11788E523A}"/>
              </a:ext>
            </a:extLst>
          </p:cNvPr>
          <p:cNvSpPr txBox="1"/>
          <p:nvPr/>
        </p:nvSpPr>
        <p:spPr>
          <a:xfrm>
            <a:off x="152400" y="1550432"/>
            <a:ext cx="118491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Create a user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200" dirty="0"/>
              <a:t>Create a user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200" dirty="0"/>
              <a:t>Attach the  user to the group EC2-Admins </a:t>
            </a:r>
          </a:p>
          <a:p>
            <a:r>
              <a:rPr lang="en-GB" sz="1200" b="1" dirty="0"/>
              <a:t>Login to the AWS CLI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200" dirty="0"/>
              <a:t>Login to the AWS Management Console using root credentials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200" dirty="0"/>
              <a:t>Create an EC2 Instance with Amazon Linux AMI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200" dirty="0"/>
              <a:t>SSH into the EC2 instance using root credentials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200" dirty="0"/>
              <a:t>Update the packages by running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sz="1200" dirty="0" err="1"/>
              <a:t>sudo</a:t>
            </a:r>
            <a:r>
              <a:rPr lang="en-GB" sz="1200" dirty="0"/>
              <a:t> yum update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200" dirty="0"/>
              <a:t>Configure the AWS command line by running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sz="1200" dirty="0" err="1"/>
              <a:t>aws</a:t>
            </a:r>
            <a:r>
              <a:rPr lang="en-GB" sz="1200" dirty="0"/>
              <a:t> configure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sz="1200" dirty="0"/>
              <a:t>Enter the Access Key ID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sz="1200" dirty="0"/>
              <a:t>Enter the Secret Access Key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sz="1200" dirty="0"/>
              <a:t>Set the default region name as us-east-1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sz="1200" dirty="0"/>
              <a:t>Set the default output format as json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200" dirty="0"/>
              <a:t>Find where is the configuration information stored</a:t>
            </a:r>
          </a:p>
          <a:p>
            <a:r>
              <a:rPr lang="en-GB" sz="1200" b="1" dirty="0"/>
              <a:t>Create an EC2 Instance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GB" sz="1200" dirty="0">
                <a:solidFill>
                  <a:srgbClr val="000000"/>
                </a:solidFill>
              </a:rPr>
              <a:t>Create a security group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dirty="0" err="1">
                <a:solidFill>
                  <a:srgbClr val="000000"/>
                </a:solidFill>
              </a:rPr>
              <a:t>aws</a:t>
            </a:r>
            <a:r>
              <a:rPr lang="en-US" sz="1200" dirty="0">
                <a:solidFill>
                  <a:srgbClr val="000000"/>
                </a:solidFill>
              </a:rPr>
              <a:t> ec2 create-security-group --group-name </a:t>
            </a:r>
            <a:r>
              <a:rPr lang="en-US" sz="1200" dirty="0" err="1">
                <a:solidFill>
                  <a:srgbClr val="000000"/>
                </a:solidFill>
              </a:rPr>
              <a:t>CLISecurityGroup</a:t>
            </a:r>
            <a:r>
              <a:rPr lang="en-US" sz="1200" dirty="0">
                <a:solidFill>
                  <a:srgbClr val="000000"/>
                </a:solidFill>
              </a:rPr>
              <a:t> --description "Security Group for CLI created EC2 instances to allow port 22”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dirty="0" err="1">
                <a:solidFill>
                  <a:srgbClr val="000000"/>
                </a:solidFill>
              </a:rPr>
              <a:t>aws</a:t>
            </a:r>
            <a:r>
              <a:rPr lang="en-US" sz="1200" dirty="0">
                <a:solidFill>
                  <a:srgbClr val="000000"/>
                </a:solidFill>
              </a:rPr>
              <a:t> ec2 authorize-security-group-ingress --group-name </a:t>
            </a:r>
            <a:r>
              <a:rPr lang="en-US" sz="1200" dirty="0" err="1">
                <a:solidFill>
                  <a:srgbClr val="000000"/>
                </a:solidFill>
              </a:rPr>
              <a:t>CLISecurityGroup</a:t>
            </a:r>
            <a:r>
              <a:rPr lang="en-US" sz="1200" dirty="0">
                <a:solidFill>
                  <a:srgbClr val="000000"/>
                </a:solidFill>
              </a:rPr>
              <a:t> --protocol </a:t>
            </a:r>
            <a:r>
              <a:rPr lang="en-US" sz="1200" dirty="0" err="1">
                <a:solidFill>
                  <a:srgbClr val="000000"/>
                </a:solidFill>
              </a:rPr>
              <a:t>tcp</a:t>
            </a:r>
            <a:r>
              <a:rPr lang="en-US" sz="1200" dirty="0">
                <a:solidFill>
                  <a:srgbClr val="000000"/>
                </a:solidFill>
              </a:rPr>
              <a:t> --port 22 --</a:t>
            </a:r>
            <a:r>
              <a:rPr lang="en-US" sz="1200" dirty="0" err="1">
                <a:solidFill>
                  <a:srgbClr val="000000"/>
                </a:solidFill>
              </a:rPr>
              <a:t>cidr</a:t>
            </a:r>
            <a:r>
              <a:rPr lang="en-US" sz="1200" dirty="0">
                <a:solidFill>
                  <a:srgbClr val="000000"/>
                </a:solidFill>
              </a:rPr>
              <a:t> 0.0.0.0/0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dirty="0" err="1">
                <a:solidFill>
                  <a:srgbClr val="000000"/>
                </a:solidFill>
              </a:rPr>
              <a:t>aws</a:t>
            </a:r>
            <a:r>
              <a:rPr lang="en-US" sz="1200" dirty="0">
                <a:solidFill>
                  <a:srgbClr val="000000"/>
                </a:solidFill>
              </a:rPr>
              <a:t> ec2 describe-security-groups --group-names </a:t>
            </a:r>
            <a:r>
              <a:rPr lang="en-US" sz="1200" dirty="0" err="1">
                <a:solidFill>
                  <a:srgbClr val="000000"/>
                </a:solidFill>
              </a:rPr>
              <a:t>CLISecurityGroup</a:t>
            </a:r>
            <a:endParaRPr lang="en-US" sz="1200" dirty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rgbClr val="000000"/>
                </a:solidFill>
              </a:rPr>
              <a:t>Create an EC2 Instance after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sz="1200" dirty="0" err="1"/>
              <a:t>aws</a:t>
            </a:r>
            <a:r>
              <a:rPr lang="en-GB" sz="1200" dirty="0"/>
              <a:t> ec2 run-instances   --image-id ami-0de53d8956e8dcf80 --security-groups </a:t>
            </a:r>
            <a:r>
              <a:rPr lang="en-GB" sz="1200" dirty="0" err="1"/>
              <a:t>CLISecurityGroup</a:t>
            </a:r>
            <a:r>
              <a:rPr lang="en-GB" sz="1200" dirty="0"/>
              <a:t> --instance-type t2.micro --placement </a:t>
            </a:r>
            <a:r>
              <a:rPr lang="en-GB" sz="1200" dirty="0" err="1"/>
              <a:t>AvailabilityZone</a:t>
            </a:r>
            <a:r>
              <a:rPr lang="en-GB" sz="1200" dirty="0"/>
              <a:t>=us-east-1a --block-device-mappings </a:t>
            </a:r>
            <a:r>
              <a:rPr lang="en-GB" sz="1200" dirty="0" err="1"/>
              <a:t>DeviceName</a:t>
            </a:r>
            <a:r>
              <a:rPr lang="en-GB" sz="1200" dirty="0"/>
              <a:t>=/dev/sdh,Ebs={VolumeSize=8} --count 1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200" dirty="0"/>
              <a:t>Shut down the instance by running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sz="1200" dirty="0"/>
              <a:t>Aws ec2 terminate-instances –instance-ids &lt;instance-id&gt;</a:t>
            </a:r>
          </a:p>
        </p:txBody>
      </p:sp>
    </p:spTree>
    <p:extLst>
      <p:ext uri="{BB962C8B-B14F-4D97-AF65-F5344CB8AC3E}">
        <p14:creationId xmlns:p14="http://schemas.microsoft.com/office/powerpoint/2010/main" val="307798761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1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008E61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4779</TotalTime>
  <Words>1050</Words>
  <Application>Microsoft Office PowerPoint</Application>
  <PresentationFormat>Widescreen</PresentationFormat>
  <Paragraphs>147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Wingdings</vt:lpstr>
      <vt:lpstr>Retrospect</vt:lpstr>
      <vt:lpstr>IDENTITY AND ACCESS MANAGEMENT</vt:lpstr>
      <vt:lpstr>AWS IDENTITY AND ACCESS MANAGEMENT (IAM) Overview</vt:lpstr>
      <vt:lpstr>AWS IDENTITY AND ACCESS MANAGEMENT (IAM) Authentication - AWS IAM Authentication Methods</vt:lpstr>
      <vt:lpstr>AMAZON ELASTIC CLOUD COMPUTE (EC2) LAB 12</vt:lpstr>
      <vt:lpstr>AMAZON ELASTIC CLOUD COMPUTE (EC2) LAB 13a</vt:lpstr>
      <vt:lpstr>AMAZON ELASTIC CLOUD COMPUTE (EC2) LAB 13b</vt:lpstr>
      <vt:lpstr>AWS IDENTITY AND ACCESS MANAGEMENT (IAM) Authentication - AWS IAM Authorisation Methods</vt:lpstr>
      <vt:lpstr>AMAZON ELASTIC CLOUD COMPUTE (EC2) LAB 14</vt:lpstr>
      <vt:lpstr>AMAZON ELASTIC CLOUD COMPUTE (EC2) LAB 15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Load Balancing</dc:title>
  <dc:creator>Rehan Haider</dc:creator>
  <cp:lastModifiedBy>Rehan Haider</cp:lastModifiedBy>
  <cp:revision>101</cp:revision>
  <dcterms:created xsi:type="dcterms:W3CDTF">2019-03-01T18:35:49Z</dcterms:created>
  <dcterms:modified xsi:type="dcterms:W3CDTF">2019-03-16T16:14:00Z</dcterms:modified>
</cp:coreProperties>
</file>