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89693" autoAdjust="0"/>
  </p:normalViewPr>
  <p:slideViewPr>
    <p:cSldViewPr snapToGrid="0" showGuides="1">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32F1F-C1B5-4FA9-A0B1-E9FC8CB2EE3F}" type="datetimeFigureOut">
              <a:rPr lang="en-GB" smtClean="0"/>
              <a:t>05/04/2019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E37D5-0763-409A-A99A-0EC31FFB01B1}" type="slidenum">
              <a:rPr lang="en-GB" smtClean="0"/>
              <a:t>‹#›</a:t>
            </a:fld>
            <a:endParaRPr lang="en-GB" dirty="0"/>
          </a:p>
        </p:txBody>
      </p:sp>
    </p:spTree>
    <p:extLst>
      <p:ext uri="{BB962C8B-B14F-4D97-AF65-F5344CB8AC3E}">
        <p14:creationId xmlns:p14="http://schemas.microsoft.com/office/powerpoint/2010/main" val="2798077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a:t>
            </a:fld>
            <a:endParaRPr lang="en-GB" dirty="0"/>
          </a:p>
        </p:txBody>
      </p:sp>
    </p:spTree>
    <p:extLst>
      <p:ext uri="{BB962C8B-B14F-4D97-AF65-F5344CB8AC3E}">
        <p14:creationId xmlns:p14="http://schemas.microsoft.com/office/powerpoint/2010/main" val="2505028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10</a:t>
            </a:fld>
            <a:endParaRPr lang="en-GB" dirty="0"/>
          </a:p>
        </p:txBody>
      </p:sp>
    </p:spTree>
    <p:extLst>
      <p:ext uri="{BB962C8B-B14F-4D97-AF65-F5344CB8AC3E}">
        <p14:creationId xmlns:p14="http://schemas.microsoft.com/office/powerpoint/2010/main" val="351547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11</a:t>
            </a:fld>
            <a:endParaRPr lang="en-GB" dirty="0"/>
          </a:p>
        </p:txBody>
      </p:sp>
    </p:spTree>
    <p:extLst>
      <p:ext uri="{BB962C8B-B14F-4D97-AF65-F5344CB8AC3E}">
        <p14:creationId xmlns:p14="http://schemas.microsoft.com/office/powerpoint/2010/main" val="99872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12</a:t>
            </a:fld>
            <a:endParaRPr lang="en-GB" dirty="0"/>
          </a:p>
        </p:txBody>
      </p:sp>
    </p:spTree>
    <p:extLst>
      <p:ext uri="{BB962C8B-B14F-4D97-AF65-F5344CB8AC3E}">
        <p14:creationId xmlns:p14="http://schemas.microsoft.com/office/powerpoint/2010/main" val="97137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13</a:t>
            </a:fld>
            <a:endParaRPr lang="en-GB" dirty="0"/>
          </a:p>
        </p:txBody>
      </p:sp>
    </p:spTree>
    <p:extLst>
      <p:ext uri="{BB962C8B-B14F-4D97-AF65-F5344CB8AC3E}">
        <p14:creationId xmlns:p14="http://schemas.microsoft.com/office/powerpoint/2010/main" val="60469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14</a:t>
            </a:fld>
            <a:endParaRPr lang="en-GB" dirty="0"/>
          </a:p>
        </p:txBody>
      </p:sp>
    </p:spTree>
    <p:extLst>
      <p:ext uri="{BB962C8B-B14F-4D97-AF65-F5344CB8AC3E}">
        <p14:creationId xmlns:p14="http://schemas.microsoft.com/office/powerpoint/2010/main" val="1720257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15</a:t>
            </a:fld>
            <a:endParaRPr lang="en-GB" dirty="0"/>
          </a:p>
        </p:txBody>
      </p:sp>
    </p:spTree>
    <p:extLst>
      <p:ext uri="{BB962C8B-B14F-4D97-AF65-F5344CB8AC3E}">
        <p14:creationId xmlns:p14="http://schemas.microsoft.com/office/powerpoint/2010/main" val="1230075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16</a:t>
            </a:fld>
            <a:endParaRPr lang="en-GB" dirty="0"/>
          </a:p>
        </p:txBody>
      </p:sp>
    </p:spTree>
    <p:extLst>
      <p:ext uri="{BB962C8B-B14F-4D97-AF65-F5344CB8AC3E}">
        <p14:creationId xmlns:p14="http://schemas.microsoft.com/office/powerpoint/2010/main" val="3541495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17</a:t>
            </a:fld>
            <a:endParaRPr lang="en-GB" dirty="0"/>
          </a:p>
        </p:txBody>
      </p:sp>
    </p:spTree>
    <p:extLst>
      <p:ext uri="{BB962C8B-B14F-4D97-AF65-F5344CB8AC3E}">
        <p14:creationId xmlns:p14="http://schemas.microsoft.com/office/powerpoint/2010/main" val="3061436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18</a:t>
            </a:fld>
            <a:endParaRPr lang="en-GB" dirty="0"/>
          </a:p>
        </p:txBody>
      </p:sp>
    </p:spTree>
    <p:extLst>
      <p:ext uri="{BB962C8B-B14F-4D97-AF65-F5344CB8AC3E}">
        <p14:creationId xmlns:p14="http://schemas.microsoft.com/office/powerpoint/2010/main" val="2072156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19</a:t>
            </a:fld>
            <a:endParaRPr lang="en-GB" dirty="0"/>
          </a:p>
        </p:txBody>
      </p:sp>
    </p:spTree>
    <p:extLst>
      <p:ext uri="{BB962C8B-B14F-4D97-AF65-F5344CB8AC3E}">
        <p14:creationId xmlns:p14="http://schemas.microsoft.com/office/powerpoint/2010/main" val="391086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2</a:t>
            </a:fld>
            <a:endParaRPr lang="en-GB" dirty="0"/>
          </a:p>
        </p:txBody>
      </p:sp>
    </p:spTree>
    <p:extLst>
      <p:ext uri="{BB962C8B-B14F-4D97-AF65-F5344CB8AC3E}">
        <p14:creationId xmlns:p14="http://schemas.microsoft.com/office/powerpoint/2010/main" val="1261836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3</a:t>
            </a:fld>
            <a:endParaRPr lang="en-GB" dirty="0"/>
          </a:p>
        </p:txBody>
      </p:sp>
    </p:spTree>
    <p:extLst>
      <p:ext uri="{BB962C8B-B14F-4D97-AF65-F5344CB8AC3E}">
        <p14:creationId xmlns:p14="http://schemas.microsoft.com/office/powerpoint/2010/main" val="56445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4</a:t>
            </a:fld>
            <a:endParaRPr lang="en-GB" dirty="0"/>
          </a:p>
        </p:txBody>
      </p:sp>
    </p:spTree>
    <p:extLst>
      <p:ext uri="{BB962C8B-B14F-4D97-AF65-F5344CB8AC3E}">
        <p14:creationId xmlns:p14="http://schemas.microsoft.com/office/powerpoint/2010/main" val="962376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5</a:t>
            </a:fld>
            <a:endParaRPr lang="en-GB" dirty="0"/>
          </a:p>
        </p:txBody>
      </p:sp>
    </p:spTree>
    <p:extLst>
      <p:ext uri="{BB962C8B-B14F-4D97-AF65-F5344CB8AC3E}">
        <p14:creationId xmlns:p14="http://schemas.microsoft.com/office/powerpoint/2010/main" val="2561168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6</a:t>
            </a:fld>
            <a:endParaRPr lang="en-GB" dirty="0"/>
          </a:p>
        </p:txBody>
      </p:sp>
    </p:spTree>
    <p:extLst>
      <p:ext uri="{BB962C8B-B14F-4D97-AF65-F5344CB8AC3E}">
        <p14:creationId xmlns:p14="http://schemas.microsoft.com/office/powerpoint/2010/main" val="294349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7</a:t>
            </a:fld>
            <a:endParaRPr lang="en-GB" dirty="0"/>
          </a:p>
        </p:txBody>
      </p:sp>
    </p:spTree>
    <p:extLst>
      <p:ext uri="{BB962C8B-B14F-4D97-AF65-F5344CB8AC3E}">
        <p14:creationId xmlns:p14="http://schemas.microsoft.com/office/powerpoint/2010/main" val="161694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8</a:t>
            </a:fld>
            <a:endParaRPr lang="en-GB" dirty="0"/>
          </a:p>
        </p:txBody>
      </p:sp>
    </p:spTree>
    <p:extLst>
      <p:ext uri="{BB962C8B-B14F-4D97-AF65-F5344CB8AC3E}">
        <p14:creationId xmlns:p14="http://schemas.microsoft.com/office/powerpoint/2010/main" val="2596420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3E37D5-0763-409A-A99A-0EC31FFB01B1}" type="slidenum">
              <a:rPr lang="en-GB" smtClean="0"/>
              <a:t>9</a:t>
            </a:fld>
            <a:endParaRPr lang="en-GB" dirty="0"/>
          </a:p>
        </p:txBody>
      </p:sp>
    </p:spTree>
    <p:extLst>
      <p:ext uri="{BB962C8B-B14F-4D97-AF65-F5344CB8AC3E}">
        <p14:creationId xmlns:p14="http://schemas.microsoft.com/office/powerpoint/2010/main" val="1673617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987E-83BE-4786-B469-AFB288EC2632}"/>
              </a:ext>
            </a:extLst>
          </p:cNvPr>
          <p:cNvSpPr>
            <a:spLocks noGrp="1"/>
          </p:cNvSpPr>
          <p:nvPr>
            <p:ph type="title" hasCustomPrompt="1"/>
          </p:nvPr>
        </p:nvSpPr>
        <p:spPr>
          <a:xfrm>
            <a:off x="152400" y="1"/>
            <a:ext cx="12039600" cy="1066800"/>
          </a:xfrm>
        </p:spPr>
        <p:txBody>
          <a:bodyPr anchor="b"/>
          <a:lstStyle>
            <a:lvl1pPr>
              <a:lnSpc>
                <a:spcPct val="100000"/>
              </a:lnSpc>
              <a:defRPr sz="2800">
                <a:solidFill>
                  <a:srgbClr val="008E61"/>
                </a:solidFill>
              </a:defRPr>
            </a:lvl1pPr>
          </a:lstStyle>
          <a:p>
            <a:r>
              <a:rPr lang="en-GB"/>
              <a:t>CLICK TO EDIT MASTER TITLE STYLE</a:t>
            </a:r>
            <a:br>
              <a:rPr lang="en-GB"/>
            </a:br>
            <a:r>
              <a:rPr lang="en-GB"/>
              <a:t>sss</a:t>
            </a:r>
            <a:endParaRPr lang="en-GB" dirty="0"/>
          </a:p>
        </p:txBody>
      </p:sp>
      <p:sp>
        <p:nvSpPr>
          <p:cNvPr id="3" name="Slide Number Placeholder 2">
            <a:extLst>
              <a:ext uri="{FF2B5EF4-FFF2-40B4-BE49-F238E27FC236}">
                <a16:creationId xmlns:a16="http://schemas.microsoft.com/office/drawing/2014/main" id="{AF78CF28-2DB8-4D6B-AEEC-16AAB0589DDF}"/>
              </a:ext>
            </a:extLst>
          </p:cNvPr>
          <p:cNvSpPr>
            <a:spLocks noGrp="1"/>
          </p:cNvSpPr>
          <p:nvPr>
            <p:ph type="sldNum" sz="quarter" idx="10"/>
          </p:nvPr>
        </p:nvSpPr>
        <p:spPr/>
        <p:txBody>
          <a:bodyPr/>
          <a:lstStyle/>
          <a:p>
            <a:fld id="{0C7A2537-515C-40BE-8594-765919CE3B74}" type="slidenum">
              <a:rPr lang="en-GB" smtClean="0"/>
              <a:t>‹#›</a:t>
            </a:fld>
            <a:endParaRPr lang="en-GB" dirty="0"/>
          </a:p>
        </p:txBody>
      </p:sp>
    </p:spTree>
    <p:extLst>
      <p:ext uri="{BB962C8B-B14F-4D97-AF65-F5344CB8AC3E}">
        <p14:creationId xmlns:p14="http://schemas.microsoft.com/office/powerpoint/2010/main" val="326076635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8E6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dirty="0"/>
              <a:t>Click to edit Master subtitle style</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06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8E6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5355-24E4-4436-A46D-B2941DA585BB}"/>
              </a:ext>
            </a:extLst>
          </p:cNvPr>
          <p:cNvSpPr>
            <a:spLocks noGrp="1"/>
          </p:cNvSpPr>
          <p:nvPr>
            <p:ph type="title"/>
          </p:nvPr>
        </p:nvSpPr>
        <p:spPr/>
        <p:txBody>
          <a:bodyPr/>
          <a:lstStyle/>
          <a:p>
            <a:r>
              <a:rPr lang="en-GB"/>
              <a:t>Click to edit Master title style</a:t>
            </a:r>
            <a:endParaRPr lang="en-GB" dirty="0"/>
          </a:p>
        </p:txBody>
      </p:sp>
      <p:sp>
        <p:nvSpPr>
          <p:cNvPr id="3" name="Slide Number Placeholder 2">
            <a:extLst>
              <a:ext uri="{FF2B5EF4-FFF2-40B4-BE49-F238E27FC236}">
                <a16:creationId xmlns:a16="http://schemas.microsoft.com/office/drawing/2014/main" id="{CCA91032-1D9B-47C4-8C82-811232FB087A}"/>
              </a:ext>
            </a:extLst>
          </p:cNvPr>
          <p:cNvSpPr>
            <a:spLocks noGrp="1"/>
          </p:cNvSpPr>
          <p:nvPr>
            <p:ph type="sldNum" sz="quarter" idx="10"/>
          </p:nvPr>
        </p:nvSpPr>
        <p:spPr/>
        <p:txBody>
          <a:bodyPr/>
          <a:lstStyle/>
          <a:p>
            <a:fld id="{0C7A2537-515C-40BE-8594-765919CE3B74}" type="slidenum">
              <a:rPr lang="en-GB" smtClean="0"/>
              <a:t>‹#›</a:t>
            </a:fld>
            <a:endParaRPr lang="en-GB" dirty="0"/>
          </a:p>
        </p:txBody>
      </p:sp>
    </p:spTree>
    <p:extLst>
      <p:ext uri="{BB962C8B-B14F-4D97-AF65-F5344CB8AC3E}">
        <p14:creationId xmlns:p14="http://schemas.microsoft.com/office/powerpoint/2010/main" val="18579582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8E6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52400" y="1"/>
            <a:ext cx="12039600" cy="1066800"/>
          </a:xfrm>
          <a:prstGeom prst="rect">
            <a:avLst/>
          </a:prstGeom>
        </p:spPr>
        <p:txBody>
          <a:bodyPr vert="horz" lIns="91440" tIns="45720" rIns="91440" bIns="45720" rtlCol="0" anchor="ctr">
            <a:normAutofit/>
          </a:bodyPr>
          <a:lstStyle/>
          <a:p>
            <a:endParaRPr lang="en-GB" dirty="0"/>
          </a:p>
        </p:txBody>
      </p:sp>
      <p:sp>
        <p:nvSpPr>
          <p:cNvPr id="3" name="Text Placeholder 2"/>
          <p:cNvSpPr>
            <a:spLocks noGrp="1"/>
          </p:cNvSpPr>
          <p:nvPr>
            <p:ph type="body" idx="1"/>
          </p:nvPr>
        </p:nvSpPr>
        <p:spPr>
          <a:xfrm>
            <a:off x="152400" y="1208718"/>
            <a:ext cx="11842376" cy="4924378"/>
          </a:xfrm>
          <a:prstGeom prst="rect">
            <a:avLst/>
          </a:prstGeom>
        </p:spPr>
        <p:txBody>
          <a:bodyPr vert="horz" lIns="0" tIns="45720" rIns="0" bIns="45720" rtlCol="0">
            <a:normAutofit/>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7A2537-515C-40BE-8594-765919CE3B74}" type="slidenum">
              <a:rPr lang="en-GB" smtClean="0"/>
              <a:t>‹#›</a:t>
            </a:fld>
            <a:endParaRPr lang="en-GB" dirty="0"/>
          </a:p>
        </p:txBody>
      </p:sp>
      <p:cxnSp>
        <p:nvCxnSpPr>
          <p:cNvPr id="11" name="Straight Connector 10">
            <a:extLst>
              <a:ext uri="{FF2B5EF4-FFF2-40B4-BE49-F238E27FC236}">
                <a16:creationId xmlns:a16="http://schemas.microsoft.com/office/drawing/2014/main" id="{62A6AC7D-916E-4DF7-B4A9-B0596743B369}"/>
              </a:ext>
            </a:extLst>
          </p:cNvPr>
          <p:cNvCxnSpPr/>
          <p:nvPr userDrawn="1"/>
        </p:nvCxnSpPr>
        <p:spPr>
          <a:xfrm>
            <a:off x="0" y="1066801"/>
            <a:ext cx="12192000" cy="0"/>
          </a:xfrm>
          <a:prstGeom prst="line">
            <a:avLst/>
          </a:prstGeom>
          <a:ln w="28575">
            <a:solidFill>
              <a:srgbClr val="008E61"/>
            </a:solidFill>
          </a:ln>
        </p:spPr>
        <p:style>
          <a:lnRef idx="1">
            <a:schemeClr val="accent1"/>
          </a:lnRef>
          <a:fillRef idx="0">
            <a:schemeClr val="accent1"/>
          </a:fillRef>
          <a:effectRef idx="0">
            <a:schemeClr val="accent1"/>
          </a:effectRef>
          <a:fontRef idx="minor">
            <a:schemeClr val="tx1"/>
          </a:fontRef>
        </p:style>
      </p:cxnSp>
      <p:pic>
        <p:nvPicPr>
          <p:cNvPr id="1026" name="Picture 2" descr="File:Amazon Web Services Logo.svg">
            <a:extLst>
              <a:ext uri="{FF2B5EF4-FFF2-40B4-BE49-F238E27FC236}">
                <a16:creationId xmlns:a16="http://schemas.microsoft.com/office/drawing/2014/main" id="{94DE91E5-D17D-4BBE-9852-8ED15FB2183C}"/>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816369" y="212500"/>
            <a:ext cx="1178407" cy="70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260791"/>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88" r:id="rId3"/>
  </p:sldLayoutIdLst>
  <p:txStyles>
    <p:titleStyle>
      <a:lvl1pPr algn="l" defTabSz="914400" rtl="0" eaLnBrk="1" latinLnBrk="0" hangingPunct="1">
        <a:lnSpc>
          <a:spcPct val="85000"/>
        </a:lnSpc>
        <a:spcBef>
          <a:spcPct val="0"/>
        </a:spcBef>
        <a:buNone/>
        <a:defRPr sz="3600" kern="1200" spc="-50" baseline="0">
          <a:solidFill>
            <a:srgbClr val="008E61"/>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72" userDrawn="1">
          <p15:clr>
            <a:srgbClr val="F26B43"/>
          </p15:clr>
        </p15:guide>
        <p15:guide id="2" pos="96" userDrawn="1">
          <p15:clr>
            <a:srgbClr val="F26B43"/>
          </p15:clr>
        </p15:guide>
        <p15:guide id="3" pos="7560" userDrawn="1">
          <p15:clr>
            <a:srgbClr val="F26B43"/>
          </p15:clr>
        </p15:guide>
        <p15:guide id="4" orient="horz" pos="4032" userDrawn="1">
          <p15:clr>
            <a:srgbClr val="F26B43"/>
          </p15:clr>
        </p15:guide>
        <p15:guide id="5" orient="horz" pos="3984" userDrawn="1">
          <p15:clr>
            <a:srgbClr val="F26B43"/>
          </p15:clr>
        </p15:guide>
        <p15:guide id="6" orient="horz" pos="3912" userDrawn="1">
          <p15:clr>
            <a:srgbClr val="F26B43"/>
          </p15:clr>
        </p15:guide>
        <p15:guide id="7" pos="216" userDrawn="1">
          <p15:clr>
            <a:srgbClr val="F26B43"/>
          </p15:clr>
        </p15:guide>
        <p15:guide id="8" pos="336" userDrawn="1">
          <p15:clr>
            <a:srgbClr val="F26B43"/>
          </p15:clr>
        </p15:guide>
        <p15:guide id="9" orient="horz" pos="744" userDrawn="1">
          <p15:clr>
            <a:srgbClr val="F26B43"/>
          </p15:clr>
        </p15:guide>
        <p15:guide id="10" orient="horz" pos="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3-us-east-1.amazonaws.com/(bucketna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GB" dirty="0"/>
          </a:p>
        </p:txBody>
      </p:sp>
      <p:pic>
        <p:nvPicPr>
          <p:cNvPr id="4" name="Picture 8" descr="Image result for aws">
            <a:extLst>
              <a:ext uri="{FF2B5EF4-FFF2-40B4-BE49-F238E27FC236}">
                <a16:creationId xmlns:a16="http://schemas.microsoft.com/office/drawing/2014/main" id="{6E51C218-D58D-48E4-8FE2-6652B420C9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25" r="3841"/>
          <a:stretch/>
        </p:blipFill>
        <p:spPr bwMode="auto">
          <a:xfrm>
            <a:off x="633999" y="1663982"/>
            <a:ext cx="6275667" cy="353003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3" name="Title 12">
            <a:extLst>
              <a:ext uri="{FF2B5EF4-FFF2-40B4-BE49-F238E27FC236}">
                <a16:creationId xmlns:a16="http://schemas.microsoft.com/office/drawing/2014/main" id="{2C7A0123-6F7F-48CA-88C3-2053F209BBAA}"/>
              </a:ext>
            </a:extLst>
          </p:cNvPr>
          <p:cNvSpPr>
            <a:spLocks noGrp="1"/>
          </p:cNvSpPr>
          <p:nvPr>
            <p:ph type="ctrTitle"/>
          </p:nvPr>
        </p:nvSpPr>
        <p:spPr>
          <a:xfrm>
            <a:off x="7607266" y="1066800"/>
            <a:ext cx="4432333" cy="2499360"/>
          </a:xfrm>
        </p:spPr>
        <p:txBody>
          <a:bodyPr>
            <a:normAutofit/>
          </a:bodyPr>
          <a:lstStyle/>
          <a:p>
            <a:r>
              <a:rPr lang="en-GB" sz="3200">
                <a:solidFill>
                  <a:srgbClr val="FFFFFF"/>
                </a:solidFill>
              </a:rPr>
              <a:t>AMAZON SIMPLE STORAGE SERVICE (S3)</a:t>
            </a:r>
            <a:endParaRPr lang="en-GB" sz="3200" dirty="0">
              <a:solidFill>
                <a:srgbClr val="FFFFFF"/>
              </a:solidFill>
            </a:endParaRPr>
          </a:p>
        </p:txBody>
      </p:sp>
      <p:sp>
        <p:nvSpPr>
          <p:cNvPr id="33" name="Rectangle 32">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Tree>
    <p:extLst>
      <p:ext uri="{BB962C8B-B14F-4D97-AF65-F5344CB8AC3E}">
        <p14:creationId xmlns:p14="http://schemas.microsoft.com/office/powerpoint/2010/main" val="2849550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S3 using command line</a:t>
            </a:r>
            <a:endParaRPr lang="en-GB" sz="2800" dirty="0"/>
          </a:p>
        </p:txBody>
      </p:sp>
      <p:sp>
        <p:nvSpPr>
          <p:cNvPr id="6" name="TextBox 5">
            <a:extLst>
              <a:ext uri="{FF2B5EF4-FFF2-40B4-BE49-F238E27FC236}">
                <a16:creationId xmlns:a16="http://schemas.microsoft.com/office/drawing/2014/main" id="{A985CE73-8D0B-4E9E-A68B-E644FDE98794}"/>
              </a:ext>
            </a:extLst>
          </p:cNvPr>
          <p:cNvSpPr txBox="1"/>
          <p:nvPr/>
        </p:nvSpPr>
        <p:spPr>
          <a:xfrm>
            <a:off x="152400" y="1181100"/>
            <a:ext cx="11849100" cy="4524315"/>
          </a:xfrm>
          <a:prstGeom prst="rect">
            <a:avLst/>
          </a:prstGeom>
          <a:noFill/>
        </p:spPr>
        <p:txBody>
          <a:bodyPr wrap="square" rtlCol="0">
            <a:spAutoFit/>
          </a:bodyPr>
          <a:lstStyle/>
          <a:p>
            <a:pPr marL="285750" indent="-285750">
              <a:buFont typeface="Wingdings" panose="05000000000000000000" pitchFamily="2" charset="2"/>
              <a:buChar char="q"/>
            </a:pPr>
            <a:r>
              <a:rPr lang="en-US" sz="1200" dirty="0"/>
              <a:t>Install AWS Bundled installer</a:t>
            </a:r>
          </a:p>
          <a:p>
            <a:pPr marL="285750" indent="-285750">
              <a:buFont typeface="Wingdings" panose="05000000000000000000" pitchFamily="2" charset="2"/>
              <a:buChar char="q"/>
            </a:pPr>
            <a:r>
              <a:rPr lang="en-US" sz="1200" dirty="0"/>
              <a:t>Create Credentials</a:t>
            </a:r>
          </a:p>
          <a:p>
            <a:pPr marL="742950" lvl="1" indent="-285750">
              <a:buFont typeface="Wingdings" panose="05000000000000000000" pitchFamily="2" charset="2"/>
              <a:buChar char="q"/>
            </a:pPr>
            <a:r>
              <a:rPr lang="en-US" sz="1200" dirty="0"/>
              <a:t>Go to the AWS Console</a:t>
            </a:r>
          </a:p>
          <a:p>
            <a:pPr marL="1200150" lvl="2" indent="-285750">
              <a:buFont typeface="Wingdings" panose="05000000000000000000" pitchFamily="2" charset="2"/>
              <a:buChar char="q"/>
            </a:pPr>
            <a:r>
              <a:rPr lang="en-US" sz="1200" dirty="0"/>
              <a:t>Go to IAM</a:t>
            </a:r>
          </a:p>
          <a:p>
            <a:pPr marL="1200150" lvl="2" indent="-285750">
              <a:buFont typeface="Wingdings" panose="05000000000000000000" pitchFamily="2" charset="2"/>
              <a:buChar char="q"/>
            </a:pPr>
            <a:r>
              <a:rPr lang="en-US" sz="1200" dirty="0"/>
              <a:t>Create a Group</a:t>
            </a:r>
          </a:p>
          <a:p>
            <a:pPr marL="1657350" lvl="3" indent="-285750">
              <a:buFont typeface="Wingdings" panose="05000000000000000000" pitchFamily="2" charset="2"/>
              <a:buChar char="q"/>
            </a:pPr>
            <a:r>
              <a:rPr lang="en-US" sz="1200" dirty="0"/>
              <a:t>Name the Group </a:t>
            </a:r>
            <a:r>
              <a:rPr lang="en-US" sz="1200" dirty="0" err="1"/>
              <a:t>cliusers</a:t>
            </a:r>
            <a:endParaRPr lang="en-US" sz="1200" dirty="0"/>
          </a:p>
          <a:p>
            <a:pPr marL="1657350" lvl="3" indent="-285750">
              <a:buFont typeface="Wingdings" panose="05000000000000000000" pitchFamily="2" charset="2"/>
              <a:buChar char="q"/>
            </a:pPr>
            <a:r>
              <a:rPr lang="en-US" sz="1200" dirty="0"/>
              <a:t>Attach administrator access to the group</a:t>
            </a:r>
          </a:p>
          <a:p>
            <a:pPr marL="1200150" lvl="2" indent="-285750">
              <a:buFont typeface="Wingdings" panose="05000000000000000000" pitchFamily="2" charset="2"/>
              <a:buChar char="q"/>
            </a:pPr>
            <a:r>
              <a:rPr lang="en-US" sz="1200" dirty="0"/>
              <a:t>Create a new user</a:t>
            </a:r>
          </a:p>
          <a:p>
            <a:pPr marL="1657350" lvl="3" indent="-285750">
              <a:buFont typeface="Wingdings" panose="05000000000000000000" pitchFamily="2" charset="2"/>
              <a:buChar char="q"/>
            </a:pPr>
            <a:r>
              <a:rPr lang="en-US" sz="1200" dirty="0"/>
              <a:t>Enter a name</a:t>
            </a:r>
          </a:p>
          <a:p>
            <a:pPr marL="1657350" lvl="3" indent="-285750">
              <a:buFont typeface="Wingdings" panose="05000000000000000000" pitchFamily="2" charset="2"/>
              <a:buChar char="q"/>
            </a:pPr>
            <a:r>
              <a:rPr lang="en-US" sz="1200" dirty="0"/>
              <a:t>Select Access type as programmatic access</a:t>
            </a:r>
          </a:p>
          <a:p>
            <a:pPr marL="1657350" lvl="3" indent="-285750">
              <a:buFont typeface="Wingdings" panose="05000000000000000000" pitchFamily="2" charset="2"/>
              <a:buChar char="q"/>
            </a:pPr>
            <a:r>
              <a:rPr lang="en-US" sz="1200" dirty="0"/>
              <a:t>Add the user to CLI group</a:t>
            </a:r>
          </a:p>
          <a:p>
            <a:pPr marL="285750" indent="-285750">
              <a:buFont typeface="Wingdings" panose="05000000000000000000" pitchFamily="2" charset="2"/>
              <a:buChar char="q"/>
            </a:pPr>
            <a:r>
              <a:rPr lang="en-US" sz="1200" dirty="0"/>
              <a:t>Go to terminal</a:t>
            </a:r>
          </a:p>
          <a:p>
            <a:pPr marL="742950" lvl="1" indent="-285750">
              <a:buFont typeface="Wingdings" panose="05000000000000000000" pitchFamily="2" charset="2"/>
              <a:buChar char="q"/>
            </a:pPr>
            <a:r>
              <a:rPr lang="en-US" sz="1200" dirty="0"/>
              <a:t>Type “aws configure”</a:t>
            </a:r>
          </a:p>
          <a:p>
            <a:pPr marL="742950" lvl="1" indent="-285750">
              <a:buFont typeface="Wingdings" panose="05000000000000000000" pitchFamily="2" charset="2"/>
              <a:buChar char="q"/>
            </a:pPr>
            <a:r>
              <a:rPr lang="en-US" sz="1200" dirty="0"/>
              <a:t>Enter Access Key ID</a:t>
            </a:r>
          </a:p>
          <a:p>
            <a:pPr marL="742950" lvl="1" indent="-285750">
              <a:buFont typeface="Wingdings" panose="05000000000000000000" pitchFamily="2" charset="2"/>
              <a:buChar char="q"/>
            </a:pPr>
            <a:r>
              <a:rPr lang="en-US" sz="1200" dirty="0"/>
              <a:t>Enter Secret Access Key</a:t>
            </a:r>
          </a:p>
          <a:p>
            <a:pPr marL="742950" lvl="1" indent="-285750">
              <a:buFont typeface="Wingdings" panose="05000000000000000000" pitchFamily="2" charset="2"/>
              <a:buChar char="q"/>
            </a:pPr>
            <a:r>
              <a:rPr lang="en-US" sz="1200" dirty="0"/>
              <a:t>Enter the default region (use default)</a:t>
            </a:r>
          </a:p>
          <a:p>
            <a:pPr marL="742950" lvl="1" indent="-285750">
              <a:buFont typeface="Wingdings" panose="05000000000000000000" pitchFamily="2" charset="2"/>
              <a:buChar char="q"/>
            </a:pPr>
            <a:r>
              <a:rPr lang="en-US" sz="1200" dirty="0"/>
              <a:t>Enter Default Output format as “json”</a:t>
            </a:r>
          </a:p>
          <a:p>
            <a:pPr marL="285750" indent="-285750">
              <a:buFont typeface="Wingdings" panose="05000000000000000000" pitchFamily="2" charset="2"/>
              <a:buChar char="q"/>
            </a:pPr>
            <a:r>
              <a:rPr lang="en-US" sz="1200" dirty="0"/>
              <a:t>Type “aws s3 ls “ to see all your buckets</a:t>
            </a:r>
          </a:p>
          <a:p>
            <a:pPr marL="285750" indent="-285750">
              <a:buFont typeface="Wingdings" panose="05000000000000000000" pitchFamily="2" charset="2"/>
              <a:buChar char="q"/>
            </a:pPr>
            <a:r>
              <a:rPr lang="en-US" sz="1200" dirty="0"/>
              <a:t>To copy the contents from one bucket to another type</a:t>
            </a:r>
          </a:p>
          <a:p>
            <a:pPr marL="742950" lvl="1" indent="-285750">
              <a:buFont typeface="Wingdings" panose="05000000000000000000" pitchFamily="2" charset="2"/>
              <a:buChar char="q"/>
            </a:pPr>
            <a:r>
              <a:rPr lang="en-US" sz="1200" dirty="0"/>
              <a:t>aws s3 cp –recursive s3://firstbucket s3://secondbucket</a:t>
            </a:r>
          </a:p>
          <a:p>
            <a:pPr marL="285750" indent="-285750">
              <a:buFont typeface="Wingdings" panose="05000000000000000000" pitchFamily="2" charset="2"/>
              <a:buChar char="q"/>
            </a:pPr>
            <a:r>
              <a:rPr lang="en-US" sz="1200" dirty="0"/>
              <a:t>Check if the content has been copied</a:t>
            </a:r>
          </a:p>
          <a:p>
            <a:pPr marL="285750" indent="-285750">
              <a:buFont typeface="Wingdings" panose="05000000000000000000" pitchFamily="2" charset="2"/>
              <a:buChar char="q"/>
            </a:pPr>
            <a:r>
              <a:rPr lang="en-US" sz="1200" dirty="0"/>
              <a:t>Change any file in the first bucket and test if it is replicated</a:t>
            </a:r>
          </a:p>
          <a:p>
            <a:pPr marL="285750" indent="-285750">
              <a:buFont typeface="Wingdings" panose="05000000000000000000" pitchFamily="2" charset="2"/>
              <a:buChar char="q"/>
            </a:pPr>
            <a:r>
              <a:rPr lang="en-US" sz="1200" dirty="0"/>
              <a:t>Delete a file in the first bucket and test if the delete marker has been placed on the second bucket as well</a:t>
            </a:r>
          </a:p>
          <a:p>
            <a:pPr marL="285750" indent="-285750">
              <a:buFont typeface="Wingdings" panose="05000000000000000000" pitchFamily="2" charset="2"/>
              <a:buChar char="q"/>
            </a:pPr>
            <a:r>
              <a:rPr lang="en-US" sz="1200" dirty="0"/>
              <a:t>Delete an older version of the file in first bucket and test if the version has been deleted in second bucket</a:t>
            </a:r>
          </a:p>
        </p:txBody>
      </p:sp>
    </p:spTree>
    <p:extLst>
      <p:ext uri="{BB962C8B-B14F-4D97-AF65-F5344CB8AC3E}">
        <p14:creationId xmlns:p14="http://schemas.microsoft.com/office/powerpoint/2010/main" val="180362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Exam Tips</a:t>
            </a:r>
            <a:endParaRPr lang="en-GB" sz="2800" dirty="0"/>
          </a:p>
        </p:txBody>
      </p:sp>
      <p:sp>
        <p:nvSpPr>
          <p:cNvPr id="6" name="TextBox 5">
            <a:extLst>
              <a:ext uri="{FF2B5EF4-FFF2-40B4-BE49-F238E27FC236}">
                <a16:creationId xmlns:a16="http://schemas.microsoft.com/office/drawing/2014/main" id="{A985CE73-8D0B-4E9E-A68B-E644FDE98794}"/>
              </a:ext>
            </a:extLst>
          </p:cNvPr>
          <p:cNvSpPr txBox="1"/>
          <p:nvPr/>
        </p:nvSpPr>
        <p:spPr>
          <a:xfrm>
            <a:off x="152400" y="1181100"/>
            <a:ext cx="11887200" cy="1169551"/>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Versioning must be enabled on the source and the replicated buckets for Cross Region Replication to  work</a:t>
            </a:r>
          </a:p>
          <a:p>
            <a:pPr marL="285750" indent="-285750">
              <a:buFont typeface="Wingdings" panose="05000000000000000000" pitchFamily="2" charset="2"/>
              <a:buChar char="q"/>
            </a:pPr>
            <a:r>
              <a:rPr lang="en-US" sz="1400" dirty="0"/>
              <a:t>Regions should be unique, a bucket cannot be replicated within a region</a:t>
            </a:r>
          </a:p>
          <a:p>
            <a:pPr marL="285750" indent="-285750">
              <a:buFont typeface="Wingdings" panose="05000000000000000000" pitchFamily="2" charset="2"/>
              <a:buChar char="q"/>
            </a:pPr>
            <a:r>
              <a:rPr lang="en-US" sz="1400" dirty="0"/>
              <a:t>Existing files in  source bucket are not replicated to the replicated bucket by default</a:t>
            </a:r>
          </a:p>
          <a:p>
            <a:pPr marL="285750" indent="-285750">
              <a:buFont typeface="Wingdings" panose="05000000000000000000" pitchFamily="2" charset="2"/>
              <a:buChar char="q"/>
            </a:pPr>
            <a:r>
              <a:rPr lang="en-US" sz="1400" dirty="0"/>
              <a:t>You cannot replicate a replicated bucket (daisy chaining)</a:t>
            </a:r>
          </a:p>
          <a:p>
            <a:pPr marL="285750" indent="-285750">
              <a:buFont typeface="Wingdings" panose="05000000000000000000" pitchFamily="2" charset="2"/>
              <a:buChar char="q"/>
            </a:pPr>
            <a:r>
              <a:rPr lang="en-US" sz="1400" dirty="0"/>
              <a:t>Delete markers, or file and version deletions are not replicated</a:t>
            </a:r>
          </a:p>
        </p:txBody>
      </p:sp>
    </p:spTree>
    <p:extLst>
      <p:ext uri="{BB962C8B-B14F-4D97-AF65-F5344CB8AC3E}">
        <p14:creationId xmlns:p14="http://schemas.microsoft.com/office/powerpoint/2010/main" val="3730492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Serverless  static website using S3</a:t>
            </a:r>
            <a:endParaRPr lang="en-GB" sz="2800" dirty="0"/>
          </a:p>
        </p:txBody>
      </p:sp>
      <p:sp>
        <p:nvSpPr>
          <p:cNvPr id="6" name="TextBox 5">
            <a:extLst>
              <a:ext uri="{FF2B5EF4-FFF2-40B4-BE49-F238E27FC236}">
                <a16:creationId xmlns:a16="http://schemas.microsoft.com/office/drawing/2014/main" id="{A985CE73-8D0B-4E9E-A68B-E644FDE98794}"/>
              </a:ext>
            </a:extLst>
          </p:cNvPr>
          <p:cNvSpPr txBox="1"/>
          <p:nvPr/>
        </p:nvSpPr>
        <p:spPr>
          <a:xfrm>
            <a:off x="152400" y="1181100"/>
            <a:ext cx="7304468" cy="5262979"/>
          </a:xfrm>
          <a:prstGeom prst="rect">
            <a:avLst/>
          </a:prstGeom>
          <a:noFill/>
        </p:spPr>
        <p:txBody>
          <a:bodyPr wrap="square" rtlCol="0">
            <a:spAutoFit/>
          </a:bodyPr>
          <a:lstStyle/>
          <a:p>
            <a:pPr marL="285750" indent="-285750">
              <a:buFont typeface="Wingdings" panose="05000000000000000000" pitchFamily="2" charset="2"/>
              <a:buChar char="q"/>
            </a:pPr>
            <a:r>
              <a:rPr lang="en-US" sz="1200" dirty="0"/>
              <a:t>Create an HTML file, name it index.html</a:t>
            </a:r>
          </a:p>
          <a:p>
            <a:pPr marL="285750" indent="-285750">
              <a:buFont typeface="Wingdings" panose="05000000000000000000" pitchFamily="2" charset="2"/>
              <a:buChar char="q"/>
            </a:pPr>
            <a:r>
              <a:rPr lang="en-US" sz="1200" dirty="0"/>
              <a:t>Create another HTML file name it error.html</a:t>
            </a:r>
          </a:p>
          <a:p>
            <a:pPr marL="285750" indent="-285750">
              <a:buFont typeface="Wingdings" panose="05000000000000000000" pitchFamily="2" charset="2"/>
              <a:buChar char="q"/>
            </a:pPr>
            <a:r>
              <a:rPr lang="en-US" sz="1200" dirty="0"/>
              <a:t>Go to AWS Management Console</a:t>
            </a:r>
          </a:p>
          <a:p>
            <a:pPr marL="742950" lvl="1" indent="-285750">
              <a:buFont typeface="Wingdings" panose="05000000000000000000" pitchFamily="2" charset="2"/>
              <a:buChar char="q"/>
            </a:pPr>
            <a:r>
              <a:rPr lang="en-US" sz="1200" dirty="0"/>
              <a:t>Go to S3</a:t>
            </a:r>
          </a:p>
          <a:p>
            <a:pPr marL="742950" lvl="1" indent="-285750">
              <a:buFont typeface="Wingdings" panose="05000000000000000000" pitchFamily="2" charset="2"/>
              <a:buChar char="q"/>
            </a:pPr>
            <a:r>
              <a:rPr lang="en-US" sz="1200" dirty="0"/>
              <a:t>Create a bucket</a:t>
            </a:r>
          </a:p>
          <a:p>
            <a:pPr marL="742950" lvl="1" indent="-285750">
              <a:buFont typeface="Wingdings" panose="05000000000000000000" pitchFamily="2" charset="2"/>
              <a:buChar char="q"/>
            </a:pPr>
            <a:r>
              <a:rPr lang="en-US" sz="1200" dirty="0"/>
              <a:t>Change the bucket property to public</a:t>
            </a:r>
          </a:p>
          <a:p>
            <a:pPr marL="742950" lvl="1" indent="-285750">
              <a:buFont typeface="Wingdings" panose="05000000000000000000" pitchFamily="2" charset="2"/>
              <a:buChar char="q"/>
            </a:pPr>
            <a:r>
              <a:rPr lang="en-US" sz="1200" dirty="0"/>
              <a:t>Go to the bucket</a:t>
            </a:r>
          </a:p>
          <a:p>
            <a:pPr marL="742950" lvl="1" indent="-285750">
              <a:buFont typeface="Wingdings" panose="05000000000000000000" pitchFamily="2" charset="2"/>
              <a:buChar char="q"/>
            </a:pPr>
            <a:r>
              <a:rPr lang="en-US" sz="1200" dirty="0"/>
              <a:t>Click on properties</a:t>
            </a:r>
          </a:p>
          <a:p>
            <a:pPr marL="742950" lvl="1" indent="-285750">
              <a:buFont typeface="Wingdings" panose="05000000000000000000" pitchFamily="2" charset="2"/>
              <a:buChar char="q"/>
            </a:pPr>
            <a:r>
              <a:rPr lang="en-US" sz="1200" dirty="0"/>
              <a:t>In The static website hosting section</a:t>
            </a:r>
          </a:p>
          <a:p>
            <a:pPr marL="1200150" lvl="2" indent="-285750">
              <a:buFont typeface="Wingdings" panose="05000000000000000000" pitchFamily="2" charset="2"/>
              <a:buChar char="q"/>
            </a:pPr>
            <a:r>
              <a:rPr lang="en-US" sz="1200" dirty="0"/>
              <a:t>Click on use this bucket to host a website</a:t>
            </a:r>
          </a:p>
          <a:p>
            <a:pPr marL="1200150" lvl="2" indent="-285750">
              <a:buFont typeface="Wingdings" panose="05000000000000000000" pitchFamily="2" charset="2"/>
              <a:buChar char="q"/>
            </a:pPr>
            <a:r>
              <a:rPr lang="en-US" sz="1200" dirty="0"/>
              <a:t>In the index document, type “index.html”</a:t>
            </a:r>
          </a:p>
          <a:p>
            <a:pPr marL="1200150" lvl="2" indent="-285750">
              <a:buFont typeface="Wingdings" panose="05000000000000000000" pitchFamily="2" charset="2"/>
              <a:buChar char="q"/>
            </a:pPr>
            <a:r>
              <a:rPr lang="en-US" sz="1200" dirty="0"/>
              <a:t>In the error document, type “error.html”</a:t>
            </a:r>
          </a:p>
          <a:p>
            <a:pPr marL="742950" lvl="1" indent="-285750">
              <a:buFont typeface="Wingdings" panose="05000000000000000000" pitchFamily="2" charset="2"/>
              <a:buChar char="q"/>
            </a:pPr>
            <a:r>
              <a:rPr lang="en-US" sz="1200" dirty="0"/>
              <a:t>Click on the static website hosting again</a:t>
            </a:r>
          </a:p>
          <a:p>
            <a:pPr marL="1200150" lvl="2" indent="-285750">
              <a:buFont typeface="Wingdings" panose="05000000000000000000" pitchFamily="2" charset="2"/>
              <a:buChar char="q"/>
            </a:pPr>
            <a:r>
              <a:rPr lang="en-US" sz="1200" dirty="0"/>
              <a:t>Copy the endpoint URL</a:t>
            </a:r>
          </a:p>
          <a:p>
            <a:pPr marL="285750" indent="-285750">
              <a:buFont typeface="Wingdings" panose="05000000000000000000" pitchFamily="2" charset="2"/>
              <a:buChar char="q"/>
            </a:pPr>
            <a:r>
              <a:rPr lang="en-US" sz="1200" dirty="0"/>
              <a:t>Try opening in the browser</a:t>
            </a:r>
          </a:p>
          <a:p>
            <a:pPr marL="285750" indent="-285750">
              <a:buFont typeface="Wingdings" panose="05000000000000000000" pitchFamily="2" charset="2"/>
              <a:buChar char="q"/>
            </a:pPr>
            <a:r>
              <a:rPr lang="en-US" sz="1200" dirty="0"/>
              <a:t>Make the files public</a:t>
            </a:r>
          </a:p>
          <a:p>
            <a:pPr marL="285750" indent="-285750">
              <a:buFont typeface="Wingdings" panose="05000000000000000000" pitchFamily="2" charset="2"/>
              <a:buChar char="q"/>
            </a:pPr>
            <a:r>
              <a:rPr lang="en-US" sz="1200" dirty="0"/>
              <a:t>Try opening the URL in browser again</a:t>
            </a:r>
          </a:p>
          <a:p>
            <a:pPr marL="285750" indent="-285750">
              <a:buFont typeface="Wingdings" panose="05000000000000000000" pitchFamily="2" charset="2"/>
              <a:buChar char="q"/>
            </a:pPr>
            <a:r>
              <a:rPr lang="en-US" sz="1200" dirty="0"/>
              <a:t>This can be done using Bucket Policy as well</a:t>
            </a:r>
          </a:p>
          <a:p>
            <a:pPr marL="742950" lvl="1" indent="-285750">
              <a:buFont typeface="Wingdings" panose="05000000000000000000" pitchFamily="2" charset="2"/>
              <a:buChar char="q"/>
            </a:pPr>
            <a:r>
              <a:rPr lang="en-US" sz="1200" dirty="0"/>
              <a:t>Go to Permissions -&gt; Bucket Policy</a:t>
            </a:r>
          </a:p>
          <a:p>
            <a:pPr marL="742950" lvl="1" indent="-285750">
              <a:buFont typeface="Wingdings" panose="05000000000000000000" pitchFamily="2" charset="2"/>
              <a:buChar char="q"/>
            </a:pPr>
            <a:r>
              <a:rPr lang="en-US" sz="1200" dirty="0"/>
              <a:t>Click on Policy Generator</a:t>
            </a:r>
          </a:p>
          <a:p>
            <a:pPr marL="1200150" lvl="2" indent="-285750">
              <a:buFont typeface="Wingdings" panose="05000000000000000000" pitchFamily="2" charset="2"/>
              <a:buChar char="q"/>
            </a:pPr>
            <a:r>
              <a:rPr lang="en-US" sz="1200" dirty="0"/>
              <a:t>Select the Type of Policy as “S3 Bucket Policy”</a:t>
            </a:r>
          </a:p>
          <a:p>
            <a:pPr marL="1200150" lvl="2" indent="-285750">
              <a:buFont typeface="Wingdings" panose="05000000000000000000" pitchFamily="2" charset="2"/>
              <a:buChar char="q"/>
            </a:pPr>
            <a:r>
              <a:rPr lang="en-US" sz="1200" dirty="0"/>
              <a:t>Select Effect as “Allow”</a:t>
            </a:r>
          </a:p>
          <a:p>
            <a:pPr marL="1200150" lvl="2" indent="-285750">
              <a:buFont typeface="Wingdings" panose="05000000000000000000" pitchFamily="2" charset="2"/>
              <a:buChar char="q"/>
            </a:pPr>
            <a:r>
              <a:rPr lang="en-US" sz="1200" dirty="0"/>
              <a:t>Set principle as “*”</a:t>
            </a:r>
          </a:p>
          <a:p>
            <a:pPr marL="1200150" lvl="2" indent="-285750">
              <a:buFont typeface="Wingdings" panose="05000000000000000000" pitchFamily="2" charset="2"/>
              <a:buChar char="q"/>
            </a:pPr>
            <a:r>
              <a:rPr lang="en-US" sz="1200" dirty="0"/>
              <a:t>AWS Service as Amazon S3</a:t>
            </a:r>
          </a:p>
          <a:p>
            <a:pPr marL="1200150" lvl="2" indent="-285750">
              <a:buFont typeface="Wingdings" panose="05000000000000000000" pitchFamily="2" charset="2"/>
              <a:buChar char="q"/>
            </a:pPr>
            <a:r>
              <a:rPr lang="en-US" sz="1200" dirty="0"/>
              <a:t>Actions as “</a:t>
            </a:r>
            <a:r>
              <a:rPr lang="en-US" sz="1200" dirty="0" err="1"/>
              <a:t>GetObject</a:t>
            </a:r>
            <a:r>
              <a:rPr lang="en-US" sz="1200" dirty="0"/>
              <a:t>”</a:t>
            </a:r>
          </a:p>
          <a:p>
            <a:pPr marL="1200150" lvl="2" indent="-285750">
              <a:buFont typeface="Wingdings" panose="05000000000000000000" pitchFamily="2" charset="2"/>
              <a:buChar char="q"/>
            </a:pPr>
            <a:r>
              <a:rPr lang="en-US" sz="1200" dirty="0"/>
              <a:t>Copy the ARN from Permission Tab and paste it in this format “arn:aws:s3:::&lt;bucket name&gt;/*”</a:t>
            </a:r>
          </a:p>
          <a:p>
            <a:pPr marL="1200150" lvl="2" indent="-285750">
              <a:buFont typeface="Wingdings" panose="05000000000000000000" pitchFamily="2" charset="2"/>
              <a:buChar char="q"/>
            </a:pPr>
            <a:r>
              <a:rPr lang="en-US" sz="1200" dirty="0"/>
              <a:t>Click on Add Statement &amp; then click on Generate Policy</a:t>
            </a:r>
          </a:p>
          <a:p>
            <a:pPr marL="1200150" lvl="2" indent="-285750">
              <a:buFont typeface="Wingdings" panose="05000000000000000000" pitchFamily="2" charset="2"/>
              <a:buChar char="q"/>
            </a:pPr>
            <a:r>
              <a:rPr lang="en-US" sz="1200" dirty="0"/>
              <a:t>Copy &amp; Paste policy in the bucket policy editor and click save</a:t>
            </a:r>
          </a:p>
        </p:txBody>
      </p:sp>
    </p:spTree>
    <p:extLst>
      <p:ext uri="{BB962C8B-B14F-4D97-AF65-F5344CB8AC3E}">
        <p14:creationId xmlns:p14="http://schemas.microsoft.com/office/powerpoint/2010/main" val="369674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Glacier &amp; Lifecycle Management</a:t>
            </a:r>
            <a:endParaRPr lang="en-GB" sz="2800" dirty="0"/>
          </a:p>
        </p:txBody>
      </p:sp>
      <p:sp>
        <p:nvSpPr>
          <p:cNvPr id="5" name="TextBox 4">
            <a:extLst>
              <a:ext uri="{FF2B5EF4-FFF2-40B4-BE49-F238E27FC236}">
                <a16:creationId xmlns:a16="http://schemas.microsoft.com/office/drawing/2014/main" id="{C24BDD00-29DB-4E31-9848-D0AA002BF4F4}"/>
              </a:ext>
            </a:extLst>
          </p:cNvPr>
          <p:cNvSpPr txBox="1"/>
          <p:nvPr/>
        </p:nvSpPr>
        <p:spPr>
          <a:xfrm>
            <a:off x="152400" y="1181100"/>
            <a:ext cx="11849100" cy="369332"/>
          </a:xfrm>
          <a:prstGeom prst="rect">
            <a:avLst/>
          </a:prstGeom>
          <a:noFill/>
        </p:spPr>
        <p:txBody>
          <a:bodyPr wrap="square" rtlCol="0">
            <a:spAutoFit/>
          </a:bodyPr>
          <a:lstStyle/>
          <a:p>
            <a:r>
              <a:rPr lang="en-US" b="1" dirty="0"/>
              <a:t>What is Amazon S3 Glacier?</a:t>
            </a:r>
          </a:p>
        </p:txBody>
      </p:sp>
      <p:sp>
        <p:nvSpPr>
          <p:cNvPr id="7" name="TextBox 6">
            <a:extLst>
              <a:ext uri="{FF2B5EF4-FFF2-40B4-BE49-F238E27FC236}">
                <a16:creationId xmlns:a16="http://schemas.microsoft.com/office/drawing/2014/main" id="{49BA64D4-FBB5-44C7-9943-07078C85D23C}"/>
              </a:ext>
            </a:extLst>
          </p:cNvPr>
          <p:cNvSpPr txBox="1"/>
          <p:nvPr/>
        </p:nvSpPr>
        <p:spPr>
          <a:xfrm>
            <a:off x="152400" y="1550432"/>
            <a:ext cx="118491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Amazon S3 Glacier is a secure, durable, and extremely low-cost cloud storage service for data archiving and long-term backup</a:t>
            </a:r>
          </a:p>
          <a:p>
            <a:pPr marL="285750" indent="-285750">
              <a:buFont typeface="Arial" panose="020B0604020202020204" pitchFamily="34" charset="0"/>
              <a:buChar char="•"/>
            </a:pPr>
            <a:r>
              <a:rPr lang="en-US" dirty="0"/>
              <a:t>It is designed to deliver 99.999999999% durability</a:t>
            </a:r>
          </a:p>
          <a:p>
            <a:pPr marL="285750" indent="-285750">
              <a:buFont typeface="Arial" panose="020B0604020202020204" pitchFamily="34" charset="0"/>
              <a:buChar char="•"/>
            </a:pPr>
            <a:r>
              <a:rPr lang="en-US" dirty="0"/>
              <a:t>Designed to meet the most stringent security, compliance, and regulatory requirement</a:t>
            </a:r>
          </a:p>
        </p:txBody>
      </p:sp>
      <p:sp>
        <p:nvSpPr>
          <p:cNvPr id="8" name="TextBox 7">
            <a:extLst>
              <a:ext uri="{FF2B5EF4-FFF2-40B4-BE49-F238E27FC236}">
                <a16:creationId xmlns:a16="http://schemas.microsoft.com/office/drawing/2014/main" id="{00C1CED2-0160-41CB-8AD3-5AA26BB04648}"/>
              </a:ext>
            </a:extLst>
          </p:cNvPr>
          <p:cNvSpPr txBox="1"/>
          <p:nvPr/>
        </p:nvSpPr>
        <p:spPr>
          <a:xfrm>
            <a:off x="152400" y="3120093"/>
            <a:ext cx="11849100" cy="369332"/>
          </a:xfrm>
          <a:prstGeom prst="rect">
            <a:avLst/>
          </a:prstGeom>
          <a:noFill/>
        </p:spPr>
        <p:txBody>
          <a:bodyPr wrap="square" rtlCol="0">
            <a:spAutoFit/>
          </a:bodyPr>
          <a:lstStyle/>
          <a:p>
            <a:r>
              <a:rPr lang="en-US" b="1" dirty="0"/>
              <a:t>Lifecycle Management</a:t>
            </a:r>
          </a:p>
        </p:txBody>
      </p:sp>
      <p:sp>
        <p:nvSpPr>
          <p:cNvPr id="9" name="TextBox 8">
            <a:extLst>
              <a:ext uri="{FF2B5EF4-FFF2-40B4-BE49-F238E27FC236}">
                <a16:creationId xmlns:a16="http://schemas.microsoft.com/office/drawing/2014/main" id="{5B897D5B-4188-48EA-83D7-F5481F390E02}"/>
              </a:ext>
            </a:extLst>
          </p:cNvPr>
          <p:cNvSpPr txBox="1"/>
          <p:nvPr/>
        </p:nvSpPr>
        <p:spPr>
          <a:xfrm>
            <a:off x="171450" y="3429000"/>
            <a:ext cx="118491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Lifecycle Management is the term used to describe the process of moving data from </a:t>
            </a:r>
          </a:p>
        </p:txBody>
      </p:sp>
    </p:spTree>
    <p:extLst>
      <p:ext uri="{BB962C8B-B14F-4D97-AF65-F5344CB8AC3E}">
        <p14:creationId xmlns:p14="http://schemas.microsoft.com/office/powerpoint/2010/main" val="1354307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Amazon S3 Glacier Lab</a:t>
            </a:r>
            <a:endParaRPr lang="en-GB" sz="2800" dirty="0"/>
          </a:p>
        </p:txBody>
      </p:sp>
      <p:sp>
        <p:nvSpPr>
          <p:cNvPr id="6" name="TextBox 5">
            <a:extLst>
              <a:ext uri="{FF2B5EF4-FFF2-40B4-BE49-F238E27FC236}">
                <a16:creationId xmlns:a16="http://schemas.microsoft.com/office/drawing/2014/main" id="{A985CE73-8D0B-4E9E-A68B-E644FDE98794}"/>
              </a:ext>
            </a:extLst>
          </p:cNvPr>
          <p:cNvSpPr txBox="1"/>
          <p:nvPr/>
        </p:nvSpPr>
        <p:spPr>
          <a:xfrm>
            <a:off x="152400" y="1181100"/>
            <a:ext cx="7304468" cy="3785652"/>
          </a:xfrm>
          <a:prstGeom prst="rect">
            <a:avLst/>
          </a:prstGeom>
          <a:noFill/>
        </p:spPr>
        <p:txBody>
          <a:bodyPr wrap="square" rtlCol="0">
            <a:spAutoFit/>
          </a:bodyPr>
          <a:lstStyle/>
          <a:p>
            <a:pPr marL="285750" indent="-285750">
              <a:buFont typeface="Wingdings" panose="05000000000000000000" pitchFamily="2" charset="2"/>
              <a:buChar char="q"/>
            </a:pPr>
            <a:r>
              <a:rPr lang="en-US" sz="1200" dirty="0"/>
              <a:t>Go to s3</a:t>
            </a:r>
          </a:p>
          <a:p>
            <a:pPr marL="742950" lvl="1" indent="-285750">
              <a:buFont typeface="Wingdings" panose="05000000000000000000" pitchFamily="2" charset="2"/>
              <a:buChar char="q"/>
            </a:pPr>
            <a:r>
              <a:rPr lang="en-US" sz="1200" dirty="0"/>
              <a:t>Create a new bucket</a:t>
            </a:r>
          </a:p>
          <a:p>
            <a:pPr marL="742950" lvl="1" indent="-285750">
              <a:buFont typeface="Wingdings" panose="05000000000000000000" pitchFamily="2" charset="2"/>
              <a:buChar char="q"/>
            </a:pPr>
            <a:r>
              <a:rPr lang="en-US" sz="1200" dirty="0"/>
              <a:t>Enable versioning </a:t>
            </a:r>
          </a:p>
          <a:p>
            <a:pPr marL="285750" indent="-285750">
              <a:buFont typeface="Wingdings" panose="05000000000000000000" pitchFamily="2" charset="2"/>
              <a:buChar char="q"/>
            </a:pPr>
            <a:r>
              <a:rPr lang="en-US" sz="1200" dirty="0"/>
              <a:t>Go to the newly created bucket and then click on management</a:t>
            </a:r>
          </a:p>
          <a:p>
            <a:pPr marL="742950" lvl="1" indent="-285750">
              <a:buFont typeface="Wingdings" panose="05000000000000000000" pitchFamily="2" charset="2"/>
              <a:buChar char="q"/>
            </a:pPr>
            <a:r>
              <a:rPr lang="en-US" sz="1200" dirty="0"/>
              <a:t>Click on Lifecycle, then click on “Add lifecycle rule”</a:t>
            </a:r>
          </a:p>
          <a:p>
            <a:pPr marL="742950" lvl="1" indent="-285750">
              <a:buFont typeface="Wingdings" panose="05000000000000000000" pitchFamily="2" charset="2"/>
              <a:buChar char="q"/>
            </a:pPr>
            <a:r>
              <a:rPr lang="en-US" sz="1200" dirty="0"/>
              <a:t>Enter any Role Name and then click next</a:t>
            </a:r>
          </a:p>
          <a:p>
            <a:pPr marL="742950" lvl="1" indent="-285750">
              <a:buFont typeface="Wingdings" panose="05000000000000000000" pitchFamily="2" charset="2"/>
              <a:buChar char="q"/>
            </a:pPr>
            <a:r>
              <a:rPr lang="en-US" sz="1200" dirty="0"/>
              <a:t>Select check the “Current version” </a:t>
            </a:r>
          </a:p>
          <a:p>
            <a:pPr marL="1200150" lvl="2" indent="-285750">
              <a:buFont typeface="Wingdings" panose="05000000000000000000" pitchFamily="2" charset="2"/>
              <a:buChar char="q"/>
            </a:pPr>
            <a:r>
              <a:rPr lang="en-US" sz="1200" dirty="0"/>
              <a:t>Click on Add a transition</a:t>
            </a:r>
          </a:p>
          <a:p>
            <a:pPr marL="1200150" lvl="2" indent="-285750">
              <a:buFont typeface="Wingdings" panose="05000000000000000000" pitchFamily="2" charset="2"/>
              <a:buChar char="q"/>
            </a:pPr>
            <a:r>
              <a:rPr lang="en-US" sz="1200" dirty="0"/>
              <a:t>Select Transition to Standard-IA after and enter 30 in the Days after object creation</a:t>
            </a:r>
          </a:p>
          <a:p>
            <a:pPr marL="1200150" lvl="2" indent="-285750">
              <a:buFont typeface="Wingdings" panose="05000000000000000000" pitchFamily="2" charset="2"/>
              <a:buChar char="q"/>
            </a:pPr>
            <a:r>
              <a:rPr lang="en-US" sz="1200" dirty="0"/>
              <a:t>Click on Add a transition and </a:t>
            </a:r>
          </a:p>
          <a:p>
            <a:pPr marL="1200150" lvl="2" indent="-285750">
              <a:buFont typeface="Wingdings" panose="05000000000000000000" pitchFamily="2" charset="2"/>
              <a:buChar char="q"/>
            </a:pPr>
            <a:r>
              <a:rPr lang="en-US" sz="1200" dirty="0"/>
              <a:t>Configure Transition to Amazon Glacier after 60 days</a:t>
            </a:r>
          </a:p>
          <a:p>
            <a:pPr marL="742950" lvl="1" indent="-285750">
              <a:buFont typeface="Wingdings" panose="05000000000000000000" pitchFamily="2" charset="2"/>
              <a:buChar char="q"/>
            </a:pPr>
            <a:r>
              <a:rPr lang="en-US" sz="1200" dirty="0"/>
              <a:t>Then check “Previous Version” </a:t>
            </a:r>
          </a:p>
          <a:p>
            <a:pPr marL="1200150" lvl="2" indent="-285750">
              <a:buFont typeface="Wingdings" panose="05000000000000000000" pitchFamily="2" charset="2"/>
              <a:buChar char="q"/>
            </a:pPr>
            <a:r>
              <a:rPr lang="en-US" sz="1200" dirty="0"/>
              <a:t>Add the same rules as above</a:t>
            </a:r>
          </a:p>
          <a:p>
            <a:pPr marL="742950" lvl="1" indent="-285750">
              <a:buFont typeface="Wingdings" panose="05000000000000000000" pitchFamily="2" charset="2"/>
              <a:buChar char="q"/>
            </a:pPr>
            <a:r>
              <a:rPr lang="en-US" sz="1200" dirty="0"/>
              <a:t>Click on Next</a:t>
            </a:r>
          </a:p>
          <a:p>
            <a:pPr marL="742950" lvl="1" indent="-285750">
              <a:buFont typeface="Wingdings" panose="05000000000000000000" pitchFamily="2" charset="2"/>
              <a:buChar char="q"/>
            </a:pPr>
            <a:r>
              <a:rPr lang="en-US" sz="1200" dirty="0"/>
              <a:t>Configure expiration</a:t>
            </a:r>
          </a:p>
          <a:p>
            <a:pPr marL="1200150" lvl="2" indent="-285750">
              <a:buFont typeface="Wingdings" panose="05000000000000000000" pitchFamily="2" charset="2"/>
              <a:buChar char="q"/>
            </a:pPr>
            <a:r>
              <a:rPr lang="en-US" sz="1200" dirty="0"/>
              <a:t>Check current version</a:t>
            </a:r>
          </a:p>
          <a:p>
            <a:pPr marL="1200150" lvl="2" indent="-285750">
              <a:buFont typeface="Wingdings" panose="05000000000000000000" pitchFamily="2" charset="2"/>
              <a:buChar char="q"/>
            </a:pPr>
            <a:r>
              <a:rPr lang="en-US" sz="1200" dirty="0"/>
              <a:t>Check Expire current version of object</a:t>
            </a:r>
          </a:p>
          <a:p>
            <a:pPr marL="1200150" lvl="2" indent="-285750">
              <a:buFont typeface="Wingdings" panose="05000000000000000000" pitchFamily="2" charset="2"/>
              <a:buChar char="q"/>
            </a:pPr>
            <a:r>
              <a:rPr lang="en-US" sz="1200" dirty="0"/>
              <a:t>And enter the number of days that you want the object to expire after</a:t>
            </a:r>
          </a:p>
          <a:p>
            <a:pPr marL="1200150" lvl="2" indent="-285750">
              <a:buFont typeface="Wingdings" panose="05000000000000000000" pitchFamily="2" charset="2"/>
              <a:buChar char="q"/>
            </a:pPr>
            <a:r>
              <a:rPr lang="en-US" sz="1200" dirty="0"/>
              <a:t>Click on Next and then </a:t>
            </a:r>
            <a:r>
              <a:rPr lang="en-US" sz="1200"/>
              <a:t>hit save</a:t>
            </a:r>
            <a:endParaRPr lang="en-US" sz="1200" dirty="0"/>
          </a:p>
          <a:p>
            <a:pPr marL="742950" lvl="1" indent="-285750">
              <a:buFont typeface="Wingdings" panose="05000000000000000000" pitchFamily="2" charset="2"/>
              <a:buChar char="q"/>
            </a:pPr>
            <a:endParaRPr lang="en-US" sz="1200" dirty="0"/>
          </a:p>
        </p:txBody>
      </p:sp>
    </p:spTree>
    <p:extLst>
      <p:ext uri="{BB962C8B-B14F-4D97-AF65-F5344CB8AC3E}">
        <p14:creationId xmlns:p14="http://schemas.microsoft.com/office/powerpoint/2010/main" val="4189597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S3 Transfer Acceleration</a:t>
            </a:r>
            <a:endParaRPr lang="en-GB" sz="2800" dirty="0"/>
          </a:p>
        </p:txBody>
      </p:sp>
      <p:sp>
        <p:nvSpPr>
          <p:cNvPr id="6" name="TextBox 5">
            <a:extLst>
              <a:ext uri="{FF2B5EF4-FFF2-40B4-BE49-F238E27FC236}">
                <a16:creationId xmlns:a16="http://schemas.microsoft.com/office/drawing/2014/main" id="{A985CE73-8D0B-4E9E-A68B-E644FDE98794}"/>
              </a:ext>
            </a:extLst>
          </p:cNvPr>
          <p:cNvSpPr txBox="1"/>
          <p:nvPr/>
        </p:nvSpPr>
        <p:spPr>
          <a:xfrm>
            <a:off x="152400" y="1181100"/>
            <a:ext cx="7304468" cy="1200329"/>
          </a:xfrm>
          <a:prstGeom prst="rect">
            <a:avLst/>
          </a:prstGeom>
          <a:noFill/>
        </p:spPr>
        <p:txBody>
          <a:bodyPr wrap="square" rtlCol="0">
            <a:spAutoFit/>
          </a:bodyPr>
          <a:lstStyle/>
          <a:p>
            <a:pPr marL="285750" indent="-285750">
              <a:buFont typeface="Wingdings" panose="05000000000000000000" pitchFamily="2" charset="2"/>
              <a:buChar char="q"/>
            </a:pPr>
            <a:r>
              <a:rPr lang="en-US" sz="1200" dirty="0"/>
              <a:t>Go to s3</a:t>
            </a:r>
          </a:p>
          <a:p>
            <a:pPr marL="285750" indent="-285750">
              <a:buFont typeface="Wingdings" panose="05000000000000000000" pitchFamily="2" charset="2"/>
              <a:buChar char="q"/>
            </a:pPr>
            <a:r>
              <a:rPr lang="en-US" sz="1200" dirty="0"/>
              <a:t>Create  a new bucket</a:t>
            </a:r>
          </a:p>
          <a:p>
            <a:pPr marL="285750" indent="-285750">
              <a:buFont typeface="Wingdings" panose="05000000000000000000" pitchFamily="2" charset="2"/>
              <a:buChar char="q"/>
            </a:pPr>
            <a:r>
              <a:rPr lang="en-US" sz="1200" dirty="0"/>
              <a:t>Go to properties</a:t>
            </a:r>
          </a:p>
          <a:p>
            <a:pPr marL="742950" lvl="1" indent="-285750">
              <a:buFont typeface="Wingdings" panose="05000000000000000000" pitchFamily="2" charset="2"/>
              <a:buChar char="q"/>
            </a:pPr>
            <a:r>
              <a:rPr lang="en-US" sz="1200" dirty="0"/>
              <a:t>Enable transfer acceleration</a:t>
            </a:r>
          </a:p>
          <a:p>
            <a:pPr marL="742950" lvl="1" indent="-285750">
              <a:buFont typeface="Wingdings" panose="05000000000000000000" pitchFamily="2" charset="2"/>
              <a:buChar char="q"/>
            </a:pPr>
            <a:r>
              <a:rPr lang="en-US" sz="1200" dirty="0"/>
              <a:t>Use the new end point</a:t>
            </a:r>
          </a:p>
          <a:p>
            <a:pPr marL="742950" lvl="1" indent="-285750">
              <a:buFont typeface="Wingdings" panose="05000000000000000000" pitchFamily="2" charset="2"/>
              <a:buChar char="q"/>
            </a:pPr>
            <a:r>
              <a:rPr lang="en-US" sz="1200" dirty="0"/>
              <a:t>Click on the link to test the upload speed</a:t>
            </a:r>
          </a:p>
        </p:txBody>
      </p:sp>
    </p:spTree>
    <p:extLst>
      <p:ext uri="{BB962C8B-B14F-4D97-AF65-F5344CB8AC3E}">
        <p14:creationId xmlns:p14="http://schemas.microsoft.com/office/powerpoint/2010/main" val="389787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CDN &amp; CloudFront</a:t>
            </a:r>
            <a:endParaRPr lang="en-GB" sz="2800" dirty="0"/>
          </a:p>
        </p:txBody>
      </p:sp>
      <p:sp>
        <p:nvSpPr>
          <p:cNvPr id="5" name="TextBox 4">
            <a:extLst>
              <a:ext uri="{FF2B5EF4-FFF2-40B4-BE49-F238E27FC236}">
                <a16:creationId xmlns:a16="http://schemas.microsoft.com/office/drawing/2014/main" id="{C24BDD00-29DB-4E31-9848-D0AA002BF4F4}"/>
              </a:ext>
            </a:extLst>
          </p:cNvPr>
          <p:cNvSpPr txBox="1"/>
          <p:nvPr/>
        </p:nvSpPr>
        <p:spPr>
          <a:xfrm>
            <a:off x="152400" y="1181100"/>
            <a:ext cx="11849100" cy="369332"/>
          </a:xfrm>
          <a:prstGeom prst="rect">
            <a:avLst/>
          </a:prstGeom>
          <a:noFill/>
        </p:spPr>
        <p:txBody>
          <a:bodyPr wrap="square" rtlCol="0">
            <a:spAutoFit/>
          </a:bodyPr>
          <a:lstStyle/>
          <a:p>
            <a:r>
              <a:rPr lang="en-US" b="1" dirty="0"/>
              <a:t>What is a CDN?</a:t>
            </a:r>
          </a:p>
        </p:txBody>
      </p:sp>
      <p:sp>
        <p:nvSpPr>
          <p:cNvPr id="7" name="TextBox 6">
            <a:extLst>
              <a:ext uri="{FF2B5EF4-FFF2-40B4-BE49-F238E27FC236}">
                <a16:creationId xmlns:a16="http://schemas.microsoft.com/office/drawing/2014/main" id="{49BA64D4-FBB5-44C7-9943-07078C85D23C}"/>
              </a:ext>
            </a:extLst>
          </p:cNvPr>
          <p:cNvSpPr txBox="1"/>
          <p:nvPr/>
        </p:nvSpPr>
        <p:spPr>
          <a:xfrm>
            <a:off x="152400" y="1550432"/>
            <a:ext cx="118491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content delivery network (CDN) refers to a geographically distributed group of servers which work together to provide fast delivery of Internet content. A CDN allows for the quick transfer of assets needed for loading Internet content including HTML pages, </a:t>
            </a:r>
            <a:r>
              <a:rPr lang="en-US" dirty="0" err="1"/>
              <a:t>javascript</a:t>
            </a:r>
            <a:r>
              <a:rPr lang="en-US" dirty="0"/>
              <a:t> files, stylesheets, images, and videos. </a:t>
            </a:r>
          </a:p>
        </p:txBody>
      </p:sp>
      <p:pic>
        <p:nvPicPr>
          <p:cNvPr id="1026" name="Picture 2" descr="https://cloudflare.com/img/learning/cdn/what-is-a-cdn/what-is-a-cdn.png">
            <a:extLst>
              <a:ext uri="{FF2B5EF4-FFF2-40B4-BE49-F238E27FC236}">
                <a16:creationId xmlns:a16="http://schemas.microsoft.com/office/drawing/2014/main" id="{B1427BF0-745F-4661-A52A-5A12526E1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1686" y="2473762"/>
            <a:ext cx="6327913" cy="37365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F61BC7A-E029-421B-AF1C-E0B0DBFAFC0A}"/>
              </a:ext>
            </a:extLst>
          </p:cNvPr>
          <p:cNvSpPr txBox="1"/>
          <p:nvPr/>
        </p:nvSpPr>
        <p:spPr>
          <a:xfrm>
            <a:off x="152400" y="2658428"/>
            <a:ext cx="11849100" cy="369332"/>
          </a:xfrm>
          <a:prstGeom prst="rect">
            <a:avLst/>
          </a:prstGeom>
          <a:noFill/>
        </p:spPr>
        <p:txBody>
          <a:bodyPr wrap="square" rtlCol="0">
            <a:spAutoFit/>
          </a:bodyPr>
          <a:lstStyle/>
          <a:p>
            <a:r>
              <a:rPr lang="en-US" b="1" dirty="0"/>
              <a:t>What is a CloudFront?</a:t>
            </a:r>
          </a:p>
        </p:txBody>
      </p:sp>
      <p:sp>
        <p:nvSpPr>
          <p:cNvPr id="11" name="TextBox 10">
            <a:extLst>
              <a:ext uri="{FF2B5EF4-FFF2-40B4-BE49-F238E27FC236}">
                <a16:creationId xmlns:a16="http://schemas.microsoft.com/office/drawing/2014/main" id="{6978C0E3-55F5-4F5B-BA23-E181D3AD9990}"/>
              </a:ext>
            </a:extLst>
          </p:cNvPr>
          <p:cNvSpPr txBox="1"/>
          <p:nvPr/>
        </p:nvSpPr>
        <p:spPr>
          <a:xfrm>
            <a:off x="152400" y="3027760"/>
            <a:ext cx="5267739"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Amazon CloudFront is a fast content delivery network (CDN) service that securely delivers data, videos, applications, and APIs to customers globally with low latency, high transfer speeds, all within a developer-friendly environment.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CloudFront speeds up the distribution of your content by routing each user request through the AWS backbone network to the edge location that can best serve your content. Typically, this is a CloudFront edge server that provides the fastest delivery to the viewer. </a:t>
            </a:r>
          </a:p>
        </p:txBody>
      </p:sp>
    </p:spTree>
    <p:extLst>
      <p:ext uri="{BB962C8B-B14F-4D97-AF65-F5344CB8AC3E}">
        <p14:creationId xmlns:p14="http://schemas.microsoft.com/office/powerpoint/2010/main" val="659599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CloudFront</a:t>
            </a:r>
            <a:endParaRPr lang="en-GB" sz="2800" dirty="0"/>
          </a:p>
        </p:txBody>
      </p:sp>
      <p:sp>
        <p:nvSpPr>
          <p:cNvPr id="5" name="TextBox 4">
            <a:extLst>
              <a:ext uri="{FF2B5EF4-FFF2-40B4-BE49-F238E27FC236}">
                <a16:creationId xmlns:a16="http://schemas.microsoft.com/office/drawing/2014/main" id="{C24BDD00-29DB-4E31-9848-D0AA002BF4F4}"/>
              </a:ext>
            </a:extLst>
          </p:cNvPr>
          <p:cNvSpPr txBox="1"/>
          <p:nvPr/>
        </p:nvSpPr>
        <p:spPr>
          <a:xfrm>
            <a:off x="152400" y="1181100"/>
            <a:ext cx="11849100" cy="369332"/>
          </a:xfrm>
          <a:prstGeom prst="rect">
            <a:avLst/>
          </a:prstGeom>
          <a:noFill/>
        </p:spPr>
        <p:txBody>
          <a:bodyPr wrap="square" rtlCol="0">
            <a:spAutoFit/>
          </a:bodyPr>
          <a:lstStyle/>
          <a:p>
            <a:r>
              <a:rPr lang="en-US" b="1" dirty="0"/>
              <a:t>Things to remember</a:t>
            </a:r>
          </a:p>
        </p:txBody>
      </p:sp>
      <p:sp>
        <p:nvSpPr>
          <p:cNvPr id="7" name="TextBox 6">
            <a:extLst>
              <a:ext uri="{FF2B5EF4-FFF2-40B4-BE49-F238E27FC236}">
                <a16:creationId xmlns:a16="http://schemas.microsoft.com/office/drawing/2014/main" id="{49BA64D4-FBB5-44C7-9943-07078C85D23C}"/>
              </a:ext>
            </a:extLst>
          </p:cNvPr>
          <p:cNvSpPr txBox="1"/>
          <p:nvPr/>
        </p:nvSpPr>
        <p:spPr>
          <a:xfrm>
            <a:off x="152400" y="1550432"/>
            <a:ext cx="11849100"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Edge Locations</a:t>
            </a:r>
            <a:r>
              <a:rPr lang="en-US" dirty="0"/>
              <a:t>: CloudFront delivers the content through a worldwide network of data centers called edge locations. Content is cached at these locations</a:t>
            </a:r>
          </a:p>
          <a:p>
            <a:endParaRPr lang="en-US" dirty="0"/>
          </a:p>
          <a:p>
            <a:pPr marL="285750" indent="-285750">
              <a:buFont typeface="Arial" panose="020B0604020202020204" pitchFamily="34" charset="0"/>
              <a:buChar char="•"/>
            </a:pPr>
            <a:r>
              <a:rPr lang="en-US" b="1" dirty="0"/>
              <a:t>Origin</a:t>
            </a:r>
            <a:r>
              <a:rPr lang="en-US" dirty="0"/>
              <a:t> -  Origin is the original location, usually  an S3 Bucket, an EC2 instance, an Elastic Load Balancer, or Route53, from where CloudFront distributes the content from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Distribution</a:t>
            </a:r>
            <a:r>
              <a:rPr lang="en-US" dirty="0"/>
              <a:t> - CloudFront distribution tells CloudFront where is the content to be delivered from, and the details about how to track and manage content delivery</a:t>
            </a:r>
          </a:p>
          <a:p>
            <a:pPr marL="742950" lvl="1" indent="-285750">
              <a:buFont typeface="Arial" panose="020B0604020202020204" pitchFamily="34" charset="0"/>
              <a:buChar char="•"/>
            </a:pPr>
            <a:r>
              <a:rPr lang="en-US" dirty="0"/>
              <a:t>Web Distribution – Used for websites</a:t>
            </a:r>
          </a:p>
          <a:p>
            <a:pPr marL="742950" lvl="1" indent="-285750">
              <a:buFont typeface="Arial" panose="020B0604020202020204" pitchFamily="34" charset="0"/>
              <a:buChar char="•"/>
            </a:pPr>
            <a:r>
              <a:rPr lang="en-US" dirty="0"/>
              <a:t>RTMP (Real-Time Media Protocol) – for Video and other real time media</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Edge Locations can also be written to (i.e. an object can be placed), which then is replicated back to origin server</a:t>
            </a:r>
          </a:p>
          <a:p>
            <a:pPr marL="285750" indent="-285750">
              <a:buFont typeface="Arial" panose="020B0604020202020204" pitchFamily="34" charset="0"/>
              <a:buChar char="•"/>
            </a:pPr>
            <a:r>
              <a:rPr lang="en-US" dirty="0"/>
              <a:t>Objects are cached for life of the TTL (Time to Live), clearing caches is chargeable</a:t>
            </a:r>
          </a:p>
        </p:txBody>
      </p:sp>
    </p:spTree>
    <p:extLst>
      <p:ext uri="{BB962C8B-B14F-4D97-AF65-F5344CB8AC3E}">
        <p14:creationId xmlns:p14="http://schemas.microsoft.com/office/powerpoint/2010/main" val="310259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CloudFront Lab</a:t>
            </a:r>
            <a:endParaRPr lang="en-GB" sz="2800" dirty="0"/>
          </a:p>
        </p:txBody>
      </p:sp>
      <p:sp>
        <p:nvSpPr>
          <p:cNvPr id="6" name="TextBox 5">
            <a:extLst>
              <a:ext uri="{FF2B5EF4-FFF2-40B4-BE49-F238E27FC236}">
                <a16:creationId xmlns:a16="http://schemas.microsoft.com/office/drawing/2014/main" id="{A985CE73-8D0B-4E9E-A68B-E644FDE98794}"/>
              </a:ext>
            </a:extLst>
          </p:cNvPr>
          <p:cNvSpPr txBox="1"/>
          <p:nvPr/>
        </p:nvSpPr>
        <p:spPr>
          <a:xfrm>
            <a:off x="152400" y="1181100"/>
            <a:ext cx="7304468" cy="3600986"/>
          </a:xfrm>
          <a:prstGeom prst="rect">
            <a:avLst/>
          </a:prstGeom>
          <a:noFill/>
        </p:spPr>
        <p:txBody>
          <a:bodyPr wrap="square" rtlCol="0">
            <a:spAutoFit/>
          </a:bodyPr>
          <a:lstStyle/>
          <a:p>
            <a:pPr marL="285750" indent="-285750">
              <a:buFont typeface="Wingdings" panose="05000000000000000000" pitchFamily="2" charset="2"/>
              <a:buChar char="q"/>
            </a:pPr>
            <a:r>
              <a:rPr lang="en-US" sz="1200" dirty="0"/>
              <a:t>Go to s3</a:t>
            </a:r>
          </a:p>
          <a:p>
            <a:pPr marL="742950" lvl="1" indent="-285750">
              <a:buFont typeface="Wingdings" panose="05000000000000000000" pitchFamily="2" charset="2"/>
              <a:buChar char="q"/>
            </a:pPr>
            <a:r>
              <a:rPr lang="en-US" sz="1200" dirty="0"/>
              <a:t>Create a new bucket</a:t>
            </a:r>
          </a:p>
          <a:p>
            <a:pPr marL="742950" lvl="1" indent="-285750">
              <a:buFont typeface="Wingdings" panose="05000000000000000000" pitchFamily="2" charset="2"/>
              <a:buChar char="q"/>
            </a:pPr>
            <a:r>
              <a:rPr lang="en-US" sz="1200" dirty="0"/>
              <a:t>Upload an image</a:t>
            </a:r>
          </a:p>
          <a:p>
            <a:pPr marL="742950" lvl="1" indent="-285750">
              <a:buFont typeface="Wingdings" panose="05000000000000000000" pitchFamily="2" charset="2"/>
              <a:buChar char="q"/>
            </a:pPr>
            <a:r>
              <a:rPr lang="en-US" sz="1200" dirty="0"/>
              <a:t>Make the image public</a:t>
            </a:r>
          </a:p>
          <a:p>
            <a:pPr marL="285750" indent="-285750">
              <a:buFont typeface="Wingdings" panose="05000000000000000000" pitchFamily="2" charset="2"/>
              <a:buChar char="q"/>
            </a:pPr>
            <a:r>
              <a:rPr lang="en-US" sz="1200" dirty="0"/>
              <a:t>Go to CloudFront console</a:t>
            </a:r>
          </a:p>
          <a:p>
            <a:pPr marL="742950" lvl="1" indent="-285750">
              <a:buFont typeface="Wingdings" panose="05000000000000000000" pitchFamily="2" charset="2"/>
              <a:buChar char="q"/>
            </a:pPr>
            <a:r>
              <a:rPr lang="en-US" sz="1200" dirty="0"/>
              <a:t>Click on Create Distribution</a:t>
            </a:r>
          </a:p>
          <a:p>
            <a:pPr marL="742950" lvl="1" indent="-285750">
              <a:buFont typeface="Wingdings" panose="05000000000000000000" pitchFamily="2" charset="2"/>
              <a:buChar char="q"/>
            </a:pPr>
            <a:r>
              <a:rPr lang="en-US" sz="1200" dirty="0"/>
              <a:t>Then select web-distribution</a:t>
            </a:r>
          </a:p>
          <a:p>
            <a:pPr marL="742950" lvl="1" indent="-285750">
              <a:buFont typeface="Wingdings" panose="05000000000000000000" pitchFamily="2" charset="2"/>
              <a:buChar char="q"/>
            </a:pPr>
            <a:r>
              <a:rPr lang="en-US" sz="1200" dirty="0"/>
              <a:t>In the Origin Domain Name, select the S3 bucket</a:t>
            </a:r>
          </a:p>
          <a:p>
            <a:pPr marL="742950" lvl="1" indent="-285750">
              <a:buFont typeface="Wingdings" panose="05000000000000000000" pitchFamily="2" charset="2"/>
              <a:buChar char="q"/>
            </a:pPr>
            <a:r>
              <a:rPr lang="en-US" sz="1200" dirty="0"/>
              <a:t>Leave the origin path blank</a:t>
            </a:r>
          </a:p>
          <a:p>
            <a:pPr marL="742950" lvl="1" indent="-285750">
              <a:buFont typeface="Wingdings" panose="05000000000000000000" pitchFamily="2" charset="2"/>
              <a:buChar char="q"/>
            </a:pPr>
            <a:r>
              <a:rPr lang="en-US" sz="1200" dirty="0"/>
              <a:t>Leave Origin ID as default</a:t>
            </a:r>
          </a:p>
          <a:p>
            <a:pPr marL="742950" lvl="1" indent="-285750">
              <a:buFont typeface="Wingdings" panose="05000000000000000000" pitchFamily="2" charset="2"/>
              <a:buChar char="q"/>
            </a:pPr>
            <a:r>
              <a:rPr lang="en-US" sz="1200" dirty="0"/>
              <a:t>Click Yes on Restrict bucket access</a:t>
            </a:r>
          </a:p>
          <a:p>
            <a:pPr marL="742950" lvl="1" indent="-285750">
              <a:buFont typeface="Wingdings" panose="05000000000000000000" pitchFamily="2" charset="2"/>
              <a:buChar char="q"/>
            </a:pPr>
            <a:r>
              <a:rPr lang="en-US" sz="1200" dirty="0"/>
              <a:t>Leave Origin Access Identity as Create a New Identity</a:t>
            </a:r>
          </a:p>
          <a:p>
            <a:pPr marL="742950" lvl="1" indent="-285750">
              <a:buFont typeface="Wingdings" panose="05000000000000000000" pitchFamily="2" charset="2"/>
              <a:buChar char="q"/>
            </a:pPr>
            <a:r>
              <a:rPr lang="en-US" sz="1200" dirty="0"/>
              <a:t>Select Yes in Grant permission automatically</a:t>
            </a:r>
          </a:p>
          <a:p>
            <a:pPr marL="285750" indent="-285750">
              <a:buFont typeface="Wingdings" panose="05000000000000000000" pitchFamily="2" charset="2"/>
              <a:buChar char="q"/>
            </a:pPr>
            <a:r>
              <a:rPr lang="en-US" sz="1200" dirty="0"/>
              <a:t>In Cache </a:t>
            </a:r>
            <a:r>
              <a:rPr lang="en-US" sz="1200" dirty="0" err="1"/>
              <a:t>Behaviour</a:t>
            </a:r>
            <a:endParaRPr lang="en-US" sz="1200" dirty="0"/>
          </a:p>
          <a:p>
            <a:pPr marL="742950" lvl="1" indent="-285750">
              <a:buFont typeface="Wingdings" panose="05000000000000000000" pitchFamily="2" charset="2"/>
              <a:buChar char="q"/>
            </a:pPr>
            <a:r>
              <a:rPr lang="en-US" sz="1200" dirty="0"/>
              <a:t>In Protocol Policy – Select Redirect https to https</a:t>
            </a:r>
          </a:p>
          <a:p>
            <a:pPr marL="742950" lvl="1" indent="-285750">
              <a:buFont typeface="Wingdings" panose="05000000000000000000" pitchFamily="2" charset="2"/>
              <a:buChar char="q"/>
            </a:pPr>
            <a:r>
              <a:rPr lang="en-US" sz="1200" dirty="0"/>
              <a:t>In HTTP Methods select G”ET, HEAD, OPTIONS, PUT, POST, PATCH, DELETE”</a:t>
            </a:r>
          </a:p>
          <a:p>
            <a:pPr marL="285750" indent="-285750">
              <a:buFont typeface="Wingdings" panose="05000000000000000000" pitchFamily="2" charset="2"/>
              <a:buChar char="q"/>
            </a:pPr>
            <a:r>
              <a:rPr lang="en-US" sz="1200" dirty="0"/>
              <a:t>Leave everything else as default  and hit create</a:t>
            </a:r>
          </a:p>
          <a:p>
            <a:pPr marL="285750" indent="-285750">
              <a:buFont typeface="Wingdings" panose="05000000000000000000" pitchFamily="2" charset="2"/>
              <a:buChar char="q"/>
            </a:pPr>
            <a:r>
              <a:rPr lang="en-US" sz="1200" dirty="0"/>
              <a:t>Explore distribution settings</a:t>
            </a:r>
          </a:p>
          <a:p>
            <a:pPr marL="742950" lvl="1" indent="-285750">
              <a:buFont typeface="Wingdings" panose="05000000000000000000" pitchFamily="2" charset="2"/>
              <a:buChar char="q"/>
            </a:pPr>
            <a:r>
              <a:rPr lang="en-US" sz="1200" dirty="0"/>
              <a:t>Geo-Restriction</a:t>
            </a:r>
          </a:p>
        </p:txBody>
      </p:sp>
    </p:spTree>
    <p:extLst>
      <p:ext uri="{BB962C8B-B14F-4D97-AF65-F5344CB8AC3E}">
        <p14:creationId xmlns:p14="http://schemas.microsoft.com/office/powerpoint/2010/main" val="2132503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Security</a:t>
            </a:r>
            <a:endParaRPr lang="en-GB" sz="2800" dirty="0"/>
          </a:p>
        </p:txBody>
      </p:sp>
      <p:sp>
        <p:nvSpPr>
          <p:cNvPr id="5" name="TextBox 4">
            <a:extLst>
              <a:ext uri="{FF2B5EF4-FFF2-40B4-BE49-F238E27FC236}">
                <a16:creationId xmlns:a16="http://schemas.microsoft.com/office/drawing/2014/main" id="{C24BDD00-29DB-4E31-9848-D0AA002BF4F4}"/>
              </a:ext>
            </a:extLst>
          </p:cNvPr>
          <p:cNvSpPr txBox="1"/>
          <p:nvPr/>
        </p:nvSpPr>
        <p:spPr>
          <a:xfrm>
            <a:off x="152400" y="1181100"/>
            <a:ext cx="11849100" cy="369332"/>
          </a:xfrm>
          <a:prstGeom prst="rect">
            <a:avLst/>
          </a:prstGeom>
          <a:noFill/>
        </p:spPr>
        <p:txBody>
          <a:bodyPr wrap="square" rtlCol="0">
            <a:spAutoFit/>
          </a:bodyPr>
          <a:lstStyle/>
          <a:p>
            <a:r>
              <a:rPr lang="en-US" b="1" dirty="0"/>
              <a:t>How to secure S3</a:t>
            </a:r>
          </a:p>
        </p:txBody>
      </p:sp>
      <p:sp>
        <p:nvSpPr>
          <p:cNvPr id="7" name="TextBox 6">
            <a:extLst>
              <a:ext uri="{FF2B5EF4-FFF2-40B4-BE49-F238E27FC236}">
                <a16:creationId xmlns:a16="http://schemas.microsoft.com/office/drawing/2014/main" id="{49BA64D4-FBB5-44C7-9943-07078C85D23C}"/>
              </a:ext>
            </a:extLst>
          </p:cNvPr>
          <p:cNvSpPr txBox="1"/>
          <p:nvPr/>
        </p:nvSpPr>
        <p:spPr>
          <a:xfrm>
            <a:off x="152400" y="1550432"/>
            <a:ext cx="11849100"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Access</a:t>
            </a:r>
            <a:r>
              <a:rPr lang="en-US" dirty="0"/>
              <a:t>: </a:t>
            </a:r>
          </a:p>
          <a:p>
            <a:pPr marL="742950" lvl="1" indent="-285750">
              <a:buFont typeface="Arial" panose="020B0604020202020204" pitchFamily="34" charset="0"/>
              <a:buChar char="•"/>
            </a:pPr>
            <a:r>
              <a:rPr lang="en-US" dirty="0"/>
              <a:t>All newly created buckets are set to private by default</a:t>
            </a:r>
          </a:p>
          <a:p>
            <a:pPr marL="742950" lvl="1" indent="-285750">
              <a:buFont typeface="Arial" panose="020B0604020202020204" pitchFamily="34" charset="0"/>
              <a:buChar char="•"/>
            </a:pPr>
            <a:r>
              <a:rPr lang="en-US" dirty="0"/>
              <a:t>Access can be controlled using</a:t>
            </a:r>
          </a:p>
          <a:p>
            <a:pPr marL="1200150" lvl="2" indent="-285750">
              <a:buFont typeface="Arial" panose="020B0604020202020204" pitchFamily="34" charset="0"/>
              <a:buChar char="•"/>
            </a:pPr>
            <a:r>
              <a:rPr lang="en-US" dirty="0"/>
              <a:t>Bucket Policies</a:t>
            </a:r>
          </a:p>
          <a:p>
            <a:pPr marL="1200150" lvl="2" indent="-285750">
              <a:buFont typeface="Arial" panose="020B0604020202020204" pitchFamily="34" charset="0"/>
              <a:buChar char="•"/>
            </a:pPr>
            <a:r>
              <a:rPr lang="en-US" dirty="0"/>
              <a:t>Access Control Lists</a:t>
            </a:r>
          </a:p>
          <a:p>
            <a:pPr marL="742950" lvl="1" indent="-285750">
              <a:buFont typeface="Arial" panose="020B0604020202020204" pitchFamily="34" charset="0"/>
              <a:buChar char="•"/>
            </a:pPr>
            <a:r>
              <a:rPr lang="en-US" dirty="0"/>
              <a:t>S3 can be configured to log all access requests, logs can be stored in same bucket or other buckets</a:t>
            </a:r>
          </a:p>
          <a:p>
            <a:pPr marL="285750" indent="-285750">
              <a:buFont typeface="Arial" panose="020B0604020202020204" pitchFamily="34" charset="0"/>
              <a:buChar char="•"/>
            </a:pPr>
            <a:r>
              <a:rPr lang="en-US" b="1" dirty="0"/>
              <a:t>Encryption</a:t>
            </a:r>
          </a:p>
          <a:p>
            <a:pPr marL="742950" lvl="1" indent="-285750">
              <a:buFont typeface="Arial" panose="020B0604020202020204" pitchFamily="34" charset="0"/>
              <a:buChar char="•"/>
            </a:pPr>
            <a:r>
              <a:rPr lang="en-US" dirty="0"/>
              <a:t>In Transit:</a:t>
            </a:r>
          </a:p>
          <a:p>
            <a:pPr marL="1200150" lvl="2" indent="-285750">
              <a:buFont typeface="Arial" panose="020B0604020202020204" pitchFamily="34" charset="0"/>
              <a:buChar char="•"/>
            </a:pPr>
            <a:r>
              <a:rPr lang="en-US" dirty="0"/>
              <a:t>SSL/TLS</a:t>
            </a:r>
          </a:p>
          <a:p>
            <a:pPr marL="742950" lvl="1" indent="-285750">
              <a:buFont typeface="Arial" panose="020B0604020202020204" pitchFamily="34" charset="0"/>
              <a:buChar char="•"/>
            </a:pPr>
            <a:r>
              <a:rPr lang="en-US" dirty="0"/>
              <a:t>At Rest</a:t>
            </a:r>
          </a:p>
          <a:p>
            <a:pPr marL="1200150" lvl="2" indent="-285750">
              <a:buFont typeface="Arial" panose="020B0604020202020204" pitchFamily="34" charset="0"/>
              <a:buChar char="•"/>
            </a:pPr>
            <a:r>
              <a:rPr lang="en-US" dirty="0"/>
              <a:t>Server Side Encryption</a:t>
            </a:r>
          </a:p>
          <a:p>
            <a:pPr marL="1657350" lvl="3" indent="-285750">
              <a:buFont typeface="Arial" panose="020B0604020202020204" pitchFamily="34" charset="0"/>
              <a:buChar char="•"/>
            </a:pPr>
            <a:r>
              <a:rPr lang="en-US" dirty="0"/>
              <a:t>S3 Managed Keys – SSE-S3</a:t>
            </a:r>
          </a:p>
          <a:p>
            <a:pPr marL="1657350" lvl="3" indent="-285750">
              <a:buFont typeface="Arial" panose="020B0604020202020204" pitchFamily="34" charset="0"/>
              <a:buChar char="•"/>
            </a:pPr>
            <a:r>
              <a:rPr lang="en-US" dirty="0"/>
              <a:t>AWS Key Management Service Managed Keys – SSE-KMS</a:t>
            </a:r>
          </a:p>
          <a:p>
            <a:pPr marL="1657350" lvl="3" indent="-285750">
              <a:buFont typeface="Arial" panose="020B0604020202020204" pitchFamily="34" charset="0"/>
              <a:buChar char="•"/>
            </a:pPr>
            <a:r>
              <a:rPr lang="en-US" dirty="0"/>
              <a:t>Customer Provided Keys – SSE-C</a:t>
            </a:r>
          </a:p>
          <a:p>
            <a:pPr marL="1200150" lvl="2" indent="-285750">
              <a:buFont typeface="Arial" panose="020B0604020202020204" pitchFamily="34" charset="0"/>
              <a:buChar char="•"/>
            </a:pPr>
            <a:r>
              <a:rPr lang="en-US" dirty="0"/>
              <a:t>Client Side Encryption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9031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dirty="0"/>
            </a:br>
            <a:r>
              <a:rPr lang="en-GB" sz="2000" dirty="0"/>
              <a:t>Overview</a:t>
            </a:r>
            <a:endParaRPr lang="en-GB" sz="2800" dirty="0"/>
          </a:p>
        </p:txBody>
      </p:sp>
      <p:sp>
        <p:nvSpPr>
          <p:cNvPr id="13" name="TextBox 12">
            <a:extLst>
              <a:ext uri="{FF2B5EF4-FFF2-40B4-BE49-F238E27FC236}">
                <a16:creationId xmlns:a16="http://schemas.microsoft.com/office/drawing/2014/main" id="{1A0B5BED-2027-4C84-8AA9-2B5E7042B659}"/>
              </a:ext>
            </a:extLst>
          </p:cNvPr>
          <p:cNvSpPr txBox="1"/>
          <p:nvPr/>
        </p:nvSpPr>
        <p:spPr>
          <a:xfrm>
            <a:off x="152400" y="1181100"/>
            <a:ext cx="10060546" cy="369332"/>
          </a:xfrm>
          <a:prstGeom prst="rect">
            <a:avLst/>
          </a:prstGeom>
          <a:noFill/>
        </p:spPr>
        <p:txBody>
          <a:bodyPr wrap="square" rtlCol="0">
            <a:spAutoFit/>
          </a:bodyPr>
          <a:lstStyle/>
          <a:p>
            <a:r>
              <a:rPr lang="en-US" b="1" dirty="0"/>
              <a:t>What is S3?</a:t>
            </a:r>
          </a:p>
        </p:txBody>
      </p:sp>
      <p:sp>
        <p:nvSpPr>
          <p:cNvPr id="14" name="TextBox 13">
            <a:extLst>
              <a:ext uri="{FF2B5EF4-FFF2-40B4-BE49-F238E27FC236}">
                <a16:creationId xmlns:a16="http://schemas.microsoft.com/office/drawing/2014/main" id="{791766D0-A20C-4C47-B616-A45D4F3FB6E9}"/>
              </a:ext>
            </a:extLst>
          </p:cNvPr>
          <p:cNvSpPr txBox="1"/>
          <p:nvPr/>
        </p:nvSpPr>
        <p:spPr>
          <a:xfrm>
            <a:off x="152400" y="1550432"/>
            <a:ext cx="1006054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S3 Stands for Simple Storage Service, is an object storage service designed for scalability, data availability, security, and performance. </a:t>
            </a:r>
          </a:p>
          <a:p>
            <a:pPr marL="285750" indent="-285750">
              <a:buFont typeface="Arial" panose="020B0604020202020204" pitchFamily="34" charset="0"/>
              <a:buChar char="•"/>
            </a:pPr>
            <a:r>
              <a:rPr lang="en-US" dirty="0"/>
              <a:t>S3 is essentially a safe place to store your files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5" name="Rectangle 14">
            <a:extLst>
              <a:ext uri="{FF2B5EF4-FFF2-40B4-BE49-F238E27FC236}">
                <a16:creationId xmlns:a16="http://schemas.microsoft.com/office/drawing/2014/main" id="{7F8E70D9-F0C9-47E6-BA5D-CC1A19178166}"/>
              </a:ext>
            </a:extLst>
          </p:cNvPr>
          <p:cNvSpPr/>
          <p:nvPr/>
        </p:nvSpPr>
        <p:spPr>
          <a:xfrm>
            <a:off x="152400" y="2817150"/>
            <a:ext cx="8193110" cy="2585323"/>
          </a:xfrm>
          <a:prstGeom prst="rect">
            <a:avLst/>
          </a:prstGeom>
        </p:spPr>
        <p:txBody>
          <a:bodyPr wrap="square">
            <a:spAutoFit/>
          </a:bodyPr>
          <a:lstStyle/>
          <a:p>
            <a:pPr marL="285750" indent="-285750">
              <a:buFont typeface="Arial" panose="020B0604020202020204" pitchFamily="34" charset="0"/>
              <a:buChar char="•"/>
            </a:pPr>
            <a:r>
              <a:rPr lang="en-US" dirty="0"/>
              <a:t>Data is spread and replicated across multiple devices and facilities</a:t>
            </a:r>
          </a:p>
          <a:p>
            <a:pPr marL="285750" indent="-285750">
              <a:buFont typeface="Arial" panose="020B0604020202020204" pitchFamily="34" charset="0"/>
              <a:buChar char="•"/>
            </a:pPr>
            <a:r>
              <a:rPr lang="en-US" dirty="0"/>
              <a:t>You cannot store or install applications on S3</a:t>
            </a:r>
          </a:p>
          <a:p>
            <a:pPr marL="285750" indent="-285750">
              <a:buFont typeface="Arial" panose="020B0604020202020204" pitchFamily="34" charset="0"/>
              <a:buChar char="•"/>
            </a:pPr>
            <a:r>
              <a:rPr lang="en-US" dirty="0"/>
              <a:t>File size can be from 0 upto 5 TB</a:t>
            </a:r>
          </a:p>
          <a:p>
            <a:pPr marL="285750" indent="-285750">
              <a:buFont typeface="Arial" panose="020B0604020202020204" pitchFamily="34" charset="0"/>
              <a:buChar char="•"/>
            </a:pPr>
            <a:r>
              <a:rPr lang="en-US" dirty="0"/>
              <a:t>Storage capacity is unlimited</a:t>
            </a:r>
          </a:p>
          <a:p>
            <a:pPr marL="285750" indent="-285750">
              <a:buFont typeface="Arial" panose="020B0604020202020204" pitchFamily="34" charset="0"/>
              <a:buChar char="•"/>
            </a:pPr>
            <a:r>
              <a:rPr lang="en-US" dirty="0"/>
              <a:t>Files are stored in a bucket</a:t>
            </a:r>
          </a:p>
          <a:p>
            <a:pPr marL="285750" indent="-285750">
              <a:buFont typeface="Arial" panose="020B0604020202020204" pitchFamily="34" charset="0"/>
              <a:buChar char="•"/>
            </a:pPr>
            <a:r>
              <a:rPr lang="en-US" dirty="0"/>
              <a:t>Bucket name has to be unique globally (i.e. S3 is a global namespace)</a:t>
            </a:r>
          </a:p>
          <a:p>
            <a:pPr marL="285750" indent="-285750">
              <a:buFont typeface="Arial" panose="020B0604020202020204" pitchFamily="34" charset="0"/>
              <a:buChar char="•"/>
            </a:pPr>
            <a:r>
              <a:rPr lang="en-US" dirty="0"/>
              <a:t>Each bucket generates a domain name similar to </a:t>
            </a:r>
          </a:p>
          <a:p>
            <a:pPr marL="742950" lvl="1" indent="-285750">
              <a:buFont typeface="Arial" panose="020B0604020202020204" pitchFamily="34" charset="0"/>
              <a:buChar char="•"/>
            </a:pPr>
            <a:r>
              <a:rPr lang="en-US" dirty="0">
                <a:hlinkClick r:id="rId3"/>
              </a:rPr>
              <a:t>https://s3-us-east-1.amazonaws.com/(bucketname)</a:t>
            </a:r>
            <a:endParaRPr lang="en-US" dirty="0"/>
          </a:p>
          <a:p>
            <a:pPr marL="285750" indent="-285750">
              <a:buFont typeface="Arial" panose="020B0604020202020204" pitchFamily="34" charset="0"/>
              <a:buChar char="•"/>
            </a:pPr>
            <a:r>
              <a:rPr lang="en-US" dirty="0"/>
              <a:t>A HTTP 200 code is returned on a successful upload</a:t>
            </a:r>
          </a:p>
        </p:txBody>
      </p:sp>
      <p:sp>
        <p:nvSpPr>
          <p:cNvPr id="16" name="TextBox 15">
            <a:extLst>
              <a:ext uri="{FF2B5EF4-FFF2-40B4-BE49-F238E27FC236}">
                <a16:creationId xmlns:a16="http://schemas.microsoft.com/office/drawing/2014/main" id="{876DCCB5-58CB-48AB-A069-A9B93782C722}"/>
              </a:ext>
            </a:extLst>
          </p:cNvPr>
          <p:cNvSpPr txBox="1"/>
          <p:nvPr/>
        </p:nvSpPr>
        <p:spPr>
          <a:xfrm>
            <a:off x="152400" y="2447818"/>
            <a:ext cx="7531290" cy="369332"/>
          </a:xfrm>
          <a:prstGeom prst="rect">
            <a:avLst/>
          </a:prstGeom>
          <a:noFill/>
        </p:spPr>
        <p:txBody>
          <a:bodyPr wrap="square" rtlCol="0">
            <a:spAutoFit/>
          </a:bodyPr>
          <a:lstStyle/>
          <a:p>
            <a:r>
              <a:rPr lang="en-US" b="1" dirty="0"/>
              <a:t>Key Features of S3</a:t>
            </a:r>
          </a:p>
        </p:txBody>
      </p:sp>
    </p:spTree>
    <p:extLst>
      <p:ext uri="{BB962C8B-B14F-4D97-AF65-F5344CB8AC3E}">
        <p14:creationId xmlns:p14="http://schemas.microsoft.com/office/powerpoint/2010/main" val="16283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Features</a:t>
            </a:r>
            <a:endParaRPr lang="en-GB" sz="2800" dirty="0"/>
          </a:p>
        </p:txBody>
      </p:sp>
      <p:sp>
        <p:nvSpPr>
          <p:cNvPr id="7" name="Rectangle 6">
            <a:extLst>
              <a:ext uri="{FF2B5EF4-FFF2-40B4-BE49-F238E27FC236}">
                <a16:creationId xmlns:a16="http://schemas.microsoft.com/office/drawing/2014/main" id="{018AAF57-576F-4F6C-B91A-A49BA2E20367}"/>
              </a:ext>
            </a:extLst>
          </p:cNvPr>
          <p:cNvSpPr/>
          <p:nvPr/>
        </p:nvSpPr>
        <p:spPr>
          <a:xfrm>
            <a:off x="152399" y="1550432"/>
            <a:ext cx="11887199" cy="1754326"/>
          </a:xfrm>
          <a:prstGeom prst="rect">
            <a:avLst/>
          </a:prstGeom>
        </p:spPr>
        <p:txBody>
          <a:bodyPr wrap="square">
            <a:spAutoFit/>
          </a:bodyPr>
          <a:lstStyle/>
          <a:p>
            <a:pPr marL="285750" indent="-285750">
              <a:buFont typeface="Arial" panose="020B0604020202020204" pitchFamily="34" charset="0"/>
              <a:buChar char="•"/>
            </a:pPr>
            <a:r>
              <a:rPr lang="en-US" dirty="0"/>
              <a:t>S3 is a simple key-based object store</a:t>
            </a:r>
          </a:p>
          <a:p>
            <a:pPr marL="285750" indent="-285750">
              <a:buFont typeface="Arial" panose="020B0604020202020204" pitchFamily="34" charset="0"/>
              <a:buChar char="•"/>
            </a:pPr>
            <a:r>
              <a:rPr lang="en-US" dirty="0"/>
              <a:t>S3 provides a 99.9% availability guarantee</a:t>
            </a:r>
          </a:p>
          <a:p>
            <a:pPr marL="285750" indent="-285750">
              <a:buFont typeface="Arial" panose="020B0604020202020204" pitchFamily="34" charset="0"/>
              <a:buChar char="•"/>
            </a:pPr>
            <a:r>
              <a:rPr lang="en-US" dirty="0"/>
              <a:t>S4 is built for 99.99% availability</a:t>
            </a:r>
          </a:p>
          <a:p>
            <a:pPr marL="285750" indent="-285750">
              <a:buFont typeface="Arial" panose="020B0604020202020204" pitchFamily="34" charset="0"/>
              <a:buChar char="•"/>
            </a:pPr>
            <a:r>
              <a:rPr lang="en-US" dirty="0"/>
              <a:t>Amazon guarantee 99.999999999% durability (11 x 9s)</a:t>
            </a:r>
          </a:p>
          <a:p>
            <a:pPr marL="285750" indent="-285750">
              <a:buFont typeface="Arial" panose="020B0604020202020204" pitchFamily="34" charset="0"/>
              <a:buChar char="•"/>
            </a:pPr>
            <a:r>
              <a:rPr lang="en-US" dirty="0"/>
              <a:t>Access Control List &amp; Bucket Policies used for access control</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B5785D4C-2BB0-4FE1-88C9-9A2D3E0C2912}"/>
              </a:ext>
            </a:extLst>
          </p:cNvPr>
          <p:cNvSpPr txBox="1"/>
          <p:nvPr/>
        </p:nvSpPr>
        <p:spPr>
          <a:xfrm>
            <a:off x="152400" y="1181100"/>
            <a:ext cx="11887200" cy="369332"/>
          </a:xfrm>
          <a:prstGeom prst="rect">
            <a:avLst/>
          </a:prstGeom>
          <a:noFill/>
        </p:spPr>
        <p:txBody>
          <a:bodyPr wrap="square" rtlCol="0">
            <a:spAutoFit/>
          </a:bodyPr>
          <a:lstStyle/>
          <a:p>
            <a:r>
              <a:rPr lang="en-US" b="1" dirty="0"/>
              <a:t>Key Features of S3</a:t>
            </a:r>
          </a:p>
        </p:txBody>
      </p:sp>
      <p:sp>
        <p:nvSpPr>
          <p:cNvPr id="9" name="TextBox 8">
            <a:extLst>
              <a:ext uri="{FF2B5EF4-FFF2-40B4-BE49-F238E27FC236}">
                <a16:creationId xmlns:a16="http://schemas.microsoft.com/office/drawing/2014/main" id="{86884ED6-8FE9-4920-8CB9-9082BA2355B4}"/>
              </a:ext>
            </a:extLst>
          </p:cNvPr>
          <p:cNvSpPr txBox="1"/>
          <p:nvPr/>
        </p:nvSpPr>
        <p:spPr>
          <a:xfrm>
            <a:off x="163132" y="3645575"/>
            <a:ext cx="7531290" cy="369332"/>
          </a:xfrm>
          <a:prstGeom prst="rect">
            <a:avLst/>
          </a:prstGeom>
          <a:noFill/>
        </p:spPr>
        <p:txBody>
          <a:bodyPr wrap="square" rtlCol="0">
            <a:spAutoFit/>
          </a:bodyPr>
          <a:lstStyle/>
          <a:p>
            <a:r>
              <a:rPr lang="en-US" b="1" dirty="0"/>
              <a:t>Data Consistency</a:t>
            </a:r>
          </a:p>
        </p:txBody>
      </p:sp>
      <p:sp>
        <p:nvSpPr>
          <p:cNvPr id="10" name="Rectangle 9">
            <a:extLst>
              <a:ext uri="{FF2B5EF4-FFF2-40B4-BE49-F238E27FC236}">
                <a16:creationId xmlns:a16="http://schemas.microsoft.com/office/drawing/2014/main" id="{F5B7FC82-8900-4C50-AA9F-2AE7EC77F070}"/>
              </a:ext>
            </a:extLst>
          </p:cNvPr>
          <p:cNvSpPr/>
          <p:nvPr/>
        </p:nvSpPr>
        <p:spPr>
          <a:xfrm>
            <a:off x="152400" y="4014907"/>
            <a:ext cx="11887200" cy="646331"/>
          </a:xfrm>
          <a:prstGeom prst="rect">
            <a:avLst/>
          </a:prstGeom>
        </p:spPr>
        <p:txBody>
          <a:bodyPr wrap="square">
            <a:spAutoFit/>
          </a:bodyPr>
          <a:lstStyle/>
          <a:p>
            <a:pPr marL="285750" indent="-285750">
              <a:buFont typeface="Arial" panose="020B0604020202020204" pitchFamily="34" charset="0"/>
              <a:buChar char="•"/>
            </a:pPr>
            <a:r>
              <a:rPr lang="en-US" dirty="0"/>
              <a:t>Read after Write consistency for PUTS of new objects (new upload)</a:t>
            </a:r>
          </a:p>
          <a:p>
            <a:pPr marL="285750" indent="-285750">
              <a:buFont typeface="Arial" panose="020B0604020202020204" pitchFamily="34" charset="0"/>
              <a:buChar char="•"/>
            </a:pPr>
            <a:r>
              <a:rPr lang="en-US" dirty="0"/>
              <a:t>Eventual Consistency for Overwrite PUTS and DELETES  (overwrite)</a:t>
            </a:r>
          </a:p>
        </p:txBody>
      </p:sp>
    </p:spTree>
    <p:extLst>
      <p:ext uri="{BB962C8B-B14F-4D97-AF65-F5344CB8AC3E}">
        <p14:creationId xmlns:p14="http://schemas.microsoft.com/office/powerpoint/2010/main" val="84933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Storage Classes</a:t>
            </a:r>
            <a:endParaRPr lang="en-GB" sz="2800" dirty="0"/>
          </a:p>
        </p:txBody>
      </p:sp>
      <p:graphicFrame>
        <p:nvGraphicFramePr>
          <p:cNvPr id="11" name="Table 10">
            <a:extLst>
              <a:ext uri="{FF2B5EF4-FFF2-40B4-BE49-F238E27FC236}">
                <a16:creationId xmlns:a16="http://schemas.microsoft.com/office/drawing/2014/main" id="{DDCB7745-2DC1-49E2-844D-AA7ECA15D8D1}"/>
              </a:ext>
            </a:extLst>
          </p:cNvPr>
          <p:cNvGraphicFramePr>
            <a:graphicFrameLocks noGrp="1"/>
          </p:cNvGraphicFramePr>
          <p:nvPr>
            <p:extLst>
              <p:ext uri="{D42A27DB-BD31-4B8C-83A1-F6EECF244321}">
                <p14:modId xmlns:p14="http://schemas.microsoft.com/office/powerpoint/2010/main" val="3712865451"/>
              </p:ext>
            </p:extLst>
          </p:nvPr>
        </p:nvGraphicFramePr>
        <p:xfrm>
          <a:off x="152400" y="1365161"/>
          <a:ext cx="11887201" cy="2159000"/>
        </p:xfrm>
        <a:graphic>
          <a:graphicData uri="http://schemas.openxmlformats.org/drawingml/2006/table">
            <a:tbl>
              <a:tblPr firstRow="1" bandRow="1">
                <a:tableStyleId>{21E4AEA4-8DFA-4A89-87EB-49C32662AFE0}</a:tableStyleId>
              </a:tblPr>
              <a:tblGrid>
                <a:gridCol w="2832577">
                  <a:extLst>
                    <a:ext uri="{9D8B030D-6E8A-4147-A177-3AD203B41FA5}">
                      <a16:colId xmlns:a16="http://schemas.microsoft.com/office/drawing/2014/main" val="1391294886"/>
                    </a:ext>
                  </a:extLst>
                </a:gridCol>
                <a:gridCol w="2832577">
                  <a:extLst>
                    <a:ext uri="{9D8B030D-6E8A-4147-A177-3AD203B41FA5}">
                      <a16:colId xmlns:a16="http://schemas.microsoft.com/office/drawing/2014/main" val="1097958080"/>
                    </a:ext>
                  </a:extLst>
                </a:gridCol>
                <a:gridCol w="2832577">
                  <a:extLst>
                    <a:ext uri="{9D8B030D-6E8A-4147-A177-3AD203B41FA5}">
                      <a16:colId xmlns:a16="http://schemas.microsoft.com/office/drawing/2014/main" val="2405058905"/>
                    </a:ext>
                  </a:extLst>
                </a:gridCol>
                <a:gridCol w="951455">
                  <a:extLst>
                    <a:ext uri="{9D8B030D-6E8A-4147-A177-3AD203B41FA5}">
                      <a16:colId xmlns:a16="http://schemas.microsoft.com/office/drawing/2014/main" val="875548804"/>
                    </a:ext>
                  </a:extLst>
                </a:gridCol>
                <a:gridCol w="758532">
                  <a:extLst>
                    <a:ext uri="{9D8B030D-6E8A-4147-A177-3AD203B41FA5}">
                      <a16:colId xmlns:a16="http://schemas.microsoft.com/office/drawing/2014/main" val="2238416030"/>
                    </a:ext>
                  </a:extLst>
                </a:gridCol>
                <a:gridCol w="1679483">
                  <a:extLst>
                    <a:ext uri="{9D8B030D-6E8A-4147-A177-3AD203B41FA5}">
                      <a16:colId xmlns:a16="http://schemas.microsoft.com/office/drawing/2014/main" val="2299316080"/>
                    </a:ext>
                  </a:extLst>
                </a:gridCol>
              </a:tblGrid>
              <a:tr h="209639">
                <a:tc>
                  <a:txBody>
                    <a:bodyPr/>
                    <a:lstStyle/>
                    <a:p>
                      <a:r>
                        <a:rPr lang="en-US" sz="1400" dirty="0"/>
                        <a:t>Storage Class</a:t>
                      </a:r>
                    </a:p>
                  </a:txBody>
                  <a:tcPr/>
                </a:tc>
                <a:tc>
                  <a:txBody>
                    <a:bodyPr/>
                    <a:lstStyle/>
                    <a:p>
                      <a:r>
                        <a:rPr lang="en-US" sz="1400" dirty="0"/>
                        <a:t>Use</a:t>
                      </a:r>
                    </a:p>
                  </a:txBody>
                  <a:tcPr/>
                </a:tc>
                <a:tc>
                  <a:txBody>
                    <a:bodyPr/>
                    <a:lstStyle/>
                    <a:p>
                      <a:r>
                        <a:rPr lang="en-US" sz="1400" dirty="0"/>
                        <a:t>Availability</a:t>
                      </a:r>
                    </a:p>
                  </a:txBody>
                  <a:tcPr/>
                </a:tc>
                <a:tc>
                  <a:txBody>
                    <a:bodyPr/>
                    <a:lstStyle/>
                    <a:p>
                      <a:r>
                        <a:rPr lang="en-US" sz="1400" dirty="0"/>
                        <a:t>SLA</a:t>
                      </a:r>
                    </a:p>
                  </a:txBody>
                  <a:tcPr/>
                </a:tc>
                <a:tc>
                  <a:txBody>
                    <a:bodyPr/>
                    <a:lstStyle/>
                    <a:p>
                      <a:r>
                        <a:rPr lang="en-US" sz="1400" dirty="0"/>
                        <a:t>Azs</a:t>
                      </a:r>
                    </a:p>
                  </a:txBody>
                  <a:tcPr/>
                </a:tc>
                <a:tc>
                  <a:txBody>
                    <a:bodyPr/>
                    <a:lstStyle/>
                    <a:p>
                      <a:r>
                        <a:rPr lang="en-US" sz="1400" dirty="0"/>
                        <a:t>Retrieval Fee</a:t>
                      </a:r>
                    </a:p>
                  </a:txBody>
                  <a:tcPr/>
                </a:tc>
                <a:extLst>
                  <a:ext uri="{0D108BD9-81ED-4DB2-BD59-A6C34878D82A}">
                    <a16:rowId xmlns:a16="http://schemas.microsoft.com/office/drawing/2014/main" val="1709531423"/>
                  </a:ext>
                </a:extLst>
              </a:tr>
              <a:tr h="370840">
                <a:tc>
                  <a:txBody>
                    <a:bodyPr/>
                    <a:lstStyle/>
                    <a:p>
                      <a:r>
                        <a:rPr lang="en-US" sz="1400" dirty="0"/>
                        <a:t>S3 Standard</a:t>
                      </a:r>
                    </a:p>
                  </a:txBody>
                  <a:tcPr/>
                </a:tc>
                <a:tc>
                  <a:txBody>
                    <a:bodyPr/>
                    <a:lstStyle/>
                    <a:p>
                      <a:r>
                        <a:rPr lang="en-US" sz="1400" dirty="0"/>
                        <a:t>General Purpose</a:t>
                      </a:r>
                    </a:p>
                  </a:txBody>
                  <a:tcPr/>
                </a:tc>
                <a:tc>
                  <a:txBody>
                    <a:bodyPr/>
                    <a:lstStyle/>
                    <a:p>
                      <a:r>
                        <a:rPr lang="en-US" sz="1400" dirty="0"/>
                        <a:t>99.99%</a:t>
                      </a:r>
                    </a:p>
                  </a:txBody>
                  <a:tcPr/>
                </a:tc>
                <a:tc>
                  <a:txBody>
                    <a:bodyPr/>
                    <a:lstStyle/>
                    <a:p>
                      <a:r>
                        <a:rPr lang="en-US" sz="1400" dirty="0"/>
                        <a:t>99.9%</a:t>
                      </a:r>
                    </a:p>
                  </a:txBody>
                  <a:tcPr/>
                </a:tc>
                <a:tc>
                  <a:txBody>
                    <a:bodyPr/>
                    <a:lstStyle/>
                    <a:p>
                      <a:r>
                        <a:rPr lang="en-US" sz="1400" dirty="0"/>
                        <a:t>&gt;= 3</a:t>
                      </a:r>
                    </a:p>
                  </a:txBody>
                  <a:tcPr/>
                </a:tc>
                <a:tc>
                  <a:txBody>
                    <a:bodyPr/>
                    <a:lstStyle/>
                    <a:p>
                      <a:r>
                        <a:rPr lang="en-US" sz="1400" dirty="0"/>
                        <a:t>No</a:t>
                      </a:r>
                    </a:p>
                  </a:txBody>
                  <a:tcPr/>
                </a:tc>
                <a:extLst>
                  <a:ext uri="{0D108BD9-81ED-4DB2-BD59-A6C34878D82A}">
                    <a16:rowId xmlns:a16="http://schemas.microsoft.com/office/drawing/2014/main" val="1648524887"/>
                  </a:ext>
                </a:extLst>
              </a:tr>
              <a:tr h="370840">
                <a:tc>
                  <a:txBody>
                    <a:bodyPr/>
                    <a:lstStyle/>
                    <a:p>
                      <a:r>
                        <a:rPr lang="en-US" sz="1400" dirty="0"/>
                        <a:t>S3 Standard – IA</a:t>
                      </a:r>
                    </a:p>
                  </a:txBody>
                  <a:tcPr/>
                </a:tc>
                <a:tc>
                  <a:txBody>
                    <a:bodyPr/>
                    <a:lstStyle/>
                    <a:p>
                      <a:r>
                        <a:rPr lang="en-US" sz="1400" dirty="0"/>
                        <a:t>Infrequent access</a:t>
                      </a:r>
                    </a:p>
                  </a:txBody>
                  <a:tcPr/>
                </a:tc>
                <a:tc>
                  <a:txBody>
                    <a:bodyPr/>
                    <a:lstStyle/>
                    <a:p>
                      <a:r>
                        <a:rPr lang="en-US" sz="1400" dirty="0"/>
                        <a:t>99.9%</a:t>
                      </a:r>
                    </a:p>
                  </a:txBody>
                  <a:tcPr/>
                </a:tc>
                <a:tc>
                  <a:txBody>
                    <a:bodyPr/>
                    <a:lstStyle/>
                    <a:p>
                      <a:r>
                        <a:rPr lang="en-US" sz="1400" dirty="0"/>
                        <a:t>99.0%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&gt;=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14199815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S3 One Zone – IA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Infrequent access</a:t>
                      </a:r>
                    </a:p>
                  </a:txBody>
                  <a:tcPr/>
                </a:tc>
                <a:tc>
                  <a:txBody>
                    <a:bodyPr/>
                    <a:lstStyle/>
                    <a:p>
                      <a:r>
                        <a:rPr lang="en-US" sz="1400" dirty="0"/>
                        <a:t>99.5%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99.0%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560813545"/>
                  </a:ext>
                </a:extLst>
              </a:tr>
              <a:tr h="370840">
                <a:tc>
                  <a:txBody>
                    <a:bodyPr/>
                    <a:lstStyle/>
                    <a:p>
                      <a:r>
                        <a:rPr lang="en-US" sz="1400" dirty="0"/>
                        <a:t>S3 Intelligent Tiering</a:t>
                      </a:r>
                    </a:p>
                  </a:txBody>
                  <a:tcPr/>
                </a:tc>
                <a:tc>
                  <a:txBody>
                    <a:bodyPr/>
                    <a:lstStyle/>
                    <a:p>
                      <a:r>
                        <a:rPr lang="en-US" sz="1400" dirty="0"/>
                        <a:t>Unknown of changing Access</a:t>
                      </a:r>
                    </a:p>
                  </a:txBody>
                  <a:tcPr/>
                </a:tc>
                <a:tc>
                  <a:txBody>
                    <a:bodyPr/>
                    <a:lstStyle/>
                    <a:p>
                      <a:r>
                        <a:rPr lang="en-US" sz="1400" dirty="0"/>
                        <a:t>99.9%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99.0%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&gt;=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a:t>
                      </a:r>
                    </a:p>
                  </a:txBody>
                  <a:tcPr/>
                </a:tc>
                <a:extLst>
                  <a:ext uri="{0D108BD9-81ED-4DB2-BD59-A6C34878D82A}">
                    <a16:rowId xmlns:a16="http://schemas.microsoft.com/office/drawing/2014/main" val="1874593775"/>
                  </a:ext>
                </a:extLst>
              </a:tr>
              <a:tr h="370840">
                <a:tc>
                  <a:txBody>
                    <a:bodyPr/>
                    <a:lstStyle/>
                    <a:p>
                      <a:r>
                        <a:rPr lang="en-US" sz="1400" dirty="0"/>
                        <a:t>S3 Glacier *</a:t>
                      </a:r>
                    </a:p>
                  </a:txBody>
                  <a:tcPr/>
                </a:tc>
                <a:tc>
                  <a:txBody>
                    <a:bodyPr/>
                    <a:lstStyle/>
                    <a:p>
                      <a:r>
                        <a:rPr lang="en-US" sz="1400" dirty="0"/>
                        <a:t>Archival</a:t>
                      </a:r>
                    </a:p>
                  </a:txBody>
                  <a:tcPr/>
                </a:tc>
                <a:tc>
                  <a:txBody>
                    <a:bodyPr/>
                    <a:lstStyle/>
                    <a:p>
                      <a:r>
                        <a:rPr lang="en-US" sz="1400" dirty="0"/>
                        <a:t>NA</a:t>
                      </a:r>
                    </a:p>
                  </a:txBody>
                  <a:tcPr/>
                </a:tc>
                <a:tc>
                  <a:txBody>
                    <a:bodyPr/>
                    <a:lstStyle/>
                    <a:p>
                      <a:r>
                        <a:rPr lang="en-US" sz="1400" dirty="0"/>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&gt;=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txBody>
                  <a:tcPr/>
                </a:tc>
                <a:extLst>
                  <a:ext uri="{0D108BD9-81ED-4DB2-BD59-A6C34878D82A}">
                    <a16:rowId xmlns:a16="http://schemas.microsoft.com/office/drawing/2014/main" val="3785417532"/>
                  </a:ext>
                </a:extLst>
              </a:tr>
            </a:tbl>
          </a:graphicData>
        </a:graphic>
      </p:graphicFrame>
    </p:spTree>
    <p:extLst>
      <p:ext uri="{BB962C8B-B14F-4D97-AF65-F5344CB8AC3E}">
        <p14:creationId xmlns:p14="http://schemas.microsoft.com/office/powerpoint/2010/main" val="323665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Pricing Model</a:t>
            </a:r>
            <a:endParaRPr lang="en-GB" sz="2800" dirty="0"/>
          </a:p>
        </p:txBody>
      </p:sp>
      <p:graphicFrame>
        <p:nvGraphicFramePr>
          <p:cNvPr id="5" name="Table 4">
            <a:extLst>
              <a:ext uri="{FF2B5EF4-FFF2-40B4-BE49-F238E27FC236}">
                <a16:creationId xmlns:a16="http://schemas.microsoft.com/office/drawing/2014/main" id="{20821CF9-A0E8-476D-8561-A62E3FC77F56}"/>
              </a:ext>
            </a:extLst>
          </p:cNvPr>
          <p:cNvGraphicFramePr>
            <a:graphicFrameLocks noGrp="1"/>
          </p:cNvGraphicFramePr>
          <p:nvPr>
            <p:extLst>
              <p:ext uri="{D42A27DB-BD31-4B8C-83A1-F6EECF244321}">
                <p14:modId xmlns:p14="http://schemas.microsoft.com/office/powerpoint/2010/main" val="3572175339"/>
              </p:ext>
            </p:extLst>
          </p:nvPr>
        </p:nvGraphicFramePr>
        <p:xfrm>
          <a:off x="152400" y="1365161"/>
          <a:ext cx="11887200" cy="2159000"/>
        </p:xfrm>
        <a:graphic>
          <a:graphicData uri="http://schemas.openxmlformats.org/drawingml/2006/table">
            <a:tbl>
              <a:tblPr firstRow="1" bandRow="1">
                <a:tableStyleId>{21E4AEA4-8DFA-4A89-87EB-49C32662AFE0}</a:tableStyleId>
              </a:tblPr>
              <a:tblGrid>
                <a:gridCol w="2217313">
                  <a:extLst>
                    <a:ext uri="{9D8B030D-6E8A-4147-A177-3AD203B41FA5}">
                      <a16:colId xmlns:a16="http://schemas.microsoft.com/office/drawing/2014/main" val="1391294886"/>
                    </a:ext>
                  </a:extLst>
                </a:gridCol>
                <a:gridCol w="9669887">
                  <a:extLst>
                    <a:ext uri="{9D8B030D-6E8A-4147-A177-3AD203B41FA5}">
                      <a16:colId xmlns:a16="http://schemas.microsoft.com/office/drawing/2014/main" val="1097958080"/>
                    </a:ext>
                  </a:extLst>
                </a:gridCol>
              </a:tblGrid>
              <a:tr h="209639">
                <a:tc>
                  <a:txBody>
                    <a:bodyPr/>
                    <a:lstStyle/>
                    <a:p>
                      <a:r>
                        <a:rPr lang="en-US" sz="1400" dirty="0"/>
                        <a:t>Type</a:t>
                      </a:r>
                    </a:p>
                  </a:txBody>
                  <a:tcPr/>
                </a:tc>
                <a:tc>
                  <a:txBody>
                    <a:bodyPr/>
                    <a:lstStyle/>
                    <a:p>
                      <a:r>
                        <a:rPr lang="en-US" sz="1400" dirty="0"/>
                        <a:t>Description</a:t>
                      </a:r>
                    </a:p>
                  </a:txBody>
                  <a:tcPr/>
                </a:tc>
                <a:extLst>
                  <a:ext uri="{0D108BD9-81ED-4DB2-BD59-A6C34878D82A}">
                    <a16:rowId xmlns:a16="http://schemas.microsoft.com/office/drawing/2014/main" val="1709531423"/>
                  </a:ext>
                </a:extLst>
              </a:tr>
              <a:tr h="370840">
                <a:tc>
                  <a:txBody>
                    <a:bodyPr/>
                    <a:lstStyle/>
                    <a:p>
                      <a:r>
                        <a:rPr lang="en-US" sz="1400" dirty="0"/>
                        <a:t>Storage Capacity</a:t>
                      </a:r>
                    </a:p>
                  </a:txBody>
                  <a:tcPr/>
                </a:tc>
                <a:tc>
                  <a:txBody>
                    <a:bodyPr/>
                    <a:lstStyle/>
                    <a:p>
                      <a:r>
                        <a:rPr lang="en-US" sz="1400" dirty="0"/>
                        <a:t>For the size of the files occupying S3, charged on per GB basis</a:t>
                      </a:r>
                    </a:p>
                  </a:txBody>
                  <a:tcPr/>
                </a:tc>
                <a:extLst>
                  <a:ext uri="{0D108BD9-81ED-4DB2-BD59-A6C34878D82A}">
                    <a16:rowId xmlns:a16="http://schemas.microsoft.com/office/drawing/2014/main" val="1648524887"/>
                  </a:ext>
                </a:extLst>
              </a:tr>
              <a:tr h="370840">
                <a:tc>
                  <a:txBody>
                    <a:bodyPr/>
                    <a:lstStyle/>
                    <a:p>
                      <a:r>
                        <a:rPr lang="en-US" sz="1400" dirty="0"/>
                        <a:t>Request Pricing</a:t>
                      </a:r>
                    </a:p>
                  </a:txBody>
                  <a:tcPr/>
                </a:tc>
                <a:tc>
                  <a:txBody>
                    <a:bodyPr/>
                    <a:lstStyle/>
                    <a:p>
                      <a:r>
                        <a:rPr lang="en-US" sz="1400" dirty="0"/>
                        <a:t>Includes Data Returned, Data Scanned, PUT, COPY, POST, LIST, GET, SELECT, and Lifecycle Transition Request</a:t>
                      </a:r>
                    </a:p>
                  </a:txBody>
                  <a:tcPr/>
                </a:tc>
                <a:extLst>
                  <a:ext uri="{0D108BD9-81ED-4DB2-BD59-A6C34878D82A}">
                    <a16:rowId xmlns:a16="http://schemas.microsoft.com/office/drawing/2014/main" val="14199815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Storage Management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Includes objects listed, objects monitored, and tags</a:t>
                      </a:r>
                    </a:p>
                  </a:txBody>
                  <a:tcPr/>
                </a:tc>
                <a:extLst>
                  <a:ext uri="{0D108BD9-81ED-4DB2-BD59-A6C34878D82A}">
                    <a16:rowId xmlns:a16="http://schemas.microsoft.com/office/drawing/2014/main" val="560813545"/>
                  </a:ext>
                </a:extLst>
              </a:tr>
              <a:tr h="370840">
                <a:tc>
                  <a:txBody>
                    <a:bodyPr/>
                    <a:lstStyle/>
                    <a:p>
                      <a:r>
                        <a:rPr lang="en-US" sz="1400" dirty="0"/>
                        <a:t>Data Transfer</a:t>
                      </a:r>
                    </a:p>
                  </a:txBody>
                  <a:tcPr/>
                </a:tc>
                <a:tc>
                  <a:txBody>
                    <a:bodyPr/>
                    <a:lstStyle/>
                    <a:p>
                      <a:r>
                        <a:rPr lang="en-US" sz="1400" dirty="0"/>
                        <a:t>data transferred "in" and "out" of Amazon S3 (over the public Internet)</a:t>
                      </a:r>
                    </a:p>
                  </a:txBody>
                  <a:tcPr/>
                </a:tc>
                <a:extLst>
                  <a:ext uri="{0D108BD9-81ED-4DB2-BD59-A6C34878D82A}">
                    <a16:rowId xmlns:a16="http://schemas.microsoft.com/office/drawing/2014/main" val="1874593775"/>
                  </a:ext>
                </a:extLst>
              </a:tr>
              <a:tr h="370840">
                <a:tc>
                  <a:txBody>
                    <a:bodyPr/>
                    <a:lstStyle/>
                    <a:p>
                      <a:r>
                        <a:rPr lang="en-US" sz="1400" dirty="0"/>
                        <a:t>S3 Transfer Acceleration</a:t>
                      </a:r>
                    </a:p>
                  </a:txBody>
                  <a:tcPr/>
                </a:tc>
                <a:tc>
                  <a:txBody>
                    <a:bodyPr/>
                    <a:lstStyle/>
                    <a:p>
                      <a:r>
                        <a:rPr lang="en-US" sz="1400" dirty="0"/>
                        <a:t>Accelerating downloads of the data using CDN, charged on per GB basis</a:t>
                      </a:r>
                    </a:p>
                  </a:txBody>
                  <a:tcPr/>
                </a:tc>
                <a:extLst>
                  <a:ext uri="{0D108BD9-81ED-4DB2-BD59-A6C34878D82A}">
                    <a16:rowId xmlns:a16="http://schemas.microsoft.com/office/drawing/2014/main" val="3785417532"/>
                  </a:ext>
                </a:extLst>
              </a:tr>
            </a:tbl>
          </a:graphicData>
        </a:graphic>
      </p:graphicFrame>
    </p:spTree>
    <p:extLst>
      <p:ext uri="{BB962C8B-B14F-4D97-AF65-F5344CB8AC3E}">
        <p14:creationId xmlns:p14="http://schemas.microsoft.com/office/powerpoint/2010/main" val="83115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LAB</a:t>
            </a:r>
            <a:endParaRPr lang="en-GB" sz="2800" dirty="0"/>
          </a:p>
        </p:txBody>
      </p:sp>
      <p:sp>
        <p:nvSpPr>
          <p:cNvPr id="6" name="TextBox 5">
            <a:extLst>
              <a:ext uri="{FF2B5EF4-FFF2-40B4-BE49-F238E27FC236}">
                <a16:creationId xmlns:a16="http://schemas.microsoft.com/office/drawing/2014/main" id="{EF37C73C-5820-4B8E-9E56-8CF80015638C}"/>
              </a:ext>
            </a:extLst>
          </p:cNvPr>
          <p:cNvSpPr txBox="1"/>
          <p:nvPr/>
        </p:nvSpPr>
        <p:spPr>
          <a:xfrm>
            <a:off x="152400" y="1181100"/>
            <a:ext cx="5308242" cy="3970318"/>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Create an S3 Bucket</a:t>
            </a:r>
          </a:p>
          <a:p>
            <a:pPr marL="742950" lvl="1" indent="-285750">
              <a:buFont typeface="Wingdings" panose="05000000000000000000" pitchFamily="2" charset="2"/>
              <a:buChar char="q"/>
            </a:pPr>
            <a:r>
              <a:rPr lang="en-US" sz="1400" dirty="0"/>
              <a:t>Go to S3 Console (Notice the region)</a:t>
            </a:r>
          </a:p>
          <a:p>
            <a:pPr marL="742950" lvl="1" indent="-285750">
              <a:buFont typeface="Wingdings" panose="05000000000000000000" pitchFamily="2" charset="2"/>
              <a:buChar char="q"/>
            </a:pPr>
            <a:r>
              <a:rPr lang="en-US" sz="1400" dirty="0"/>
              <a:t>Hit Create Bucket</a:t>
            </a:r>
          </a:p>
          <a:p>
            <a:pPr marL="1200150" lvl="2" indent="-285750">
              <a:buFont typeface="Wingdings" panose="05000000000000000000" pitchFamily="2" charset="2"/>
              <a:buChar char="q"/>
            </a:pPr>
            <a:r>
              <a:rPr lang="en-US" sz="1400" dirty="0"/>
              <a:t>Enter Bucket Name</a:t>
            </a:r>
          </a:p>
          <a:p>
            <a:pPr marL="1200150" lvl="2" indent="-285750">
              <a:buFont typeface="Wingdings" panose="05000000000000000000" pitchFamily="2" charset="2"/>
              <a:buChar char="q"/>
            </a:pPr>
            <a:r>
              <a:rPr lang="en-US" sz="1400" dirty="0"/>
              <a:t>Select Region and hit next</a:t>
            </a:r>
          </a:p>
          <a:p>
            <a:pPr marL="1200150" lvl="2" indent="-285750">
              <a:buFont typeface="Wingdings" panose="05000000000000000000" pitchFamily="2" charset="2"/>
              <a:buChar char="q"/>
            </a:pPr>
            <a:r>
              <a:rPr lang="en-US" sz="1400" dirty="0"/>
              <a:t>See the various options</a:t>
            </a:r>
          </a:p>
          <a:p>
            <a:pPr marL="1200150" lvl="2" indent="-285750">
              <a:buFont typeface="Wingdings" panose="05000000000000000000" pitchFamily="2" charset="2"/>
              <a:buChar char="q"/>
            </a:pPr>
            <a:r>
              <a:rPr lang="en-US" sz="1400" dirty="0"/>
              <a:t>Create the Bucket</a:t>
            </a:r>
          </a:p>
          <a:p>
            <a:pPr marL="742950" lvl="1" indent="-285750">
              <a:buFont typeface="Wingdings" panose="05000000000000000000" pitchFamily="2" charset="2"/>
              <a:buChar char="q"/>
            </a:pPr>
            <a:r>
              <a:rPr lang="en-US" sz="1400" dirty="0"/>
              <a:t>Go inside the bucket</a:t>
            </a:r>
          </a:p>
          <a:p>
            <a:pPr marL="1200150" lvl="2" indent="-285750">
              <a:buFont typeface="Wingdings" panose="05000000000000000000" pitchFamily="2" charset="2"/>
              <a:buChar char="q"/>
            </a:pPr>
            <a:r>
              <a:rPr lang="en-US" sz="1400" dirty="0"/>
              <a:t>Look at different tabs</a:t>
            </a:r>
          </a:p>
          <a:p>
            <a:pPr marL="742950" lvl="1" indent="-285750">
              <a:buFont typeface="Wingdings" panose="05000000000000000000" pitchFamily="2" charset="2"/>
              <a:buChar char="q"/>
            </a:pPr>
            <a:r>
              <a:rPr lang="en-US" sz="1400" dirty="0"/>
              <a:t>Upload an object</a:t>
            </a:r>
          </a:p>
          <a:p>
            <a:pPr marL="1200150" lvl="2" indent="-285750">
              <a:buFont typeface="Wingdings" panose="05000000000000000000" pitchFamily="2" charset="2"/>
              <a:buChar char="q"/>
            </a:pPr>
            <a:r>
              <a:rPr lang="en-US" sz="1400" dirty="0"/>
              <a:t>Select a file</a:t>
            </a:r>
          </a:p>
          <a:p>
            <a:pPr marL="1200150" lvl="2" indent="-285750">
              <a:buFont typeface="Wingdings" panose="05000000000000000000" pitchFamily="2" charset="2"/>
              <a:buChar char="q"/>
            </a:pPr>
            <a:r>
              <a:rPr lang="en-US" sz="1400" dirty="0"/>
              <a:t>Select Storage Class</a:t>
            </a:r>
          </a:p>
          <a:p>
            <a:pPr marL="1200150" lvl="2" indent="-285750">
              <a:buFont typeface="Wingdings" panose="05000000000000000000" pitchFamily="2" charset="2"/>
              <a:buChar char="q"/>
            </a:pPr>
            <a:r>
              <a:rPr lang="en-US" sz="1400" dirty="0"/>
              <a:t>Upload the file</a:t>
            </a:r>
          </a:p>
          <a:p>
            <a:pPr marL="1200150" lvl="2" indent="-285750">
              <a:buFont typeface="Wingdings" panose="05000000000000000000" pitchFamily="2" charset="2"/>
              <a:buChar char="q"/>
            </a:pPr>
            <a:r>
              <a:rPr lang="en-US" sz="1400" dirty="0"/>
              <a:t>Explore the information</a:t>
            </a:r>
          </a:p>
          <a:p>
            <a:pPr marL="742950" lvl="1" indent="-285750">
              <a:buFont typeface="Wingdings" panose="05000000000000000000" pitchFamily="2" charset="2"/>
              <a:buChar char="q"/>
            </a:pPr>
            <a:r>
              <a:rPr lang="en-US" sz="1400" dirty="0"/>
              <a:t>Open the link to the object</a:t>
            </a:r>
          </a:p>
          <a:p>
            <a:pPr marL="742950" lvl="1" indent="-285750">
              <a:buFont typeface="Wingdings" panose="05000000000000000000" pitchFamily="2" charset="2"/>
              <a:buChar char="q"/>
            </a:pPr>
            <a:r>
              <a:rPr lang="en-US" sz="1400" dirty="0"/>
              <a:t>Make the object public</a:t>
            </a:r>
          </a:p>
          <a:p>
            <a:pPr marL="1200150" lvl="2" indent="-285750">
              <a:buFont typeface="Wingdings" panose="05000000000000000000" pitchFamily="2" charset="2"/>
              <a:buChar char="q"/>
            </a:pPr>
            <a:r>
              <a:rPr lang="en-US" sz="1400" dirty="0"/>
              <a:t>Go to the bucket, remove public restrictions</a:t>
            </a:r>
          </a:p>
          <a:p>
            <a:pPr marL="1200150" lvl="2" indent="-285750">
              <a:buFont typeface="Wingdings" panose="05000000000000000000" pitchFamily="2" charset="2"/>
              <a:buChar char="q"/>
            </a:pPr>
            <a:r>
              <a:rPr lang="en-US" sz="1400" dirty="0"/>
              <a:t>Select the file, click on actions then make public</a:t>
            </a:r>
          </a:p>
        </p:txBody>
      </p:sp>
    </p:spTree>
    <p:extLst>
      <p:ext uri="{BB962C8B-B14F-4D97-AF65-F5344CB8AC3E}">
        <p14:creationId xmlns:p14="http://schemas.microsoft.com/office/powerpoint/2010/main" val="87140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LAB – Configure Versioning</a:t>
            </a:r>
            <a:endParaRPr lang="en-GB" sz="2800" dirty="0"/>
          </a:p>
        </p:txBody>
      </p:sp>
      <p:sp>
        <p:nvSpPr>
          <p:cNvPr id="5" name="TextBox 4">
            <a:extLst>
              <a:ext uri="{FF2B5EF4-FFF2-40B4-BE49-F238E27FC236}">
                <a16:creationId xmlns:a16="http://schemas.microsoft.com/office/drawing/2014/main" id="{8E963DA0-56AD-4606-BE5A-02C38182F81C}"/>
              </a:ext>
            </a:extLst>
          </p:cNvPr>
          <p:cNvSpPr txBox="1"/>
          <p:nvPr/>
        </p:nvSpPr>
        <p:spPr>
          <a:xfrm>
            <a:off x="152400" y="1181100"/>
            <a:ext cx="5256727" cy="5262979"/>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Create an S3 Bucket</a:t>
            </a:r>
          </a:p>
          <a:p>
            <a:pPr marL="742950" lvl="1" indent="-285750">
              <a:buFont typeface="Wingdings" panose="05000000000000000000" pitchFamily="2" charset="2"/>
              <a:buChar char="q"/>
            </a:pPr>
            <a:r>
              <a:rPr lang="en-US" sz="1400" dirty="0"/>
              <a:t>Go to S3 Console (Notice the region)</a:t>
            </a:r>
          </a:p>
          <a:p>
            <a:pPr marL="742950" lvl="1" indent="-285750">
              <a:buFont typeface="Wingdings" panose="05000000000000000000" pitchFamily="2" charset="2"/>
              <a:buChar char="q"/>
            </a:pPr>
            <a:r>
              <a:rPr lang="en-US" sz="1400" dirty="0"/>
              <a:t>Hit Create Bucket</a:t>
            </a:r>
          </a:p>
          <a:p>
            <a:pPr marL="1200150" lvl="2" indent="-285750">
              <a:buFont typeface="Wingdings" panose="05000000000000000000" pitchFamily="2" charset="2"/>
              <a:buChar char="q"/>
            </a:pPr>
            <a:r>
              <a:rPr lang="en-US" sz="1400" dirty="0"/>
              <a:t>Enter Bucket Name</a:t>
            </a:r>
          </a:p>
          <a:p>
            <a:pPr marL="1200150" lvl="2" indent="-285750">
              <a:buFont typeface="Wingdings" panose="05000000000000000000" pitchFamily="2" charset="2"/>
              <a:buChar char="q"/>
            </a:pPr>
            <a:r>
              <a:rPr lang="en-US" sz="1400" dirty="0"/>
              <a:t>Create the Bucket</a:t>
            </a:r>
          </a:p>
          <a:p>
            <a:pPr marL="742950" lvl="1" indent="-285750">
              <a:buFont typeface="Wingdings" panose="05000000000000000000" pitchFamily="2" charset="2"/>
              <a:buChar char="q"/>
            </a:pPr>
            <a:r>
              <a:rPr lang="en-US" sz="1400" dirty="0"/>
              <a:t>Go inside the bucket list</a:t>
            </a:r>
          </a:p>
          <a:p>
            <a:pPr marL="1200150" lvl="2" indent="-285750">
              <a:buFont typeface="Wingdings" panose="05000000000000000000" pitchFamily="2" charset="2"/>
              <a:buChar char="q"/>
            </a:pPr>
            <a:r>
              <a:rPr lang="en-US" sz="1400" dirty="0"/>
              <a:t>See the difference in Access</a:t>
            </a:r>
          </a:p>
          <a:p>
            <a:pPr marL="1200150" lvl="2" indent="-285750">
              <a:buFont typeface="Wingdings" panose="05000000000000000000" pitchFamily="2" charset="2"/>
              <a:buChar char="q"/>
            </a:pPr>
            <a:r>
              <a:rPr lang="en-US" sz="1400" dirty="0"/>
              <a:t>Make the new bucket public</a:t>
            </a:r>
          </a:p>
          <a:p>
            <a:pPr marL="742950" lvl="1" indent="-285750">
              <a:buFont typeface="Wingdings" panose="05000000000000000000" pitchFamily="2" charset="2"/>
              <a:buChar char="q"/>
            </a:pPr>
            <a:r>
              <a:rPr lang="en-US" sz="1400" dirty="0"/>
              <a:t>Go to the bucket</a:t>
            </a:r>
          </a:p>
          <a:p>
            <a:pPr marL="1200150" lvl="2" indent="-285750">
              <a:buFont typeface="Wingdings" panose="05000000000000000000" pitchFamily="2" charset="2"/>
              <a:buChar char="q"/>
            </a:pPr>
            <a:r>
              <a:rPr lang="en-US" sz="1400" dirty="0"/>
              <a:t>Got o properties</a:t>
            </a:r>
          </a:p>
          <a:p>
            <a:pPr marL="1200150" lvl="2" indent="-285750">
              <a:buFont typeface="Wingdings" panose="05000000000000000000" pitchFamily="2" charset="2"/>
              <a:buChar char="q"/>
            </a:pPr>
            <a:r>
              <a:rPr lang="en-US" sz="1400" dirty="0"/>
              <a:t>Click on Versioning, enable versioning</a:t>
            </a:r>
          </a:p>
          <a:p>
            <a:pPr marL="1200150" lvl="2" indent="-285750">
              <a:buFont typeface="Wingdings" panose="05000000000000000000" pitchFamily="2" charset="2"/>
              <a:buChar char="q"/>
            </a:pPr>
            <a:r>
              <a:rPr lang="en-US" sz="1400" dirty="0"/>
              <a:t>Check the disable options</a:t>
            </a:r>
          </a:p>
          <a:p>
            <a:pPr marL="742950" lvl="1" indent="-285750">
              <a:buFont typeface="Wingdings" panose="05000000000000000000" pitchFamily="2" charset="2"/>
              <a:buChar char="q"/>
            </a:pPr>
            <a:r>
              <a:rPr lang="en-US" sz="1400" dirty="0"/>
              <a:t>Create and upload a text file on your desktop</a:t>
            </a:r>
          </a:p>
          <a:p>
            <a:pPr marL="1200150" lvl="2" indent="-285750">
              <a:buFont typeface="Wingdings" panose="05000000000000000000" pitchFamily="2" charset="2"/>
              <a:buChar char="q"/>
            </a:pPr>
            <a:r>
              <a:rPr lang="en-US" sz="1400" dirty="0"/>
              <a:t>Write “Hello, World! I’m #1”</a:t>
            </a:r>
          </a:p>
          <a:p>
            <a:pPr marL="1200150" lvl="2" indent="-285750">
              <a:buFont typeface="Wingdings" panose="05000000000000000000" pitchFamily="2" charset="2"/>
              <a:buChar char="q"/>
            </a:pPr>
            <a:r>
              <a:rPr lang="en-US" sz="1400" dirty="0"/>
              <a:t>Upload the text file to the bucket</a:t>
            </a:r>
          </a:p>
          <a:p>
            <a:pPr marL="1200150" lvl="2" indent="-285750">
              <a:buFont typeface="Wingdings" panose="05000000000000000000" pitchFamily="2" charset="2"/>
              <a:buChar char="q"/>
            </a:pPr>
            <a:r>
              <a:rPr lang="en-US" sz="1400" dirty="0"/>
              <a:t>Make the file public</a:t>
            </a:r>
          </a:p>
          <a:p>
            <a:pPr marL="1200150" lvl="2" indent="-285750">
              <a:buFont typeface="Wingdings" panose="05000000000000000000" pitchFamily="2" charset="2"/>
              <a:buChar char="q"/>
            </a:pPr>
            <a:r>
              <a:rPr lang="en-US" sz="1400" dirty="0"/>
              <a:t>See the link</a:t>
            </a:r>
          </a:p>
          <a:p>
            <a:pPr marL="742950" lvl="1" indent="-285750">
              <a:buFont typeface="Wingdings" panose="05000000000000000000" pitchFamily="2" charset="2"/>
              <a:buChar char="q"/>
            </a:pPr>
            <a:r>
              <a:rPr lang="en-US" sz="1400" dirty="0"/>
              <a:t>Update the file and upload it to the bucket</a:t>
            </a:r>
          </a:p>
          <a:p>
            <a:pPr marL="1200150" lvl="2" indent="-285750">
              <a:buFont typeface="Wingdings" panose="05000000000000000000" pitchFamily="2" charset="2"/>
              <a:buChar char="q"/>
            </a:pPr>
            <a:r>
              <a:rPr lang="en-US" sz="1400" dirty="0"/>
              <a:t>Change the text to “Hello, World! I’m #2”</a:t>
            </a:r>
          </a:p>
          <a:p>
            <a:pPr marL="1200150" lvl="2" indent="-285750">
              <a:buFont typeface="Wingdings" panose="05000000000000000000" pitchFamily="2" charset="2"/>
              <a:buChar char="q"/>
            </a:pPr>
            <a:r>
              <a:rPr lang="en-US" sz="1400" dirty="0"/>
              <a:t>Upload and overwrite the text file to the bucket </a:t>
            </a:r>
          </a:p>
          <a:p>
            <a:pPr marL="742950" lvl="1" indent="-285750">
              <a:buFont typeface="Wingdings" panose="05000000000000000000" pitchFamily="2" charset="2"/>
              <a:buChar char="q"/>
            </a:pPr>
            <a:r>
              <a:rPr lang="en-US" sz="1400" dirty="0"/>
              <a:t>Check the version show/hide option</a:t>
            </a:r>
          </a:p>
          <a:p>
            <a:pPr marL="742950" lvl="1" indent="-285750">
              <a:buFont typeface="Wingdings" panose="05000000000000000000" pitchFamily="2" charset="2"/>
              <a:buChar char="q"/>
            </a:pPr>
            <a:r>
              <a:rPr lang="en-US" sz="1400" dirty="0"/>
              <a:t>Click on the link</a:t>
            </a:r>
          </a:p>
          <a:p>
            <a:pPr marL="742950" lvl="1" indent="-285750">
              <a:buFont typeface="Wingdings" panose="05000000000000000000" pitchFamily="2" charset="2"/>
              <a:buChar char="q"/>
            </a:pPr>
            <a:r>
              <a:rPr lang="en-US" sz="1400" dirty="0"/>
              <a:t>Make it Public</a:t>
            </a:r>
          </a:p>
          <a:p>
            <a:pPr marL="742950" lvl="1" indent="-285750">
              <a:buFont typeface="Wingdings" panose="05000000000000000000" pitchFamily="2" charset="2"/>
              <a:buChar char="q"/>
            </a:pPr>
            <a:r>
              <a:rPr lang="en-US" sz="1400" dirty="0"/>
              <a:t>Click on the link again</a:t>
            </a:r>
          </a:p>
        </p:txBody>
      </p:sp>
      <p:sp>
        <p:nvSpPr>
          <p:cNvPr id="7" name="TextBox 6">
            <a:extLst>
              <a:ext uri="{FF2B5EF4-FFF2-40B4-BE49-F238E27FC236}">
                <a16:creationId xmlns:a16="http://schemas.microsoft.com/office/drawing/2014/main" id="{7922C0CA-DCCC-469C-829F-C5DF3399F87A}"/>
              </a:ext>
            </a:extLst>
          </p:cNvPr>
          <p:cNvSpPr txBox="1"/>
          <p:nvPr/>
        </p:nvSpPr>
        <p:spPr>
          <a:xfrm>
            <a:off x="6782875" y="1211338"/>
            <a:ext cx="5256727" cy="1815882"/>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Delete the file</a:t>
            </a:r>
          </a:p>
          <a:p>
            <a:pPr marL="285750" indent="-285750">
              <a:buFont typeface="Wingdings" panose="05000000000000000000" pitchFamily="2" charset="2"/>
              <a:buChar char="q"/>
            </a:pPr>
            <a:r>
              <a:rPr lang="en-US" sz="1400" dirty="0"/>
              <a:t>Check the versions</a:t>
            </a:r>
          </a:p>
          <a:p>
            <a:pPr marL="742950" lvl="1" indent="-285750">
              <a:buFont typeface="Wingdings" panose="05000000000000000000" pitchFamily="2" charset="2"/>
              <a:buChar char="q"/>
            </a:pPr>
            <a:r>
              <a:rPr lang="en-US" sz="1400" dirty="0"/>
              <a:t>Notice a third version created (Delete Marker)</a:t>
            </a:r>
          </a:p>
          <a:p>
            <a:pPr marL="285750" indent="-285750">
              <a:buFont typeface="Wingdings" panose="05000000000000000000" pitchFamily="2" charset="2"/>
              <a:buChar char="q"/>
            </a:pPr>
            <a:r>
              <a:rPr lang="en-US" sz="1400" dirty="0"/>
              <a:t>Delete the delete Marker</a:t>
            </a:r>
          </a:p>
          <a:p>
            <a:pPr marL="742950" lvl="1" indent="-285750">
              <a:buFont typeface="Wingdings" panose="05000000000000000000" pitchFamily="2" charset="2"/>
              <a:buChar char="q"/>
            </a:pPr>
            <a:r>
              <a:rPr lang="en-US" sz="1400" dirty="0"/>
              <a:t>Check the bucket for change</a:t>
            </a:r>
          </a:p>
          <a:p>
            <a:pPr marL="285750" indent="-285750">
              <a:buFont typeface="Wingdings" panose="05000000000000000000" pitchFamily="2" charset="2"/>
              <a:buChar char="q"/>
            </a:pPr>
            <a:r>
              <a:rPr lang="en-US" sz="1400" dirty="0"/>
              <a:t>Delete the V2 of the file</a:t>
            </a:r>
          </a:p>
          <a:p>
            <a:pPr marL="285750" indent="-285750">
              <a:buFont typeface="Wingdings" panose="05000000000000000000" pitchFamily="2" charset="2"/>
              <a:buChar char="q"/>
            </a:pPr>
            <a:r>
              <a:rPr lang="en-US" sz="1400" dirty="0"/>
              <a:t>Check the restored file, </a:t>
            </a:r>
          </a:p>
          <a:p>
            <a:pPr marL="285750" indent="-285750">
              <a:buFont typeface="Wingdings" panose="05000000000000000000" pitchFamily="2" charset="2"/>
              <a:buChar char="q"/>
            </a:pPr>
            <a:r>
              <a:rPr lang="en-US" sz="1400" dirty="0"/>
              <a:t>Delete the object</a:t>
            </a:r>
          </a:p>
        </p:txBody>
      </p:sp>
    </p:spTree>
    <p:extLst>
      <p:ext uri="{BB962C8B-B14F-4D97-AF65-F5344CB8AC3E}">
        <p14:creationId xmlns:p14="http://schemas.microsoft.com/office/powerpoint/2010/main" val="120003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Exam Tips</a:t>
            </a:r>
            <a:endParaRPr lang="en-GB" sz="2800" dirty="0"/>
          </a:p>
        </p:txBody>
      </p:sp>
      <p:sp>
        <p:nvSpPr>
          <p:cNvPr id="6" name="TextBox 5">
            <a:extLst>
              <a:ext uri="{FF2B5EF4-FFF2-40B4-BE49-F238E27FC236}">
                <a16:creationId xmlns:a16="http://schemas.microsoft.com/office/drawing/2014/main" id="{A985CE73-8D0B-4E9E-A68B-E644FDE98794}"/>
              </a:ext>
            </a:extLst>
          </p:cNvPr>
          <p:cNvSpPr txBox="1"/>
          <p:nvPr/>
        </p:nvSpPr>
        <p:spPr>
          <a:xfrm>
            <a:off x="152400" y="1181100"/>
            <a:ext cx="11887200" cy="3754874"/>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Buckets are a universal name space</a:t>
            </a:r>
          </a:p>
          <a:p>
            <a:pPr marL="285750" indent="-285750">
              <a:buFont typeface="Wingdings" panose="05000000000000000000" pitchFamily="2" charset="2"/>
              <a:buChar char="q"/>
            </a:pPr>
            <a:r>
              <a:rPr lang="en-US" sz="1400" dirty="0"/>
              <a:t>There are five classes of storage, S3, S3 – IA, S3 – One Zone IA, S3 – Intelligent IA, Glacier</a:t>
            </a:r>
          </a:p>
          <a:p>
            <a:pPr marL="285750" indent="-285750">
              <a:buFont typeface="Wingdings" panose="05000000000000000000" pitchFamily="2" charset="2"/>
              <a:buChar char="q"/>
            </a:pPr>
            <a:r>
              <a:rPr lang="en-US" sz="1400" dirty="0"/>
              <a:t>File size can be from 0 to 5 TB</a:t>
            </a:r>
          </a:p>
          <a:p>
            <a:pPr marL="285750" indent="-285750">
              <a:buFont typeface="Wingdings" panose="05000000000000000000" pitchFamily="2" charset="2"/>
              <a:buChar char="q"/>
            </a:pPr>
            <a:r>
              <a:rPr lang="en-US" sz="1400" dirty="0"/>
              <a:t>Unlimited storage capacity</a:t>
            </a:r>
          </a:p>
          <a:p>
            <a:pPr marL="285750" indent="-285750">
              <a:buFont typeface="Wingdings" panose="05000000000000000000" pitchFamily="2" charset="2"/>
              <a:buChar char="q"/>
            </a:pPr>
            <a:r>
              <a:rPr lang="en-US" sz="1400" dirty="0"/>
              <a:t>Used for object storage, cannot be used to install applications or database</a:t>
            </a:r>
          </a:p>
          <a:p>
            <a:pPr marL="285750" indent="-285750">
              <a:buFont typeface="Wingdings" panose="05000000000000000000" pitchFamily="2" charset="2"/>
              <a:buChar char="q"/>
            </a:pPr>
            <a:r>
              <a:rPr lang="en-US" sz="1400" dirty="0"/>
              <a:t>Provides 11 x 9s durability, i.e. 99.999999999%</a:t>
            </a:r>
          </a:p>
          <a:p>
            <a:pPr marL="285750" indent="-285750">
              <a:buFont typeface="Wingdings" panose="05000000000000000000" pitchFamily="2" charset="2"/>
              <a:buChar char="q"/>
            </a:pPr>
            <a:r>
              <a:rPr lang="en-US" sz="1400" dirty="0"/>
              <a:t>A HTTP 200 code is returned on a successful upload</a:t>
            </a:r>
          </a:p>
          <a:p>
            <a:pPr marL="285750" indent="-285750">
              <a:buFont typeface="Wingdings" panose="05000000000000000000" pitchFamily="2" charset="2"/>
              <a:buChar char="q"/>
            </a:pPr>
            <a:r>
              <a:rPr lang="en-US" sz="1400" dirty="0"/>
              <a:t>Read after Write consistency for PUTS of new objects (new upload)</a:t>
            </a:r>
          </a:p>
          <a:p>
            <a:pPr marL="285750" indent="-285750">
              <a:buFont typeface="Wingdings" panose="05000000000000000000" pitchFamily="2" charset="2"/>
              <a:buChar char="q"/>
            </a:pPr>
            <a:r>
              <a:rPr lang="en-US" sz="1400" dirty="0"/>
              <a:t>Eventual Consistency for Overwrite PUTS and DELETES  (overwrite)</a:t>
            </a:r>
          </a:p>
          <a:p>
            <a:pPr marL="285750" indent="-285750">
              <a:buFont typeface="Wingdings" panose="05000000000000000000" pitchFamily="2" charset="2"/>
              <a:buChar char="q"/>
            </a:pPr>
            <a:r>
              <a:rPr lang="en-US" sz="1400" dirty="0"/>
              <a:t>All buckets are private by default, unless configured otherwise </a:t>
            </a:r>
          </a:p>
          <a:p>
            <a:pPr marL="285750" indent="-285750">
              <a:buFont typeface="Wingdings" panose="05000000000000000000" pitchFamily="2" charset="2"/>
              <a:buChar char="q"/>
            </a:pPr>
            <a:r>
              <a:rPr lang="en-US" sz="1400" dirty="0"/>
              <a:t>Encryption</a:t>
            </a:r>
          </a:p>
          <a:p>
            <a:pPr marL="742950" lvl="1" indent="-285750">
              <a:buFont typeface="Wingdings" panose="05000000000000000000" pitchFamily="2" charset="2"/>
              <a:buChar char="q"/>
            </a:pPr>
            <a:r>
              <a:rPr lang="en-US" sz="1400" dirty="0"/>
              <a:t>Client Size Encryption</a:t>
            </a:r>
          </a:p>
          <a:p>
            <a:pPr marL="742950" lvl="1" indent="-285750">
              <a:buFont typeface="Wingdings" panose="05000000000000000000" pitchFamily="2" charset="2"/>
              <a:buChar char="q"/>
            </a:pPr>
            <a:r>
              <a:rPr lang="en-US" sz="1400" dirty="0"/>
              <a:t>Server Side Encryption</a:t>
            </a:r>
          </a:p>
          <a:p>
            <a:pPr marL="1200150" lvl="2" indent="-285750">
              <a:buFont typeface="Wingdings" panose="05000000000000000000" pitchFamily="2" charset="2"/>
              <a:buChar char="q"/>
            </a:pPr>
            <a:r>
              <a:rPr lang="en-US" sz="1400" dirty="0"/>
              <a:t>With Amazon S3 managed Keys (SSE-S3)</a:t>
            </a:r>
          </a:p>
          <a:p>
            <a:pPr marL="1200150" lvl="2" indent="-285750">
              <a:buFont typeface="Wingdings" panose="05000000000000000000" pitchFamily="2" charset="2"/>
              <a:buChar char="q"/>
            </a:pPr>
            <a:r>
              <a:rPr lang="en-US" sz="1400" dirty="0"/>
              <a:t>With KMS (SSE-KMS)</a:t>
            </a:r>
          </a:p>
          <a:p>
            <a:pPr marL="1200150" lvl="2" indent="-285750">
              <a:buFont typeface="Wingdings" panose="05000000000000000000" pitchFamily="2" charset="2"/>
              <a:buChar char="q"/>
            </a:pPr>
            <a:r>
              <a:rPr lang="en-US" sz="1400" dirty="0"/>
              <a:t>With Customer Provided Keys (SSE-C)</a:t>
            </a:r>
          </a:p>
          <a:p>
            <a:pPr marL="285750" indent="-285750">
              <a:buFont typeface="Wingdings" panose="05000000000000000000" pitchFamily="2" charset="2"/>
              <a:buChar char="q"/>
            </a:pPr>
            <a:r>
              <a:rPr lang="en-US" sz="1400" dirty="0"/>
              <a:t>Bucket ACL &amp; Bucket Policies can be used to control access to S3 buckets</a:t>
            </a:r>
          </a:p>
        </p:txBody>
      </p:sp>
      <p:sp>
        <p:nvSpPr>
          <p:cNvPr id="8" name="TextBox 7">
            <a:extLst>
              <a:ext uri="{FF2B5EF4-FFF2-40B4-BE49-F238E27FC236}">
                <a16:creationId xmlns:a16="http://schemas.microsoft.com/office/drawing/2014/main" id="{716ABB66-CA6B-47EF-9BD7-4A8E4CE5C95A}"/>
              </a:ext>
            </a:extLst>
          </p:cNvPr>
          <p:cNvSpPr txBox="1"/>
          <p:nvPr/>
        </p:nvSpPr>
        <p:spPr>
          <a:xfrm>
            <a:off x="152400" y="4935974"/>
            <a:ext cx="11887200" cy="95410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All versions of the objects are stored including deletes</a:t>
            </a:r>
          </a:p>
          <a:p>
            <a:pPr marL="285750" indent="-285750">
              <a:buFont typeface="Wingdings" panose="05000000000000000000" pitchFamily="2" charset="2"/>
              <a:buChar char="q"/>
            </a:pPr>
            <a:r>
              <a:rPr lang="en-US" sz="1400" dirty="0"/>
              <a:t>Once enabled versioning cannot be disabled only suspended</a:t>
            </a:r>
          </a:p>
          <a:p>
            <a:pPr marL="285750" indent="-285750">
              <a:buFont typeface="Wingdings" panose="05000000000000000000" pitchFamily="2" charset="2"/>
              <a:buChar char="q"/>
            </a:pPr>
            <a:r>
              <a:rPr lang="en-US" sz="1400" dirty="0"/>
              <a:t>MFA Delete capability can be setup to provide more security</a:t>
            </a:r>
          </a:p>
          <a:p>
            <a:pPr marL="285750" indent="-285750">
              <a:buFont typeface="Wingdings" panose="05000000000000000000" pitchFamily="2" charset="2"/>
              <a:buChar char="q"/>
            </a:pPr>
            <a:r>
              <a:rPr lang="en-US" sz="1400" dirty="0"/>
              <a:t>Integrates with Lifecycle Rules and can be used as a backup tool</a:t>
            </a:r>
          </a:p>
        </p:txBody>
      </p:sp>
    </p:spTree>
    <p:extLst>
      <p:ext uri="{BB962C8B-B14F-4D97-AF65-F5344CB8AC3E}">
        <p14:creationId xmlns:p14="http://schemas.microsoft.com/office/powerpoint/2010/main" val="1050787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BB458-5A3D-4F0C-86C5-8792EC810A17}"/>
              </a:ext>
            </a:extLst>
          </p:cNvPr>
          <p:cNvSpPr>
            <a:spLocks noGrp="1"/>
          </p:cNvSpPr>
          <p:nvPr>
            <p:ph type="title"/>
          </p:nvPr>
        </p:nvSpPr>
        <p:spPr>
          <a:xfrm>
            <a:off x="152400" y="152400"/>
            <a:ext cx="11887200" cy="914400"/>
          </a:xfrm>
        </p:spPr>
        <p:txBody>
          <a:bodyPr anchor="b">
            <a:normAutofit/>
          </a:bodyPr>
          <a:lstStyle/>
          <a:p>
            <a:r>
              <a:rPr lang="en-GB" sz="3100" dirty="0"/>
              <a:t>SIMPLE STORAGE SERVICE (S3)</a:t>
            </a:r>
            <a:br>
              <a:rPr lang="en-GB" sz="3200" dirty="0"/>
            </a:br>
            <a:r>
              <a:rPr lang="en-GB" sz="2000" dirty="0"/>
              <a:t>Cross Region Replication</a:t>
            </a:r>
            <a:endParaRPr lang="en-GB" sz="2800" dirty="0"/>
          </a:p>
        </p:txBody>
      </p:sp>
      <p:sp>
        <p:nvSpPr>
          <p:cNvPr id="6" name="TextBox 5">
            <a:extLst>
              <a:ext uri="{FF2B5EF4-FFF2-40B4-BE49-F238E27FC236}">
                <a16:creationId xmlns:a16="http://schemas.microsoft.com/office/drawing/2014/main" id="{A985CE73-8D0B-4E9E-A68B-E644FDE98794}"/>
              </a:ext>
            </a:extLst>
          </p:cNvPr>
          <p:cNvSpPr txBox="1"/>
          <p:nvPr/>
        </p:nvSpPr>
        <p:spPr>
          <a:xfrm>
            <a:off x="152400" y="2455426"/>
            <a:ext cx="11887200" cy="3231654"/>
          </a:xfrm>
          <a:prstGeom prst="rect">
            <a:avLst/>
          </a:prstGeom>
          <a:noFill/>
        </p:spPr>
        <p:txBody>
          <a:bodyPr wrap="square" rtlCol="0">
            <a:spAutoFit/>
          </a:bodyPr>
          <a:lstStyle/>
          <a:p>
            <a:pPr marL="285750" indent="-285750">
              <a:buFont typeface="Wingdings" panose="05000000000000000000" pitchFamily="2" charset="2"/>
              <a:buChar char="q"/>
            </a:pPr>
            <a:r>
              <a:rPr lang="en-US" sz="1200" dirty="0"/>
              <a:t>Create a Bucket</a:t>
            </a:r>
          </a:p>
          <a:p>
            <a:pPr marL="285750" indent="-285750">
              <a:buFont typeface="Wingdings" panose="05000000000000000000" pitchFamily="2" charset="2"/>
              <a:buChar char="q"/>
            </a:pPr>
            <a:r>
              <a:rPr lang="en-US" sz="1200" dirty="0"/>
              <a:t>Upload multiple files</a:t>
            </a:r>
          </a:p>
          <a:p>
            <a:pPr marL="285750" indent="-285750">
              <a:buFont typeface="Wingdings" panose="05000000000000000000" pitchFamily="2" charset="2"/>
              <a:buChar char="q"/>
            </a:pPr>
            <a:r>
              <a:rPr lang="en-US" sz="1200" dirty="0"/>
              <a:t>Create a new bucket in different region</a:t>
            </a:r>
          </a:p>
          <a:p>
            <a:pPr marL="285750" indent="-285750">
              <a:buFont typeface="Wingdings" panose="05000000000000000000" pitchFamily="2" charset="2"/>
              <a:buChar char="q"/>
            </a:pPr>
            <a:r>
              <a:rPr lang="en-US" sz="1200" dirty="0"/>
              <a:t>Go the bucket that you want to replicate</a:t>
            </a:r>
          </a:p>
          <a:p>
            <a:pPr marL="285750" indent="-285750">
              <a:buFont typeface="Wingdings" panose="05000000000000000000" pitchFamily="2" charset="2"/>
              <a:buChar char="q"/>
            </a:pPr>
            <a:r>
              <a:rPr lang="en-US" sz="1200" dirty="0"/>
              <a:t>Click on Management tab</a:t>
            </a:r>
          </a:p>
          <a:p>
            <a:pPr marL="285750" indent="-285750">
              <a:buFont typeface="Wingdings" panose="05000000000000000000" pitchFamily="2" charset="2"/>
              <a:buChar char="q"/>
            </a:pPr>
            <a:r>
              <a:rPr lang="en-US" sz="1200" dirty="0"/>
              <a:t>Click on Replication</a:t>
            </a:r>
          </a:p>
          <a:p>
            <a:pPr marL="742950" lvl="1" indent="-285750">
              <a:buFont typeface="Wingdings" panose="05000000000000000000" pitchFamily="2" charset="2"/>
              <a:buChar char="q"/>
            </a:pPr>
            <a:r>
              <a:rPr lang="en-US" sz="1200" dirty="0"/>
              <a:t>Click on Get Started</a:t>
            </a:r>
          </a:p>
          <a:p>
            <a:pPr marL="742950" lvl="1" indent="-285750">
              <a:buFont typeface="Wingdings" panose="05000000000000000000" pitchFamily="2" charset="2"/>
              <a:buChar char="q"/>
            </a:pPr>
            <a:r>
              <a:rPr lang="en-US" sz="1200" dirty="0"/>
              <a:t>In Set Source: Select Entire Bucket</a:t>
            </a:r>
          </a:p>
          <a:p>
            <a:pPr marL="742950" lvl="1" indent="-285750">
              <a:buFont typeface="Wingdings" panose="05000000000000000000" pitchFamily="2" charset="2"/>
              <a:buChar char="q"/>
            </a:pPr>
            <a:r>
              <a:rPr lang="en-US" sz="1200" dirty="0"/>
              <a:t>Hit next</a:t>
            </a:r>
          </a:p>
          <a:p>
            <a:pPr marL="742950" lvl="1" indent="-285750">
              <a:buFont typeface="Wingdings" panose="05000000000000000000" pitchFamily="2" charset="2"/>
              <a:buChar char="q"/>
            </a:pPr>
            <a:r>
              <a:rPr lang="en-US" sz="1200" dirty="0"/>
              <a:t>Then select the bucket where this bucket should be replicated</a:t>
            </a:r>
          </a:p>
          <a:p>
            <a:pPr marL="742950" lvl="1" indent="-285750">
              <a:buFont typeface="Wingdings" panose="05000000000000000000" pitchFamily="2" charset="2"/>
              <a:buChar char="q"/>
            </a:pPr>
            <a:r>
              <a:rPr lang="en-US" sz="1200" dirty="0"/>
              <a:t>Click on Enable Versioning</a:t>
            </a:r>
          </a:p>
          <a:p>
            <a:pPr marL="742950" lvl="1" indent="-285750">
              <a:buFont typeface="Wingdings" panose="05000000000000000000" pitchFamily="2" charset="2"/>
              <a:buChar char="q"/>
            </a:pPr>
            <a:r>
              <a:rPr lang="en-US" sz="1200" dirty="0"/>
              <a:t>Select the storage class  for the replicated bucket</a:t>
            </a:r>
          </a:p>
          <a:p>
            <a:pPr marL="742950" lvl="1" indent="-285750">
              <a:buFont typeface="Wingdings" panose="05000000000000000000" pitchFamily="2" charset="2"/>
              <a:buChar char="q"/>
            </a:pPr>
            <a:r>
              <a:rPr lang="en-US" sz="1200" dirty="0"/>
              <a:t>Then Create a new role</a:t>
            </a:r>
          </a:p>
          <a:p>
            <a:pPr marL="1200150" lvl="2" indent="-285750">
              <a:buFont typeface="Wingdings" panose="05000000000000000000" pitchFamily="2" charset="2"/>
              <a:buChar char="q"/>
            </a:pPr>
            <a:r>
              <a:rPr lang="en-US" sz="1200" dirty="0"/>
              <a:t>Give it a name</a:t>
            </a:r>
          </a:p>
          <a:p>
            <a:pPr marL="1200150" lvl="2" indent="-285750">
              <a:buFont typeface="Wingdings" panose="05000000000000000000" pitchFamily="2" charset="2"/>
              <a:buChar char="q"/>
            </a:pPr>
            <a:r>
              <a:rPr lang="en-US" sz="1200" dirty="0"/>
              <a:t>Select the status as Enabled</a:t>
            </a:r>
          </a:p>
          <a:p>
            <a:pPr marL="1200150" lvl="2" indent="-285750">
              <a:buFont typeface="Wingdings" panose="05000000000000000000" pitchFamily="2" charset="2"/>
              <a:buChar char="q"/>
            </a:pPr>
            <a:r>
              <a:rPr lang="en-US" sz="1200" dirty="0"/>
              <a:t>Click on Next and then click Save</a:t>
            </a:r>
          </a:p>
          <a:p>
            <a:pPr marL="285750" indent="-285750">
              <a:buFont typeface="Wingdings" panose="05000000000000000000" pitchFamily="2" charset="2"/>
              <a:buChar char="q"/>
            </a:pPr>
            <a:r>
              <a:rPr lang="en-US" sz="1200" dirty="0"/>
              <a:t>Was the contents of the original bucket replicated? </a:t>
            </a:r>
          </a:p>
        </p:txBody>
      </p:sp>
      <p:sp>
        <p:nvSpPr>
          <p:cNvPr id="2" name="TextBox 1">
            <a:extLst>
              <a:ext uri="{FF2B5EF4-FFF2-40B4-BE49-F238E27FC236}">
                <a16:creationId xmlns:a16="http://schemas.microsoft.com/office/drawing/2014/main" id="{73B7F76C-CE90-49A4-99D5-98070B46B200}"/>
              </a:ext>
            </a:extLst>
          </p:cNvPr>
          <p:cNvSpPr txBox="1"/>
          <p:nvPr/>
        </p:nvSpPr>
        <p:spPr>
          <a:xfrm>
            <a:off x="152400" y="1181100"/>
            <a:ext cx="11849100" cy="923330"/>
          </a:xfrm>
          <a:prstGeom prst="rect">
            <a:avLst/>
          </a:prstGeom>
          <a:noFill/>
        </p:spPr>
        <p:txBody>
          <a:bodyPr wrap="square" rtlCol="0">
            <a:spAutoFit/>
          </a:bodyPr>
          <a:lstStyle/>
          <a:p>
            <a:r>
              <a:rPr lang="en-US" dirty="0"/>
              <a:t>Cross-region replication is a feature of Amazon S3 that allows you to asynchronously</a:t>
            </a:r>
          </a:p>
          <a:p>
            <a:r>
              <a:rPr lang="en-US" dirty="0"/>
              <a:t>replicate all new objects in the source bucket in one AWS region to a target bucket in another</a:t>
            </a:r>
          </a:p>
          <a:p>
            <a:r>
              <a:rPr lang="en-US" dirty="0"/>
              <a:t>region</a:t>
            </a:r>
            <a:endParaRPr lang="en-GB" dirty="0"/>
          </a:p>
        </p:txBody>
      </p:sp>
    </p:spTree>
    <p:extLst>
      <p:ext uri="{BB962C8B-B14F-4D97-AF65-F5344CB8AC3E}">
        <p14:creationId xmlns:p14="http://schemas.microsoft.com/office/powerpoint/2010/main" val="1000105222"/>
      </p:ext>
    </p:extLst>
  </p:cSld>
  <p:clrMapOvr>
    <a:masterClrMapping/>
  </p:clrMapOvr>
</p:sld>
</file>

<file path=ppt/theme/theme1.xml><?xml version="1.0" encoding="utf-8"?>
<a:theme xmlns:a="http://schemas.openxmlformats.org/drawingml/2006/main" name="Retrospect">
  <a:themeElements>
    <a:clrScheme name="Custom 1">
      <a:dk1>
        <a:srgbClr val="000000"/>
      </a:dk1>
      <a:lt1>
        <a:sysClr val="window" lastClr="FFFFFF"/>
      </a:lt1>
      <a:dk2>
        <a:srgbClr val="637052"/>
      </a:dk2>
      <a:lt2>
        <a:srgbClr val="CCDDEA"/>
      </a:lt2>
      <a:accent1>
        <a:srgbClr val="E48312"/>
      </a:accent1>
      <a:accent2>
        <a:srgbClr val="008E61"/>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5791</TotalTime>
  <Words>2194</Words>
  <Application>Microsoft Office PowerPoint</Application>
  <PresentationFormat>Widescreen</PresentationFormat>
  <Paragraphs>340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Retrospect</vt:lpstr>
      <vt:lpstr>AMAZON SIMPLE STORAGE SERVICE (S3)</vt:lpstr>
      <vt:lpstr>SIMPLE STORAGE SERVICE (S3) Overview</vt:lpstr>
      <vt:lpstr>SIMPLE STORAGE SERVICE (S3) Features</vt:lpstr>
      <vt:lpstr>SIMPLE STORAGE SERVICE (S3) Storage Classes</vt:lpstr>
      <vt:lpstr>SIMPLE STORAGE SERVICE (S3) Pricing Model</vt:lpstr>
      <vt:lpstr>SIMPLE STORAGE SERVICE (S3) LAB</vt:lpstr>
      <vt:lpstr>SIMPLE STORAGE SERVICE (S3) LAB – Configure Versioning</vt:lpstr>
      <vt:lpstr>SIMPLE STORAGE SERVICE (S3) Exam Tips</vt:lpstr>
      <vt:lpstr>SIMPLE STORAGE SERVICE (S3) Cross Region Replication</vt:lpstr>
      <vt:lpstr>SIMPLE STORAGE SERVICE (S3) S3 using command line</vt:lpstr>
      <vt:lpstr>SIMPLE STORAGE SERVICE (S3) Exam Tips</vt:lpstr>
      <vt:lpstr>SIMPLE STORAGE SERVICE (S3) Serverless  static website using S3</vt:lpstr>
      <vt:lpstr>SIMPLE STORAGE SERVICE (S3) Glacier &amp; Lifecycle Management</vt:lpstr>
      <vt:lpstr>SIMPLE STORAGE SERVICE (S3) Amazon S3 Glacier Lab</vt:lpstr>
      <vt:lpstr>SIMPLE STORAGE SERVICE (S3) S3 Transfer Acceleration</vt:lpstr>
      <vt:lpstr>SIMPLE STORAGE SERVICE (S3) CDN &amp; CloudFront</vt:lpstr>
      <vt:lpstr>SIMPLE STORAGE SERVICE (S3) CloudFront</vt:lpstr>
      <vt:lpstr>SIMPLE STORAGE SERVICE (S3) CloudFront Lab</vt:lpstr>
      <vt:lpstr>SIMPLE STORAGE SERVICE (S3)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dc:title>
  <dc:creator>Rehan Haider</dc:creator>
  <cp:lastModifiedBy>Rehan Haider</cp:lastModifiedBy>
  <cp:revision>136</cp:revision>
  <dcterms:created xsi:type="dcterms:W3CDTF">2019-03-01T18:35:49Z</dcterms:created>
  <dcterms:modified xsi:type="dcterms:W3CDTF">2019-04-06T03:56:42Z</dcterms:modified>
</cp:coreProperties>
</file>