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7" r:id="rId6"/>
    <p:sldId id="263" r:id="rId7"/>
    <p:sldId id="268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1E845D"/>
    <a:srgbClr val="1E1D1E"/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394" autoAdjust="0"/>
  </p:normalViewPr>
  <p:slideViewPr>
    <p:cSldViewPr snapToGrid="0" showGuides="1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GB" smtClean="0"/>
              <a:t>12/05/2019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latest.tar.gz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latest.tar.gz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2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98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35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49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3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42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61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10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#!/bin/bash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install </a:t>
            </a:r>
            <a:r>
              <a:rPr lang="en-US" sz="1400" dirty="0" err="1"/>
              <a:t>httpd</a:t>
            </a:r>
            <a:r>
              <a:rPr lang="en-US" sz="1400" dirty="0"/>
              <a:t>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Amazon-</a:t>
            </a:r>
            <a:r>
              <a:rPr lang="en-US" sz="1400" dirty="0" err="1"/>
              <a:t>linux</a:t>
            </a:r>
            <a:r>
              <a:rPr lang="en-US" sz="1400" dirty="0"/>
              <a:t>-extras install –y php7.2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cd /var/www/html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wget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https://wordpress.org/latest.tar.gz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cp -r </a:t>
            </a:r>
            <a:r>
              <a:rPr lang="en-US" sz="1400" dirty="0" err="1"/>
              <a:t>wordpress</a:t>
            </a:r>
            <a:r>
              <a:rPr lang="en-US" sz="1400" dirty="0"/>
              <a:t>/* /var/www/html/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</a:t>
            </a:r>
            <a:r>
              <a:rPr lang="en-US" sz="1400" dirty="0" err="1"/>
              <a:t>wordpress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chmod</a:t>
            </a:r>
            <a:r>
              <a:rPr lang="en-US" sz="1400" dirty="0"/>
              <a:t> -R 755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chown</a:t>
            </a:r>
            <a:r>
              <a:rPr lang="en-US" sz="1400" dirty="0"/>
              <a:t> -R </a:t>
            </a:r>
            <a:r>
              <a:rPr lang="en-US" sz="1400" dirty="0" err="1"/>
              <a:t>apache:apache</a:t>
            </a:r>
            <a:r>
              <a:rPr lang="en-US" sz="1400" dirty="0"/>
              <a:t>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3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#!/bin/bash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install </a:t>
            </a:r>
            <a:r>
              <a:rPr lang="en-US" sz="1400" dirty="0" err="1"/>
              <a:t>httpd</a:t>
            </a:r>
            <a:r>
              <a:rPr lang="en-US" sz="1400" dirty="0"/>
              <a:t> php php-</a:t>
            </a:r>
            <a:r>
              <a:rPr lang="en-US" sz="1400" dirty="0" err="1"/>
              <a:t>mysql</a:t>
            </a:r>
            <a:r>
              <a:rPr lang="en-US" sz="1400" dirty="0"/>
              <a:t>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cd /var/www/html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wget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https://wordpress.org/latest.tar.gz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cp -r </a:t>
            </a:r>
            <a:r>
              <a:rPr lang="en-US" sz="1400" dirty="0" err="1"/>
              <a:t>wordpress</a:t>
            </a:r>
            <a:r>
              <a:rPr lang="en-US" sz="1400" dirty="0"/>
              <a:t>/* /var/www/html/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</a:t>
            </a:r>
            <a:r>
              <a:rPr lang="en-US" sz="1400" dirty="0" err="1"/>
              <a:t>wordpress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chmod</a:t>
            </a:r>
            <a:r>
              <a:rPr lang="en-US" sz="1400" dirty="0"/>
              <a:t> -R 755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chown</a:t>
            </a:r>
            <a:r>
              <a:rPr lang="en-US" sz="1400" dirty="0"/>
              <a:t> -R </a:t>
            </a:r>
            <a:r>
              <a:rPr lang="en-US" sz="1400" dirty="0" err="1"/>
              <a:t>apache:apache</a:t>
            </a:r>
            <a:r>
              <a:rPr lang="en-US" sz="1400" dirty="0"/>
              <a:t>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10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8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68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"/>
            <a:ext cx="12039600" cy="1066800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008E6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r>
              <a:rPr lang="en-GB"/>
              <a:t>sss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16" userDrawn="1">
          <p15:clr>
            <a:srgbClr val="F26B43"/>
          </p15:clr>
        </p15:guide>
        <p15:guide id="8" pos="336" userDrawn="1">
          <p15:clr>
            <a:srgbClr val="F26B43"/>
          </p15:clr>
        </p15:guide>
        <p15:guide id="9" orient="horz" pos="744" userDrawn="1">
          <p15:clr>
            <a:srgbClr val="F26B43"/>
          </p15:clr>
        </p15:guide>
        <p15:guide id="10" orient="horz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Databases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Aurora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Amazon Aurora</a:t>
            </a:r>
            <a:r>
              <a:rPr lang="en-US" dirty="0"/>
              <a:t> is a MySQL and PostgreSQL-compatible relational database built for the cloud, that combines the performance and availability of traditional enterprise databases with the simplicity and cost-effectiveness of open source databases.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2469-91B5-42A0-B682-19CBC2C4A9E4}"/>
              </a:ext>
            </a:extLst>
          </p:cNvPr>
          <p:cNvSpPr txBox="1"/>
          <p:nvPr/>
        </p:nvSpPr>
        <p:spPr>
          <a:xfrm>
            <a:off x="342900" y="2260580"/>
            <a:ext cx="8543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Built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Starts with 10GB to 64 TB (Autoscaling)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Always keeps 2 copies in each availability zone in 3 Azs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Extremely HA – designed to handle loss of upto two copies without affecting write, and three copies without affecting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Aurora storage is self-healing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types of read replicas (Aurora, or MySQL replicas)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Automated backups are always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Backups and snapshots does not affect performance</a:t>
            </a:r>
          </a:p>
        </p:txBody>
      </p:sp>
    </p:spTree>
    <p:extLst>
      <p:ext uri="{BB962C8B-B14F-4D97-AF65-F5344CB8AC3E}">
        <p14:creationId xmlns:p14="http://schemas.microsoft.com/office/powerpoint/2010/main" val="28237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 err="1"/>
              <a:t>Elasticache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ElastiCache is a fully managed in-memory data store and cache service by Amazon Web Services. The service improves the performance of web applications by retrieving information from managed in-memory caches, instead of relying entirely on slower disk-based databases.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2469-91B5-42A0-B682-19CBC2C4A9E4}"/>
              </a:ext>
            </a:extLst>
          </p:cNvPr>
          <p:cNvSpPr txBox="1"/>
          <p:nvPr/>
        </p:nvSpPr>
        <p:spPr>
          <a:xfrm>
            <a:off x="342900" y="2260580"/>
            <a:ext cx="8543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Supports two open-source in-memory caching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Memcached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Redis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used to improve application and DB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Redis is Multi-AZ,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horizontal scaling Memcached is used</a:t>
            </a:r>
          </a:p>
        </p:txBody>
      </p:sp>
    </p:spTree>
    <p:extLst>
      <p:ext uri="{BB962C8B-B14F-4D97-AF65-F5344CB8AC3E}">
        <p14:creationId xmlns:p14="http://schemas.microsoft.com/office/powerpoint/2010/main" val="325043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Memcached vs Redis</a:t>
            </a:r>
            <a:endParaRPr lang="en-GB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7BA21E-A3EC-4426-A1CD-9B8071A8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52122"/>
            <a:ext cx="100869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Relational Database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databases are used to store data in a fixed columnar way, it includes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E4E7D-5C6C-49C1-B893-D96D49BE515F}"/>
              </a:ext>
            </a:extLst>
          </p:cNvPr>
          <p:cNvSpPr txBox="1"/>
          <p:nvPr/>
        </p:nvSpPr>
        <p:spPr>
          <a:xfrm>
            <a:off x="342900" y="1664732"/>
            <a:ext cx="8543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ADE158-49E0-492C-9F71-8231FCDB1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19175"/>
              </p:ext>
            </p:extLst>
          </p:nvPr>
        </p:nvGraphicFramePr>
        <p:xfrm>
          <a:off x="152400" y="3065840"/>
          <a:ext cx="118491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30">
                  <a:extLst>
                    <a:ext uri="{9D8B030D-6E8A-4147-A177-3AD203B41FA5}">
                      <a16:colId xmlns:a16="http://schemas.microsoft.com/office/drawing/2014/main" val="62476122"/>
                    </a:ext>
                  </a:extLst>
                </a:gridCol>
                <a:gridCol w="4996929">
                  <a:extLst>
                    <a:ext uri="{9D8B030D-6E8A-4147-A177-3AD203B41FA5}">
                      <a16:colId xmlns:a16="http://schemas.microsoft.com/office/drawing/2014/main" val="2181725684"/>
                    </a:ext>
                  </a:extLst>
                </a:gridCol>
                <a:gridCol w="4996929">
                  <a:extLst>
                    <a:ext uri="{9D8B030D-6E8A-4147-A177-3AD203B41FA5}">
                      <a16:colId xmlns:a16="http://schemas.microsoft.com/office/drawing/2014/main" val="2617669075"/>
                    </a:ext>
                  </a:extLst>
                </a:gridCol>
                <a:gridCol w="1115313">
                  <a:extLst>
                    <a:ext uri="{9D8B030D-6E8A-4147-A177-3AD203B41FA5}">
                      <a16:colId xmlns:a16="http://schemas.microsoft.com/office/drawing/2014/main" val="3048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Captain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7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Rohit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Mumbai Indians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Kane Williamson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 Risers 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59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 </a:t>
                      </a:r>
                      <a:r>
                        <a:rPr lang="en-GB" dirty="0" err="1"/>
                        <a:t>Dhoni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Chennai Super 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3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Gautam Gambhir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Kolkata Knight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1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Gautam Gambhir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Delhi Capitals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8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5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Major Types of Relational Database Types</a:t>
            </a:r>
            <a:endParaRPr lang="en-GB" sz="2800" dirty="0"/>
          </a:p>
        </p:txBody>
      </p:sp>
      <p:pic>
        <p:nvPicPr>
          <p:cNvPr id="1026" name="Picture 2" descr="https://seeklogo.com/images/M/microsoft-sql-server-logo-96AF49E2B3-seeklogo.com.png">
            <a:extLst>
              <a:ext uri="{FF2B5EF4-FFF2-40B4-BE49-F238E27FC236}">
                <a16:creationId xmlns:a16="http://schemas.microsoft.com/office/drawing/2014/main" id="{772B6624-1CE7-4B99-9B1B-2956971A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5" y="1481875"/>
            <a:ext cx="1515122" cy="12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E8CB7-FC61-4153-8DB0-9A8756156BAB}"/>
              </a:ext>
            </a:extLst>
          </p:cNvPr>
          <p:cNvSpPr txBox="1"/>
          <p:nvPr/>
        </p:nvSpPr>
        <p:spPr>
          <a:xfrm>
            <a:off x="3085520" y="1928480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SQL Server</a:t>
            </a:r>
          </a:p>
        </p:txBody>
      </p:sp>
      <p:pic>
        <p:nvPicPr>
          <p:cNvPr id="1028" name="Picture 4" descr="Image result for mysql">
            <a:extLst>
              <a:ext uri="{FF2B5EF4-FFF2-40B4-BE49-F238E27FC236}">
                <a16:creationId xmlns:a16="http://schemas.microsoft.com/office/drawing/2014/main" id="{9025964D-D6E8-4114-BAE4-3EAAD0789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2" y="3103743"/>
            <a:ext cx="2026108" cy="10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E5C355-8F57-43E9-9A8E-2AB03EA79F9F}"/>
              </a:ext>
            </a:extLst>
          </p:cNvPr>
          <p:cNvSpPr txBox="1"/>
          <p:nvPr/>
        </p:nvSpPr>
        <p:spPr>
          <a:xfrm>
            <a:off x="3085520" y="3480280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MySQL</a:t>
            </a:r>
          </a:p>
        </p:txBody>
      </p:sp>
      <p:pic>
        <p:nvPicPr>
          <p:cNvPr id="1030" name="Picture 6" descr="Image result for oracle database logo">
            <a:extLst>
              <a:ext uri="{FF2B5EF4-FFF2-40B4-BE49-F238E27FC236}">
                <a16:creationId xmlns:a16="http://schemas.microsoft.com/office/drawing/2014/main" id="{EB0E6F12-09BF-48BC-8F82-BA551484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05402"/>
            <a:ext cx="2552120" cy="12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5DE695-F71E-4DCE-83FD-0D17733294B2}"/>
              </a:ext>
            </a:extLst>
          </p:cNvPr>
          <p:cNvSpPr txBox="1"/>
          <p:nvPr/>
        </p:nvSpPr>
        <p:spPr>
          <a:xfrm>
            <a:off x="3085520" y="4847414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Oracle</a:t>
            </a:r>
          </a:p>
        </p:txBody>
      </p:sp>
      <p:pic>
        <p:nvPicPr>
          <p:cNvPr id="1032" name="Picture 8" descr="Image result for postgresql logo">
            <a:extLst>
              <a:ext uri="{FF2B5EF4-FFF2-40B4-BE49-F238E27FC236}">
                <a16:creationId xmlns:a16="http://schemas.microsoft.com/office/drawing/2014/main" id="{5B9CE295-CAC6-4E8F-BB4F-12572695A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77" y="1412126"/>
            <a:ext cx="2045828" cy="122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ariadb logo">
            <a:extLst>
              <a:ext uri="{FF2B5EF4-FFF2-40B4-BE49-F238E27FC236}">
                <a16:creationId xmlns:a16="http://schemas.microsoft.com/office/drawing/2014/main" id="{80466200-BE77-405D-9F14-C9727ADD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8" y="2909261"/>
            <a:ext cx="2464962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mazon aurora logo">
            <a:extLst>
              <a:ext uri="{FF2B5EF4-FFF2-40B4-BE49-F238E27FC236}">
                <a16:creationId xmlns:a16="http://schemas.microsoft.com/office/drawing/2014/main" id="{3094ECFE-E089-4F09-94F6-C80EF05C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8" y="4466237"/>
            <a:ext cx="2336777" cy="11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9BE882-F437-421C-87E1-FB9941CDEF12}"/>
              </a:ext>
            </a:extLst>
          </p:cNvPr>
          <p:cNvSpPr txBox="1"/>
          <p:nvPr/>
        </p:nvSpPr>
        <p:spPr>
          <a:xfrm>
            <a:off x="8341307" y="1928480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PostgreSQL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4518B-7676-421C-8A6A-2A4B862C5054}"/>
              </a:ext>
            </a:extLst>
          </p:cNvPr>
          <p:cNvSpPr txBox="1"/>
          <p:nvPr/>
        </p:nvSpPr>
        <p:spPr>
          <a:xfrm>
            <a:off x="8341307" y="3480280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MariaDB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7CA812-84DE-4328-80C9-55E5611DE9DA}"/>
              </a:ext>
            </a:extLst>
          </p:cNvPr>
          <p:cNvSpPr txBox="1"/>
          <p:nvPr/>
        </p:nvSpPr>
        <p:spPr>
          <a:xfrm>
            <a:off x="8341307" y="4847414"/>
            <a:ext cx="28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92079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Non-Relational Database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relational database</a:t>
            </a:r>
            <a:r>
              <a:rPr lang="en-US" dirty="0"/>
              <a:t> is a </a:t>
            </a:r>
            <a:r>
              <a:rPr lang="en-US" b="1" dirty="0"/>
              <a:t>database</a:t>
            </a:r>
            <a:r>
              <a:rPr lang="en-US" dirty="0"/>
              <a:t> that does not use the tabular schema of rows and columns found in most traditional </a:t>
            </a:r>
            <a:r>
              <a:rPr lang="en-US" b="1" dirty="0"/>
              <a:t>database</a:t>
            </a:r>
            <a:r>
              <a:rPr lang="en-US" dirty="0"/>
              <a:t> systems.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E4E7D-5C6C-49C1-B893-D96D49BE515F}"/>
              </a:ext>
            </a:extLst>
          </p:cNvPr>
          <p:cNvSpPr txBox="1"/>
          <p:nvPr/>
        </p:nvSpPr>
        <p:spPr>
          <a:xfrm>
            <a:off x="299971" y="1941731"/>
            <a:ext cx="459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Key Value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FDBC7-9D9C-454B-9C30-D47B0B6D39C5}"/>
              </a:ext>
            </a:extLst>
          </p:cNvPr>
          <p:cNvSpPr txBox="1"/>
          <p:nvPr/>
        </p:nvSpPr>
        <p:spPr>
          <a:xfrm>
            <a:off x="152400" y="3429000"/>
            <a:ext cx="1184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“_id”: “1”,</a:t>
            </a:r>
          </a:p>
          <a:p>
            <a:r>
              <a:rPr lang="en-GB" dirty="0"/>
              <a:t>“name”: “MS </a:t>
            </a:r>
            <a:r>
              <a:rPr lang="en-GB" dirty="0" err="1"/>
              <a:t>Dhoni</a:t>
            </a:r>
            <a:r>
              <a:rPr lang="en-GB" dirty="0"/>
              <a:t>”,</a:t>
            </a:r>
          </a:p>
          <a:p>
            <a:r>
              <a:rPr lang="en-GB" dirty="0"/>
              <a:t>“team”: “Chennai Super Kings”,</a:t>
            </a:r>
          </a:p>
          <a:p>
            <a:r>
              <a:rPr lang="en-GB" dirty="0"/>
              <a:t>“stats”: [</a:t>
            </a:r>
          </a:p>
          <a:p>
            <a:r>
              <a:rPr lang="en-GB" dirty="0"/>
              <a:t>		{“win%”:”58%”, </a:t>
            </a:r>
            <a:br>
              <a:rPr lang="en-GB" dirty="0"/>
            </a:br>
            <a:r>
              <a:rPr lang="en-GB" dirty="0"/>
              <a:t>		  “won games”: “100”,}</a:t>
            </a:r>
          </a:p>
          <a:p>
            <a:r>
              <a:rPr lang="en-GB" dirty="0"/>
              <a:t>		]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1502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Non-Relational Database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non</a:t>
            </a:r>
            <a:r>
              <a:rPr lang="en-US" dirty="0"/>
              <a:t>-</a:t>
            </a:r>
            <a:r>
              <a:rPr lang="en-US" b="1" dirty="0"/>
              <a:t>relational database</a:t>
            </a:r>
            <a:r>
              <a:rPr lang="en-US" dirty="0"/>
              <a:t> is a </a:t>
            </a:r>
            <a:r>
              <a:rPr lang="en-US" b="1" dirty="0"/>
              <a:t>database</a:t>
            </a:r>
            <a:r>
              <a:rPr lang="en-US" dirty="0"/>
              <a:t> that does not use the tabular schema of rows and columns found in most traditional </a:t>
            </a:r>
            <a:r>
              <a:rPr lang="en-US" b="1" dirty="0"/>
              <a:t>database</a:t>
            </a:r>
            <a:r>
              <a:rPr lang="en-US" dirty="0"/>
              <a:t> systems.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E4E7D-5C6C-49C1-B893-D96D49BE515F}"/>
              </a:ext>
            </a:extLst>
          </p:cNvPr>
          <p:cNvSpPr txBox="1"/>
          <p:nvPr/>
        </p:nvSpPr>
        <p:spPr>
          <a:xfrm>
            <a:off x="299971" y="1941731"/>
            <a:ext cx="4594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Key Value Pairs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FDBC7-9D9C-454B-9C30-D47B0B6D39C5}"/>
              </a:ext>
            </a:extLst>
          </p:cNvPr>
          <p:cNvSpPr txBox="1"/>
          <p:nvPr/>
        </p:nvSpPr>
        <p:spPr>
          <a:xfrm>
            <a:off x="152400" y="3429000"/>
            <a:ext cx="1184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“_id”: “1”,</a:t>
            </a:r>
          </a:p>
          <a:p>
            <a:r>
              <a:rPr lang="en-GB" dirty="0"/>
              <a:t>“name”: “MS </a:t>
            </a:r>
            <a:r>
              <a:rPr lang="en-GB" dirty="0" err="1"/>
              <a:t>Dhoni</a:t>
            </a:r>
            <a:r>
              <a:rPr lang="en-GB" dirty="0"/>
              <a:t>”,</a:t>
            </a:r>
          </a:p>
          <a:p>
            <a:r>
              <a:rPr lang="en-GB" dirty="0"/>
              <a:t>“team”: “Chennai Super Kings”,</a:t>
            </a:r>
          </a:p>
          <a:p>
            <a:r>
              <a:rPr lang="en-GB" dirty="0"/>
              <a:t>“stats”: [</a:t>
            </a:r>
          </a:p>
          <a:p>
            <a:r>
              <a:rPr lang="en-GB" dirty="0"/>
              <a:t>		{“win%”:”58%”, </a:t>
            </a:r>
            <a:br>
              <a:rPr lang="en-GB" dirty="0"/>
            </a:br>
            <a:r>
              <a:rPr lang="en-GB" dirty="0"/>
              <a:t>		  “won games”: “100”,}</a:t>
            </a:r>
          </a:p>
          <a:p>
            <a:r>
              <a:rPr lang="en-GB" dirty="0"/>
              <a:t>		]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6559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- 1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RDS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Hit create database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a type of database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Dev/Test DB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Choose t2.micro DB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Leave the rest as defaults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 “test” in all fields, hit next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Change the DB name to “test”,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Turns Backups-off, select 0 days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Disable monitoring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Leave rest as default, hit create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an EC2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Using Bootstrap install </a:t>
            </a:r>
            <a:r>
              <a:rPr lang="en-US" sz="1400" dirty="0" err="1"/>
              <a:t>Wordpress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Add security group permission in RDS SG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RDS -&gt; Connectivity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Copy the endpoint URL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Use the EC2 IP and open in browser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 database details, DB, username, and password as test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In DB Host – type the endpoint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Copy the wp-</a:t>
            </a:r>
            <a:r>
              <a:rPr lang="en-US" sz="1400" dirty="0" err="1"/>
              <a:t>config.php</a:t>
            </a:r>
            <a:r>
              <a:rPr lang="en-US" sz="1400" dirty="0"/>
              <a:t> contents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SSH into the EC2 instance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</a:t>
            </a:r>
            <a:r>
              <a:rPr lang="en-US" sz="1400" dirty="0" err="1"/>
              <a:t>webroot</a:t>
            </a:r>
            <a:r>
              <a:rPr lang="en-US" sz="1400" dirty="0"/>
              <a:t> create a wp-</a:t>
            </a:r>
            <a:r>
              <a:rPr lang="en-US" sz="1400" dirty="0" err="1"/>
              <a:t>config.php</a:t>
            </a:r>
            <a:r>
              <a:rPr lang="en-US" sz="1400" dirty="0"/>
              <a:t> file and then paste the contents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the website again, hit Run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951E-5B69-4D42-AC0C-D4141293308D}"/>
              </a:ext>
            </a:extLst>
          </p:cNvPr>
          <p:cNvSpPr txBox="1"/>
          <p:nvPr/>
        </p:nvSpPr>
        <p:spPr>
          <a:xfrm>
            <a:off x="6693258" y="1181100"/>
            <a:ext cx="5308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 rest of the details. Then hit install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12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- 2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308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RDS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the DB created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Modify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Turn on Multi-AZ, hit modify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Reboot with failover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Next modify again,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Turn on Backup – 35 days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the dashboard, click on actions, hit create read replica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regions,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Turn public access to no,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Give a DB instance name “test-</a:t>
            </a:r>
            <a:r>
              <a:rPr lang="en-US" sz="1400" dirty="0" err="1"/>
              <a:t>rr</a:t>
            </a:r>
            <a:r>
              <a:rPr lang="en-US" sz="1400" dirty="0"/>
              <a:t>”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Actions -&gt; Promote read replica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Delete the read replica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7951E-5B69-4D42-AC0C-D4141293308D}"/>
              </a:ext>
            </a:extLst>
          </p:cNvPr>
          <p:cNvSpPr txBox="1"/>
          <p:nvPr/>
        </p:nvSpPr>
        <p:spPr>
          <a:xfrm>
            <a:off x="6693258" y="1181100"/>
            <a:ext cx="530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Automated Backups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Snapshots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Read Replicas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5529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Dynamo DB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Dynamo DB is a NoSQL database offering from Amazon that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E4E7D-5C6C-49C1-B893-D96D49BE515F}"/>
              </a:ext>
            </a:extLst>
          </p:cNvPr>
          <p:cNvSpPr txBox="1"/>
          <p:nvPr/>
        </p:nvSpPr>
        <p:spPr>
          <a:xfrm>
            <a:off x="342900" y="1664732"/>
            <a:ext cx="854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stored on SSD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Spread across 3 geographically distinct data centres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0420B-0189-4FD1-8B2B-83944929303C}"/>
              </a:ext>
            </a:extLst>
          </p:cNvPr>
          <p:cNvSpPr/>
          <p:nvPr/>
        </p:nvSpPr>
        <p:spPr>
          <a:xfrm>
            <a:off x="342900" y="2782669"/>
            <a:ext cx="6418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Eventual Consistent Reads (Default): Takes 1 sec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Strongly Consistent Reads: Less than 1 sec</a:t>
            </a:r>
          </a:p>
        </p:txBody>
      </p:sp>
    </p:spTree>
    <p:extLst>
      <p:ext uri="{BB962C8B-B14F-4D97-AF65-F5344CB8AC3E}">
        <p14:creationId xmlns:p14="http://schemas.microsoft.com/office/powerpoint/2010/main" val="41148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</a:t>
            </a:r>
            <a:br>
              <a:rPr lang="en-GB" dirty="0"/>
            </a:br>
            <a:r>
              <a:rPr lang="en-GB" sz="2000" dirty="0"/>
              <a:t>Redshift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09D50-B3D3-4D35-BBF9-BF9F3887754D}"/>
              </a:ext>
            </a:extLst>
          </p:cNvPr>
          <p:cNvSpPr txBox="1"/>
          <p:nvPr/>
        </p:nvSpPr>
        <p:spPr>
          <a:xfrm>
            <a:off x="152400" y="1181100"/>
            <a:ext cx="1040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Redshift is a fully managed petabyte-scale data warehouse service. Redshift is designed for analytic workloads and connects to standard SQL-based clients and business intelligence tools.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E4E7D-5C6C-49C1-B893-D96D49BE515F}"/>
              </a:ext>
            </a:extLst>
          </p:cNvPr>
          <p:cNvSpPr txBox="1"/>
          <p:nvPr/>
        </p:nvSpPr>
        <p:spPr>
          <a:xfrm>
            <a:off x="342900" y="1941731"/>
            <a:ext cx="854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as a replacement for OLAP type DBs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52469-91B5-42A0-B682-19CBC2C4A9E4}"/>
              </a:ext>
            </a:extLst>
          </p:cNvPr>
          <p:cNvSpPr txBox="1"/>
          <p:nvPr/>
        </p:nvSpPr>
        <p:spPr>
          <a:xfrm>
            <a:off x="342900" y="2616645"/>
            <a:ext cx="8543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Cab be Single Node (160 GB)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Multi-node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Leader Node (managed client connections and received queries)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Compute Node (store data and perform queries)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Uses advanced columnar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Comes with Massive parallel processing providing easy scale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Backups are default with 1 day retention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Maximum retention period is 35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Redshift tries to keep at least 3 copies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also asynchronously replicate snapshots to S3 in another region for 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Redshift is only available in one 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Snapshots can be restored to a new AZ</a:t>
            </a:r>
          </a:p>
        </p:txBody>
      </p:sp>
    </p:spTree>
    <p:extLst>
      <p:ext uri="{BB962C8B-B14F-4D97-AF65-F5344CB8AC3E}">
        <p14:creationId xmlns:p14="http://schemas.microsoft.com/office/powerpoint/2010/main" val="3793401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10943</TotalTime>
  <Words>865</Words>
  <Application>Microsoft Office PowerPoint</Application>
  <PresentationFormat>Widescreen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Databases</vt:lpstr>
      <vt:lpstr>Database Relational Database</vt:lpstr>
      <vt:lpstr>Database Major Types of Relational Database Types</vt:lpstr>
      <vt:lpstr>Database Non-Relational Database</vt:lpstr>
      <vt:lpstr>Database Non-Relational Database</vt:lpstr>
      <vt:lpstr>Databases LAB - 1</vt:lpstr>
      <vt:lpstr>Databases LAB - 2</vt:lpstr>
      <vt:lpstr>Database Dynamo DB</vt:lpstr>
      <vt:lpstr>Database Redshift</vt:lpstr>
      <vt:lpstr>Database Aurora</vt:lpstr>
      <vt:lpstr>Database Elasticache</vt:lpstr>
      <vt:lpstr>Database Memcached vs Redis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193</cp:revision>
  <dcterms:created xsi:type="dcterms:W3CDTF">2019-03-01T18:35:49Z</dcterms:created>
  <dcterms:modified xsi:type="dcterms:W3CDTF">2019-05-12T04:56:31Z</dcterms:modified>
</cp:coreProperties>
</file>