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sldIdLst>
    <p:sldId id="256" r:id="rId2"/>
    <p:sldId id="257" r:id="rId3"/>
    <p:sldId id="264" r:id="rId4"/>
    <p:sldId id="265" r:id="rId5"/>
    <p:sldId id="266" r:id="rId6"/>
    <p:sldId id="267" r:id="rId7"/>
    <p:sldId id="268" r:id="rId8"/>
    <p:sldId id="263" r:id="rId9"/>
    <p:sldId id="269"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DE7"/>
    <a:srgbClr val="1E845D"/>
    <a:srgbClr val="1E1D1E"/>
    <a:srgbClr val="008E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394" autoAdjust="0"/>
  </p:normalViewPr>
  <p:slideViewPr>
    <p:cSldViewPr snapToGrid="0" showGuides="1">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32F1F-C1B5-4FA9-A0B1-E9FC8CB2EE3F}" type="datetimeFigureOut">
              <a:rPr lang="en-GB" smtClean="0"/>
              <a:t>12/05/2019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37D5-0763-409A-A99A-0EC31FFB01B1}" type="slidenum">
              <a:rPr lang="en-GB" smtClean="0"/>
              <a:t>‹#›</a:t>
            </a:fld>
            <a:endParaRPr lang="en-GB" dirty="0"/>
          </a:p>
        </p:txBody>
      </p:sp>
    </p:spTree>
    <p:extLst>
      <p:ext uri="{BB962C8B-B14F-4D97-AF65-F5344CB8AC3E}">
        <p14:creationId xmlns:p14="http://schemas.microsoft.com/office/powerpoint/2010/main" val="279807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ordpress.org/latest.tar.gz"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a:t>
            </a:fld>
            <a:endParaRPr lang="en-GB" dirty="0"/>
          </a:p>
        </p:txBody>
      </p:sp>
    </p:spTree>
    <p:extLst>
      <p:ext uri="{BB962C8B-B14F-4D97-AF65-F5344CB8AC3E}">
        <p14:creationId xmlns:p14="http://schemas.microsoft.com/office/powerpoint/2010/main" val="2505028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10</a:t>
            </a:fld>
            <a:endParaRPr lang="en-GB" dirty="0"/>
          </a:p>
        </p:txBody>
      </p:sp>
    </p:spTree>
    <p:extLst>
      <p:ext uri="{BB962C8B-B14F-4D97-AF65-F5344CB8AC3E}">
        <p14:creationId xmlns:p14="http://schemas.microsoft.com/office/powerpoint/2010/main" val="2935397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11</a:t>
            </a:fld>
            <a:endParaRPr lang="en-GB" dirty="0"/>
          </a:p>
        </p:txBody>
      </p:sp>
    </p:spTree>
    <p:extLst>
      <p:ext uri="{BB962C8B-B14F-4D97-AF65-F5344CB8AC3E}">
        <p14:creationId xmlns:p14="http://schemas.microsoft.com/office/powerpoint/2010/main" val="256224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12</a:t>
            </a:fld>
            <a:endParaRPr lang="en-GB" dirty="0"/>
          </a:p>
        </p:txBody>
      </p:sp>
    </p:spTree>
    <p:extLst>
      <p:ext uri="{BB962C8B-B14F-4D97-AF65-F5344CB8AC3E}">
        <p14:creationId xmlns:p14="http://schemas.microsoft.com/office/powerpoint/2010/main" val="119859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13</a:t>
            </a:fld>
            <a:endParaRPr lang="en-GB" dirty="0"/>
          </a:p>
        </p:txBody>
      </p:sp>
    </p:spTree>
    <p:extLst>
      <p:ext uri="{BB962C8B-B14F-4D97-AF65-F5344CB8AC3E}">
        <p14:creationId xmlns:p14="http://schemas.microsoft.com/office/powerpoint/2010/main" val="337144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2</a:t>
            </a:fld>
            <a:endParaRPr lang="en-GB" dirty="0"/>
          </a:p>
        </p:txBody>
      </p:sp>
    </p:spTree>
    <p:extLst>
      <p:ext uri="{BB962C8B-B14F-4D97-AF65-F5344CB8AC3E}">
        <p14:creationId xmlns:p14="http://schemas.microsoft.com/office/powerpoint/2010/main" val="126183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3</a:t>
            </a:fld>
            <a:endParaRPr lang="en-GB" dirty="0"/>
          </a:p>
        </p:txBody>
      </p:sp>
    </p:spTree>
    <p:extLst>
      <p:ext uri="{BB962C8B-B14F-4D97-AF65-F5344CB8AC3E}">
        <p14:creationId xmlns:p14="http://schemas.microsoft.com/office/powerpoint/2010/main" val="393943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4</a:t>
            </a:fld>
            <a:endParaRPr lang="en-GB" dirty="0"/>
          </a:p>
        </p:txBody>
      </p:sp>
    </p:spTree>
    <p:extLst>
      <p:ext uri="{BB962C8B-B14F-4D97-AF65-F5344CB8AC3E}">
        <p14:creationId xmlns:p14="http://schemas.microsoft.com/office/powerpoint/2010/main" val="180718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5</a:t>
            </a:fld>
            <a:endParaRPr lang="en-GB" dirty="0"/>
          </a:p>
        </p:txBody>
      </p:sp>
    </p:spTree>
    <p:extLst>
      <p:ext uri="{BB962C8B-B14F-4D97-AF65-F5344CB8AC3E}">
        <p14:creationId xmlns:p14="http://schemas.microsoft.com/office/powerpoint/2010/main" val="4112639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6</a:t>
            </a:fld>
            <a:endParaRPr lang="en-GB" dirty="0"/>
          </a:p>
        </p:txBody>
      </p:sp>
    </p:spTree>
    <p:extLst>
      <p:ext uri="{BB962C8B-B14F-4D97-AF65-F5344CB8AC3E}">
        <p14:creationId xmlns:p14="http://schemas.microsoft.com/office/powerpoint/2010/main" val="290253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7</a:t>
            </a:fld>
            <a:endParaRPr lang="en-GB" dirty="0"/>
          </a:p>
        </p:txBody>
      </p:sp>
    </p:spTree>
    <p:extLst>
      <p:ext uri="{BB962C8B-B14F-4D97-AF65-F5344CB8AC3E}">
        <p14:creationId xmlns:p14="http://schemas.microsoft.com/office/powerpoint/2010/main" val="2595782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Wingdings" panose="05000000000000000000" pitchFamily="2" charset="2"/>
              <a:buNone/>
            </a:pPr>
            <a:r>
              <a:rPr lang="en-US" sz="1400" dirty="0"/>
              <a:t>#!/bin/bash</a:t>
            </a:r>
          </a:p>
          <a:p>
            <a:pPr marL="0" lvl="0" indent="0">
              <a:buFont typeface="Wingdings" panose="05000000000000000000" pitchFamily="2" charset="2"/>
              <a:buNone/>
            </a:pPr>
            <a:r>
              <a:rPr lang="en-US" sz="1400" dirty="0"/>
              <a:t>yum install </a:t>
            </a:r>
            <a:r>
              <a:rPr lang="en-US" sz="1400" dirty="0" err="1"/>
              <a:t>httpd</a:t>
            </a:r>
            <a:r>
              <a:rPr lang="en-US" sz="1400" dirty="0"/>
              <a:t> php php-</a:t>
            </a:r>
            <a:r>
              <a:rPr lang="en-US" sz="1400" dirty="0" err="1"/>
              <a:t>mysql</a:t>
            </a:r>
            <a:r>
              <a:rPr lang="en-US" sz="1400" dirty="0"/>
              <a:t> –y</a:t>
            </a:r>
          </a:p>
          <a:p>
            <a:pPr marL="0" lvl="0" indent="0">
              <a:buFont typeface="Wingdings" panose="05000000000000000000" pitchFamily="2" charset="2"/>
              <a:buNone/>
            </a:pPr>
            <a:r>
              <a:rPr lang="en-US" sz="1400" dirty="0"/>
              <a:t>cd /var/www/html</a:t>
            </a:r>
          </a:p>
          <a:p>
            <a:pPr marL="0" lvl="0" indent="0">
              <a:buFont typeface="Wingdings" panose="05000000000000000000" pitchFamily="2" charset="2"/>
              <a:buNone/>
            </a:pPr>
            <a:r>
              <a:rPr lang="en-US" sz="1400" dirty="0" err="1"/>
              <a:t>wget</a:t>
            </a:r>
            <a:r>
              <a:rPr lang="en-US" sz="1400" dirty="0"/>
              <a:t> </a:t>
            </a:r>
            <a:r>
              <a:rPr lang="en-US" sz="1400" dirty="0">
                <a:hlinkClick r:id="rId3"/>
              </a:rPr>
              <a:t>https://wordpress.org/latest.tar.gz</a:t>
            </a:r>
            <a:endParaRPr lang="en-US" sz="1400" dirty="0"/>
          </a:p>
          <a:p>
            <a:pPr marL="0" lvl="0" indent="0">
              <a:buFont typeface="Wingdings" panose="05000000000000000000" pitchFamily="2" charset="2"/>
              <a:buNone/>
            </a:pPr>
            <a:r>
              <a:rPr lang="en-US" sz="1400" dirty="0"/>
              <a:t>tar -</a:t>
            </a:r>
            <a:r>
              <a:rPr lang="en-US" sz="1400" dirty="0" err="1"/>
              <a:t>xzf</a:t>
            </a:r>
            <a:r>
              <a:rPr lang="en-US" sz="1400" dirty="0"/>
              <a:t> latest.tar.gz</a:t>
            </a:r>
          </a:p>
          <a:p>
            <a:pPr marL="0" lvl="0" indent="0">
              <a:buFont typeface="Wingdings" panose="05000000000000000000" pitchFamily="2" charset="2"/>
              <a:buNone/>
            </a:pPr>
            <a:r>
              <a:rPr lang="en-US" sz="1400" dirty="0"/>
              <a:t>cp -r </a:t>
            </a:r>
            <a:r>
              <a:rPr lang="en-US" sz="1400" dirty="0" err="1"/>
              <a:t>wordpress</a:t>
            </a:r>
            <a:r>
              <a:rPr lang="en-US" sz="1400" dirty="0"/>
              <a:t>/* /var/www/html/</a:t>
            </a:r>
          </a:p>
          <a:p>
            <a:pPr marL="0" lvl="0" indent="0">
              <a:buFont typeface="Wingdings" panose="05000000000000000000" pitchFamily="2" charset="2"/>
              <a:buNone/>
            </a:pPr>
            <a:r>
              <a:rPr lang="en-US" sz="1400" dirty="0"/>
              <a:t>rm -rf </a:t>
            </a:r>
            <a:r>
              <a:rPr lang="en-US" sz="1400" dirty="0" err="1"/>
              <a:t>wordpress</a:t>
            </a:r>
            <a:endParaRPr lang="en-US" sz="1400" dirty="0"/>
          </a:p>
          <a:p>
            <a:pPr marL="0" lvl="0" indent="0">
              <a:buFont typeface="Wingdings" panose="05000000000000000000" pitchFamily="2" charset="2"/>
              <a:buNone/>
            </a:pPr>
            <a:r>
              <a:rPr lang="en-US" sz="1400" dirty="0"/>
              <a:t>rm -rf latest.tar.gz</a:t>
            </a:r>
          </a:p>
          <a:p>
            <a:pPr marL="0" lvl="0" indent="0">
              <a:buFont typeface="Wingdings" panose="05000000000000000000" pitchFamily="2" charset="2"/>
              <a:buNone/>
            </a:pPr>
            <a:r>
              <a:rPr lang="en-US" sz="1400" dirty="0" err="1"/>
              <a:t>chmod</a:t>
            </a:r>
            <a:r>
              <a:rPr lang="en-US" sz="1400" dirty="0"/>
              <a:t> -R 755 wp-content</a:t>
            </a:r>
          </a:p>
          <a:p>
            <a:pPr marL="0" lvl="0" indent="0">
              <a:buFont typeface="Wingdings" panose="05000000000000000000" pitchFamily="2" charset="2"/>
              <a:buNone/>
            </a:pPr>
            <a:r>
              <a:rPr lang="en-US" sz="1400" dirty="0" err="1"/>
              <a:t>chown</a:t>
            </a:r>
            <a:r>
              <a:rPr lang="en-US" sz="1400" dirty="0"/>
              <a:t> -R </a:t>
            </a:r>
            <a:r>
              <a:rPr lang="en-US" sz="1400" dirty="0" err="1"/>
              <a:t>apache:apache</a:t>
            </a:r>
            <a:r>
              <a:rPr lang="en-US" sz="1400" dirty="0"/>
              <a:t> wp-content</a:t>
            </a:r>
          </a:p>
          <a:p>
            <a:pPr marL="0" lvl="0" indent="0">
              <a:buFont typeface="Wingdings" panose="05000000000000000000" pitchFamily="2" charset="2"/>
              <a:buNone/>
            </a:pPr>
            <a:r>
              <a:rPr lang="en-US" sz="1400" dirty="0"/>
              <a:t>service </a:t>
            </a:r>
            <a:r>
              <a:rPr lang="en-US" sz="1400" dirty="0" err="1"/>
              <a:t>httpd</a:t>
            </a:r>
            <a:r>
              <a:rPr lang="en-US" sz="1400" dirty="0"/>
              <a:t> start</a:t>
            </a:r>
          </a:p>
          <a:p>
            <a:pPr marL="0" lvl="0" indent="0">
              <a:buFont typeface="Wingdings" panose="05000000000000000000" pitchFamily="2" charset="2"/>
              <a:buNone/>
            </a:pPr>
            <a:r>
              <a:rPr lang="en-US" sz="1400" dirty="0" err="1"/>
              <a:t>chkconfig</a:t>
            </a:r>
            <a:r>
              <a:rPr lang="en-US" sz="1400" dirty="0"/>
              <a:t> </a:t>
            </a:r>
            <a:r>
              <a:rPr lang="en-US" sz="1400" dirty="0" err="1"/>
              <a:t>httpd</a:t>
            </a:r>
            <a:r>
              <a:rPr lang="en-US" sz="1400" dirty="0"/>
              <a:t> on</a:t>
            </a:r>
          </a:p>
        </p:txBody>
      </p:sp>
      <p:sp>
        <p:nvSpPr>
          <p:cNvPr id="4" name="Slide Number Placeholder 3"/>
          <p:cNvSpPr>
            <a:spLocks noGrp="1"/>
          </p:cNvSpPr>
          <p:nvPr>
            <p:ph type="sldNum" sz="quarter" idx="5"/>
          </p:nvPr>
        </p:nvSpPr>
        <p:spPr/>
        <p:txBody>
          <a:bodyPr/>
          <a:lstStyle/>
          <a:p>
            <a:fld id="{A53E37D5-0763-409A-A99A-0EC31FFB01B1}" type="slidenum">
              <a:rPr lang="en-GB" smtClean="0"/>
              <a:t>8</a:t>
            </a:fld>
            <a:endParaRPr lang="en-GB" dirty="0"/>
          </a:p>
        </p:txBody>
      </p:sp>
    </p:spTree>
    <p:extLst>
      <p:ext uri="{BB962C8B-B14F-4D97-AF65-F5344CB8AC3E}">
        <p14:creationId xmlns:p14="http://schemas.microsoft.com/office/powerpoint/2010/main" val="181393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9</a:t>
            </a:fld>
            <a:endParaRPr lang="en-GB" dirty="0"/>
          </a:p>
        </p:txBody>
      </p:sp>
    </p:spTree>
    <p:extLst>
      <p:ext uri="{BB962C8B-B14F-4D97-AF65-F5344CB8AC3E}">
        <p14:creationId xmlns:p14="http://schemas.microsoft.com/office/powerpoint/2010/main" val="69880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987E-83BE-4786-B469-AFB288EC2632}"/>
              </a:ext>
            </a:extLst>
          </p:cNvPr>
          <p:cNvSpPr>
            <a:spLocks noGrp="1"/>
          </p:cNvSpPr>
          <p:nvPr>
            <p:ph type="title" hasCustomPrompt="1"/>
          </p:nvPr>
        </p:nvSpPr>
        <p:spPr>
          <a:xfrm>
            <a:off x="152400" y="1"/>
            <a:ext cx="12039600" cy="1066800"/>
          </a:xfrm>
        </p:spPr>
        <p:txBody>
          <a:bodyPr anchor="b"/>
          <a:lstStyle>
            <a:lvl1pPr>
              <a:lnSpc>
                <a:spcPct val="100000"/>
              </a:lnSpc>
              <a:defRPr sz="2800">
                <a:solidFill>
                  <a:srgbClr val="008E61"/>
                </a:solidFill>
              </a:defRPr>
            </a:lvl1pPr>
          </a:lstStyle>
          <a:p>
            <a:r>
              <a:rPr lang="en-GB"/>
              <a:t>CLICK TO EDIT MASTER TITLE STYLE</a:t>
            </a:r>
            <a:br>
              <a:rPr lang="en-GB"/>
            </a:br>
            <a:r>
              <a:rPr lang="en-GB"/>
              <a:t>sss</a:t>
            </a:r>
            <a:endParaRPr lang="en-GB" dirty="0"/>
          </a:p>
        </p:txBody>
      </p:sp>
      <p:sp>
        <p:nvSpPr>
          <p:cNvPr id="3" name="Slide Number Placeholder 2">
            <a:extLst>
              <a:ext uri="{FF2B5EF4-FFF2-40B4-BE49-F238E27FC236}">
                <a16:creationId xmlns:a16="http://schemas.microsoft.com/office/drawing/2014/main" id="{AF78CF28-2DB8-4D6B-AEEC-16AAB0589DDF}"/>
              </a:ext>
            </a:extLst>
          </p:cNvPr>
          <p:cNvSpPr>
            <a:spLocks noGrp="1"/>
          </p:cNvSpPr>
          <p:nvPr>
            <p:ph type="sldNum" sz="quarter" idx="10"/>
          </p:nvPr>
        </p:nvSpPr>
        <p:spPr/>
        <p:txBody>
          <a:bodyPr/>
          <a:lstStyle/>
          <a:p>
            <a:fld id="{0C7A2537-515C-40BE-8594-765919CE3B74}" type="slidenum">
              <a:rPr lang="en-GB" smtClean="0"/>
              <a:t>‹#›</a:t>
            </a:fld>
            <a:endParaRPr lang="en-GB" dirty="0"/>
          </a:p>
        </p:txBody>
      </p:sp>
    </p:spTree>
    <p:extLst>
      <p:ext uri="{BB962C8B-B14F-4D97-AF65-F5344CB8AC3E}">
        <p14:creationId xmlns:p14="http://schemas.microsoft.com/office/powerpoint/2010/main" val="326076635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6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8E6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355-24E4-4436-A46D-B2941DA585BB}"/>
              </a:ext>
            </a:extLst>
          </p:cNvPr>
          <p:cNvSpPr>
            <a:spLocks noGrp="1"/>
          </p:cNvSpPr>
          <p:nvPr>
            <p:ph type="title"/>
          </p:nvPr>
        </p:nvSpPr>
        <p:spPr/>
        <p:txBody>
          <a:bodyPr/>
          <a:lstStyle/>
          <a:p>
            <a:r>
              <a:rPr lang="en-GB"/>
              <a:t>Click to edit Master title style</a:t>
            </a:r>
            <a:endParaRPr lang="en-GB" dirty="0"/>
          </a:p>
        </p:txBody>
      </p:sp>
      <p:sp>
        <p:nvSpPr>
          <p:cNvPr id="3" name="Slide Number Placeholder 2">
            <a:extLst>
              <a:ext uri="{FF2B5EF4-FFF2-40B4-BE49-F238E27FC236}">
                <a16:creationId xmlns:a16="http://schemas.microsoft.com/office/drawing/2014/main" id="{CCA91032-1D9B-47C4-8C82-811232FB087A}"/>
              </a:ext>
            </a:extLst>
          </p:cNvPr>
          <p:cNvSpPr>
            <a:spLocks noGrp="1"/>
          </p:cNvSpPr>
          <p:nvPr>
            <p:ph type="sldNum" sz="quarter" idx="10"/>
          </p:nvPr>
        </p:nvSpPr>
        <p:spPr/>
        <p:txBody>
          <a:bodyPr/>
          <a:lstStyle/>
          <a:p>
            <a:fld id="{0C7A2537-515C-40BE-8594-765919CE3B74}" type="slidenum">
              <a:rPr lang="en-GB" smtClean="0"/>
              <a:t>‹#›</a:t>
            </a:fld>
            <a:endParaRPr lang="en-GB" dirty="0"/>
          </a:p>
        </p:txBody>
      </p:sp>
    </p:spTree>
    <p:extLst>
      <p:ext uri="{BB962C8B-B14F-4D97-AF65-F5344CB8AC3E}">
        <p14:creationId xmlns:p14="http://schemas.microsoft.com/office/powerpoint/2010/main" val="1857958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52400" y="1"/>
            <a:ext cx="12039600" cy="1066800"/>
          </a:xfrm>
          <a:prstGeom prst="rect">
            <a:avLst/>
          </a:prstGeom>
        </p:spPr>
        <p:txBody>
          <a:bodyPr vert="horz" lIns="91440" tIns="45720" rIns="91440" bIns="45720" rtlCol="0" anchor="ctr">
            <a:normAutofit/>
          </a:bodyPr>
          <a:lstStyle/>
          <a:p>
            <a:endParaRPr lang="en-GB" dirty="0"/>
          </a:p>
        </p:txBody>
      </p:sp>
      <p:sp>
        <p:nvSpPr>
          <p:cNvPr id="3" name="Text Placeholder 2"/>
          <p:cNvSpPr>
            <a:spLocks noGrp="1"/>
          </p:cNvSpPr>
          <p:nvPr>
            <p:ph type="body" idx="1"/>
          </p:nvPr>
        </p:nvSpPr>
        <p:spPr>
          <a:xfrm>
            <a:off x="152400" y="1208718"/>
            <a:ext cx="11842376" cy="4924378"/>
          </a:xfrm>
          <a:prstGeom prst="rect">
            <a:avLst/>
          </a:prstGeom>
        </p:spPr>
        <p:txBody>
          <a:bodyPr vert="horz" lIns="0" tIns="45720" rIns="0" bIns="45720" rtlCol="0">
            <a:normAutofit/>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7A2537-515C-40BE-8594-765919CE3B74}" type="slidenum">
              <a:rPr lang="en-GB" smtClean="0"/>
              <a:t>‹#›</a:t>
            </a:fld>
            <a:endParaRPr lang="en-GB" dirty="0"/>
          </a:p>
        </p:txBody>
      </p:sp>
      <p:cxnSp>
        <p:nvCxnSpPr>
          <p:cNvPr id="11" name="Straight Connector 10">
            <a:extLst>
              <a:ext uri="{FF2B5EF4-FFF2-40B4-BE49-F238E27FC236}">
                <a16:creationId xmlns:a16="http://schemas.microsoft.com/office/drawing/2014/main" id="{62A6AC7D-916E-4DF7-B4A9-B0596743B369}"/>
              </a:ext>
            </a:extLst>
          </p:cNvPr>
          <p:cNvCxnSpPr/>
          <p:nvPr userDrawn="1"/>
        </p:nvCxnSpPr>
        <p:spPr>
          <a:xfrm>
            <a:off x="0" y="1066801"/>
            <a:ext cx="12192000" cy="0"/>
          </a:xfrm>
          <a:prstGeom prst="line">
            <a:avLst/>
          </a:prstGeom>
          <a:ln w="28575">
            <a:solidFill>
              <a:srgbClr val="008E61"/>
            </a:solidFill>
          </a:ln>
        </p:spPr>
        <p:style>
          <a:lnRef idx="1">
            <a:schemeClr val="accent1"/>
          </a:lnRef>
          <a:fillRef idx="0">
            <a:schemeClr val="accent1"/>
          </a:fillRef>
          <a:effectRef idx="0">
            <a:schemeClr val="accent1"/>
          </a:effectRef>
          <a:fontRef idx="minor">
            <a:schemeClr val="tx1"/>
          </a:fontRef>
        </p:style>
      </p:cxnSp>
      <p:pic>
        <p:nvPicPr>
          <p:cNvPr id="1026" name="Picture 2" descr="File:Amazon Web Services Logo.svg">
            <a:extLst>
              <a:ext uri="{FF2B5EF4-FFF2-40B4-BE49-F238E27FC236}">
                <a16:creationId xmlns:a16="http://schemas.microsoft.com/office/drawing/2014/main" id="{94DE91E5-D17D-4BBE-9852-8ED15FB2183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16369" y="212500"/>
            <a:ext cx="1178407" cy="70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260791"/>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88" r:id="rId3"/>
  </p:sldLayoutIdLst>
  <p:txStyles>
    <p:titleStyle>
      <a:lvl1pPr algn="l" defTabSz="914400" rtl="0" eaLnBrk="1" latinLnBrk="0" hangingPunct="1">
        <a:lnSpc>
          <a:spcPct val="85000"/>
        </a:lnSpc>
        <a:spcBef>
          <a:spcPct val="0"/>
        </a:spcBef>
        <a:buNone/>
        <a:defRPr sz="3600" kern="1200" spc="-50" baseline="0">
          <a:solidFill>
            <a:srgbClr val="008E61"/>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2" userDrawn="1">
          <p15:clr>
            <a:srgbClr val="F26B43"/>
          </p15:clr>
        </p15:guide>
        <p15:guide id="2" pos="96" userDrawn="1">
          <p15:clr>
            <a:srgbClr val="F26B43"/>
          </p15:clr>
        </p15:guide>
        <p15:guide id="3" pos="7560" userDrawn="1">
          <p15:clr>
            <a:srgbClr val="F26B43"/>
          </p15:clr>
        </p15:guide>
        <p15:guide id="4" orient="horz" pos="4032" userDrawn="1">
          <p15:clr>
            <a:srgbClr val="F26B43"/>
          </p15:clr>
        </p15:guide>
        <p15:guide id="5" orient="horz" pos="3984" userDrawn="1">
          <p15:clr>
            <a:srgbClr val="F26B43"/>
          </p15:clr>
        </p15:guide>
        <p15:guide id="6" orient="horz" pos="3912" userDrawn="1">
          <p15:clr>
            <a:srgbClr val="F26B43"/>
          </p15:clr>
        </p15:guide>
        <p15:guide id="7" pos="216" userDrawn="1">
          <p15:clr>
            <a:srgbClr val="F26B43"/>
          </p15:clr>
        </p15:guide>
        <p15:guide id="8" pos="336" userDrawn="1">
          <p15:clr>
            <a:srgbClr val="F26B43"/>
          </p15:clr>
        </p15:guide>
        <p15:guide id="9" orient="horz" pos="744" userDrawn="1">
          <p15:clr>
            <a:srgbClr val="F26B43"/>
          </p15:clr>
        </p15:guide>
        <p15:guide id="10" orient="horz" pos="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GB" dirty="0"/>
          </a:p>
        </p:txBody>
      </p:sp>
      <p:pic>
        <p:nvPicPr>
          <p:cNvPr id="4" name="Picture 8" descr="Image result for aws">
            <a:extLst>
              <a:ext uri="{FF2B5EF4-FFF2-40B4-BE49-F238E27FC236}">
                <a16:creationId xmlns:a16="http://schemas.microsoft.com/office/drawing/2014/main" id="{6E51C218-D58D-48E4-8FE2-6652B420C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25" r="3841"/>
          <a:stretch/>
        </p:blipFill>
        <p:spPr bwMode="auto">
          <a:xfrm>
            <a:off x="633999" y="1663982"/>
            <a:ext cx="6275667" cy="353003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3" name="Title 12">
            <a:extLst>
              <a:ext uri="{FF2B5EF4-FFF2-40B4-BE49-F238E27FC236}">
                <a16:creationId xmlns:a16="http://schemas.microsoft.com/office/drawing/2014/main" id="{2C7A0123-6F7F-48CA-88C3-2053F209BBAA}"/>
              </a:ext>
            </a:extLst>
          </p:cNvPr>
          <p:cNvSpPr>
            <a:spLocks noGrp="1"/>
          </p:cNvSpPr>
          <p:nvPr>
            <p:ph type="ctrTitle"/>
          </p:nvPr>
        </p:nvSpPr>
        <p:spPr>
          <a:xfrm>
            <a:off x="7607266" y="1066800"/>
            <a:ext cx="4432333" cy="2499360"/>
          </a:xfrm>
        </p:spPr>
        <p:txBody>
          <a:bodyPr>
            <a:normAutofit/>
          </a:bodyPr>
          <a:lstStyle/>
          <a:p>
            <a:r>
              <a:rPr lang="en-GB" sz="3200" dirty="0">
                <a:solidFill>
                  <a:srgbClr val="FFFFFF"/>
                </a:solidFill>
              </a:rPr>
              <a:t>Applications</a:t>
            </a:r>
          </a:p>
        </p:txBody>
      </p:sp>
      <p:sp>
        <p:nvSpPr>
          <p:cNvPr id="33" name="Rectangle 3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Tree>
    <p:extLst>
      <p:ext uri="{BB962C8B-B14F-4D97-AF65-F5344CB8AC3E}">
        <p14:creationId xmlns:p14="http://schemas.microsoft.com/office/powerpoint/2010/main" val="284955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API Gateway</a:t>
            </a:r>
            <a:endParaRPr lang="en-GB" sz="2800" dirty="0"/>
          </a:p>
        </p:txBody>
      </p:sp>
      <p:sp>
        <p:nvSpPr>
          <p:cNvPr id="5" name="TextBox 4">
            <a:extLst>
              <a:ext uri="{FF2B5EF4-FFF2-40B4-BE49-F238E27FC236}">
                <a16:creationId xmlns:a16="http://schemas.microsoft.com/office/drawing/2014/main" id="{092F266C-FA62-4376-B21A-72FEDD94E560}"/>
              </a:ext>
            </a:extLst>
          </p:cNvPr>
          <p:cNvSpPr txBox="1"/>
          <p:nvPr/>
        </p:nvSpPr>
        <p:spPr>
          <a:xfrm>
            <a:off x="171450" y="1181100"/>
            <a:ext cx="118491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API Gateway can expose HTTPS endpoints to define RESTful API</a:t>
            </a:r>
          </a:p>
          <a:p>
            <a:pPr marL="285750" indent="-285750">
              <a:buFont typeface="Arial" panose="020B0604020202020204" pitchFamily="34" charset="0"/>
              <a:buChar char="•"/>
            </a:pPr>
            <a:r>
              <a:rPr lang="en-GB" dirty="0" err="1"/>
              <a:t>Serverlessly</a:t>
            </a:r>
            <a:r>
              <a:rPr lang="en-GB" dirty="0"/>
              <a:t> connect to services like Lambda and DynamoDB</a:t>
            </a:r>
          </a:p>
          <a:p>
            <a:pPr marL="285750" indent="-285750">
              <a:buFont typeface="Arial" panose="020B0604020202020204" pitchFamily="34" charset="0"/>
              <a:buChar char="•"/>
            </a:pPr>
            <a:r>
              <a:rPr lang="en-GB" dirty="0"/>
              <a:t>Send API endpoint to different targets</a:t>
            </a:r>
          </a:p>
          <a:p>
            <a:pPr marL="285750" indent="-285750">
              <a:buFont typeface="Arial" panose="020B0604020202020204" pitchFamily="34" charset="0"/>
              <a:buChar char="•"/>
            </a:pPr>
            <a:r>
              <a:rPr lang="en-GB" dirty="0"/>
              <a:t>Easily scalable</a:t>
            </a:r>
          </a:p>
          <a:p>
            <a:pPr marL="285750" indent="-285750">
              <a:buFont typeface="Arial" panose="020B0604020202020204" pitchFamily="34" charset="0"/>
              <a:buChar char="•"/>
            </a:pPr>
            <a:r>
              <a:rPr lang="en-GB" dirty="0"/>
              <a:t>Throttle request to prevent attach</a:t>
            </a:r>
          </a:p>
          <a:p>
            <a:pPr marL="285750" indent="-285750">
              <a:buFont typeface="Arial" panose="020B0604020202020204" pitchFamily="34" charset="0"/>
              <a:buChar char="•"/>
            </a:pPr>
            <a:r>
              <a:rPr lang="en-GB" dirty="0"/>
              <a:t>Connect to CloudWatch to monitor the request</a:t>
            </a:r>
          </a:p>
          <a:p>
            <a:pPr marL="285750" indent="-285750">
              <a:buFont typeface="Arial" panose="020B0604020202020204" pitchFamily="34" charset="0"/>
              <a:buChar char="•"/>
            </a:pPr>
            <a:r>
              <a:rPr lang="en-GB" dirty="0"/>
              <a:t>Caches common request with identical response to increase performance</a:t>
            </a:r>
          </a:p>
          <a:p>
            <a:pPr marL="285750" indent="-285750">
              <a:buFont typeface="Arial" panose="020B0604020202020204" pitchFamily="34" charset="0"/>
              <a:buChar char="•"/>
            </a:pPr>
            <a:r>
              <a:rPr lang="en-GB" dirty="0"/>
              <a:t>Cross-origin resource sharing (CORS) allows to share multiple resources and bypass XSS</a:t>
            </a:r>
          </a:p>
        </p:txBody>
      </p:sp>
    </p:spTree>
    <p:extLst>
      <p:ext uri="{BB962C8B-B14F-4D97-AF65-F5344CB8AC3E}">
        <p14:creationId xmlns:p14="http://schemas.microsoft.com/office/powerpoint/2010/main" val="380525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LAB</a:t>
            </a:r>
            <a:endParaRPr lang="en-GB" sz="2800" dirty="0"/>
          </a:p>
        </p:txBody>
      </p:sp>
      <p:sp>
        <p:nvSpPr>
          <p:cNvPr id="6" name="TextBox 5">
            <a:extLst>
              <a:ext uri="{FF2B5EF4-FFF2-40B4-BE49-F238E27FC236}">
                <a16:creationId xmlns:a16="http://schemas.microsoft.com/office/drawing/2014/main" id="{3031D881-0BEA-44E4-B151-1D7FC74498BE}"/>
              </a:ext>
            </a:extLst>
          </p:cNvPr>
          <p:cNvSpPr txBox="1"/>
          <p:nvPr/>
        </p:nvSpPr>
        <p:spPr>
          <a:xfrm>
            <a:off x="152399" y="1181100"/>
            <a:ext cx="9987887" cy="1908215"/>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Demo API Gateway</a:t>
            </a:r>
          </a:p>
          <a:p>
            <a:pPr marL="285750" indent="-285750">
              <a:buFont typeface="Wingdings" panose="05000000000000000000" pitchFamily="2" charset="2"/>
              <a:buChar char="q"/>
            </a:pPr>
            <a:r>
              <a:rPr lang="en-US" altLang="en-US" sz="2000" dirty="0"/>
              <a:t>curl -X GET -H "Content-type: application/json"  -H "Accept: application/json" https://3znf2qecq5.execute-api.ap-south-1.amazonaws.com/Test/pets</a:t>
            </a:r>
            <a:br>
              <a:rPr lang="en-US" altLang="en-US" sz="2000" dirty="0"/>
            </a:br>
            <a:endParaRPr lang="en-US" altLang="en-US" sz="3600" dirty="0">
              <a:latin typeface="Arial" panose="020B0604020202020204" pitchFamily="34" charset="0"/>
            </a:endParaRP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endParaRPr lang="en-US" sz="1400" dirty="0"/>
          </a:p>
        </p:txBody>
      </p:sp>
    </p:spTree>
    <p:extLst>
      <p:ext uri="{BB962C8B-B14F-4D97-AF65-F5344CB8AC3E}">
        <p14:creationId xmlns:p14="http://schemas.microsoft.com/office/powerpoint/2010/main" val="158276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Kinesis</a:t>
            </a:r>
            <a:endParaRPr lang="en-GB" sz="2800" dirty="0"/>
          </a:p>
        </p:txBody>
      </p:sp>
      <p:sp>
        <p:nvSpPr>
          <p:cNvPr id="2" name="TextBox 1">
            <a:extLst>
              <a:ext uri="{FF2B5EF4-FFF2-40B4-BE49-F238E27FC236}">
                <a16:creationId xmlns:a16="http://schemas.microsoft.com/office/drawing/2014/main" id="{4436D8E1-8494-460C-AD01-EE0618CD91CD}"/>
              </a:ext>
            </a:extLst>
          </p:cNvPr>
          <p:cNvSpPr txBox="1"/>
          <p:nvPr/>
        </p:nvSpPr>
        <p:spPr>
          <a:xfrm>
            <a:off x="152400" y="1181100"/>
            <a:ext cx="11644648" cy="1477328"/>
          </a:xfrm>
          <a:prstGeom prst="rect">
            <a:avLst/>
          </a:prstGeom>
          <a:noFill/>
        </p:spPr>
        <p:txBody>
          <a:bodyPr wrap="square" rtlCol="0">
            <a:spAutoFit/>
          </a:bodyPr>
          <a:lstStyle/>
          <a:p>
            <a:r>
              <a:rPr lang="en-US" dirty="0"/>
              <a:t>Amazon Kinesis makes it easy to collect, process, and analyze real-time, streaming data. </a:t>
            </a:r>
          </a:p>
          <a:p>
            <a:r>
              <a:rPr lang="en-US" dirty="0"/>
              <a:t>With Amazon Kinesis, you can ingest real-time data such as video, audio, application logs, website clickstreams, and IoT telemetry data for machine learning, analytics, and other applications. Amazon Kinesis enables you to process and analyze data as it arrives and respond instantly instead of having to wait until all your data is collected before the processing can begin.</a:t>
            </a:r>
          </a:p>
        </p:txBody>
      </p:sp>
      <p:pic>
        <p:nvPicPr>
          <p:cNvPr id="4098" name="Picture 2" descr="product-page-diagram_Amazon-Kinesis-Data-Streams">
            <a:extLst>
              <a:ext uri="{FF2B5EF4-FFF2-40B4-BE49-F238E27FC236}">
                <a16:creationId xmlns:a16="http://schemas.microsoft.com/office/drawing/2014/main" id="{F213CD2C-FE19-4423-BB50-0827E01D2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58428"/>
            <a:ext cx="12192000" cy="366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4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Kinesis - Types</a:t>
            </a:r>
            <a:endParaRPr lang="en-GB" sz="2800" dirty="0"/>
          </a:p>
        </p:txBody>
      </p:sp>
      <p:pic>
        <p:nvPicPr>
          <p:cNvPr id="7170" name="Picture 2" descr="product-page-diagram_Amazon-Kinesis-Data-Streams">
            <a:extLst>
              <a:ext uri="{FF2B5EF4-FFF2-40B4-BE49-F238E27FC236}">
                <a16:creationId xmlns:a16="http://schemas.microsoft.com/office/drawing/2014/main" id="{91643D0B-1A8A-4980-BF6E-13BFBAF14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11887200" cy="18354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0A55BE-ED80-42C6-A5C0-BC69EA70DF79}"/>
              </a:ext>
            </a:extLst>
          </p:cNvPr>
          <p:cNvSpPr txBox="1"/>
          <p:nvPr/>
        </p:nvSpPr>
        <p:spPr>
          <a:xfrm>
            <a:off x="152400" y="1181100"/>
            <a:ext cx="3462997" cy="369332"/>
          </a:xfrm>
          <a:prstGeom prst="rect">
            <a:avLst/>
          </a:prstGeom>
          <a:noFill/>
        </p:spPr>
        <p:txBody>
          <a:bodyPr wrap="square" rtlCol="0">
            <a:spAutoFit/>
          </a:bodyPr>
          <a:lstStyle/>
          <a:p>
            <a:r>
              <a:rPr lang="en-GB" dirty="0"/>
              <a:t>Kinesis Data Stream</a:t>
            </a:r>
          </a:p>
        </p:txBody>
      </p:sp>
      <p:pic>
        <p:nvPicPr>
          <p:cNvPr id="7172" name="Picture 4" descr="product-page-diagram_Amazon-Kinesis-Data-Firehose">
            <a:extLst>
              <a:ext uri="{FF2B5EF4-FFF2-40B4-BE49-F238E27FC236}">
                <a16:creationId xmlns:a16="http://schemas.microsoft.com/office/drawing/2014/main" id="{58954DB6-F90D-4725-AD6F-A63D4AB66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16593"/>
            <a:ext cx="11849100" cy="18354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E9F9D2E-B918-4661-833C-115D225660D6}"/>
              </a:ext>
            </a:extLst>
          </p:cNvPr>
          <p:cNvSpPr txBox="1"/>
          <p:nvPr/>
        </p:nvSpPr>
        <p:spPr>
          <a:xfrm>
            <a:off x="152400" y="3059668"/>
            <a:ext cx="3462997" cy="369332"/>
          </a:xfrm>
          <a:prstGeom prst="rect">
            <a:avLst/>
          </a:prstGeom>
          <a:noFill/>
        </p:spPr>
        <p:txBody>
          <a:bodyPr wrap="square" rtlCol="0">
            <a:spAutoFit/>
          </a:bodyPr>
          <a:lstStyle/>
          <a:p>
            <a:r>
              <a:rPr lang="en-GB" dirty="0"/>
              <a:t>Kinesis Firehose</a:t>
            </a:r>
          </a:p>
        </p:txBody>
      </p:sp>
      <p:pic>
        <p:nvPicPr>
          <p:cNvPr id="7174" name="Picture 6" descr="product-page-diagram_Amazon-Kinesis-Data-Analytics.png">
            <a:extLst>
              <a:ext uri="{FF2B5EF4-FFF2-40B4-BE49-F238E27FC236}">
                <a16:creationId xmlns:a16="http://schemas.microsoft.com/office/drawing/2014/main" id="{6ABC4B50-1BC0-48EE-B7BD-4FFF03624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966387"/>
            <a:ext cx="11849100" cy="17392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64EE3DF-C65D-4984-909F-2475B2EE7A3B}"/>
              </a:ext>
            </a:extLst>
          </p:cNvPr>
          <p:cNvSpPr txBox="1"/>
          <p:nvPr/>
        </p:nvSpPr>
        <p:spPr>
          <a:xfrm>
            <a:off x="0" y="4990864"/>
            <a:ext cx="3462997" cy="369332"/>
          </a:xfrm>
          <a:prstGeom prst="rect">
            <a:avLst/>
          </a:prstGeom>
          <a:noFill/>
        </p:spPr>
        <p:txBody>
          <a:bodyPr wrap="square" rtlCol="0">
            <a:spAutoFit/>
          </a:bodyPr>
          <a:lstStyle/>
          <a:p>
            <a:r>
              <a:rPr lang="en-GB" dirty="0"/>
              <a:t>Kinesis Analytics</a:t>
            </a:r>
          </a:p>
        </p:txBody>
      </p:sp>
    </p:spTree>
    <p:extLst>
      <p:ext uri="{BB962C8B-B14F-4D97-AF65-F5344CB8AC3E}">
        <p14:creationId xmlns:p14="http://schemas.microsoft.com/office/powerpoint/2010/main" val="82624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Simple Queue Service (SQS)</a:t>
            </a:r>
            <a:endParaRPr lang="en-GB" sz="2800" dirty="0"/>
          </a:p>
        </p:txBody>
      </p:sp>
      <p:sp>
        <p:nvSpPr>
          <p:cNvPr id="7" name="TextBox 6">
            <a:extLst>
              <a:ext uri="{FF2B5EF4-FFF2-40B4-BE49-F238E27FC236}">
                <a16:creationId xmlns:a16="http://schemas.microsoft.com/office/drawing/2014/main" id="{37509D50-B3D3-4D35-BBF9-BF9F3887754D}"/>
              </a:ext>
            </a:extLst>
          </p:cNvPr>
          <p:cNvSpPr txBox="1"/>
          <p:nvPr/>
        </p:nvSpPr>
        <p:spPr>
          <a:xfrm>
            <a:off x="152400" y="1181100"/>
            <a:ext cx="10408276" cy="646331"/>
          </a:xfrm>
          <a:prstGeom prst="rect">
            <a:avLst/>
          </a:prstGeom>
          <a:noFill/>
        </p:spPr>
        <p:txBody>
          <a:bodyPr wrap="square" rtlCol="0">
            <a:spAutoFit/>
          </a:bodyPr>
          <a:lstStyle/>
          <a:p>
            <a:r>
              <a:rPr lang="en-US" b="1" dirty="0"/>
              <a:t>Amazon Simple Queue Service</a:t>
            </a:r>
            <a:r>
              <a:rPr lang="en-US" dirty="0"/>
              <a:t> (</a:t>
            </a:r>
            <a:r>
              <a:rPr lang="en-US" b="1" dirty="0"/>
              <a:t>Amazon SQS</a:t>
            </a:r>
            <a:r>
              <a:rPr lang="en-US" dirty="0"/>
              <a:t>) is a distributed message queuing service. It supports programmatic sending of messages via web service applications as a way to communicate over the Internet.</a:t>
            </a:r>
            <a:endParaRPr lang="en-GB" dirty="0"/>
          </a:p>
        </p:txBody>
      </p:sp>
      <p:pic>
        <p:nvPicPr>
          <p:cNvPr id="1026" name="Picture 2" descr="Image result for queue service">
            <a:extLst>
              <a:ext uri="{FF2B5EF4-FFF2-40B4-BE49-F238E27FC236}">
                <a16:creationId xmlns:a16="http://schemas.microsoft.com/office/drawing/2014/main" id="{8F5FF30E-DAF1-469A-8E1F-C2920BE2D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21179"/>
            <a:ext cx="7394620" cy="23387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F952F4-362B-48AA-80D3-63E55D136FE0}"/>
              </a:ext>
            </a:extLst>
          </p:cNvPr>
          <p:cNvSpPr txBox="1"/>
          <p:nvPr/>
        </p:nvSpPr>
        <p:spPr>
          <a:xfrm>
            <a:off x="8119861" y="1988960"/>
            <a:ext cx="3900689" cy="1477328"/>
          </a:xfrm>
          <a:prstGeom prst="rect">
            <a:avLst/>
          </a:prstGeom>
          <a:noFill/>
        </p:spPr>
        <p:txBody>
          <a:bodyPr wrap="square" rtlCol="0">
            <a:spAutoFit/>
          </a:bodyPr>
          <a:lstStyle/>
          <a:p>
            <a:pPr marL="285750" indent="-285750">
              <a:buFont typeface="Arial" panose="020B0604020202020204" pitchFamily="34" charset="0"/>
              <a:buChar char="•"/>
            </a:pPr>
            <a:r>
              <a:rPr lang="en-GB" dirty="0"/>
              <a:t>Queues are used to queue requests from users for further processing.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e.g. Uber users trying to book a cab, or travellers trying to book tickets</a:t>
            </a:r>
          </a:p>
        </p:txBody>
      </p:sp>
      <p:sp>
        <p:nvSpPr>
          <p:cNvPr id="8" name="TextBox 7">
            <a:extLst>
              <a:ext uri="{FF2B5EF4-FFF2-40B4-BE49-F238E27FC236}">
                <a16:creationId xmlns:a16="http://schemas.microsoft.com/office/drawing/2014/main" id="{816C6D0C-ACF7-45D8-9A25-3F9D26BE9B2B}"/>
              </a:ext>
            </a:extLst>
          </p:cNvPr>
          <p:cNvSpPr txBox="1"/>
          <p:nvPr/>
        </p:nvSpPr>
        <p:spPr>
          <a:xfrm>
            <a:off x="152400" y="4774258"/>
            <a:ext cx="11849100" cy="923330"/>
          </a:xfrm>
          <a:prstGeom prst="rect">
            <a:avLst/>
          </a:prstGeom>
          <a:noFill/>
        </p:spPr>
        <p:txBody>
          <a:bodyPr wrap="square" rtlCol="0">
            <a:spAutoFit/>
          </a:bodyPr>
          <a:lstStyle/>
          <a:p>
            <a:r>
              <a:rPr lang="en-GB" dirty="0"/>
              <a:t>Two types of Queues</a:t>
            </a:r>
          </a:p>
          <a:p>
            <a:pPr marL="285750" indent="-285750">
              <a:buFont typeface="Arial" panose="020B0604020202020204" pitchFamily="34" charset="0"/>
              <a:buChar char="•"/>
            </a:pPr>
            <a:r>
              <a:rPr lang="en-GB" b="1" dirty="0"/>
              <a:t>Standard Queues</a:t>
            </a:r>
            <a:r>
              <a:rPr lang="en-GB" dirty="0"/>
              <a:t> – messages are generally delivered in the same order they are sent</a:t>
            </a:r>
          </a:p>
          <a:p>
            <a:pPr marL="285750" indent="-285750">
              <a:buFont typeface="Arial" panose="020B0604020202020204" pitchFamily="34" charset="0"/>
              <a:buChar char="•"/>
            </a:pPr>
            <a:r>
              <a:rPr lang="en-GB" b="1" dirty="0"/>
              <a:t>FIFO Queues</a:t>
            </a:r>
            <a:r>
              <a:rPr lang="en-GB" dirty="0"/>
              <a:t> – strictly the first message received are delivered first</a:t>
            </a:r>
          </a:p>
        </p:txBody>
      </p:sp>
    </p:spTree>
    <p:extLst>
      <p:ext uri="{BB962C8B-B14F-4D97-AF65-F5344CB8AC3E}">
        <p14:creationId xmlns:p14="http://schemas.microsoft.com/office/powerpoint/2010/main" val="16283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Standards vs FIFO Queues</a:t>
            </a:r>
            <a:endParaRPr lang="en-GB" sz="2800" dirty="0"/>
          </a:p>
        </p:txBody>
      </p:sp>
      <p:grpSp>
        <p:nvGrpSpPr>
          <p:cNvPr id="9" name="Group 8">
            <a:extLst>
              <a:ext uri="{FF2B5EF4-FFF2-40B4-BE49-F238E27FC236}">
                <a16:creationId xmlns:a16="http://schemas.microsoft.com/office/drawing/2014/main" id="{FEDB4C96-BFAD-4FEE-869B-1B1FE9540046}"/>
              </a:ext>
            </a:extLst>
          </p:cNvPr>
          <p:cNvGrpSpPr/>
          <p:nvPr/>
        </p:nvGrpSpPr>
        <p:grpSpPr>
          <a:xfrm>
            <a:off x="9525" y="1066800"/>
            <a:ext cx="12172950" cy="5619750"/>
            <a:chOff x="9525" y="843298"/>
            <a:chExt cx="12172950" cy="5843252"/>
          </a:xfrm>
        </p:grpSpPr>
        <p:pic>
          <p:nvPicPr>
            <p:cNvPr id="5" name="Picture 4">
              <a:extLst>
                <a:ext uri="{FF2B5EF4-FFF2-40B4-BE49-F238E27FC236}">
                  <a16:creationId xmlns:a16="http://schemas.microsoft.com/office/drawing/2014/main" id="{2B8990A8-3EDA-49D4-810D-4439CD3D7F7A}"/>
                </a:ext>
              </a:extLst>
            </p:cNvPr>
            <p:cNvPicPr>
              <a:picLocks noChangeAspect="1"/>
            </p:cNvPicPr>
            <p:nvPr/>
          </p:nvPicPr>
          <p:blipFill>
            <a:blip r:embed="rId3"/>
            <a:stretch>
              <a:fillRect/>
            </a:stretch>
          </p:blipFill>
          <p:spPr>
            <a:xfrm>
              <a:off x="9525" y="1738648"/>
              <a:ext cx="12172950" cy="4947902"/>
            </a:xfrm>
            <a:prstGeom prst="rect">
              <a:avLst/>
            </a:prstGeom>
          </p:spPr>
        </p:pic>
        <p:pic>
          <p:nvPicPr>
            <p:cNvPr id="6" name="Picture 5">
              <a:extLst>
                <a:ext uri="{FF2B5EF4-FFF2-40B4-BE49-F238E27FC236}">
                  <a16:creationId xmlns:a16="http://schemas.microsoft.com/office/drawing/2014/main" id="{32019D57-A68B-4C28-910B-FE2253AD87F1}"/>
                </a:ext>
              </a:extLst>
            </p:cNvPr>
            <p:cNvPicPr>
              <a:picLocks noChangeAspect="1"/>
            </p:cNvPicPr>
            <p:nvPr/>
          </p:nvPicPr>
          <p:blipFill>
            <a:blip r:embed="rId4"/>
            <a:stretch>
              <a:fillRect/>
            </a:stretch>
          </p:blipFill>
          <p:spPr>
            <a:xfrm>
              <a:off x="1016089" y="843298"/>
              <a:ext cx="9258300" cy="895350"/>
            </a:xfrm>
            <a:prstGeom prst="rect">
              <a:avLst/>
            </a:prstGeom>
          </p:spPr>
        </p:pic>
      </p:grpSp>
    </p:spTree>
    <p:extLst>
      <p:ext uri="{BB962C8B-B14F-4D97-AF65-F5344CB8AC3E}">
        <p14:creationId xmlns:p14="http://schemas.microsoft.com/office/powerpoint/2010/main" val="365537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SQS – Things to Remember</a:t>
            </a:r>
            <a:endParaRPr lang="en-GB" sz="2800" dirty="0"/>
          </a:p>
        </p:txBody>
      </p:sp>
      <p:sp>
        <p:nvSpPr>
          <p:cNvPr id="2" name="TextBox 1">
            <a:extLst>
              <a:ext uri="{FF2B5EF4-FFF2-40B4-BE49-F238E27FC236}">
                <a16:creationId xmlns:a16="http://schemas.microsoft.com/office/drawing/2014/main" id="{5D0462CB-ECD4-40A7-AB26-87298968E0DD}"/>
              </a:ext>
            </a:extLst>
          </p:cNvPr>
          <p:cNvSpPr txBox="1"/>
          <p:nvPr/>
        </p:nvSpPr>
        <p:spPr>
          <a:xfrm>
            <a:off x="152400" y="1493949"/>
            <a:ext cx="1091055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SQS is pull based and cannot push notifications, i.e. a separate service needs to poll it</a:t>
            </a:r>
          </a:p>
          <a:p>
            <a:pPr marL="285750" indent="-285750">
              <a:buFont typeface="Arial" panose="020B0604020202020204" pitchFamily="34" charset="0"/>
              <a:buChar char="•"/>
            </a:pPr>
            <a:r>
              <a:rPr lang="en-GB" dirty="0"/>
              <a:t>Messages are 256 KB in size, size can be higher, however the message is store in S3 in that case</a:t>
            </a:r>
          </a:p>
          <a:p>
            <a:pPr marL="285750" indent="-285750">
              <a:buFont typeface="Arial" panose="020B0604020202020204" pitchFamily="34" charset="0"/>
              <a:buChar char="•"/>
            </a:pPr>
            <a:r>
              <a:rPr lang="en-GB" dirty="0"/>
              <a:t>By default the messages are kept in queues for 4 days, can be changes from 1 minute to 14 days</a:t>
            </a:r>
          </a:p>
          <a:p>
            <a:pPr marL="285750" indent="-285750">
              <a:buFont typeface="Arial" panose="020B0604020202020204" pitchFamily="34" charset="0"/>
              <a:buChar char="•"/>
            </a:pPr>
            <a:r>
              <a:rPr lang="en-GB" dirty="0"/>
              <a:t>SQS guarantees that the messages are delivered at least once</a:t>
            </a:r>
          </a:p>
        </p:txBody>
      </p:sp>
    </p:spTree>
    <p:extLst>
      <p:ext uri="{BB962C8B-B14F-4D97-AF65-F5344CB8AC3E}">
        <p14:creationId xmlns:p14="http://schemas.microsoft.com/office/powerpoint/2010/main" val="294432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Simple Workflow Services (SWF)</a:t>
            </a:r>
            <a:endParaRPr lang="en-GB" sz="2800" dirty="0"/>
          </a:p>
        </p:txBody>
      </p:sp>
      <p:sp>
        <p:nvSpPr>
          <p:cNvPr id="7" name="TextBox 6">
            <a:extLst>
              <a:ext uri="{FF2B5EF4-FFF2-40B4-BE49-F238E27FC236}">
                <a16:creationId xmlns:a16="http://schemas.microsoft.com/office/drawing/2014/main" id="{37509D50-B3D3-4D35-BBF9-BF9F3887754D}"/>
              </a:ext>
            </a:extLst>
          </p:cNvPr>
          <p:cNvSpPr txBox="1"/>
          <p:nvPr/>
        </p:nvSpPr>
        <p:spPr>
          <a:xfrm>
            <a:off x="152400" y="1181100"/>
            <a:ext cx="11868150" cy="923330"/>
          </a:xfrm>
          <a:prstGeom prst="rect">
            <a:avLst/>
          </a:prstGeom>
          <a:noFill/>
        </p:spPr>
        <p:txBody>
          <a:bodyPr wrap="square" rtlCol="0">
            <a:spAutoFit/>
          </a:bodyPr>
          <a:lstStyle/>
          <a:p>
            <a:r>
              <a:rPr lang="en-US" b="1" dirty="0"/>
              <a:t>Amazon</a:t>
            </a:r>
            <a:r>
              <a:rPr lang="en-US" dirty="0"/>
              <a:t> Simple Workflow Service (</a:t>
            </a:r>
            <a:r>
              <a:rPr lang="en-US" b="1" dirty="0"/>
              <a:t>SWF</a:t>
            </a:r>
            <a:r>
              <a:rPr lang="en-US" dirty="0"/>
              <a:t>) is a web service that makes it easy to coordinate work across distributed application components. </a:t>
            </a:r>
            <a:r>
              <a:rPr lang="en-US" b="1" dirty="0"/>
              <a:t>Amazon SWF</a:t>
            </a:r>
            <a:r>
              <a:rPr lang="en-US" dirty="0"/>
              <a:t> also provides the </a:t>
            </a:r>
            <a:r>
              <a:rPr lang="en-US" b="1" dirty="0"/>
              <a:t>AWS</a:t>
            </a:r>
            <a:r>
              <a:rPr lang="en-US" dirty="0"/>
              <a:t> Flow Framework to help developers use asynchronous programming in the development of their applications.</a:t>
            </a:r>
            <a:endParaRPr lang="en-GB" dirty="0"/>
          </a:p>
        </p:txBody>
      </p:sp>
      <p:sp>
        <p:nvSpPr>
          <p:cNvPr id="9" name="TextBox 8">
            <a:extLst>
              <a:ext uri="{FF2B5EF4-FFF2-40B4-BE49-F238E27FC236}">
                <a16:creationId xmlns:a16="http://schemas.microsoft.com/office/drawing/2014/main" id="{62DB843B-309B-415C-909F-E93C32C6EE39}"/>
              </a:ext>
            </a:extLst>
          </p:cNvPr>
          <p:cNvSpPr txBox="1"/>
          <p:nvPr/>
        </p:nvSpPr>
        <p:spPr>
          <a:xfrm>
            <a:off x="152400" y="2690336"/>
            <a:ext cx="118491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SWF has retention period of up to 14 days</a:t>
            </a:r>
          </a:p>
          <a:p>
            <a:pPr marL="285750" indent="-285750">
              <a:buFont typeface="Arial" panose="020B0604020202020204" pitchFamily="34" charset="0"/>
              <a:buChar char="•"/>
            </a:pPr>
            <a:r>
              <a:rPr lang="en-GB" dirty="0"/>
              <a:t>Workflow executions can last upto 1 year</a:t>
            </a:r>
          </a:p>
          <a:p>
            <a:pPr marL="285750" indent="-285750">
              <a:buFont typeface="Arial" panose="020B0604020202020204" pitchFamily="34" charset="0"/>
              <a:buChar char="•"/>
            </a:pPr>
            <a:r>
              <a:rPr lang="en-GB" dirty="0"/>
              <a:t>SWF is a task-oriented API, SQS is message-oriented</a:t>
            </a:r>
          </a:p>
          <a:p>
            <a:pPr marL="285750" indent="-285750">
              <a:buFont typeface="Arial" panose="020B0604020202020204" pitchFamily="34" charset="0"/>
              <a:buChar char="•"/>
            </a:pPr>
            <a:r>
              <a:rPr lang="en-GB" dirty="0"/>
              <a:t>AWS ensures a task is assigned only once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0906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Simple Notification Services (SNS)</a:t>
            </a:r>
            <a:endParaRPr lang="en-GB" sz="2800" dirty="0"/>
          </a:p>
        </p:txBody>
      </p:sp>
      <p:sp>
        <p:nvSpPr>
          <p:cNvPr id="7" name="TextBox 6">
            <a:extLst>
              <a:ext uri="{FF2B5EF4-FFF2-40B4-BE49-F238E27FC236}">
                <a16:creationId xmlns:a16="http://schemas.microsoft.com/office/drawing/2014/main" id="{37509D50-B3D3-4D35-BBF9-BF9F3887754D}"/>
              </a:ext>
            </a:extLst>
          </p:cNvPr>
          <p:cNvSpPr txBox="1"/>
          <p:nvPr/>
        </p:nvSpPr>
        <p:spPr>
          <a:xfrm>
            <a:off x="152400" y="1181100"/>
            <a:ext cx="11868150" cy="1477328"/>
          </a:xfrm>
          <a:prstGeom prst="rect">
            <a:avLst/>
          </a:prstGeom>
          <a:noFill/>
        </p:spPr>
        <p:txBody>
          <a:bodyPr wrap="square" rtlCol="0">
            <a:spAutoFit/>
          </a:bodyPr>
          <a:lstStyle/>
          <a:p>
            <a:r>
              <a:rPr lang="en-US" b="1" dirty="0"/>
              <a:t>Amazon Simple Notification Service (SNS)</a:t>
            </a:r>
            <a:r>
              <a:rPr lang="en-US" dirty="0"/>
              <a:t> is a highly available, durable, secure, fully managed pub/sub messaging service that provides topics for high-throughput, push-based, many-to-many messaging.</a:t>
            </a:r>
          </a:p>
          <a:p>
            <a:endParaRPr lang="en-US" dirty="0"/>
          </a:p>
          <a:p>
            <a:r>
              <a:rPr lang="en-US" dirty="0"/>
              <a:t>It can deliver notifications to mobile devices via native push notification on both Android &amp; iOS. It can also deliver notifications through SMS, email or HTTPS endpoint</a:t>
            </a:r>
            <a:endParaRPr lang="en-GB" dirty="0"/>
          </a:p>
        </p:txBody>
      </p:sp>
      <p:pic>
        <p:nvPicPr>
          <p:cNvPr id="1026" name="Picture 2" descr="product-page-diagram_SNS_how-it-works_1">
            <a:extLst>
              <a:ext uri="{FF2B5EF4-FFF2-40B4-BE49-F238E27FC236}">
                <a16:creationId xmlns:a16="http://schemas.microsoft.com/office/drawing/2014/main" id="{E4A59CDA-AE1C-44B3-B31D-D4678082F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258355"/>
            <a:ext cx="11868150" cy="306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49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Elastic Transcoder</a:t>
            </a:r>
            <a:endParaRPr lang="en-GB" sz="2800" dirty="0"/>
          </a:p>
        </p:txBody>
      </p:sp>
      <p:sp>
        <p:nvSpPr>
          <p:cNvPr id="2" name="TextBox 1">
            <a:extLst>
              <a:ext uri="{FF2B5EF4-FFF2-40B4-BE49-F238E27FC236}">
                <a16:creationId xmlns:a16="http://schemas.microsoft.com/office/drawing/2014/main" id="{4436D8E1-8494-460C-AD01-EE0618CD91CD}"/>
              </a:ext>
            </a:extLst>
          </p:cNvPr>
          <p:cNvSpPr txBox="1"/>
          <p:nvPr/>
        </p:nvSpPr>
        <p:spPr>
          <a:xfrm>
            <a:off x="152400" y="1181100"/>
            <a:ext cx="11644648" cy="646331"/>
          </a:xfrm>
          <a:prstGeom prst="rect">
            <a:avLst/>
          </a:prstGeom>
          <a:noFill/>
        </p:spPr>
        <p:txBody>
          <a:bodyPr wrap="square" rtlCol="0">
            <a:spAutoFit/>
          </a:bodyPr>
          <a:lstStyle/>
          <a:p>
            <a:r>
              <a:rPr lang="en-US" dirty="0"/>
              <a:t>Amazon Elastic Transcoder is media transcoding in the cloud to convert (or “transcode”) media files from their source format into versions that will playback on devices like smartphones, tablets and PCs.</a:t>
            </a:r>
            <a:endParaRPr lang="en-GB" dirty="0"/>
          </a:p>
        </p:txBody>
      </p:sp>
      <p:pic>
        <p:nvPicPr>
          <p:cNvPr id="8" name="Picture 7">
            <a:extLst>
              <a:ext uri="{FF2B5EF4-FFF2-40B4-BE49-F238E27FC236}">
                <a16:creationId xmlns:a16="http://schemas.microsoft.com/office/drawing/2014/main" id="{905431BE-AAAC-4537-B688-F5A3725ED618}"/>
              </a:ext>
            </a:extLst>
          </p:cNvPr>
          <p:cNvPicPr>
            <a:picLocks noChangeAspect="1"/>
          </p:cNvPicPr>
          <p:nvPr/>
        </p:nvPicPr>
        <p:blipFill>
          <a:blip r:embed="rId3"/>
          <a:stretch>
            <a:fillRect/>
          </a:stretch>
        </p:blipFill>
        <p:spPr>
          <a:xfrm>
            <a:off x="813581" y="1941731"/>
            <a:ext cx="10564837" cy="4318782"/>
          </a:xfrm>
          <a:prstGeom prst="rect">
            <a:avLst/>
          </a:prstGeom>
        </p:spPr>
      </p:pic>
    </p:spTree>
    <p:extLst>
      <p:ext uri="{BB962C8B-B14F-4D97-AF65-F5344CB8AC3E}">
        <p14:creationId xmlns:p14="http://schemas.microsoft.com/office/powerpoint/2010/main" val="213084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Databases</a:t>
            </a:r>
            <a:br>
              <a:rPr lang="en-GB" sz="3200" dirty="0"/>
            </a:br>
            <a:r>
              <a:rPr lang="en-GB" sz="2000" dirty="0"/>
              <a:t>LAB - 1</a:t>
            </a:r>
            <a:endParaRPr lang="en-GB" sz="2800" dirty="0"/>
          </a:p>
        </p:txBody>
      </p:sp>
      <p:sp>
        <p:nvSpPr>
          <p:cNvPr id="6" name="TextBox 5">
            <a:extLst>
              <a:ext uri="{FF2B5EF4-FFF2-40B4-BE49-F238E27FC236}">
                <a16:creationId xmlns:a16="http://schemas.microsoft.com/office/drawing/2014/main" id="{EF37C73C-5820-4B8E-9E56-8CF80015638C}"/>
              </a:ext>
            </a:extLst>
          </p:cNvPr>
          <p:cNvSpPr txBox="1"/>
          <p:nvPr/>
        </p:nvSpPr>
        <p:spPr>
          <a:xfrm>
            <a:off x="152400" y="1181100"/>
            <a:ext cx="5308242"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Demo Elastic Transcoder</a:t>
            </a:r>
          </a:p>
        </p:txBody>
      </p:sp>
    </p:spTree>
    <p:extLst>
      <p:ext uri="{BB962C8B-B14F-4D97-AF65-F5344CB8AC3E}">
        <p14:creationId xmlns:p14="http://schemas.microsoft.com/office/powerpoint/2010/main" val="280120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Applications</a:t>
            </a:r>
            <a:br>
              <a:rPr lang="en-GB" dirty="0"/>
            </a:br>
            <a:r>
              <a:rPr lang="en-GB" sz="2000" dirty="0"/>
              <a:t>API Gateway</a:t>
            </a:r>
            <a:endParaRPr lang="en-GB" sz="2800" dirty="0"/>
          </a:p>
        </p:txBody>
      </p:sp>
      <p:sp>
        <p:nvSpPr>
          <p:cNvPr id="2" name="TextBox 1">
            <a:extLst>
              <a:ext uri="{FF2B5EF4-FFF2-40B4-BE49-F238E27FC236}">
                <a16:creationId xmlns:a16="http://schemas.microsoft.com/office/drawing/2014/main" id="{4436D8E1-8494-460C-AD01-EE0618CD91CD}"/>
              </a:ext>
            </a:extLst>
          </p:cNvPr>
          <p:cNvSpPr txBox="1"/>
          <p:nvPr/>
        </p:nvSpPr>
        <p:spPr>
          <a:xfrm>
            <a:off x="152400" y="1181100"/>
            <a:ext cx="11644648" cy="369332"/>
          </a:xfrm>
          <a:prstGeom prst="rect">
            <a:avLst/>
          </a:prstGeom>
          <a:noFill/>
        </p:spPr>
        <p:txBody>
          <a:bodyPr wrap="square" rtlCol="0">
            <a:spAutoFit/>
          </a:bodyPr>
          <a:lstStyle/>
          <a:p>
            <a:r>
              <a:rPr lang="en-US" dirty="0"/>
              <a:t>Amazon API Gateway makes it easy to create, publish, maintain, monitor, and secure APIs at any scale. </a:t>
            </a:r>
          </a:p>
        </p:txBody>
      </p:sp>
      <p:pic>
        <p:nvPicPr>
          <p:cNvPr id="2050" name="Picture 2" descr="New-API-GW-Diagram">
            <a:extLst>
              <a:ext uri="{FF2B5EF4-FFF2-40B4-BE49-F238E27FC236}">
                <a16:creationId xmlns:a16="http://schemas.microsoft.com/office/drawing/2014/main" id="{2B7F5D22-ABFC-4B4D-94F7-F07D5A79A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64732"/>
            <a:ext cx="12192000" cy="465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165878"/>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E48312"/>
      </a:accent1>
      <a:accent2>
        <a:srgbClr val="008E61"/>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11097</TotalTime>
  <Words>563</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Applications</vt:lpstr>
      <vt:lpstr>Applications Simple Queue Service (SQS)</vt:lpstr>
      <vt:lpstr>Applications Standards vs FIFO Queues</vt:lpstr>
      <vt:lpstr>Applications SQS – Things to Remember</vt:lpstr>
      <vt:lpstr>Applications Simple Workflow Services (SWF)</vt:lpstr>
      <vt:lpstr>Applications Simple Notification Services (SNS)</vt:lpstr>
      <vt:lpstr>Applications Elastic Transcoder</vt:lpstr>
      <vt:lpstr>Databases LAB - 1</vt:lpstr>
      <vt:lpstr>Applications API Gateway</vt:lpstr>
      <vt:lpstr>Applications API Gateway</vt:lpstr>
      <vt:lpstr>Applications LAB</vt:lpstr>
      <vt:lpstr>Applications Kinesis</vt:lpstr>
      <vt:lpstr>Applications Kinesis -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dc:title>
  <dc:creator>Rehan Haider</dc:creator>
  <cp:lastModifiedBy>Rehan Haider</cp:lastModifiedBy>
  <cp:revision>215</cp:revision>
  <dcterms:created xsi:type="dcterms:W3CDTF">2019-03-01T18:35:49Z</dcterms:created>
  <dcterms:modified xsi:type="dcterms:W3CDTF">2019-05-12T06:22:40Z</dcterms:modified>
</cp:coreProperties>
</file>