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70" r:id="rId5"/>
    <p:sldId id="277" r:id="rId6"/>
    <p:sldId id="271" r:id="rId7"/>
    <p:sldId id="267" r:id="rId8"/>
    <p:sldId id="272" r:id="rId9"/>
    <p:sldId id="273" r:id="rId10"/>
    <p:sldId id="282" r:id="rId11"/>
    <p:sldId id="275" r:id="rId12"/>
    <p:sldId id="281" r:id="rId13"/>
    <p:sldId id="268" r:id="rId14"/>
    <p:sldId id="269" r:id="rId15"/>
    <p:sldId id="283" r:id="rId16"/>
    <p:sldId id="284" r:id="rId17"/>
    <p:sldId id="285" r:id="rId18"/>
    <p:sldId id="276" r:id="rId19"/>
    <p:sldId id="278" r:id="rId20"/>
    <p:sldId id="27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WS Module 2" id="{44235B6D-BA89-4E0D-8666-B971E2C4E41B}">
          <p14:sldIdLst>
            <p14:sldId id="256"/>
            <p14:sldId id="257"/>
          </p14:sldIdLst>
        </p14:section>
        <p14:section name="Amazon EC2" id="{659A8A5A-2D11-4210-A4AD-FD01A99AFD62}">
          <p14:sldIdLst>
            <p14:sldId id="260"/>
            <p14:sldId id="270"/>
            <p14:sldId id="277"/>
            <p14:sldId id="271"/>
            <p14:sldId id="267"/>
            <p14:sldId id="272"/>
            <p14:sldId id="273"/>
            <p14:sldId id="282"/>
          </p14:sldIdLst>
        </p14:section>
        <p14:section name="Amazon EBS" id="{567114DD-BCBC-44A4-8A8B-40893291135D}">
          <p14:sldIdLst>
            <p14:sldId id="275"/>
            <p14:sldId id="281"/>
            <p14:sldId id="268"/>
            <p14:sldId id="269"/>
            <p14:sldId id="283"/>
            <p14:sldId id="284"/>
            <p14:sldId id="285"/>
            <p14:sldId id="276"/>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p:scale>
          <a:sx n="70" d="100"/>
          <a:sy n="70" d="100"/>
        </p:scale>
        <p:origin x="2216" y="1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F5E296-9F72-47D6-BB47-003EF72908F4}" type="datetimeFigureOut">
              <a:rPr lang="en-US" smtClean="0"/>
              <a:t>9/3/17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C56C7-72DD-4BD9-93E6-376E566C4978}" type="slidenum">
              <a:rPr lang="en-US" smtClean="0"/>
              <a:t>‹#›</a:t>
            </a:fld>
            <a:endParaRPr lang="en-US"/>
          </a:p>
        </p:txBody>
      </p:sp>
    </p:spTree>
    <p:extLst>
      <p:ext uri="{BB962C8B-B14F-4D97-AF65-F5344CB8AC3E}">
        <p14:creationId xmlns:p14="http://schemas.microsoft.com/office/powerpoint/2010/main" val="2540949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F5E296-9F72-47D6-BB47-003EF72908F4}" type="datetimeFigureOut">
              <a:rPr lang="en-US" smtClean="0"/>
              <a:t>9/3/17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C56C7-72DD-4BD9-93E6-376E566C4978}" type="slidenum">
              <a:rPr lang="en-US" smtClean="0"/>
              <a:t>‹#›</a:t>
            </a:fld>
            <a:endParaRPr lang="en-US"/>
          </a:p>
        </p:txBody>
      </p:sp>
    </p:spTree>
    <p:extLst>
      <p:ext uri="{BB962C8B-B14F-4D97-AF65-F5344CB8AC3E}">
        <p14:creationId xmlns:p14="http://schemas.microsoft.com/office/powerpoint/2010/main" val="2059134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F5E296-9F72-47D6-BB47-003EF72908F4}" type="datetimeFigureOut">
              <a:rPr lang="en-US" smtClean="0"/>
              <a:t>9/3/17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C56C7-72DD-4BD9-93E6-376E566C4978}" type="slidenum">
              <a:rPr lang="en-US" smtClean="0"/>
              <a:t>‹#›</a:t>
            </a:fld>
            <a:endParaRPr lang="en-US"/>
          </a:p>
        </p:txBody>
      </p:sp>
    </p:spTree>
    <p:extLst>
      <p:ext uri="{BB962C8B-B14F-4D97-AF65-F5344CB8AC3E}">
        <p14:creationId xmlns:p14="http://schemas.microsoft.com/office/powerpoint/2010/main" val="1697032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F5E296-9F72-47D6-BB47-003EF72908F4}" type="datetimeFigureOut">
              <a:rPr lang="en-US" smtClean="0"/>
              <a:t>9/3/17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C56C7-72DD-4BD9-93E6-376E566C4978}" type="slidenum">
              <a:rPr lang="en-US" smtClean="0"/>
              <a:t>‹#›</a:t>
            </a:fld>
            <a:endParaRPr lang="en-US"/>
          </a:p>
        </p:txBody>
      </p:sp>
    </p:spTree>
    <p:extLst>
      <p:ext uri="{BB962C8B-B14F-4D97-AF65-F5344CB8AC3E}">
        <p14:creationId xmlns:p14="http://schemas.microsoft.com/office/powerpoint/2010/main" val="309455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F5E296-9F72-47D6-BB47-003EF72908F4}" type="datetimeFigureOut">
              <a:rPr lang="en-US" smtClean="0"/>
              <a:t>9/3/17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C56C7-72DD-4BD9-93E6-376E566C4978}" type="slidenum">
              <a:rPr lang="en-US" smtClean="0"/>
              <a:t>‹#›</a:t>
            </a:fld>
            <a:endParaRPr lang="en-US"/>
          </a:p>
        </p:txBody>
      </p:sp>
    </p:spTree>
    <p:extLst>
      <p:ext uri="{BB962C8B-B14F-4D97-AF65-F5344CB8AC3E}">
        <p14:creationId xmlns:p14="http://schemas.microsoft.com/office/powerpoint/2010/main" val="2575710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F5E296-9F72-47D6-BB47-003EF72908F4}" type="datetimeFigureOut">
              <a:rPr lang="en-US" smtClean="0"/>
              <a:t>9/3/17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C56C7-72DD-4BD9-93E6-376E566C4978}" type="slidenum">
              <a:rPr lang="en-US" smtClean="0"/>
              <a:t>‹#›</a:t>
            </a:fld>
            <a:endParaRPr lang="en-US"/>
          </a:p>
        </p:txBody>
      </p:sp>
    </p:spTree>
    <p:extLst>
      <p:ext uri="{BB962C8B-B14F-4D97-AF65-F5344CB8AC3E}">
        <p14:creationId xmlns:p14="http://schemas.microsoft.com/office/powerpoint/2010/main" val="2267787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F5E296-9F72-47D6-BB47-003EF72908F4}" type="datetimeFigureOut">
              <a:rPr lang="en-US" smtClean="0"/>
              <a:t>9/3/17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5C56C7-72DD-4BD9-93E6-376E566C4978}" type="slidenum">
              <a:rPr lang="en-US" smtClean="0"/>
              <a:t>‹#›</a:t>
            </a:fld>
            <a:endParaRPr lang="en-US"/>
          </a:p>
        </p:txBody>
      </p:sp>
    </p:spTree>
    <p:extLst>
      <p:ext uri="{BB962C8B-B14F-4D97-AF65-F5344CB8AC3E}">
        <p14:creationId xmlns:p14="http://schemas.microsoft.com/office/powerpoint/2010/main" val="3322973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F5E296-9F72-47D6-BB47-003EF72908F4}" type="datetimeFigureOut">
              <a:rPr lang="en-US" smtClean="0"/>
              <a:t>9/3/17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5C56C7-72DD-4BD9-93E6-376E566C4978}" type="slidenum">
              <a:rPr lang="en-US" smtClean="0"/>
              <a:t>‹#›</a:t>
            </a:fld>
            <a:endParaRPr lang="en-US"/>
          </a:p>
        </p:txBody>
      </p:sp>
    </p:spTree>
    <p:extLst>
      <p:ext uri="{BB962C8B-B14F-4D97-AF65-F5344CB8AC3E}">
        <p14:creationId xmlns:p14="http://schemas.microsoft.com/office/powerpoint/2010/main" val="87588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F5E296-9F72-47D6-BB47-003EF72908F4}" type="datetimeFigureOut">
              <a:rPr lang="en-US" smtClean="0"/>
              <a:t>9/3/17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5C56C7-72DD-4BD9-93E6-376E566C4978}" type="slidenum">
              <a:rPr lang="en-US" smtClean="0"/>
              <a:t>‹#›</a:t>
            </a:fld>
            <a:endParaRPr lang="en-US"/>
          </a:p>
        </p:txBody>
      </p:sp>
    </p:spTree>
    <p:extLst>
      <p:ext uri="{BB962C8B-B14F-4D97-AF65-F5344CB8AC3E}">
        <p14:creationId xmlns:p14="http://schemas.microsoft.com/office/powerpoint/2010/main" val="3559985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F5E296-9F72-47D6-BB47-003EF72908F4}" type="datetimeFigureOut">
              <a:rPr lang="en-US" smtClean="0"/>
              <a:t>9/3/17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C56C7-72DD-4BD9-93E6-376E566C4978}" type="slidenum">
              <a:rPr lang="en-US" smtClean="0"/>
              <a:t>‹#›</a:t>
            </a:fld>
            <a:endParaRPr lang="en-US"/>
          </a:p>
        </p:txBody>
      </p:sp>
    </p:spTree>
    <p:extLst>
      <p:ext uri="{BB962C8B-B14F-4D97-AF65-F5344CB8AC3E}">
        <p14:creationId xmlns:p14="http://schemas.microsoft.com/office/powerpoint/2010/main" val="651722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F5E296-9F72-47D6-BB47-003EF72908F4}" type="datetimeFigureOut">
              <a:rPr lang="en-US" smtClean="0"/>
              <a:t>9/3/17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C56C7-72DD-4BD9-93E6-376E566C4978}" type="slidenum">
              <a:rPr lang="en-US" smtClean="0"/>
              <a:t>‹#›</a:t>
            </a:fld>
            <a:endParaRPr lang="en-US"/>
          </a:p>
        </p:txBody>
      </p:sp>
    </p:spTree>
    <p:extLst>
      <p:ext uri="{BB962C8B-B14F-4D97-AF65-F5344CB8AC3E}">
        <p14:creationId xmlns:p14="http://schemas.microsoft.com/office/powerpoint/2010/main" val="22309324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F5E296-9F72-47D6-BB47-003EF72908F4}" type="datetimeFigureOut">
              <a:rPr lang="en-US" smtClean="0"/>
              <a:t>9/3/17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5C56C7-72DD-4BD9-93E6-376E566C4978}" type="slidenum">
              <a:rPr lang="en-US" smtClean="0"/>
              <a:t>‹#›</a:t>
            </a:fld>
            <a:endParaRPr lang="en-US"/>
          </a:p>
        </p:txBody>
      </p:sp>
    </p:spTree>
    <p:extLst>
      <p:ext uri="{BB962C8B-B14F-4D97-AF65-F5344CB8AC3E}">
        <p14:creationId xmlns:p14="http://schemas.microsoft.com/office/powerpoint/2010/main" val="1109893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AWS – Module </a:t>
            </a:r>
            <a:r>
              <a:rPr lang="en-US" dirty="0" smtClean="0"/>
              <a:t>3</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11546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80" y="-41144"/>
            <a:ext cx="10515600" cy="1325563"/>
          </a:xfrm>
        </p:spPr>
        <p:txBody>
          <a:bodyPr/>
          <a:lstStyle/>
          <a:p>
            <a:r>
              <a:rPr lang="en-US" dirty="0" smtClean="0"/>
              <a:t>Elastic IP Address Basics</a:t>
            </a:r>
            <a:endParaRPr lang="en-US" dirty="0"/>
          </a:p>
        </p:txBody>
      </p:sp>
      <p:sp>
        <p:nvSpPr>
          <p:cNvPr id="3" name="TextBox 2"/>
          <p:cNvSpPr txBox="1"/>
          <p:nvPr/>
        </p:nvSpPr>
        <p:spPr>
          <a:xfrm>
            <a:off x="582381" y="1284419"/>
            <a:ext cx="11250228" cy="5324535"/>
          </a:xfrm>
          <a:prstGeom prst="rect">
            <a:avLst/>
          </a:prstGeom>
          <a:noFill/>
        </p:spPr>
        <p:txBody>
          <a:bodyPr wrap="square" rtlCol="0">
            <a:spAutoFit/>
          </a:bodyPr>
          <a:lstStyle/>
          <a:p>
            <a:r>
              <a:rPr lang="en-US" sz="2000" dirty="0" smtClean="0"/>
              <a:t>The </a:t>
            </a:r>
            <a:r>
              <a:rPr lang="en-US" sz="2000" dirty="0"/>
              <a:t>following are the basic characteristics of an Elastic IP address:</a:t>
            </a:r>
          </a:p>
          <a:p>
            <a:pPr marL="285750" indent="-285750">
              <a:buFont typeface="Arial" panose="020B0604020202020204" pitchFamily="34" charset="0"/>
              <a:buChar char="•"/>
            </a:pPr>
            <a:r>
              <a:rPr lang="en-US" sz="2000" dirty="0"/>
              <a:t>To use an Elastic IP address, you first allocate one to your account, and then associate it with your instance or a network interface.</a:t>
            </a:r>
          </a:p>
          <a:p>
            <a:pPr marL="285750" indent="-285750">
              <a:buFont typeface="Arial" panose="020B0604020202020204" pitchFamily="34" charset="0"/>
              <a:buChar char="•"/>
            </a:pPr>
            <a:r>
              <a:rPr lang="en-US" sz="2000" dirty="0"/>
              <a:t>When you associate an Elastic IP address with an instance or its primary network interface, the instance's public IPv4 address (if it had one) is released back into Amazon's pool of public IPv4 addresses. You cannot reuse a public IPv4 address</a:t>
            </a:r>
            <a:r>
              <a:rPr lang="en-US" sz="2000" dirty="0" smtClean="0"/>
              <a:t>.</a:t>
            </a:r>
            <a:endParaRPr lang="en-US" sz="2000" dirty="0"/>
          </a:p>
          <a:p>
            <a:pPr marL="285750" indent="-285750">
              <a:buFont typeface="Arial" panose="020B0604020202020204" pitchFamily="34" charset="0"/>
              <a:buChar char="•"/>
            </a:pPr>
            <a:r>
              <a:rPr lang="en-US" sz="2000" dirty="0"/>
              <a:t>You can disassociate an Elastic IP address from a resource, and </a:t>
            </a:r>
            <a:r>
              <a:rPr lang="en-US" sz="2000" dirty="0" err="1"/>
              <a:t>reassociate</a:t>
            </a:r>
            <a:r>
              <a:rPr lang="en-US" sz="2000" dirty="0"/>
              <a:t> it with a different resource.</a:t>
            </a:r>
          </a:p>
          <a:p>
            <a:pPr marL="285750" indent="-285750">
              <a:buFont typeface="Arial" panose="020B0604020202020204" pitchFamily="34" charset="0"/>
              <a:buChar char="•"/>
            </a:pPr>
            <a:r>
              <a:rPr lang="en-US" sz="2000" b="1" dirty="0"/>
              <a:t>A disassociated Elastic IP address remains allocated to your account until you explicitly release it.</a:t>
            </a:r>
          </a:p>
          <a:p>
            <a:pPr marL="285750" indent="-285750">
              <a:buFont typeface="Arial" panose="020B0604020202020204" pitchFamily="34" charset="0"/>
              <a:buChar char="•"/>
            </a:pPr>
            <a:r>
              <a:rPr lang="en-US" sz="2000" dirty="0"/>
              <a:t>To ensure efficient use of Elastic IP addresses, we impose a small hourly charge if an Elastic IP address is not associated with a running instance, or if it is associated with a stopped instance or an unattached network </a:t>
            </a:r>
            <a:r>
              <a:rPr lang="en-US" sz="2000" dirty="0" smtClean="0"/>
              <a:t>interface.</a:t>
            </a:r>
          </a:p>
          <a:p>
            <a:pPr marL="285750" indent="-285750">
              <a:buFont typeface="Arial" panose="020B0604020202020204" pitchFamily="34" charset="0"/>
              <a:buChar char="•"/>
            </a:pPr>
            <a:r>
              <a:rPr lang="en-US" sz="2000" dirty="0" smtClean="0"/>
              <a:t>An </a:t>
            </a:r>
            <a:r>
              <a:rPr lang="en-US" sz="2000" dirty="0"/>
              <a:t>Elastic IP address is for use in a specific region only.</a:t>
            </a:r>
          </a:p>
          <a:p>
            <a:pPr marL="285750" indent="-285750">
              <a:buFont typeface="Arial" panose="020B0604020202020204" pitchFamily="34" charset="0"/>
              <a:buChar char="•"/>
            </a:pPr>
            <a:r>
              <a:rPr lang="en-US" sz="2000" dirty="0"/>
              <a:t>When you associate an Elastic IP address with an instance that previously had a public IPv4 address, the public DNS hostname of the instance changes to match the Elastic IP address.</a:t>
            </a:r>
          </a:p>
          <a:p>
            <a:pPr marL="285750" indent="-285750">
              <a:buFont typeface="Arial" panose="020B0604020202020204" pitchFamily="34" charset="0"/>
              <a:buChar char="•"/>
            </a:pPr>
            <a:r>
              <a:rPr lang="en-US" sz="2000" dirty="0"/>
              <a:t>We resolve a public DNS hostname to the public IPv4 address or the Elastic IP address of the instance outside the network of the instance, and to the private IPv4 address of the instance from within the network of the instance.</a:t>
            </a:r>
          </a:p>
        </p:txBody>
      </p:sp>
    </p:spTree>
    <p:extLst>
      <p:ext uri="{BB962C8B-B14F-4D97-AF65-F5344CB8AC3E}">
        <p14:creationId xmlns:p14="http://schemas.microsoft.com/office/powerpoint/2010/main" val="906570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2380" y="-41144"/>
            <a:ext cx="10515600" cy="1325563"/>
          </a:xfrm>
        </p:spPr>
        <p:txBody>
          <a:bodyPr/>
          <a:lstStyle/>
          <a:p>
            <a:r>
              <a:rPr lang="en-US" dirty="0" smtClean="0"/>
              <a:t>Amazon Elastic Block Store (EBS)</a:t>
            </a:r>
            <a:endParaRPr lang="en-US" dirty="0"/>
          </a:p>
        </p:txBody>
      </p:sp>
      <p:sp>
        <p:nvSpPr>
          <p:cNvPr id="3" name="TextBox 2"/>
          <p:cNvSpPr txBox="1"/>
          <p:nvPr/>
        </p:nvSpPr>
        <p:spPr>
          <a:xfrm>
            <a:off x="582381" y="1284419"/>
            <a:ext cx="11250228"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Amazon Elastic Block Store (Amazon EBS) provides block level storage volumes for use with EC2 </a:t>
            </a:r>
            <a:r>
              <a:rPr lang="en-US" sz="2400" dirty="0" smtClean="0"/>
              <a:t>instances</a:t>
            </a:r>
          </a:p>
          <a:p>
            <a:pPr marL="285750" indent="-285750">
              <a:buFont typeface="Arial" panose="020B0604020202020204" pitchFamily="34" charset="0"/>
              <a:buChar char="•"/>
            </a:pPr>
            <a:r>
              <a:rPr lang="en-US" sz="2400" dirty="0"/>
              <a:t>EBS volumes are highly available and reliable storage volumes that can be attached to any running instance that is in the same Availability Zone</a:t>
            </a:r>
            <a:r>
              <a:rPr lang="en-US" sz="2400" dirty="0" smtClean="0"/>
              <a:t>. </a:t>
            </a:r>
            <a:r>
              <a:rPr lang="en-US" sz="2400" b="1" dirty="0" smtClean="0"/>
              <a:t>99.999% Availability </a:t>
            </a:r>
          </a:p>
          <a:p>
            <a:pPr marL="285750" indent="-285750">
              <a:buFont typeface="Arial" panose="020B0604020202020204" pitchFamily="34" charset="0"/>
              <a:buChar char="•"/>
            </a:pPr>
            <a:r>
              <a:rPr lang="en-US" sz="2400" dirty="0"/>
              <a:t>EBS volumes that are attached to an EC2 instance are exposed as storage volumes that persist independently from the life of the </a:t>
            </a:r>
            <a:r>
              <a:rPr lang="en-US" sz="2400" dirty="0" smtClean="0"/>
              <a:t>instance</a:t>
            </a:r>
          </a:p>
          <a:p>
            <a:pPr marL="285750" indent="-285750">
              <a:buFont typeface="Arial" panose="020B0604020202020204" pitchFamily="34" charset="0"/>
              <a:buChar char="•"/>
            </a:pPr>
            <a:r>
              <a:rPr lang="en-US" sz="2400" dirty="0"/>
              <a:t>EBS volumes are particularly well-suited for use as the primary storage for file systems, databases, or for any applications that require fine granular updates and access to raw, unformatted, block-level </a:t>
            </a:r>
            <a:r>
              <a:rPr lang="en-US" sz="2400" dirty="0" smtClean="0"/>
              <a:t>storage</a:t>
            </a:r>
          </a:p>
          <a:p>
            <a:pPr marL="285750" indent="-285750">
              <a:buFont typeface="Arial" panose="020B0604020202020204" pitchFamily="34" charset="0"/>
              <a:buChar char="•"/>
            </a:pPr>
            <a:r>
              <a:rPr lang="en-US" sz="2400" dirty="0"/>
              <a:t>Amazon EBS is recommended when data must be quickly accessible and requires long-term </a:t>
            </a:r>
            <a:r>
              <a:rPr lang="en-US" sz="2400" dirty="0" smtClean="0"/>
              <a:t>persistence</a:t>
            </a:r>
          </a:p>
          <a:p>
            <a:pPr marL="285750" indent="-285750">
              <a:buFont typeface="Arial" panose="020B0604020202020204" pitchFamily="34" charset="0"/>
              <a:buChar char="•"/>
            </a:pPr>
            <a:r>
              <a:rPr lang="en-US" sz="2400" dirty="0"/>
              <a:t>Amazon EBS is well suited to both database-style applications that rely on random reads and writes, and to throughput-intensive applications that perform long, continuous reads and writes.</a:t>
            </a:r>
            <a:endParaRPr lang="en-US" sz="2800" dirty="0"/>
          </a:p>
        </p:txBody>
      </p:sp>
    </p:spTree>
    <p:extLst>
      <p:ext uri="{BB962C8B-B14F-4D97-AF65-F5344CB8AC3E}">
        <p14:creationId xmlns:p14="http://schemas.microsoft.com/office/powerpoint/2010/main" val="2964327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2380" y="-41144"/>
            <a:ext cx="10515600" cy="1325563"/>
          </a:xfrm>
        </p:spPr>
        <p:txBody>
          <a:bodyPr/>
          <a:lstStyle/>
          <a:p>
            <a:r>
              <a:rPr lang="en-US" dirty="0" smtClean="0"/>
              <a:t>Amazon Elastic Block Store (EBS) - Offerings</a:t>
            </a:r>
            <a:endParaRPr lang="en-US" dirty="0"/>
          </a:p>
        </p:txBody>
      </p:sp>
      <p:pic>
        <p:nvPicPr>
          <p:cNvPr id="4" name="Picture 3"/>
          <p:cNvPicPr>
            <a:picLocks noChangeAspect="1"/>
          </p:cNvPicPr>
          <p:nvPr/>
        </p:nvPicPr>
        <p:blipFill>
          <a:blip r:embed="rId2"/>
          <a:stretch>
            <a:fillRect/>
          </a:stretch>
        </p:blipFill>
        <p:spPr>
          <a:xfrm>
            <a:off x="327971" y="1284419"/>
            <a:ext cx="11245329" cy="5475272"/>
          </a:xfrm>
          <a:prstGeom prst="rect">
            <a:avLst/>
          </a:prstGeom>
        </p:spPr>
      </p:pic>
    </p:spTree>
    <p:extLst>
      <p:ext uri="{BB962C8B-B14F-4D97-AF65-F5344CB8AC3E}">
        <p14:creationId xmlns:p14="http://schemas.microsoft.com/office/powerpoint/2010/main" val="879665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2380" y="-41144"/>
            <a:ext cx="10515600" cy="1325563"/>
          </a:xfrm>
        </p:spPr>
        <p:txBody>
          <a:bodyPr/>
          <a:lstStyle/>
          <a:p>
            <a:r>
              <a:rPr lang="en-US" dirty="0" smtClean="0"/>
              <a:t>Amazon EC2 – Instance Store Volume</a:t>
            </a:r>
            <a:endParaRPr lang="en-US" dirty="0"/>
          </a:p>
        </p:txBody>
      </p:sp>
      <p:sp>
        <p:nvSpPr>
          <p:cNvPr id="3" name="TextBox 2"/>
          <p:cNvSpPr txBox="1"/>
          <p:nvPr/>
        </p:nvSpPr>
        <p:spPr>
          <a:xfrm>
            <a:off x="6025313" y="1505328"/>
            <a:ext cx="6166687"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t>Instances that use instance stores for the root device automatically have one or more instance store volumes available, with one volume serving as the root device volume. When an instance is launched, the image that is used to boot the instance is copied to the root volume</a:t>
            </a:r>
            <a:r>
              <a:rPr lang="en-US" sz="2000" dirty="0" smtClean="0"/>
              <a:t>.</a:t>
            </a:r>
          </a:p>
          <a:p>
            <a:endParaRPr lang="en-US" sz="2000" dirty="0"/>
          </a:p>
          <a:p>
            <a:pPr marL="285750" indent="-285750">
              <a:buFont typeface="Arial" panose="020B0604020202020204" pitchFamily="34" charset="0"/>
              <a:buChar char="•"/>
            </a:pPr>
            <a:r>
              <a:rPr lang="en-US" sz="2000" b="1" i="1" u="sng" dirty="0"/>
              <a:t>Any data on the instance store volumes persists as long as the instance is running, but this data is deleted when the instance is terminated (instance store-backed instances do not support the Stop action) or if it fails (such as if an underlying drive has issues).</a:t>
            </a:r>
            <a:endParaRPr lang="en-US" sz="2000" b="1" i="1" u="sng" dirty="0" smtClean="0"/>
          </a:p>
          <a:p>
            <a:pPr marL="285750" indent="-285750">
              <a:buFont typeface="Arial" panose="020B0604020202020204" pitchFamily="34" charset="0"/>
              <a:buChar char="•"/>
            </a:pPr>
            <a:endParaRPr lang="en-US" sz="2000" b="1" dirty="0"/>
          </a:p>
        </p:txBody>
      </p:sp>
      <p:pic>
        <p:nvPicPr>
          <p:cNvPr id="4" name="Picture 3"/>
          <p:cNvPicPr>
            <a:picLocks noChangeAspect="1"/>
          </p:cNvPicPr>
          <p:nvPr/>
        </p:nvPicPr>
        <p:blipFill>
          <a:blip r:embed="rId2"/>
          <a:stretch>
            <a:fillRect/>
          </a:stretch>
        </p:blipFill>
        <p:spPr>
          <a:xfrm>
            <a:off x="143674" y="1284419"/>
            <a:ext cx="5696506" cy="4474936"/>
          </a:xfrm>
          <a:prstGeom prst="rect">
            <a:avLst/>
          </a:prstGeom>
        </p:spPr>
      </p:pic>
    </p:spTree>
    <p:extLst>
      <p:ext uri="{BB962C8B-B14F-4D97-AF65-F5344CB8AC3E}">
        <p14:creationId xmlns:p14="http://schemas.microsoft.com/office/powerpoint/2010/main" val="1065958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2380" y="-41144"/>
            <a:ext cx="10515600" cy="1325563"/>
          </a:xfrm>
        </p:spPr>
        <p:txBody>
          <a:bodyPr/>
          <a:lstStyle/>
          <a:p>
            <a:r>
              <a:rPr lang="en-US" dirty="0" smtClean="0"/>
              <a:t>Amazon EC2 – EBS Store Volume</a:t>
            </a:r>
            <a:endParaRPr lang="en-US" dirty="0"/>
          </a:p>
        </p:txBody>
      </p:sp>
      <p:sp>
        <p:nvSpPr>
          <p:cNvPr id="3" name="TextBox 2"/>
          <p:cNvSpPr txBox="1"/>
          <p:nvPr/>
        </p:nvSpPr>
        <p:spPr>
          <a:xfrm>
            <a:off x="6025313" y="1505328"/>
            <a:ext cx="6166687"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Instances that use Amazon EBS for the root device automatically have an Amazon EBS volume attached. When you launch an Amazon EBS-backed instance, we create an Amazon EBS volume for each Amazon EBS snapshot referenced by the AMI you use</a:t>
            </a:r>
            <a:r>
              <a:rPr lang="en-US" sz="2000" dirty="0" smtClean="0"/>
              <a:t>.</a:t>
            </a:r>
          </a:p>
          <a:p>
            <a:endParaRPr lang="en-US" sz="2000" dirty="0"/>
          </a:p>
          <a:p>
            <a:pPr marL="285750" indent="-285750">
              <a:buFont typeface="Arial" panose="020B0604020202020204" pitchFamily="34" charset="0"/>
              <a:buChar char="•"/>
            </a:pPr>
            <a:r>
              <a:rPr lang="en-US" sz="2000" b="1" i="1" u="sng" dirty="0"/>
              <a:t>An Amazon EBS-backed instance can be stopped and later restarted without affecting data stored in the attached volumes. There are various instance– and volume-related tasks you can do when an Amazon EBS-backed instance is in a stopped state. For example, you can modify the properties of the instance, you can change the size of your instance or update the kernel it is using, or you can attach your root volume to a different running instance for debugging or any other purpose.</a:t>
            </a:r>
          </a:p>
        </p:txBody>
      </p:sp>
      <p:pic>
        <p:nvPicPr>
          <p:cNvPr id="5" name="Picture 4"/>
          <p:cNvPicPr>
            <a:picLocks noChangeAspect="1"/>
          </p:cNvPicPr>
          <p:nvPr/>
        </p:nvPicPr>
        <p:blipFill>
          <a:blip r:embed="rId2"/>
          <a:stretch>
            <a:fillRect/>
          </a:stretch>
        </p:blipFill>
        <p:spPr>
          <a:xfrm>
            <a:off x="200595" y="1626683"/>
            <a:ext cx="5924110" cy="4158493"/>
          </a:xfrm>
          <a:prstGeom prst="rect">
            <a:avLst/>
          </a:prstGeom>
        </p:spPr>
      </p:pic>
    </p:spTree>
    <p:extLst>
      <p:ext uri="{BB962C8B-B14F-4D97-AF65-F5344CB8AC3E}">
        <p14:creationId xmlns:p14="http://schemas.microsoft.com/office/powerpoint/2010/main" val="41861910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2380" y="-41144"/>
            <a:ext cx="10515600" cy="1325563"/>
          </a:xfrm>
        </p:spPr>
        <p:txBody>
          <a:bodyPr/>
          <a:lstStyle/>
          <a:p>
            <a:r>
              <a:rPr lang="en-US" dirty="0" smtClean="0"/>
              <a:t>Amazon EBS Snapshot</a:t>
            </a:r>
            <a:endParaRPr lang="en-US" dirty="0"/>
          </a:p>
        </p:txBody>
      </p:sp>
      <p:pic>
        <p:nvPicPr>
          <p:cNvPr id="4" name="Picture 3"/>
          <p:cNvPicPr>
            <a:picLocks noChangeAspect="1"/>
          </p:cNvPicPr>
          <p:nvPr/>
        </p:nvPicPr>
        <p:blipFill>
          <a:blip r:embed="rId2"/>
          <a:stretch>
            <a:fillRect/>
          </a:stretch>
        </p:blipFill>
        <p:spPr>
          <a:xfrm>
            <a:off x="287029" y="982283"/>
            <a:ext cx="9921496" cy="5582785"/>
          </a:xfrm>
          <a:prstGeom prst="rect">
            <a:avLst/>
          </a:prstGeom>
        </p:spPr>
      </p:pic>
    </p:spTree>
    <p:extLst>
      <p:ext uri="{BB962C8B-B14F-4D97-AF65-F5344CB8AC3E}">
        <p14:creationId xmlns:p14="http://schemas.microsoft.com/office/powerpoint/2010/main" val="26853892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2380" y="-41144"/>
            <a:ext cx="10515600" cy="1325563"/>
          </a:xfrm>
        </p:spPr>
        <p:txBody>
          <a:bodyPr/>
          <a:lstStyle/>
          <a:p>
            <a:r>
              <a:rPr lang="en-US" dirty="0" smtClean="0"/>
              <a:t>Amazon EBS </a:t>
            </a:r>
            <a:r>
              <a:rPr lang="en-US" dirty="0" err="1" smtClean="0"/>
              <a:t>Optimzed</a:t>
            </a:r>
            <a:r>
              <a:rPr lang="en-US" dirty="0" smtClean="0"/>
              <a:t> Instance</a:t>
            </a:r>
            <a:endParaRPr lang="en-US" dirty="0"/>
          </a:p>
        </p:txBody>
      </p:sp>
      <p:pic>
        <p:nvPicPr>
          <p:cNvPr id="5122" name="Picture 2" descr="Image result for what is an ebs optimized ins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00" y="1284419"/>
            <a:ext cx="9779996" cy="5503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84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2380" y="-41144"/>
            <a:ext cx="10515600" cy="1325563"/>
          </a:xfrm>
        </p:spPr>
        <p:txBody>
          <a:bodyPr/>
          <a:lstStyle/>
          <a:p>
            <a:r>
              <a:rPr lang="en-US" dirty="0" smtClean="0"/>
              <a:t>Amazon EBS Encryption</a:t>
            </a:r>
            <a:endParaRPr lang="en-US" dirty="0"/>
          </a:p>
        </p:txBody>
      </p:sp>
      <p:pic>
        <p:nvPicPr>
          <p:cNvPr id="3" name="Picture 2"/>
          <p:cNvPicPr>
            <a:picLocks noChangeAspect="1"/>
          </p:cNvPicPr>
          <p:nvPr/>
        </p:nvPicPr>
        <p:blipFill>
          <a:blip r:embed="rId2"/>
          <a:stretch>
            <a:fillRect/>
          </a:stretch>
        </p:blipFill>
        <p:spPr>
          <a:xfrm>
            <a:off x="396211" y="1284419"/>
            <a:ext cx="11067908" cy="5459913"/>
          </a:xfrm>
          <a:prstGeom prst="rect">
            <a:avLst/>
          </a:prstGeom>
        </p:spPr>
      </p:pic>
    </p:spTree>
    <p:extLst>
      <p:ext uri="{BB962C8B-B14F-4D97-AF65-F5344CB8AC3E}">
        <p14:creationId xmlns:p14="http://schemas.microsoft.com/office/powerpoint/2010/main" val="9284778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Rounded Rectangle 6"/>
          <p:cNvSpPr/>
          <p:nvPr/>
        </p:nvSpPr>
        <p:spPr>
          <a:xfrm>
            <a:off x="402436" y="4154268"/>
            <a:ext cx="11580298" cy="25740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82380" y="-41144"/>
            <a:ext cx="10515600" cy="1325563"/>
          </a:xfrm>
        </p:spPr>
        <p:txBody>
          <a:bodyPr/>
          <a:lstStyle/>
          <a:p>
            <a:r>
              <a:rPr lang="en-US" dirty="0" smtClean="0"/>
              <a:t>EBS Store Volume vs Instance Store Volume</a:t>
            </a:r>
            <a:endParaRPr lang="en-US" dirty="0"/>
          </a:p>
        </p:txBody>
      </p:sp>
      <p:sp>
        <p:nvSpPr>
          <p:cNvPr id="3" name="TextBox 2"/>
          <p:cNvSpPr txBox="1"/>
          <p:nvPr/>
        </p:nvSpPr>
        <p:spPr>
          <a:xfrm>
            <a:off x="402436" y="984169"/>
            <a:ext cx="5588931" cy="2554545"/>
          </a:xfrm>
          <a:prstGeom prst="rect">
            <a:avLst/>
          </a:prstGeom>
          <a:noFill/>
        </p:spPr>
        <p:txBody>
          <a:bodyPr wrap="square" rtlCol="0">
            <a:spAutoFit/>
          </a:bodyPr>
          <a:lstStyle/>
          <a:p>
            <a:pPr algn="ctr"/>
            <a:r>
              <a:rPr lang="en-US" sz="2000" b="1" dirty="0" smtClean="0"/>
              <a:t>Instance Store Volume </a:t>
            </a:r>
          </a:p>
          <a:p>
            <a:pPr marL="285750" indent="-285750">
              <a:buFont typeface="Arial" panose="020B0604020202020204" pitchFamily="34" charset="0"/>
              <a:buChar char="•"/>
            </a:pPr>
            <a:endParaRPr lang="en-US" sz="2000" b="1" i="1" u="sng" dirty="0"/>
          </a:p>
          <a:p>
            <a:pPr marL="285750" indent="-285750">
              <a:buFont typeface="Arial" panose="020B0604020202020204" pitchFamily="34" charset="0"/>
              <a:buChar char="•"/>
            </a:pPr>
            <a:r>
              <a:rPr lang="en-US" sz="2000" b="1" i="1" u="sng" dirty="0" smtClean="0"/>
              <a:t>Physically attached to the Host</a:t>
            </a:r>
            <a:endParaRPr lang="en-US" sz="2000" b="1" i="1" u="sng" dirty="0"/>
          </a:p>
          <a:p>
            <a:pPr marL="285750" indent="-285750">
              <a:buFont typeface="Arial" panose="020B0604020202020204" pitchFamily="34" charset="0"/>
              <a:buChar char="•"/>
            </a:pPr>
            <a:endParaRPr lang="en-US" sz="2000" b="1" i="1" u="sng" dirty="0"/>
          </a:p>
          <a:p>
            <a:pPr marL="285750" indent="-285750">
              <a:buFont typeface="Arial" panose="020B0604020202020204" pitchFamily="34" charset="0"/>
              <a:buChar char="•"/>
            </a:pPr>
            <a:r>
              <a:rPr lang="en-US" sz="2000" b="1" i="1" u="sng" dirty="0" smtClean="0"/>
              <a:t>Type and amount differs by instance type</a:t>
            </a:r>
          </a:p>
          <a:p>
            <a:pPr marL="285750" indent="-285750">
              <a:buFont typeface="Arial" panose="020B0604020202020204" pitchFamily="34" charset="0"/>
              <a:buChar char="•"/>
            </a:pPr>
            <a:endParaRPr lang="en-US" sz="2000" b="1" i="1" u="sng" dirty="0"/>
          </a:p>
          <a:p>
            <a:pPr marL="285750" indent="-285750">
              <a:buFont typeface="Arial" panose="020B0604020202020204" pitchFamily="34" charset="0"/>
              <a:buChar char="•"/>
            </a:pPr>
            <a:r>
              <a:rPr lang="en-US" sz="2000" b="1" i="1" u="sng" dirty="0" smtClean="0"/>
              <a:t>Data Dependent on the lifecycle of the instance</a:t>
            </a:r>
          </a:p>
          <a:p>
            <a:endParaRPr lang="en-US" sz="2000" b="1" i="1" u="sng" dirty="0"/>
          </a:p>
        </p:txBody>
      </p:sp>
      <p:sp>
        <p:nvSpPr>
          <p:cNvPr id="6" name="TextBox 5"/>
          <p:cNvSpPr txBox="1"/>
          <p:nvPr/>
        </p:nvSpPr>
        <p:spPr>
          <a:xfrm>
            <a:off x="5991367" y="984169"/>
            <a:ext cx="5588931" cy="3170099"/>
          </a:xfrm>
          <a:prstGeom prst="rect">
            <a:avLst/>
          </a:prstGeom>
          <a:noFill/>
        </p:spPr>
        <p:txBody>
          <a:bodyPr wrap="square" rtlCol="0">
            <a:spAutoFit/>
          </a:bodyPr>
          <a:lstStyle/>
          <a:p>
            <a:pPr algn="ctr"/>
            <a:r>
              <a:rPr lang="en-US" sz="2000" b="1" dirty="0" smtClean="0"/>
              <a:t>EBS Volume </a:t>
            </a:r>
          </a:p>
          <a:p>
            <a:pPr marL="285750" indent="-285750">
              <a:buFont typeface="Arial" panose="020B0604020202020204" pitchFamily="34" charset="0"/>
              <a:buChar char="•"/>
            </a:pPr>
            <a:endParaRPr lang="en-US" sz="2000" b="1" i="1" u="sng" dirty="0"/>
          </a:p>
          <a:p>
            <a:pPr marL="285750" indent="-285750">
              <a:buFont typeface="Arial" panose="020B0604020202020204" pitchFamily="34" charset="0"/>
              <a:buChar char="•"/>
            </a:pPr>
            <a:r>
              <a:rPr lang="en-US" sz="2000" b="1" i="1" u="sng" dirty="0" smtClean="0"/>
              <a:t>Persistent Block level Storage Volume</a:t>
            </a:r>
          </a:p>
          <a:p>
            <a:pPr marL="285750" indent="-285750">
              <a:buFont typeface="Arial" panose="020B0604020202020204" pitchFamily="34" charset="0"/>
              <a:buChar char="•"/>
            </a:pPr>
            <a:endParaRPr lang="en-US" sz="2000" b="1" i="1" u="sng" dirty="0"/>
          </a:p>
          <a:p>
            <a:pPr marL="285750" indent="-285750">
              <a:buFont typeface="Arial" panose="020B0604020202020204" pitchFamily="34" charset="0"/>
              <a:buChar char="•"/>
            </a:pPr>
            <a:r>
              <a:rPr lang="en-US" sz="2000" b="1" i="1" u="sng" dirty="0" smtClean="0"/>
              <a:t>Magnetic </a:t>
            </a:r>
            <a:r>
              <a:rPr lang="en-US" sz="2000" b="1" i="1" u="sng" dirty="0" err="1" smtClean="0"/>
              <a:t>thoughput</a:t>
            </a:r>
            <a:r>
              <a:rPr lang="en-US" sz="2000" b="1" i="1" u="sng" dirty="0" smtClean="0"/>
              <a:t> (st1) &amp; Magnetic Cold (sc1)</a:t>
            </a:r>
          </a:p>
          <a:p>
            <a:pPr marL="285750" indent="-285750">
              <a:buFont typeface="Arial" panose="020B0604020202020204" pitchFamily="34" charset="0"/>
              <a:buChar char="•"/>
            </a:pPr>
            <a:endParaRPr lang="en-US" sz="2000" b="1" i="1" u="sng" dirty="0"/>
          </a:p>
          <a:p>
            <a:pPr marL="285750" indent="-285750">
              <a:buFont typeface="Arial" panose="020B0604020202020204" pitchFamily="34" charset="0"/>
              <a:buChar char="•"/>
            </a:pPr>
            <a:r>
              <a:rPr lang="en-US" sz="2000" b="1" i="1" u="sng" dirty="0" smtClean="0"/>
              <a:t>General Purpose SSD and Provisioned IOPS SSD</a:t>
            </a:r>
          </a:p>
          <a:p>
            <a:pPr marL="285750" indent="-285750">
              <a:buFont typeface="Arial" panose="020B0604020202020204" pitchFamily="34" charset="0"/>
              <a:buChar char="•"/>
            </a:pPr>
            <a:endParaRPr lang="en-US" sz="2000" b="1" i="1" u="sng" dirty="0"/>
          </a:p>
          <a:p>
            <a:pPr marL="285750" indent="-285750">
              <a:buFont typeface="Arial" panose="020B0604020202020204" pitchFamily="34" charset="0"/>
              <a:buChar char="•"/>
            </a:pPr>
            <a:r>
              <a:rPr lang="en-US" sz="2000" b="1" i="1" u="sng" dirty="0" smtClean="0"/>
              <a:t>Data Independent of Instance lifecycle</a:t>
            </a:r>
          </a:p>
          <a:p>
            <a:endParaRPr lang="en-US" sz="2000" b="1" i="1" u="sng" dirty="0"/>
          </a:p>
        </p:txBody>
      </p:sp>
      <p:sp>
        <p:nvSpPr>
          <p:cNvPr id="4" name="TextBox 3"/>
          <p:cNvSpPr txBox="1"/>
          <p:nvPr/>
        </p:nvSpPr>
        <p:spPr>
          <a:xfrm>
            <a:off x="402436" y="4872251"/>
            <a:ext cx="11361934"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EBS volumes automatically gets replicated within the availability zone in which they are created</a:t>
            </a:r>
          </a:p>
          <a:p>
            <a:pPr marL="285750" indent="-285750">
              <a:buFont typeface="Arial" panose="020B0604020202020204" pitchFamily="34" charset="0"/>
              <a:buChar char="•"/>
            </a:pPr>
            <a:r>
              <a:rPr lang="en-US" b="1" dirty="0" smtClean="0"/>
              <a:t>Use EBS-optimized instances to deliver dedicated through-put between EC2 and EBS, with options between 500 and 10,000 Mbps, depending on the instance type</a:t>
            </a:r>
          </a:p>
          <a:p>
            <a:pPr marL="285750" indent="-285750">
              <a:buFont typeface="Arial" panose="020B0604020202020204" pitchFamily="34" charset="0"/>
              <a:buChar char="•"/>
            </a:pPr>
            <a:r>
              <a:rPr lang="en-US" b="1" dirty="0" smtClean="0"/>
              <a:t>EBS Snapshot is a point in time backup copy of an EBS volume that is stored in S3</a:t>
            </a:r>
          </a:p>
          <a:p>
            <a:pPr marL="285750" indent="-285750">
              <a:buFont typeface="Arial" panose="020B0604020202020204" pitchFamily="34" charset="0"/>
              <a:buChar char="•"/>
            </a:pPr>
            <a:r>
              <a:rPr lang="en-US" b="1" dirty="0" smtClean="0"/>
              <a:t>Snapshots are Incremental, only the blocks that have changed after your most recent snapshots are saved</a:t>
            </a:r>
          </a:p>
        </p:txBody>
      </p:sp>
      <p:sp>
        <p:nvSpPr>
          <p:cNvPr id="8" name="TextBox 7"/>
          <p:cNvSpPr txBox="1"/>
          <p:nvPr/>
        </p:nvSpPr>
        <p:spPr>
          <a:xfrm>
            <a:off x="764273" y="4256697"/>
            <a:ext cx="3630305" cy="461665"/>
          </a:xfrm>
          <a:prstGeom prst="rect">
            <a:avLst/>
          </a:prstGeom>
          <a:noFill/>
        </p:spPr>
        <p:txBody>
          <a:bodyPr wrap="square" rtlCol="0">
            <a:spAutoFit/>
          </a:bodyPr>
          <a:lstStyle/>
          <a:p>
            <a:r>
              <a:rPr lang="en-US" sz="2400" b="1" i="1" u="sng" dirty="0" smtClean="0"/>
              <a:t>Key Points to Remember </a:t>
            </a:r>
            <a:endParaRPr lang="en-US" sz="2400" b="1" i="1" u="sng" dirty="0"/>
          </a:p>
        </p:txBody>
      </p:sp>
    </p:spTree>
    <p:extLst>
      <p:ext uri="{BB962C8B-B14F-4D97-AF65-F5344CB8AC3E}">
        <p14:creationId xmlns:p14="http://schemas.microsoft.com/office/powerpoint/2010/main" val="4301147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2380" y="-41144"/>
            <a:ext cx="10515600" cy="1325563"/>
          </a:xfrm>
        </p:spPr>
        <p:txBody>
          <a:bodyPr/>
          <a:lstStyle/>
          <a:p>
            <a:r>
              <a:rPr lang="en-US" dirty="0"/>
              <a:t>Few Definitions Needs to Remember </a:t>
            </a:r>
          </a:p>
        </p:txBody>
      </p:sp>
      <p:sp>
        <p:nvSpPr>
          <p:cNvPr id="3" name="TextBox 2"/>
          <p:cNvSpPr txBox="1"/>
          <p:nvPr/>
        </p:nvSpPr>
        <p:spPr>
          <a:xfrm>
            <a:off x="582381" y="1284419"/>
            <a:ext cx="11250228" cy="5078313"/>
          </a:xfrm>
          <a:prstGeom prst="rect">
            <a:avLst/>
          </a:prstGeom>
          <a:noFill/>
        </p:spPr>
        <p:txBody>
          <a:bodyPr wrap="square" rtlCol="0">
            <a:spAutoFit/>
          </a:bodyPr>
          <a:lstStyle/>
          <a:p>
            <a:pPr marL="285750" indent="-285750">
              <a:buFont typeface="Arial" panose="020B0604020202020204" pitchFamily="34" charset="0"/>
              <a:buChar char="•"/>
            </a:pPr>
            <a:r>
              <a:rPr lang="en-US" sz="3200" dirty="0" smtClean="0">
                <a:solidFill>
                  <a:srgbClr val="0070C0"/>
                </a:solidFill>
              </a:rPr>
              <a:t>IOPS – </a:t>
            </a:r>
            <a:r>
              <a:rPr lang="en-US" sz="3200" dirty="0" err="1" smtClean="0">
                <a:solidFill>
                  <a:srgbClr val="0070C0"/>
                </a:solidFill>
              </a:rPr>
              <a:t>Input/Output</a:t>
            </a:r>
            <a:r>
              <a:rPr lang="en-US" sz="3200" dirty="0" smtClean="0">
                <a:solidFill>
                  <a:srgbClr val="0070C0"/>
                </a:solidFill>
              </a:rPr>
              <a:t> operations per second (#)</a:t>
            </a:r>
          </a:p>
          <a:p>
            <a:endParaRPr lang="en-US" sz="3200" dirty="0" smtClean="0"/>
          </a:p>
          <a:p>
            <a:pPr marL="285750" indent="-285750">
              <a:buFont typeface="Arial" panose="020B0604020202020204" pitchFamily="34" charset="0"/>
              <a:buChar char="•"/>
            </a:pPr>
            <a:r>
              <a:rPr lang="en-US" sz="3200" dirty="0" smtClean="0"/>
              <a:t>Throughput – Read/Write rate to storage (Mb/s)</a:t>
            </a:r>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r>
              <a:rPr lang="en-US" sz="3200" dirty="0">
                <a:solidFill>
                  <a:srgbClr val="0070C0"/>
                </a:solidFill>
              </a:rPr>
              <a:t>Latency – Delay between request and completion (</a:t>
            </a:r>
            <a:r>
              <a:rPr lang="en-US" sz="3200" dirty="0" err="1">
                <a:solidFill>
                  <a:srgbClr val="0070C0"/>
                </a:solidFill>
              </a:rPr>
              <a:t>ms</a:t>
            </a:r>
            <a:r>
              <a:rPr lang="en-US" sz="3200" dirty="0">
                <a:solidFill>
                  <a:srgbClr val="0070C0"/>
                </a:solidFill>
              </a:rPr>
              <a:t>)</a:t>
            </a:r>
          </a:p>
          <a:p>
            <a:pPr marL="285750" indent="-285750">
              <a:buFont typeface="Arial" panose="020B0604020202020204" pitchFamily="34" charset="0"/>
              <a:buChar char="•"/>
            </a:pPr>
            <a:endParaRPr lang="en-US" sz="3200" dirty="0">
              <a:solidFill>
                <a:srgbClr val="0070C0"/>
              </a:solidFill>
            </a:endParaRPr>
          </a:p>
          <a:p>
            <a:pPr marL="285750" indent="-285750">
              <a:buFont typeface="Arial" panose="020B0604020202020204" pitchFamily="34" charset="0"/>
              <a:buChar char="•"/>
            </a:pPr>
            <a:r>
              <a:rPr lang="en-US" sz="3200" dirty="0" smtClean="0"/>
              <a:t>Capacity – Volume of data that can be stored (GB)</a:t>
            </a:r>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r>
              <a:rPr lang="en-US" sz="3200" dirty="0">
                <a:solidFill>
                  <a:srgbClr val="0070C0"/>
                </a:solidFill>
              </a:rPr>
              <a:t>Block size – Size of each I/O (KB)</a:t>
            </a:r>
          </a:p>
          <a:p>
            <a:pPr marL="285750" indent="-285750">
              <a:buFont typeface="Arial" panose="020B0604020202020204" pitchFamily="34" charset="0"/>
              <a:buChar char="•"/>
            </a:pPr>
            <a:endParaRPr lang="en-US" sz="3600" dirty="0"/>
          </a:p>
        </p:txBody>
      </p:sp>
    </p:spTree>
    <p:extLst>
      <p:ext uri="{BB962C8B-B14F-4D97-AF65-F5344CB8AC3E}">
        <p14:creationId xmlns:p14="http://schemas.microsoft.com/office/powerpoint/2010/main" val="1350083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Table of Contents</a:t>
            </a:r>
            <a:endParaRPr lang="en-US" dirty="0"/>
          </a:p>
        </p:txBody>
      </p:sp>
      <p:sp>
        <p:nvSpPr>
          <p:cNvPr id="9" name="TextBox 8"/>
          <p:cNvSpPr txBox="1"/>
          <p:nvPr/>
        </p:nvSpPr>
        <p:spPr>
          <a:xfrm>
            <a:off x="838200" y="1789611"/>
            <a:ext cx="9141823"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Elastic Compute Cloud – EC2</a:t>
            </a:r>
          </a:p>
          <a:p>
            <a:pPr marL="285750" indent="-285750">
              <a:buFont typeface="Arial" panose="020B0604020202020204" pitchFamily="34" charset="0"/>
              <a:buChar char="•"/>
            </a:pPr>
            <a:r>
              <a:rPr lang="en-US" sz="2800" dirty="0" smtClean="0"/>
              <a:t>Elastic Block Storage - EBS</a:t>
            </a:r>
            <a:endParaRPr lang="en-US" sz="2800" dirty="0"/>
          </a:p>
        </p:txBody>
      </p:sp>
    </p:spTree>
    <p:extLst>
      <p:ext uri="{BB962C8B-B14F-4D97-AF65-F5344CB8AC3E}">
        <p14:creationId xmlns:p14="http://schemas.microsoft.com/office/powerpoint/2010/main" val="3172462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2380" y="-41144"/>
            <a:ext cx="10515600" cy="1325563"/>
          </a:xfrm>
        </p:spPr>
        <p:txBody>
          <a:bodyPr/>
          <a:lstStyle/>
          <a:p>
            <a:r>
              <a:rPr lang="en-US" dirty="0" smtClean="0"/>
              <a:t>Volume Management and Types</a:t>
            </a:r>
            <a:endParaRPr lang="en-US" dirty="0"/>
          </a:p>
        </p:txBody>
      </p:sp>
      <p:sp>
        <p:nvSpPr>
          <p:cNvPr id="3" name="TextBox 2"/>
          <p:cNvSpPr txBox="1"/>
          <p:nvPr/>
        </p:nvSpPr>
        <p:spPr>
          <a:xfrm>
            <a:off x="582381" y="1284419"/>
            <a:ext cx="11250228" cy="2123658"/>
          </a:xfrm>
          <a:prstGeom prst="rect">
            <a:avLst/>
          </a:prstGeom>
          <a:noFill/>
        </p:spPr>
        <p:txBody>
          <a:bodyPr wrap="square" rtlCol="0">
            <a:spAutoFit/>
          </a:bodyPr>
          <a:lstStyle/>
          <a:p>
            <a:pPr marL="285750" indent="-285750">
              <a:buFont typeface="Arial" panose="020B0604020202020204" pitchFamily="34" charset="0"/>
              <a:buChar char="•"/>
            </a:pPr>
            <a:r>
              <a:rPr lang="en-US" sz="3200" dirty="0" smtClean="0">
                <a:solidFill>
                  <a:srgbClr val="0070C0"/>
                </a:solidFill>
              </a:rPr>
              <a:t>Volume management, use Tags</a:t>
            </a:r>
          </a:p>
          <a:p>
            <a:pPr marL="285750" indent="-285750">
              <a:buFont typeface="Arial" panose="020B0604020202020204" pitchFamily="34" charset="0"/>
              <a:buChar char="•"/>
            </a:pPr>
            <a:r>
              <a:rPr lang="en-US" sz="3200" dirty="0" smtClean="0">
                <a:solidFill>
                  <a:srgbClr val="0070C0"/>
                </a:solidFill>
              </a:rPr>
              <a:t>Delete on termination flags, can be changed anytime</a:t>
            </a:r>
          </a:p>
          <a:p>
            <a:pPr marL="285750" indent="-285750">
              <a:buFont typeface="Arial" panose="020B0604020202020204" pitchFamily="34" charset="0"/>
              <a:buChar char="•"/>
            </a:pPr>
            <a:r>
              <a:rPr lang="en-US" sz="3200" dirty="0" smtClean="0">
                <a:solidFill>
                  <a:srgbClr val="0070C0"/>
                </a:solidFill>
              </a:rPr>
              <a:t>It is persistent storage, it will stay around</a:t>
            </a:r>
          </a:p>
          <a:p>
            <a:pPr marL="285750" indent="-285750">
              <a:buFont typeface="Arial" panose="020B0604020202020204" pitchFamily="34" charset="0"/>
              <a:buChar char="•"/>
            </a:pPr>
            <a:r>
              <a:rPr lang="en-US" sz="3200" dirty="0" smtClean="0">
                <a:solidFill>
                  <a:srgbClr val="0070C0"/>
                </a:solidFill>
              </a:rPr>
              <a:t>Should have an approach, example tag volume</a:t>
            </a:r>
            <a:endParaRPr lang="en-US" sz="3600" dirty="0"/>
          </a:p>
        </p:txBody>
      </p:sp>
      <p:pic>
        <p:nvPicPr>
          <p:cNvPr id="4" name="Picture 3"/>
          <p:cNvPicPr>
            <a:picLocks noChangeAspect="1"/>
          </p:cNvPicPr>
          <p:nvPr/>
        </p:nvPicPr>
        <p:blipFill>
          <a:blip r:embed="rId2"/>
          <a:stretch>
            <a:fillRect/>
          </a:stretch>
        </p:blipFill>
        <p:spPr>
          <a:xfrm>
            <a:off x="582380" y="3408077"/>
            <a:ext cx="10854444" cy="3419475"/>
          </a:xfrm>
          <a:prstGeom prst="rect">
            <a:avLst/>
          </a:prstGeom>
        </p:spPr>
      </p:pic>
    </p:spTree>
    <p:extLst>
      <p:ext uri="{BB962C8B-B14F-4D97-AF65-F5344CB8AC3E}">
        <p14:creationId xmlns:p14="http://schemas.microsoft.com/office/powerpoint/2010/main" val="698476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2380" y="-41144"/>
            <a:ext cx="10515600" cy="1325563"/>
          </a:xfrm>
        </p:spPr>
        <p:txBody>
          <a:bodyPr/>
          <a:lstStyle/>
          <a:p>
            <a:r>
              <a:rPr lang="en-US" dirty="0" smtClean="0"/>
              <a:t>EBS Volume Comparison Chart</a:t>
            </a:r>
            <a:endParaRPr lang="en-US" dirty="0"/>
          </a:p>
        </p:txBody>
      </p:sp>
      <p:pic>
        <p:nvPicPr>
          <p:cNvPr id="5" name="Picture 4"/>
          <p:cNvPicPr>
            <a:picLocks noChangeAspect="1"/>
          </p:cNvPicPr>
          <p:nvPr/>
        </p:nvPicPr>
        <p:blipFill>
          <a:blip r:embed="rId2"/>
          <a:stretch>
            <a:fillRect/>
          </a:stretch>
        </p:blipFill>
        <p:spPr>
          <a:xfrm>
            <a:off x="259734" y="1078385"/>
            <a:ext cx="11381806" cy="5692711"/>
          </a:xfrm>
          <a:prstGeom prst="rect">
            <a:avLst/>
          </a:prstGeom>
        </p:spPr>
      </p:pic>
    </p:spTree>
    <p:extLst>
      <p:ext uri="{BB962C8B-B14F-4D97-AF65-F5344CB8AC3E}">
        <p14:creationId xmlns:p14="http://schemas.microsoft.com/office/powerpoint/2010/main" val="4199087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2380" y="-41144"/>
            <a:ext cx="10515600" cy="1325563"/>
          </a:xfrm>
        </p:spPr>
        <p:txBody>
          <a:bodyPr/>
          <a:lstStyle/>
          <a:p>
            <a:r>
              <a:rPr lang="en-US" dirty="0" smtClean="0"/>
              <a:t>Amazon EC2 </a:t>
            </a:r>
            <a:endParaRPr lang="en-US" dirty="0"/>
          </a:p>
        </p:txBody>
      </p:sp>
      <p:sp>
        <p:nvSpPr>
          <p:cNvPr id="3" name="TextBox 2"/>
          <p:cNvSpPr txBox="1"/>
          <p:nvPr/>
        </p:nvSpPr>
        <p:spPr>
          <a:xfrm>
            <a:off x="796834" y="1284419"/>
            <a:ext cx="10301146" cy="5293757"/>
          </a:xfrm>
          <a:prstGeom prst="rect">
            <a:avLst/>
          </a:prstGeom>
          <a:noFill/>
        </p:spPr>
        <p:txBody>
          <a:bodyPr wrap="square" rtlCol="0">
            <a:spAutoFit/>
          </a:bodyPr>
          <a:lstStyle/>
          <a:p>
            <a:pPr marL="285750" indent="-285750">
              <a:buFont typeface="Arial" panose="020B0604020202020204" pitchFamily="34" charset="0"/>
              <a:buChar char="•"/>
            </a:pPr>
            <a:r>
              <a:rPr lang="en-US" sz="2000" dirty="0"/>
              <a:t>Amazon Elastic Compute Cloud (Amazon EC2) provides scalable computing capacity in the Amazon Web Services (AWS) cloud. Using Amazon EC2 eliminates your need to invest in hardware up front, so you can develop and deploy applications faster</a:t>
            </a:r>
            <a:r>
              <a:rPr lang="en-US" sz="2000" dirty="0" smtClean="0"/>
              <a:t>.</a:t>
            </a:r>
          </a:p>
          <a:p>
            <a:endParaRPr lang="en-US" sz="2000" dirty="0" smtClean="0"/>
          </a:p>
          <a:p>
            <a:pPr marL="285750" indent="-285750">
              <a:buFont typeface="Arial" panose="020B0604020202020204" pitchFamily="34" charset="0"/>
              <a:buChar char="•"/>
            </a:pPr>
            <a:r>
              <a:rPr lang="en-US" sz="2000" b="1" dirty="0" smtClean="0"/>
              <a:t>Features of Amazon EC2</a:t>
            </a:r>
          </a:p>
          <a:p>
            <a:pPr marL="742950" lvl="1" indent="-285750">
              <a:buFont typeface="Wingdings" panose="05000000000000000000" pitchFamily="2" charset="2"/>
              <a:buChar char="Ø"/>
            </a:pPr>
            <a:r>
              <a:rPr lang="en-US" dirty="0"/>
              <a:t>Virtual computing environments, known as </a:t>
            </a:r>
            <a:r>
              <a:rPr lang="en-US" i="1" dirty="0" smtClean="0"/>
              <a:t>instances</a:t>
            </a: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dirty="0"/>
              <a:t>Preconfigured templates for your instances, known as </a:t>
            </a:r>
            <a:r>
              <a:rPr lang="en-US" i="1" dirty="0"/>
              <a:t>Amazon Machine Images (AMIs)</a:t>
            </a:r>
            <a:r>
              <a:rPr lang="en-US" dirty="0"/>
              <a:t>, that package the bits you need for your server (including the operating system and additional software</a:t>
            </a:r>
            <a:r>
              <a:rPr lang="en-US" dirty="0" smtClean="0"/>
              <a:t>)</a:t>
            </a:r>
          </a:p>
          <a:p>
            <a:pPr marL="742950" lvl="1" indent="-285750">
              <a:buFont typeface="Wingdings" panose="05000000000000000000" pitchFamily="2" charset="2"/>
              <a:buChar char="Ø"/>
            </a:pPr>
            <a:endParaRPr lang="en-US" dirty="0" smtClean="0"/>
          </a:p>
          <a:p>
            <a:pPr marL="742950" lvl="1" indent="-285750">
              <a:buFont typeface="Wingdings" panose="05000000000000000000" pitchFamily="2" charset="2"/>
              <a:buChar char="Ø"/>
            </a:pPr>
            <a:r>
              <a:rPr lang="en-US" dirty="0"/>
              <a:t>Various configurations of CPU, memory, storage, and networking capacity for your instances, known as instance </a:t>
            </a:r>
            <a:r>
              <a:rPr lang="en-US" dirty="0" smtClean="0"/>
              <a:t>types</a:t>
            </a: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dirty="0"/>
              <a:t>Secure login information for your instances using key pairs (AWS stores the public key, and you store the private key in a secure place)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2000" b="1" dirty="0" smtClean="0"/>
          </a:p>
          <a:p>
            <a:pPr marL="285750" indent="-285750">
              <a:buFont typeface="Arial" panose="020B0604020202020204" pitchFamily="34" charset="0"/>
              <a:buChar char="•"/>
            </a:pPr>
            <a:endParaRPr lang="en-US" sz="2000" b="1" dirty="0"/>
          </a:p>
        </p:txBody>
      </p:sp>
    </p:spTree>
    <p:extLst>
      <p:ext uri="{BB962C8B-B14F-4D97-AF65-F5344CB8AC3E}">
        <p14:creationId xmlns:p14="http://schemas.microsoft.com/office/powerpoint/2010/main" val="1549869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2380" y="-41144"/>
            <a:ext cx="10515600" cy="1325563"/>
          </a:xfrm>
        </p:spPr>
        <p:txBody>
          <a:bodyPr/>
          <a:lstStyle/>
          <a:p>
            <a:r>
              <a:rPr lang="en-US" dirty="0" smtClean="0"/>
              <a:t>Amazon EC2 – Instance Types</a:t>
            </a:r>
            <a:endParaRPr lang="en-US" dirty="0"/>
          </a:p>
        </p:txBody>
      </p:sp>
      <p:sp>
        <p:nvSpPr>
          <p:cNvPr id="3" name="TextBox 2"/>
          <p:cNvSpPr txBox="1"/>
          <p:nvPr/>
        </p:nvSpPr>
        <p:spPr>
          <a:xfrm>
            <a:off x="414697" y="929577"/>
            <a:ext cx="10301146" cy="2677656"/>
          </a:xfrm>
          <a:prstGeom prst="rect">
            <a:avLst/>
          </a:prstGeom>
          <a:noFill/>
        </p:spPr>
        <p:txBody>
          <a:bodyPr wrap="square" rtlCol="0">
            <a:spAutoFit/>
          </a:bodyPr>
          <a:lstStyle/>
          <a:p>
            <a:pPr marL="285750" indent="-285750">
              <a:buFont typeface="Arial" panose="020B0604020202020204" pitchFamily="34" charset="0"/>
              <a:buChar char="•"/>
            </a:pPr>
            <a:r>
              <a:rPr lang="en-US" dirty="0"/>
              <a:t>When you launch an instance, the </a:t>
            </a:r>
            <a:r>
              <a:rPr lang="en-US" i="1" dirty="0"/>
              <a:t>instance type</a:t>
            </a:r>
            <a:r>
              <a:rPr lang="en-US" dirty="0"/>
              <a:t> that you specify determines the hardware of the host computer used for your instance</a:t>
            </a:r>
            <a:r>
              <a:rPr lang="en-US" dirty="0" smtClean="0"/>
              <a:t>.</a:t>
            </a:r>
          </a:p>
          <a:p>
            <a:pPr marL="285750" indent="-285750">
              <a:buFont typeface="Arial" panose="020B0604020202020204" pitchFamily="34" charset="0"/>
              <a:buChar char="•"/>
            </a:pPr>
            <a:r>
              <a:rPr lang="en-US" dirty="0"/>
              <a:t>Each instance type offers different compute, memory, and storage capabilities and are grouped in instance families based on these </a:t>
            </a:r>
            <a:r>
              <a:rPr lang="en-US" dirty="0" smtClean="0"/>
              <a:t>capabilities</a:t>
            </a:r>
          </a:p>
          <a:p>
            <a:pPr marL="285750" indent="-285750">
              <a:buFont typeface="Arial" panose="020B0604020202020204" pitchFamily="34" charset="0"/>
              <a:buChar char="•"/>
            </a:pPr>
            <a:r>
              <a:rPr lang="en-US" dirty="0"/>
              <a:t>Amazon EC2 provides each instance with a consistent and predictable amount of CPU capacity, regardless of its underlying hardware</a:t>
            </a:r>
            <a:r>
              <a:rPr lang="en-US" dirty="0" smtClean="0"/>
              <a:t>.</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b="1" dirty="0" smtClean="0"/>
          </a:p>
          <a:p>
            <a:pPr marL="285750" indent="-285750">
              <a:buFont typeface="Arial" panose="020B0604020202020204" pitchFamily="34" charset="0"/>
              <a:buChar char="•"/>
            </a:pPr>
            <a:endParaRPr lang="en-US" sz="2000" b="1" dirty="0"/>
          </a:p>
        </p:txBody>
      </p:sp>
      <p:graphicFrame>
        <p:nvGraphicFramePr>
          <p:cNvPr id="4" name="Table 3"/>
          <p:cNvGraphicFramePr>
            <a:graphicFrameLocks noGrp="1"/>
          </p:cNvGraphicFramePr>
          <p:nvPr>
            <p:extLst>
              <p:ext uri="{D42A27DB-BD31-4B8C-83A1-F6EECF244321}">
                <p14:modId xmlns:p14="http://schemas.microsoft.com/office/powerpoint/2010/main" val="1800717016"/>
              </p:ext>
            </p:extLst>
          </p:nvPr>
        </p:nvGraphicFramePr>
        <p:xfrm>
          <a:off x="414697" y="2825367"/>
          <a:ext cx="7528300" cy="3848389"/>
        </p:xfrm>
        <a:graphic>
          <a:graphicData uri="http://schemas.openxmlformats.org/drawingml/2006/table">
            <a:tbl>
              <a:tblPr/>
              <a:tblGrid>
                <a:gridCol w="1711573">
                  <a:extLst>
                    <a:ext uri="{9D8B030D-6E8A-4147-A177-3AD203B41FA5}">
                      <a16:colId xmlns:a16="http://schemas.microsoft.com/office/drawing/2014/main" xmlns="" val="3775590812"/>
                    </a:ext>
                  </a:extLst>
                </a:gridCol>
                <a:gridCol w="5816727">
                  <a:extLst>
                    <a:ext uri="{9D8B030D-6E8A-4147-A177-3AD203B41FA5}">
                      <a16:colId xmlns:a16="http://schemas.microsoft.com/office/drawing/2014/main" xmlns="" val="2417398668"/>
                    </a:ext>
                  </a:extLst>
                </a:gridCol>
              </a:tblGrid>
              <a:tr h="310549">
                <a:tc>
                  <a:txBody>
                    <a:bodyPr/>
                    <a:lstStyle/>
                    <a:p>
                      <a:pPr algn="l" fontAlgn="t"/>
                      <a:r>
                        <a:rPr lang="en-US" sz="1400" b="1">
                          <a:solidFill>
                            <a:srgbClr val="333333"/>
                          </a:solidFill>
                          <a:effectLst/>
                        </a:rPr>
                        <a:t>Instance Family</a:t>
                      </a:r>
                    </a:p>
                  </a:txBody>
                  <a:tcPr marL="37615" marR="37615" marT="37615" marB="37615">
                    <a:lnL w="9525" cap="flat" cmpd="sng" algn="ctr">
                      <a:solidFill>
                        <a:srgbClr val="00BC84"/>
                      </a:solidFill>
                      <a:prstDash val="solid"/>
                      <a:round/>
                      <a:headEnd type="none" w="med" len="med"/>
                      <a:tailEnd type="none" w="med" len="med"/>
                    </a:lnL>
                    <a:lnR w="9525" cap="flat" cmpd="sng" algn="ctr">
                      <a:solidFill>
                        <a:srgbClr val="C0C484"/>
                      </a:solidFill>
                      <a:prstDash val="solid"/>
                      <a:round/>
                      <a:headEnd type="none" w="med" len="med"/>
                      <a:tailEnd type="none" w="med" len="med"/>
                    </a:lnR>
                    <a:lnT w="9525" cap="flat" cmpd="sng" algn="ctr">
                      <a:solidFill>
                        <a:srgbClr val="E0BD84"/>
                      </a:solidFill>
                      <a:prstDash val="solid"/>
                      <a:round/>
                      <a:headEnd type="none" w="med" len="med"/>
                      <a:tailEnd type="none" w="med" len="med"/>
                    </a:lnT>
                    <a:lnB w="9525" cap="flat" cmpd="sng" algn="ctr">
                      <a:solidFill>
                        <a:srgbClr val="A04C84"/>
                      </a:solidFill>
                      <a:prstDash val="solid"/>
                      <a:round/>
                      <a:headEnd type="none" w="med" len="med"/>
                      <a:tailEnd type="none" w="med" len="med"/>
                    </a:lnB>
                    <a:solidFill>
                      <a:srgbClr val="EEEEEE"/>
                    </a:solidFill>
                  </a:tcPr>
                </a:tc>
                <a:tc>
                  <a:txBody>
                    <a:bodyPr/>
                    <a:lstStyle/>
                    <a:p>
                      <a:pPr algn="l" fontAlgn="t"/>
                      <a:r>
                        <a:rPr lang="en-US" sz="1400" b="1">
                          <a:solidFill>
                            <a:srgbClr val="333333"/>
                          </a:solidFill>
                          <a:effectLst/>
                        </a:rPr>
                        <a:t>Current Generation Instance Types</a:t>
                      </a:r>
                    </a:p>
                  </a:txBody>
                  <a:tcPr marL="37615" marR="37615" marT="37615" marB="37615">
                    <a:lnL w="9525" cap="flat" cmpd="sng" algn="ctr">
                      <a:solidFill>
                        <a:srgbClr val="C0C484"/>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20C384"/>
                      </a:solidFill>
                      <a:prstDash val="solid"/>
                      <a:round/>
                      <a:headEnd type="none" w="med" len="med"/>
                      <a:tailEnd type="none" w="med" len="med"/>
                    </a:lnT>
                    <a:lnB w="9525" cap="flat" cmpd="sng" algn="ctr">
                      <a:solidFill>
                        <a:srgbClr val="009B84"/>
                      </a:solidFill>
                      <a:prstDash val="solid"/>
                      <a:round/>
                      <a:headEnd type="none" w="med" len="med"/>
                      <a:tailEnd type="none" w="med" len="med"/>
                    </a:lnB>
                    <a:solidFill>
                      <a:srgbClr val="EEEEEE"/>
                    </a:solidFill>
                  </a:tcPr>
                </a:tc>
                <a:extLst>
                  <a:ext uri="{0D108BD9-81ED-4DB2-BD59-A6C34878D82A}">
                    <a16:rowId xmlns:a16="http://schemas.microsoft.com/office/drawing/2014/main" xmlns="" val="3019289152"/>
                  </a:ext>
                </a:extLst>
              </a:tr>
              <a:tr h="781963">
                <a:tc>
                  <a:txBody>
                    <a:bodyPr/>
                    <a:lstStyle/>
                    <a:p>
                      <a:pPr fontAlgn="t"/>
                      <a:r>
                        <a:rPr lang="en-US" sz="1400" dirty="0">
                          <a:solidFill>
                            <a:srgbClr val="444444"/>
                          </a:solidFill>
                          <a:effectLst/>
                          <a:latin typeface="Open Sans"/>
                        </a:rPr>
                        <a:t>General purpose</a:t>
                      </a:r>
                    </a:p>
                  </a:txBody>
                  <a:tcPr marL="37615" marR="37615" marT="37615" marB="37615">
                    <a:lnL w="9525" cap="flat" cmpd="sng" algn="ctr">
                      <a:solidFill>
                        <a:srgbClr val="E04A84"/>
                      </a:solidFill>
                      <a:prstDash val="solid"/>
                      <a:round/>
                      <a:headEnd type="none" w="med" len="med"/>
                      <a:tailEnd type="none" w="med" len="med"/>
                    </a:lnL>
                    <a:lnR w="9525" cap="flat" cmpd="sng" algn="ctr">
                      <a:solidFill>
                        <a:srgbClr val="A04D84"/>
                      </a:solidFill>
                      <a:prstDash val="solid"/>
                      <a:round/>
                      <a:headEnd type="none" w="med" len="med"/>
                      <a:tailEnd type="none" w="med" len="med"/>
                    </a:lnR>
                    <a:lnT w="9525" cap="flat" cmpd="sng" algn="ctr">
                      <a:solidFill>
                        <a:srgbClr val="A04C84"/>
                      </a:solidFill>
                      <a:prstDash val="solid"/>
                      <a:round/>
                      <a:headEnd type="none" w="med" len="med"/>
                      <a:tailEnd type="none" w="med" len="med"/>
                    </a:lnT>
                    <a:lnB w="9525" cap="flat" cmpd="sng" algn="ctr">
                      <a:solidFill>
                        <a:srgbClr val="00A584"/>
                      </a:solidFill>
                      <a:prstDash val="solid"/>
                      <a:round/>
                      <a:headEnd type="none" w="med" len="med"/>
                      <a:tailEnd type="none" w="med" len="med"/>
                    </a:lnB>
                    <a:solidFill>
                      <a:srgbClr val="FFFFFF"/>
                    </a:solidFill>
                  </a:tcPr>
                </a:tc>
                <a:tc>
                  <a:txBody>
                    <a:bodyPr/>
                    <a:lstStyle/>
                    <a:p>
                      <a:pPr fontAlgn="t"/>
                      <a:r>
                        <a:rPr lang="en-US" sz="1400">
                          <a:solidFill>
                            <a:srgbClr val="444444"/>
                          </a:solidFill>
                          <a:effectLst/>
                          <a:latin typeface="Open Sans"/>
                        </a:rPr>
                        <a:t>t2.nano | t2.micro | t2.small | t2.medium | t2.large | t2.xlarge | t2.2xlarge | m4.large | m4.xlarge | m4.2xlarge | m4.4xlarge | m4.10xlarge | m4.16xlarge | m3.medium | m3.large | m3.xlarge | m3.2xlarge</a:t>
                      </a:r>
                    </a:p>
                  </a:txBody>
                  <a:tcPr marL="37615" marR="37615" marT="37615" marB="37615">
                    <a:lnL w="9525" cap="flat" cmpd="sng" algn="ctr">
                      <a:solidFill>
                        <a:srgbClr val="A04D84"/>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9B84"/>
                      </a:solidFill>
                      <a:prstDash val="solid"/>
                      <a:round/>
                      <a:headEnd type="none" w="med" len="med"/>
                      <a:tailEnd type="none" w="med" len="med"/>
                    </a:lnT>
                    <a:lnB w="9525" cap="flat" cmpd="sng" algn="ctr">
                      <a:solidFill>
                        <a:srgbClr val="909020"/>
                      </a:solidFill>
                      <a:prstDash val="solid"/>
                      <a:round/>
                      <a:headEnd type="none" w="med" len="med"/>
                      <a:tailEnd type="none" w="med" len="med"/>
                    </a:lnB>
                    <a:solidFill>
                      <a:srgbClr val="FFFFFF"/>
                    </a:solidFill>
                  </a:tcPr>
                </a:tc>
                <a:extLst>
                  <a:ext uri="{0D108BD9-81ED-4DB2-BD59-A6C34878D82A}">
                    <a16:rowId xmlns:a16="http://schemas.microsoft.com/office/drawing/2014/main" xmlns="" val="2320569070"/>
                  </a:ext>
                </a:extLst>
              </a:tr>
              <a:tr h="602087">
                <a:tc>
                  <a:txBody>
                    <a:bodyPr/>
                    <a:lstStyle/>
                    <a:p>
                      <a:pPr fontAlgn="t"/>
                      <a:r>
                        <a:rPr lang="en-US" sz="1400">
                          <a:solidFill>
                            <a:srgbClr val="444444"/>
                          </a:solidFill>
                          <a:effectLst/>
                          <a:latin typeface="Open Sans"/>
                        </a:rPr>
                        <a:t>Compute optimized</a:t>
                      </a:r>
                    </a:p>
                  </a:txBody>
                  <a:tcPr marL="37615" marR="37615" marT="37615" marB="37615">
                    <a:lnL w="9525" cap="flat" cmpd="sng" algn="ctr">
                      <a:solidFill>
                        <a:srgbClr val="009B84"/>
                      </a:solidFill>
                      <a:prstDash val="solid"/>
                      <a:round/>
                      <a:headEnd type="none" w="med" len="med"/>
                      <a:tailEnd type="none" w="med" len="med"/>
                    </a:lnL>
                    <a:lnR w="9525" cap="flat" cmpd="sng" algn="ctr">
                      <a:solidFill>
                        <a:srgbClr val="309620"/>
                      </a:solidFill>
                      <a:prstDash val="solid"/>
                      <a:round/>
                      <a:headEnd type="none" w="med" len="med"/>
                      <a:tailEnd type="none" w="med" len="med"/>
                    </a:lnR>
                    <a:lnT w="9525" cap="flat" cmpd="sng" algn="ctr">
                      <a:solidFill>
                        <a:srgbClr val="00A584"/>
                      </a:solidFill>
                      <a:prstDash val="solid"/>
                      <a:round/>
                      <a:headEnd type="none" w="med" len="med"/>
                      <a:tailEnd type="none" w="med" len="med"/>
                    </a:lnT>
                    <a:lnB w="9525" cap="flat" cmpd="sng" algn="ctr">
                      <a:solidFill>
                        <a:srgbClr val="D0BC1F"/>
                      </a:solidFill>
                      <a:prstDash val="solid"/>
                      <a:round/>
                      <a:headEnd type="none" w="med" len="med"/>
                      <a:tailEnd type="none" w="med" len="med"/>
                    </a:lnB>
                    <a:solidFill>
                      <a:srgbClr val="FFFFFF"/>
                    </a:solidFill>
                  </a:tcPr>
                </a:tc>
                <a:tc>
                  <a:txBody>
                    <a:bodyPr/>
                    <a:lstStyle/>
                    <a:p>
                      <a:pPr fontAlgn="t"/>
                      <a:r>
                        <a:rPr lang="en-US" sz="1400">
                          <a:solidFill>
                            <a:srgbClr val="444444"/>
                          </a:solidFill>
                          <a:effectLst/>
                          <a:latin typeface="Open Sans"/>
                        </a:rPr>
                        <a:t>c4.large | c4.xlarge | c4.2xlarge | c4.4xlarge | c4.8xlarge | c3.large | c3.xlarge | c3.2xlarge | c3.4xlarge | c3.8xlarge</a:t>
                      </a:r>
                    </a:p>
                  </a:txBody>
                  <a:tcPr marL="37615" marR="37615" marT="37615" marB="37615">
                    <a:lnL w="9525" cap="flat" cmpd="sng" algn="ctr">
                      <a:solidFill>
                        <a:srgbClr val="30962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909020"/>
                      </a:solidFill>
                      <a:prstDash val="solid"/>
                      <a:round/>
                      <a:headEnd type="none" w="med" len="med"/>
                      <a:tailEnd type="none" w="med" len="med"/>
                    </a:lnT>
                    <a:lnB w="9525" cap="flat" cmpd="sng" algn="ctr">
                      <a:solidFill>
                        <a:srgbClr val="508120"/>
                      </a:solidFill>
                      <a:prstDash val="solid"/>
                      <a:round/>
                      <a:headEnd type="none" w="med" len="med"/>
                      <a:tailEnd type="none" w="med" len="med"/>
                    </a:lnB>
                    <a:solidFill>
                      <a:srgbClr val="FFFFFF"/>
                    </a:solidFill>
                  </a:tcPr>
                </a:tc>
                <a:extLst>
                  <a:ext uri="{0D108BD9-81ED-4DB2-BD59-A6C34878D82A}">
                    <a16:rowId xmlns:a16="http://schemas.microsoft.com/office/drawing/2014/main" xmlns="" val="3662961561"/>
                  </a:ext>
                </a:extLst>
              </a:tr>
              <a:tr h="769740">
                <a:tc>
                  <a:txBody>
                    <a:bodyPr/>
                    <a:lstStyle/>
                    <a:p>
                      <a:pPr fontAlgn="t"/>
                      <a:r>
                        <a:rPr lang="en-US" sz="1400">
                          <a:solidFill>
                            <a:srgbClr val="444444"/>
                          </a:solidFill>
                          <a:effectLst/>
                          <a:latin typeface="Open Sans"/>
                        </a:rPr>
                        <a:t>Memory optimized</a:t>
                      </a:r>
                    </a:p>
                  </a:txBody>
                  <a:tcPr marL="37615" marR="37615" marT="37615" marB="37615">
                    <a:lnL w="9525" cap="flat" cmpd="sng" algn="ctr">
                      <a:solidFill>
                        <a:srgbClr val="90B91F"/>
                      </a:solidFill>
                      <a:prstDash val="solid"/>
                      <a:round/>
                      <a:headEnd type="none" w="med" len="med"/>
                      <a:tailEnd type="none" w="med" len="med"/>
                    </a:lnL>
                    <a:lnR w="9525" cap="flat" cmpd="sng" algn="ctr">
                      <a:solidFill>
                        <a:srgbClr val="B07120"/>
                      </a:solidFill>
                      <a:prstDash val="solid"/>
                      <a:round/>
                      <a:headEnd type="none" w="med" len="med"/>
                      <a:tailEnd type="none" w="med" len="med"/>
                    </a:lnR>
                    <a:lnT w="9525" cap="flat" cmpd="sng" algn="ctr">
                      <a:solidFill>
                        <a:srgbClr val="D0BC1F"/>
                      </a:solidFill>
                      <a:prstDash val="solid"/>
                      <a:round/>
                      <a:headEnd type="none" w="med" len="med"/>
                      <a:tailEnd type="none" w="med" len="med"/>
                    </a:lnT>
                    <a:lnB w="9525" cap="flat" cmpd="sng" algn="ctr">
                      <a:solidFill>
                        <a:srgbClr val="A0CFEE"/>
                      </a:solidFill>
                      <a:prstDash val="solid"/>
                      <a:round/>
                      <a:headEnd type="none" w="med" len="med"/>
                      <a:tailEnd type="none" w="med" len="med"/>
                    </a:lnB>
                    <a:solidFill>
                      <a:srgbClr val="FFFFFF"/>
                    </a:solidFill>
                  </a:tcPr>
                </a:tc>
                <a:tc>
                  <a:txBody>
                    <a:bodyPr/>
                    <a:lstStyle/>
                    <a:p>
                      <a:pPr fontAlgn="t"/>
                      <a:r>
                        <a:rPr lang="en-US" sz="1400">
                          <a:solidFill>
                            <a:srgbClr val="444444"/>
                          </a:solidFill>
                          <a:effectLst/>
                          <a:latin typeface="Open Sans"/>
                        </a:rPr>
                        <a:t>r3.large | r3.xlarge | r3.2xlarge | r3.4xlarge | r3.8xlarge | r4.large | r4.xlarge | r4.2xlarge | r4.4xlarge | r4.8xlarge | r4.16xlarge | x1.16xlarge | x1.32xlarge</a:t>
                      </a:r>
                    </a:p>
                  </a:txBody>
                  <a:tcPr marL="37615" marR="37615" marT="37615" marB="37615">
                    <a:lnL w="9525" cap="flat" cmpd="sng" algn="ctr">
                      <a:solidFill>
                        <a:srgbClr val="B0712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508120"/>
                      </a:solidFill>
                      <a:prstDash val="solid"/>
                      <a:round/>
                      <a:headEnd type="none" w="med" len="med"/>
                      <a:tailEnd type="none" w="med" len="med"/>
                    </a:lnT>
                    <a:lnB w="9525" cap="flat" cmpd="sng" algn="ctr">
                      <a:solidFill>
                        <a:srgbClr val="E0DAEE"/>
                      </a:solidFill>
                      <a:prstDash val="solid"/>
                      <a:round/>
                      <a:headEnd type="none" w="med" len="med"/>
                      <a:tailEnd type="none" w="med" len="med"/>
                    </a:lnB>
                    <a:solidFill>
                      <a:srgbClr val="FFFFFF"/>
                    </a:solidFill>
                  </a:tcPr>
                </a:tc>
                <a:extLst>
                  <a:ext uri="{0D108BD9-81ED-4DB2-BD59-A6C34878D82A}">
                    <a16:rowId xmlns:a16="http://schemas.microsoft.com/office/drawing/2014/main" xmlns="" val="2672668041"/>
                  </a:ext>
                </a:extLst>
              </a:tr>
              <a:tr h="781963">
                <a:tc>
                  <a:txBody>
                    <a:bodyPr/>
                    <a:lstStyle/>
                    <a:p>
                      <a:pPr fontAlgn="t"/>
                      <a:r>
                        <a:rPr lang="en-US" sz="1400">
                          <a:solidFill>
                            <a:srgbClr val="444444"/>
                          </a:solidFill>
                          <a:effectLst/>
                          <a:latin typeface="Open Sans"/>
                        </a:rPr>
                        <a:t>Storage optimized</a:t>
                      </a:r>
                    </a:p>
                  </a:txBody>
                  <a:tcPr marL="37615" marR="37615" marT="37615" marB="37615">
                    <a:lnL w="9525" cap="flat" cmpd="sng" algn="ctr">
                      <a:solidFill>
                        <a:srgbClr val="E0D2EE"/>
                      </a:solidFill>
                      <a:prstDash val="solid"/>
                      <a:round/>
                      <a:headEnd type="none" w="med" len="med"/>
                      <a:tailEnd type="none" w="med" len="med"/>
                    </a:lnL>
                    <a:lnR w="9525" cap="flat" cmpd="sng" algn="ctr">
                      <a:solidFill>
                        <a:srgbClr val="00DCEE"/>
                      </a:solidFill>
                      <a:prstDash val="solid"/>
                      <a:round/>
                      <a:headEnd type="none" w="med" len="med"/>
                      <a:tailEnd type="none" w="med" len="med"/>
                    </a:lnR>
                    <a:lnT w="9525" cap="flat" cmpd="sng" algn="ctr">
                      <a:solidFill>
                        <a:srgbClr val="A0CFEE"/>
                      </a:solidFill>
                      <a:prstDash val="solid"/>
                      <a:round/>
                      <a:headEnd type="none" w="med" len="med"/>
                      <a:tailEnd type="none" w="med" len="med"/>
                    </a:lnT>
                    <a:lnB w="9525" cap="flat" cmpd="sng" algn="ctr">
                      <a:solidFill>
                        <a:srgbClr val="E09D03"/>
                      </a:solidFill>
                      <a:prstDash val="solid"/>
                      <a:round/>
                      <a:headEnd type="none" w="med" len="med"/>
                      <a:tailEnd type="none" w="med" len="med"/>
                    </a:lnB>
                    <a:solidFill>
                      <a:srgbClr val="FFFFFF"/>
                    </a:solidFill>
                  </a:tcPr>
                </a:tc>
                <a:tc>
                  <a:txBody>
                    <a:bodyPr/>
                    <a:lstStyle/>
                    <a:p>
                      <a:pPr fontAlgn="t"/>
                      <a:r>
                        <a:rPr lang="en-US" sz="1400">
                          <a:solidFill>
                            <a:srgbClr val="444444"/>
                          </a:solidFill>
                          <a:effectLst/>
                          <a:latin typeface="Open Sans"/>
                        </a:rPr>
                        <a:t>d2.xlarge | d2.2xlarge | d2.4xlarge | d2.8xlarge | i2.xlarge | i2.2xlarge | i2.4xlarge | i2.8xlarge | i3.large | i3.xlarge | i3.2xlarge | i3.4xlarge | i3.8xlarge | i3.16xlarge</a:t>
                      </a:r>
                    </a:p>
                  </a:txBody>
                  <a:tcPr marL="37615" marR="37615" marT="37615" marB="37615">
                    <a:lnL w="9525" cap="flat" cmpd="sng" algn="ctr">
                      <a:solidFill>
                        <a:srgbClr val="00DCEE"/>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0DAEE"/>
                      </a:solidFill>
                      <a:prstDash val="solid"/>
                      <a:round/>
                      <a:headEnd type="none" w="med" len="med"/>
                      <a:tailEnd type="none" w="med" len="med"/>
                    </a:lnT>
                    <a:lnB w="9525" cap="flat" cmpd="sng" algn="ctr">
                      <a:solidFill>
                        <a:srgbClr val="80A239"/>
                      </a:solidFill>
                      <a:prstDash val="solid"/>
                      <a:round/>
                      <a:headEnd type="none" w="med" len="med"/>
                      <a:tailEnd type="none" w="med" len="med"/>
                    </a:lnB>
                    <a:solidFill>
                      <a:srgbClr val="FFFFFF"/>
                    </a:solidFill>
                  </a:tcPr>
                </a:tc>
                <a:extLst>
                  <a:ext uri="{0D108BD9-81ED-4DB2-BD59-A6C34878D82A}">
                    <a16:rowId xmlns:a16="http://schemas.microsoft.com/office/drawing/2014/main" xmlns="" val="1951165932"/>
                  </a:ext>
                </a:extLst>
              </a:tr>
              <a:tr h="602087">
                <a:tc>
                  <a:txBody>
                    <a:bodyPr/>
                    <a:lstStyle/>
                    <a:p>
                      <a:pPr fontAlgn="t"/>
                      <a:r>
                        <a:rPr lang="en-US" sz="1400">
                          <a:solidFill>
                            <a:srgbClr val="444444"/>
                          </a:solidFill>
                          <a:effectLst/>
                          <a:latin typeface="Open Sans"/>
                        </a:rPr>
                        <a:t>Accelerated computing</a:t>
                      </a:r>
                    </a:p>
                  </a:txBody>
                  <a:tcPr marL="37615" marR="37615" marT="37615" marB="37615">
                    <a:lnL w="9525" cap="flat" cmpd="sng" algn="ctr">
                      <a:solidFill>
                        <a:srgbClr val="A09D03"/>
                      </a:solidFill>
                      <a:prstDash val="solid"/>
                      <a:round/>
                      <a:headEnd type="none" w="med" len="med"/>
                      <a:tailEnd type="none" w="med" len="med"/>
                    </a:lnL>
                    <a:lnR w="9525" cap="flat" cmpd="sng" algn="ctr">
                      <a:solidFill>
                        <a:srgbClr val="60A439"/>
                      </a:solidFill>
                      <a:prstDash val="solid"/>
                      <a:round/>
                      <a:headEnd type="none" w="med" len="med"/>
                      <a:tailEnd type="none" w="med" len="med"/>
                    </a:lnR>
                    <a:lnT w="9525" cap="flat" cmpd="sng" algn="ctr">
                      <a:solidFill>
                        <a:srgbClr val="E09D03"/>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solidFill>
                            <a:srgbClr val="444444"/>
                          </a:solidFill>
                          <a:effectLst/>
                          <a:latin typeface="Open Sans"/>
                        </a:rPr>
                        <a:t>f1.2xlarge | f1.16xlarge | p2.xlarge | p2.8xlarge | p2.16xlarge | g2.2xlarge | g2.8xlarge | g3.4xlarge | g3.8xlarge | g3.16xlarge</a:t>
                      </a:r>
                    </a:p>
                  </a:txBody>
                  <a:tcPr marL="37615" marR="37615" marT="37615" marB="37615">
                    <a:lnL w="9525" cap="flat" cmpd="sng" algn="ctr">
                      <a:solidFill>
                        <a:srgbClr val="60A439"/>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80A239"/>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2546538187"/>
                  </a:ext>
                </a:extLst>
              </a:tr>
            </a:tbl>
          </a:graphicData>
        </a:graphic>
      </p:graphicFrame>
      <p:sp>
        <p:nvSpPr>
          <p:cNvPr id="5" name="Rectangle 4"/>
          <p:cNvSpPr/>
          <p:nvPr/>
        </p:nvSpPr>
        <p:spPr>
          <a:xfrm>
            <a:off x="8111320" y="2825367"/>
            <a:ext cx="3571163" cy="1477328"/>
          </a:xfrm>
          <a:prstGeom prst="rect">
            <a:avLst/>
          </a:prstGeom>
        </p:spPr>
        <p:txBody>
          <a:bodyPr wrap="square">
            <a:spAutoFit/>
          </a:bodyPr>
          <a:lstStyle/>
          <a:p>
            <a:r>
              <a:rPr lang="en-US" b="1" dirty="0">
                <a:solidFill>
                  <a:srgbClr val="444444"/>
                </a:solidFill>
                <a:latin typeface="Open Sans"/>
              </a:rPr>
              <a:t>There is a limit on the total number of instances that you can launch in a region, and there are additional limits on some instance types.</a:t>
            </a:r>
            <a:endParaRPr lang="en-US" b="1" dirty="0"/>
          </a:p>
        </p:txBody>
      </p:sp>
    </p:spTree>
    <p:extLst>
      <p:ext uri="{BB962C8B-B14F-4D97-AF65-F5344CB8AC3E}">
        <p14:creationId xmlns:p14="http://schemas.microsoft.com/office/powerpoint/2010/main" val="1204637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2380" y="-41144"/>
            <a:ext cx="10515600" cy="1325563"/>
          </a:xfrm>
        </p:spPr>
        <p:txBody>
          <a:bodyPr/>
          <a:lstStyle/>
          <a:p>
            <a:r>
              <a:rPr lang="en-US" dirty="0" smtClean="0"/>
              <a:t>Amazon EC2 – Instance Types</a:t>
            </a:r>
            <a:endParaRPr lang="en-US" dirty="0"/>
          </a:p>
        </p:txBody>
      </p:sp>
      <p:sp>
        <p:nvSpPr>
          <p:cNvPr id="5" name="Rectangle 4"/>
          <p:cNvSpPr/>
          <p:nvPr/>
        </p:nvSpPr>
        <p:spPr>
          <a:xfrm>
            <a:off x="423507" y="6159369"/>
            <a:ext cx="11118376" cy="646331"/>
          </a:xfrm>
          <a:prstGeom prst="rect">
            <a:avLst/>
          </a:prstGeom>
        </p:spPr>
        <p:txBody>
          <a:bodyPr wrap="square">
            <a:spAutoFit/>
          </a:bodyPr>
          <a:lstStyle/>
          <a:p>
            <a:r>
              <a:rPr lang="en-US" b="1" dirty="0">
                <a:solidFill>
                  <a:srgbClr val="444444"/>
                </a:solidFill>
                <a:latin typeface="Open Sans"/>
              </a:rPr>
              <a:t>There is a limit on the total number of instances that you can launch in a region, and there are additional limits on some instance types.</a:t>
            </a:r>
            <a:endParaRPr lang="en-US" b="1" dirty="0"/>
          </a:p>
        </p:txBody>
      </p:sp>
      <p:pic>
        <p:nvPicPr>
          <p:cNvPr id="6" name="Picture 5"/>
          <p:cNvPicPr>
            <a:picLocks noChangeAspect="1"/>
          </p:cNvPicPr>
          <p:nvPr/>
        </p:nvPicPr>
        <p:blipFill>
          <a:blip r:embed="rId2"/>
          <a:stretch>
            <a:fillRect/>
          </a:stretch>
        </p:blipFill>
        <p:spPr>
          <a:xfrm>
            <a:off x="423507" y="1075754"/>
            <a:ext cx="11450045" cy="5083615"/>
          </a:xfrm>
          <a:prstGeom prst="rect">
            <a:avLst/>
          </a:prstGeom>
        </p:spPr>
      </p:pic>
    </p:spTree>
    <p:extLst>
      <p:ext uri="{BB962C8B-B14F-4D97-AF65-F5344CB8AC3E}">
        <p14:creationId xmlns:p14="http://schemas.microsoft.com/office/powerpoint/2010/main" val="1237742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2380" y="-41144"/>
            <a:ext cx="10515600" cy="1325563"/>
          </a:xfrm>
        </p:spPr>
        <p:txBody>
          <a:bodyPr/>
          <a:lstStyle/>
          <a:p>
            <a:r>
              <a:rPr lang="en-US" dirty="0" smtClean="0"/>
              <a:t>Amazon EC2 – Instance Types</a:t>
            </a:r>
            <a:endParaRPr lang="en-US" dirty="0"/>
          </a:p>
        </p:txBody>
      </p:sp>
      <p:sp>
        <p:nvSpPr>
          <p:cNvPr id="6" name="Rectangle 5"/>
          <p:cNvSpPr/>
          <p:nvPr/>
        </p:nvSpPr>
        <p:spPr>
          <a:xfrm>
            <a:off x="582380" y="1225689"/>
            <a:ext cx="9753600" cy="4708981"/>
          </a:xfrm>
          <a:prstGeom prst="rect">
            <a:avLst/>
          </a:prstGeom>
        </p:spPr>
        <p:txBody>
          <a:bodyPr wrap="square">
            <a:spAutoFit/>
          </a:bodyPr>
          <a:lstStyle/>
          <a:p>
            <a:pPr>
              <a:buFont typeface="Arial" panose="020B0604020202020204" pitchFamily="34" charset="0"/>
              <a:buChar char="•"/>
            </a:pPr>
            <a:r>
              <a:rPr lang="en-US" sz="2000" b="1" dirty="0">
                <a:solidFill>
                  <a:srgbClr val="444444"/>
                </a:solidFill>
              </a:rPr>
              <a:t>On-Demand instances</a:t>
            </a:r>
            <a:r>
              <a:rPr lang="en-US" sz="2000" dirty="0">
                <a:solidFill>
                  <a:srgbClr val="444444"/>
                </a:solidFill>
              </a:rPr>
              <a:t> — Pay, by the hour, for the instances that you launch</a:t>
            </a:r>
            <a:r>
              <a:rPr lang="en-US" sz="2000" dirty="0" smtClean="0">
                <a:solidFill>
                  <a:srgbClr val="444444"/>
                </a:solidFill>
              </a:rPr>
              <a:t>.</a:t>
            </a:r>
          </a:p>
          <a:p>
            <a:endParaRPr lang="en-US" sz="2000" dirty="0">
              <a:solidFill>
                <a:srgbClr val="444444"/>
              </a:solidFill>
            </a:endParaRPr>
          </a:p>
          <a:p>
            <a:pPr>
              <a:buFont typeface="Arial" panose="020B0604020202020204" pitchFamily="34" charset="0"/>
              <a:buChar char="•"/>
            </a:pPr>
            <a:r>
              <a:rPr lang="en-US" sz="2000" b="1" dirty="0">
                <a:solidFill>
                  <a:srgbClr val="444444"/>
                </a:solidFill>
              </a:rPr>
              <a:t>Reserved Instances</a:t>
            </a:r>
            <a:r>
              <a:rPr lang="en-US" sz="2000" dirty="0">
                <a:solidFill>
                  <a:srgbClr val="444444"/>
                </a:solidFill>
              </a:rPr>
              <a:t> — Purchase, at a significant discount, instances that are always available, for a term from one to three </a:t>
            </a:r>
            <a:r>
              <a:rPr lang="en-US" sz="2000" dirty="0" smtClean="0">
                <a:solidFill>
                  <a:srgbClr val="444444"/>
                </a:solidFill>
              </a:rPr>
              <a:t>years</a:t>
            </a:r>
          </a:p>
          <a:p>
            <a:endParaRPr lang="en-US" sz="2000" dirty="0">
              <a:solidFill>
                <a:srgbClr val="444444"/>
              </a:solidFill>
            </a:endParaRPr>
          </a:p>
          <a:p>
            <a:pPr>
              <a:buFont typeface="Arial" panose="020B0604020202020204" pitchFamily="34" charset="0"/>
              <a:buChar char="•"/>
            </a:pPr>
            <a:r>
              <a:rPr lang="en-US" sz="2000" b="1" dirty="0">
                <a:solidFill>
                  <a:srgbClr val="444444"/>
                </a:solidFill>
              </a:rPr>
              <a:t>Scheduled Instances</a:t>
            </a:r>
            <a:r>
              <a:rPr lang="en-US" sz="2000" dirty="0">
                <a:solidFill>
                  <a:srgbClr val="444444"/>
                </a:solidFill>
              </a:rPr>
              <a:t> — Purchase instances that are always available on the specified recurring schedule, for a one-year term</a:t>
            </a:r>
            <a:r>
              <a:rPr lang="en-US" sz="2000" dirty="0" smtClean="0">
                <a:solidFill>
                  <a:srgbClr val="444444"/>
                </a:solidFill>
              </a:rPr>
              <a:t>.</a:t>
            </a:r>
          </a:p>
          <a:p>
            <a:endParaRPr lang="en-US" sz="2000" dirty="0">
              <a:solidFill>
                <a:srgbClr val="444444"/>
              </a:solidFill>
            </a:endParaRPr>
          </a:p>
          <a:p>
            <a:pPr>
              <a:buFont typeface="Arial" panose="020B0604020202020204" pitchFamily="34" charset="0"/>
              <a:buChar char="•"/>
            </a:pPr>
            <a:r>
              <a:rPr lang="en-US" sz="2000" b="1" dirty="0">
                <a:solidFill>
                  <a:srgbClr val="444444"/>
                </a:solidFill>
              </a:rPr>
              <a:t>Spot instances</a:t>
            </a:r>
            <a:r>
              <a:rPr lang="en-US" sz="2000" dirty="0">
                <a:solidFill>
                  <a:srgbClr val="444444"/>
                </a:solidFill>
              </a:rPr>
              <a:t> — Bid on unused instances, which can run as long as they are available and your bid is above the Spot price, at a significant discount</a:t>
            </a:r>
            <a:r>
              <a:rPr lang="en-US" sz="2000" dirty="0" smtClean="0">
                <a:solidFill>
                  <a:srgbClr val="444444"/>
                </a:solidFill>
              </a:rPr>
              <a:t>.</a:t>
            </a:r>
          </a:p>
          <a:p>
            <a:pPr>
              <a:buFont typeface="Arial" panose="020B0604020202020204" pitchFamily="34" charset="0"/>
              <a:buChar char="•"/>
            </a:pPr>
            <a:endParaRPr lang="en-US" sz="2000" dirty="0">
              <a:solidFill>
                <a:srgbClr val="444444"/>
              </a:solidFill>
            </a:endParaRPr>
          </a:p>
          <a:p>
            <a:pPr>
              <a:buFont typeface="Arial" panose="020B0604020202020204" pitchFamily="34" charset="0"/>
              <a:buChar char="•"/>
            </a:pPr>
            <a:r>
              <a:rPr lang="en-US" sz="2000" b="1" dirty="0">
                <a:solidFill>
                  <a:srgbClr val="444444"/>
                </a:solidFill>
              </a:rPr>
              <a:t>Dedicated hosts</a:t>
            </a:r>
            <a:r>
              <a:rPr lang="en-US" sz="2000" dirty="0">
                <a:solidFill>
                  <a:srgbClr val="444444"/>
                </a:solidFill>
              </a:rPr>
              <a:t> — Pay for a physical host that is fully dedicated to running your instances, and bring your existing per-socket, per-core, or per-VM software licenses to reduce costs</a:t>
            </a:r>
            <a:r>
              <a:rPr lang="en-US" sz="2000" dirty="0" smtClean="0">
                <a:solidFill>
                  <a:srgbClr val="444444"/>
                </a:solidFill>
              </a:rPr>
              <a:t>.</a:t>
            </a:r>
          </a:p>
          <a:p>
            <a:endParaRPr lang="en-US" sz="2000" dirty="0">
              <a:solidFill>
                <a:srgbClr val="444444"/>
              </a:solidFill>
            </a:endParaRPr>
          </a:p>
          <a:p>
            <a:pPr>
              <a:buFont typeface="Arial" panose="020B0604020202020204" pitchFamily="34" charset="0"/>
              <a:buChar char="•"/>
            </a:pPr>
            <a:r>
              <a:rPr lang="en-US" sz="2000" b="1" dirty="0">
                <a:solidFill>
                  <a:srgbClr val="444444"/>
                </a:solidFill>
              </a:rPr>
              <a:t>Dedicated instances</a:t>
            </a:r>
            <a:r>
              <a:rPr lang="en-US" sz="2000" dirty="0">
                <a:solidFill>
                  <a:srgbClr val="444444"/>
                </a:solidFill>
              </a:rPr>
              <a:t> — Pay, by the hour, for instances that run on single-tenant hardware</a:t>
            </a:r>
            <a:endParaRPr lang="en-US" sz="2000" b="0" i="0" dirty="0">
              <a:solidFill>
                <a:srgbClr val="444444"/>
              </a:solidFill>
              <a:effectLst/>
            </a:endParaRPr>
          </a:p>
        </p:txBody>
      </p:sp>
    </p:spTree>
    <p:extLst>
      <p:ext uri="{BB962C8B-B14F-4D97-AF65-F5344CB8AC3E}">
        <p14:creationId xmlns:p14="http://schemas.microsoft.com/office/powerpoint/2010/main" val="660216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2380" y="-41144"/>
            <a:ext cx="10515600" cy="1325563"/>
          </a:xfrm>
        </p:spPr>
        <p:txBody>
          <a:bodyPr/>
          <a:lstStyle/>
          <a:p>
            <a:r>
              <a:rPr lang="en-US" dirty="0" smtClean="0"/>
              <a:t>Amazon EC2 – Root Device Volume</a:t>
            </a:r>
            <a:endParaRPr lang="en-US" dirty="0"/>
          </a:p>
        </p:txBody>
      </p:sp>
      <p:sp>
        <p:nvSpPr>
          <p:cNvPr id="3" name="TextBox 2"/>
          <p:cNvSpPr txBox="1"/>
          <p:nvPr/>
        </p:nvSpPr>
        <p:spPr>
          <a:xfrm>
            <a:off x="796834" y="1284419"/>
            <a:ext cx="10301146" cy="4308872"/>
          </a:xfrm>
          <a:prstGeom prst="rect">
            <a:avLst/>
          </a:prstGeom>
          <a:noFill/>
        </p:spPr>
        <p:txBody>
          <a:bodyPr wrap="square" rtlCol="0">
            <a:spAutoFit/>
          </a:bodyPr>
          <a:lstStyle/>
          <a:p>
            <a:pPr marL="285750" indent="-285750">
              <a:buFont typeface="Arial" panose="020B0604020202020204" pitchFamily="34" charset="0"/>
              <a:buChar char="•"/>
            </a:pPr>
            <a:r>
              <a:rPr lang="en-US" dirty="0"/>
              <a:t>When you launch an instance, the </a:t>
            </a:r>
            <a:r>
              <a:rPr lang="en-US" i="1" dirty="0"/>
              <a:t>root device volume</a:t>
            </a:r>
            <a:r>
              <a:rPr lang="en-US" dirty="0"/>
              <a:t> contains the image used to boot the instance. When we introduced Amazon EC2, all AMIs were backed by Amazon EC2 instance store, which means the root device for an instance launched from the AMI is an instance store volume created from a template stored in Amazon </a:t>
            </a:r>
            <a:r>
              <a:rPr lang="en-US" dirty="0" smtClean="0"/>
              <a:t>S3</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 can choose between AMIs </a:t>
            </a:r>
            <a:r>
              <a:rPr lang="en-US" dirty="0" smtClean="0"/>
              <a:t>backed </a:t>
            </a:r>
            <a:r>
              <a:rPr lang="en-US" dirty="0"/>
              <a:t>by Amazon EC2 instance store and AMIs backed by Amazon EBS. We recommend that you use AMIs backed by Amazon EBS, because they launch faster and use persistent storage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 can launch an instance from either an instance store-backed AMI or an Amazon EBS-backed AMI. The description of an AMI includes which type of AMI it is; you'll see the root device referred to in some places as either </a:t>
            </a:r>
            <a:r>
              <a:rPr lang="en-US" dirty="0" err="1"/>
              <a:t>ebs</a:t>
            </a:r>
            <a:r>
              <a:rPr lang="en-US" dirty="0"/>
              <a:t> (for Amazon EBS-backed) or instance store (for instance store-backed</a:t>
            </a:r>
            <a:r>
              <a:rPr lang="en-US" dirty="0" smtClean="0"/>
              <a: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2000" b="1" dirty="0" smtClean="0"/>
          </a:p>
          <a:p>
            <a:pPr marL="285750" indent="-285750">
              <a:buFont typeface="Arial" panose="020B0604020202020204" pitchFamily="34" charset="0"/>
              <a:buChar char="•"/>
            </a:pPr>
            <a:endParaRPr lang="en-US" sz="2000" b="1" dirty="0"/>
          </a:p>
        </p:txBody>
      </p:sp>
    </p:spTree>
    <p:extLst>
      <p:ext uri="{BB962C8B-B14F-4D97-AF65-F5344CB8AC3E}">
        <p14:creationId xmlns:p14="http://schemas.microsoft.com/office/powerpoint/2010/main" val="1654326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2380" y="-41144"/>
            <a:ext cx="10515600" cy="1325563"/>
          </a:xfrm>
        </p:spPr>
        <p:txBody>
          <a:bodyPr/>
          <a:lstStyle/>
          <a:p>
            <a:r>
              <a:rPr lang="en-US" dirty="0" smtClean="0"/>
              <a:t>Amazon EC2 – AMI</a:t>
            </a:r>
            <a:endParaRPr lang="en-US" dirty="0"/>
          </a:p>
        </p:txBody>
      </p:sp>
      <p:sp>
        <p:nvSpPr>
          <p:cNvPr id="3" name="TextBox 2"/>
          <p:cNvSpPr txBox="1"/>
          <p:nvPr/>
        </p:nvSpPr>
        <p:spPr>
          <a:xfrm>
            <a:off x="582381" y="1284419"/>
            <a:ext cx="11250228"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The </a:t>
            </a:r>
            <a:r>
              <a:rPr lang="en-US" i="1" dirty="0"/>
              <a:t>Amazon Machine Image (AMI) </a:t>
            </a:r>
            <a:r>
              <a:rPr lang="en-US" dirty="0"/>
              <a:t>defines the initial software that will be on an </a:t>
            </a:r>
            <a:r>
              <a:rPr lang="en-US" dirty="0" smtClean="0"/>
              <a:t>instance when </a:t>
            </a:r>
            <a:r>
              <a:rPr lang="en-US" dirty="0"/>
              <a:t>it is launched. An AMI defines every aspect of the software state at instance launch</a:t>
            </a:r>
            <a:r>
              <a:rPr lang="en-US" dirty="0" smtClean="0"/>
              <a:t>, including</a:t>
            </a:r>
            <a:r>
              <a:rPr lang="en-US" dirty="0"/>
              <a:t>:</a:t>
            </a:r>
          </a:p>
          <a:p>
            <a:pPr marL="742950" lvl="1" indent="-285750">
              <a:buFont typeface="Wingdings" panose="05000000000000000000" pitchFamily="2" charset="2"/>
              <a:buChar char="Ø"/>
            </a:pPr>
            <a:r>
              <a:rPr lang="en-US" dirty="0"/>
              <a:t>The Operating System (OS) and its configuration</a:t>
            </a:r>
          </a:p>
          <a:p>
            <a:pPr marL="742950" lvl="1" indent="-285750">
              <a:buFont typeface="Wingdings" panose="05000000000000000000" pitchFamily="2" charset="2"/>
              <a:buChar char="Ø"/>
            </a:pPr>
            <a:r>
              <a:rPr lang="en-US" dirty="0"/>
              <a:t>The initial state of any patches</a:t>
            </a:r>
          </a:p>
          <a:p>
            <a:pPr marL="742950" lvl="1" indent="-285750">
              <a:buFont typeface="Wingdings" panose="05000000000000000000" pitchFamily="2" charset="2"/>
              <a:buChar char="Ø"/>
            </a:pPr>
            <a:r>
              <a:rPr lang="en-US" dirty="0"/>
              <a:t>Application or system software</a:t>
            </a:r>
          </a:p>
          <a:p>
            <a:pPr marL="742950" lvl="1" indent="-285750">
              <a:buFont typeface="Wingdings" panose="05000000000000000000" pitchFamily="2" charset="2"/>
              <a:buChar char="Ø"/>
            </a:pPr>
            <a:r>
              <a:rPr lang="en-US" dirty="0"/>
              <a:t>All AMIs are based on x86 OSs, either Linux or Windows</a:t>
            </a:r>
            <a:r>
              <a:rPr lang="en-US" dirty="0" smtClean="0"/>
              <a:t>.</a:t>
            </a:r>
          </a:p>
          <a:p>
            <a:pPr lvl="1"/>
            <a:endParaRPr lang="en-US" sz="2000" b="1" dirty="0" smtClean="0"/>
          </a:p>
          <a:p>
            <a:pPr marL="285750" indent="-285750">
              <a:buFont typeface="Arial" panose="020B0604020202020204" pitchFamily="34" charset="0"/>
              <a:buChar char="•"/>
            </a:pPr>
            <a:r>
              <a:rPr lang="en-US" sz="2000" dirty="0" smtClean="0"/>
              <a:t>There are Four Sources of AMI’s</a:t>
            </a:r>
          </a:p>
          <a:p>
            <a:endParaRPr lang="en-US" sz="2000" dirty="0" smtClean="0"/>
          </a:p>
          <a:p>
            <a:pPr marL="800100" lvl="1" indent="-342900">
              <a:buFont typeface="Wingdings" panose="05000000000000000000" pitchFamily="2" charset="2"/>
              <a:buChar char="Ø"/>
            </a:pPr>
            <a:r>
              <a:rPr lang="en-US" sz="2000" b="1" dirty="0"/>
              <a:t>Published by AWS - </a:t>
            </a:r>
            <a:r>
              <a:rPr lang="en-US" sz="2000" dirty="0"/>
              <a:t>AMIs with versions of many different OSs, </a:t>
            </a:r>
            <a:r>
              <a:rPr lang="en-US" sz="2000" dirty="0" smtClean="0"/>
              <a:t>both Linux </a:t>
            </a:r>
            <a:r>
              <a:rPr lang="en-US" sz="2000" dirty="0"/>
              <a:t>and Windows.</a:t>
            </a:r>
          </a:p>
          <a:p>
            <a:pPr marL="800100" lvl="1" indent="-342900">
              <a:buFont typeface="Wingdings" panose="05000000000000000000" pitchFamily="2" charset="2"/>
              <a:buChar char="Ø"/>
            </a:pPr>
            <a:r>
              <a:rPr lang="en-US" sz="2000" b="1" dirty="0" smtClean="0"/>
              <a:t>The </a:t>
            </a:r>
            <a:r>
              <a:rPr lang="en-US" sz="2000" b="1" dirty="0"/>
              <a:t>AWS Marketplace - </a:t>
            </a:r>
            <a:r>
              <a:rPr lang="en-US" sz="2000" dirty="0"/>
              <a:t>is an online store that helps </a:t>
            </a:r>
            <a:r>
              <a:rPr lang="en-US" sz="2000" dirty="0" smtClean="0"/>
              <a:t>customers find</a:t>
            </a:r>
            <a:r>
              <a:rPr lang="en-US" sz="2000" dirty="0"/>
              <a:t>, buy, and immediately start using the software and services that run on </a:t>
            </a:r>
            <a:r>
              <a:rPr lang="en-US" sz="2000" dirty="0" smtClean="0"/>
              <a:t>Amazon EC2</a:t>
            </a:r>
          </a:p>
          <a:p>
            <a:pPr marL="800100" lvl="1" indent="-342900">
              <a:buFont typeface="Wingdings" panose="05000000000000000000" pitchFamily="2" charset="2"/>
              <a:buChar char="Ø"/>
            </a:pPr>
            <a:r>
              <a:rPr lang="en-US" sz="2000" b="1" dirty="0" smtClean="0"/>
              <a:t>Generated from </a:t>
            </a:r>
            <a:r>
              <a:rPr lang="en-US" sz="2000" b="1" dirty="0"/>
              <a:t>existing Instances -</a:t>
            </a:r>
            <a:r>
              <a:rPr lang="en-US" sz="2000" dirty="0"/>
              <a:t> An AMI can be created from an </a:t>
            </a:r>
            <a:r>
              <a:rPr lang="en-US" sz="2000" dirty="0" smtClean="0"/>
              <a:t>existing Amazon </a:t>
            </a:r>
            <a:r>
              <a:rPr lang="en-US" sz="2000" dirty="0"/>
              <a:t>EC2 instance.</a:t>
            </a:r>
            <a:endParaRPr lang="en-US" sz="2000" dirty="0" smtClean="0"/>
          </a:p>
          <a:p>
            <a:pPr marL="800100" lvl="1" indent="-342900">
              <a:buFont typeface="Wingdings" panose="05000000000000000000" pitchFamily="2" charset="2"/>
              <a:buChar char="Ø"/>
            </a:pPr>
            <a:r>
              <a:rPr lang="en-US" sz="2000" b="1" dirty="0" smtClean="0"/>
              <a:t>Up-loaded </a:t>
            </a:r>
            <a:r>
              <a:rPr lang="en-US" sz="2000" b="1" dirty="0"/>
              <a:t>Virtual Servers - </a:t>
            </a:r>
            <a:r>
              <a:rPr lang="en-US" sz="2000" dirty="0"/>
              <a:t>Using AWS VM Import/Export service, customers </a:t>
            </a:r>
            <a:r>
              <a:rPr lang="en-US" sz="2000" dirty="0" smtClean="0"/>
              <a:t>can create </a:t>
            </a:r>
            <a:r>
              <a:rPr lang="en-US" sz="2000" dirty="0"/>
              <a:t>images from various virtualization </a:t>
            </a:r>
            <a:r>
              <a:rPr lang="en-US" sz="2000" dirty="0" smtClean="0"/>
              <a:t>formats</a:t>
            </a:r>
            <a:endParaRPr lang="en-US" sz="2000" dirty="0"/>
          </a:p>
        </p:txBody>
      </p:sp>
    </p:spTree>
    <p:extLst>
      <p:ext uri="{BB962C8B-B14F-4D97-AF65-F5344CB8AC3E}">
        <p14:creationId xmlns:p14="http://schemas.microsoft.com/office/powerpoint/2010/main" val="3908296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2380" y="-41144"/>
            <a:ext cx="10515600" cy="1325563"/>
          </a:xfrm>
        </p:spPr>
        <p:txBody>
          <a:bodyPr/>
          <a:lstStyle/>
          <a:p>
            <a:r>
              <a:rPr lang="en-US" dirty="0" smtClean="0"/>
              <a:t>Amazon Security Group</a:t>
            </a:r>
            <a:endParaRPr lang="en-US" dirty="0"/>
          </a:p>
        </p:txBody>
      </p:sp>
      <p:sp>
        <p:nvSpPr>
          <p:cNvPr id="3" name="TextBox 2"/>
          <p:cNvSpPr txBox="1"/>
          <p:nvPr/>
        </p:nvSpPr>
        <p:spPr>
          <a:xfrm>
            <a:off x="582381" y="1284419"/>
            <a:ext cx="11250228" cy="4216539"/>
          </a:xfrm>
          <a:prstGeom prst="rect">
            <a:avLst/>
          </a:prstGeom>
          <a:noFill/>
        </p:spPr>
        <p:txBody>
          <a:bodyPr wrap="square" rtlCol="0">
            <a:spAutoFit/>
          </a:bodyPr>
          <a:lstStyle/>
          <a:p>
            <a:pPr marL="285750" indent="-285750">
              <a:buFont typeface="Arial" panose="020B0604020202020204" pitchFamily="34" charset="0"/>
              <a:buChar char="•"/>
            </a:pPr>
            <a:r>
              <a:rPr lang="en-US" dirty="0"/>
              <a:t>A </a:t>
            </a:r>
            <a:r>
              <a:rPr lang="en-US" i="1" dirty="0"/>
              <a:t>security group</a:t>
            </a:r>
            <a:r>
              <a:rPr lang="en-US" dirty="0"/>
              <a:t> acts as a virtual firewall that controls the traffic for one or more instances. When you launch an instance, you associate one or more security groups with the instance.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You add rules to each security group that allow traffic to or from its associated instances. You can modify the rules for a security group at any time; </a:t>
            </a:r>
            <a:r>
              <a:rPr lang="en-US" b="1" i="1" dirty="0"/>
              <a:t>the new rules are automatically applied to all instances that are associated with the security group. </a:t>
            </a:r>
            <a:endParaRPr lang="en-US" b="1" i="1" dirty="0" smtClean="0"/>
          </a:p>
          <a:p>
            <a:pPr marL="285750" indent="-285750">
              <a:buFont typeface="Arial" panose="020B0604020202020204" pitchFamily="34" charset="0"/>
              <a:buChar char="•"/>
            </a:pPr>
            <a:endParaRPr lang="en-US" sz="2000" b="1" i="1" dirty="0"/>
          </a:p>
          <a:p>
            <a:pPr marL="285750" indent="-285750">
              <a:buFont typeface="Arial" panose="020B0604020202020204" pitchFamily="34" charset="0"/>
              <a:buChar char="•"/>
            </a:pPr>
            <a:r>
              <a:rPr lang="en-US" sz="2000" b="1" i="1" dirty="0" smtClean="0"/>
              <a:t>Security Group Rules</a:t>
            </a:r>
          </a:p>
          <a:p>
            <a:pPr marL="800100" lvl="1" indent="-342900">
              <a:buFont typeface="Wingdings" panose="05000000000000000000" pitchFamily="2" charset="2"/>
              <a:buChar char="ü"/>
            </a:pPr>
            <a:r>
              <a:rPr lang="en-US" sz="2000" b="1" i="1" dirty="0" smtClean="0"/>
              <a:t>By default, security groups allow all outbound traffic.</a:t>
            </a:r>
          </a:p>
          <a:p>
            <a:pPr marL="800100" lvl="1" indent="-342900">
              <a:buFont typeface="Wingdings" panose="05000000000000000000" pitchFamily="2" charset="2"/>
              <a:buChar char="ü"/>
            </a:pPr>
            <a:r>
              <a:rPr lang="en-US" sz="2000" i="1" dirty="0" smtClean="0"/>
              <a:t>Security group rules are always permissive; you can't create rules that deny access.</a:t>
            </a:r>
          </a:p>
          <a:p>
            <a:pPr marL="800100" lvl="1" indent="-342900">
              <a:buFont typeface="Wingdings" panose="05000000000000000000" pitchFamily="2" charset="2"/>
              <a:buChar char="ü"/>
            </a:pPr>
            <a:r>
              <a:rPr lang="en-US" sz="2000" i="1" dirty="0" smtClean="0"/>
              <a:t>Security groups are </a:t>
            </a:r>
            <a:r>
              <a:rPr lang="en-US" sz="2000" i="1" dirty="0" err="1" smtClean="0"/>
              <a:t>stateful</a:t>
            </a:r>
            <a:r>
              <a:rPr lang="en-US" sz="2000" i="1" dirty="0" smtClean="0"/>
              <a:t> — if you send a request from your instance, the response traffic for that request is allowed to flow in regardless of inbound security group rules. </a:t>
            </a:r>
          </a:p>
          <a:p>
            <a:pPr marL="800100" lvl="1" indent="-342900">
              <a:buFont typeface="Wingdings" panose="05000000000000000000" pitchFamily="2" charset="2"/>
              <a:buChar char="ü"/>
            </a:pPr>
            <a:r>
              <a:rPr lang="en-US" sz="2000" i="1" dirty="0" smtClean="0"/>
              <a:t>You can add and remove rules at any time. Your changes are automatically applied to the instances associated with the security group after a short period.</a:t>
            </a:r>
            <a:endParaRPr lang="en-US" sz="2000" i="1" dirty="0"/>
          </a:p>
        </p:txBody>
      </p:sp>
    </p:spTree>
    <p:extLst>
      <p:ext uri="{BB962C8B-B14F-4D97-AF65-F5344CB8AC3E}">
        <p14:creationId xmlns:p14="http://schemas.microsoft.com/office/powerpoint/2010/main" val="783072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3612</TotalTime>
  <Words>1238</Words>
  <Application>Microsoft Macintosh PowerPoint</Application>
  <PresentationFormat>Widescreen</PresentationFormat>
  <Paragraphs>145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Calibri Light</vt:lpstr>
      <vt:lpstr>Open Sans</vt:lpstr>
      <vt:lpstr>Wingdings</vt:lpstr>
      <vt:lpstr>Arial</vt:lpstr>
      <vt:lpstr>Office Theme</vt:lpstr>
      <vt:lpstr>AWS – Module 3</vt:lpstr>
      <vt:lpstr>Table of Contents</vt:lpstr>
      <vt:lpstr>Amazon EC2 </vt:lpstr>
      <vt:lpstr>Amazon EC2 – Instance Types</vt:lpstr>
      <vt:lpstr>Amazon EC2 – Instance Types</vt:lpstr>
      <vt:lpstr>Amazon EC2 – Instance Types</vt:lpstr>
      <vt:lpstr>Amazon EC2 – Root Device Volume</vt:lpstr>
      <vt:lpstr>Amazon EC2 – AMI</vt:lpstr>
      <vt:lpstr>Amazon Security Group</vt:lpstr>
      <vt:lpstr>Elastic IP Address Basics</vt:lpstr>
      <vt:lpstr>Amazon Elastic Block Store (EBS)</vt:lpstr>
      <vt:lpstr>Amazon Elastic Block Store (EBS) - Offerings</vt:lpstr>
      <vt:lpstr>Amazon EC2 – Instance Store Volume</vt:lpstr>
      <vt:lpstr>Amazon EC2 – EBS Store Volume</vt:lpstr>
      <vt:lpstr>Amazon EBS Snapshot</vt:lpstr>
      <vt:lpstr>Amazon EBS Optimzed Instance</vt:lpstr>
      <vt:lpstr>Amazon EBS Encryption</vt:lpstr>
      <vt:lpstr>EBS Store Volume vs Instance Store Volume</vt:lpstr>
      <vt:lpstr>Few Definitions Needs to Remember </vt:lpstr>
      <vt:lpstr>Volume Management and Types</vt:lpstr>
      <vt:lpstr>EBS Volume Comparison Chart</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 Module 1</dc:title>
  <dc:creator>Kapil Pralhadrao bawane (GIS)</dc:creator>
  <cp:lastModifiedBy>Kapil Pralhadrao bawane (GIS)</cp:lastModifiedBy>
  <cp:revision>45</cp:revision>
  <dcterms:created xsi:type="dcterms:W3CDTF">2017-08-04T16:18:04Z</dcterms:created>
  <dcterms:modified xsi:type="dcterms:W3CDTF">2017-09-03T17:17:30Z</dcterms:modified>
</cp:coreProperties>
</file>