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3" name="Line"/>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Title Text"/>
          <p:cNvSpPr txBox="1"/>
          <p:nvPr>
            <p:ph type="title"/>
          </p:nvPr>
        </p:nvSpPr>
        <p:spPr>
          <a:xfrm>
            <a:off x="508000" y="3009900"/>
            <a:ext cx="11988800" cy="2032000"/>
          </a:xfrm>
          <a:prstGeom prst="rect">
            <a:avLst/>
          </a:prstGeom>
        </p:spPr>
        <p:txBody>
          <a:bodyPr anchor="b"/>
          <a:lstStyle/>
          <a:p>
            <a:pPr/>
            <a:r>
              <a:t>Title Text</a:t>
            </a:r>
          </a:p>
        </p:txBody>
      </p:sp>
      <p:sp>
        <p:nvSpPr>
          <p:cNvPr id="15" name="Body Level One…"/>
          <p:cNvSpPr txBox="1"/>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xfrm>
            <a:off x="12154001" y="8763000"/>
            <a:ext cx="342901"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5" name="–Johnny Appleseed"/>
          <p:cNvSpPr txBox="1"/>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i="1" sz="3000">
                <a:solidFill>
                  <a:srgbClr val="9D9D9D"/>
                </a:solidFill>
              </a:defRPr>
            </a:lvl1pPr>
          </a:lstStyle>
          <a:p>
            <a:pPr/>
            <a:r>
              <a:t>–Johnny Appleseed</a:t>
            </a:r>
          </a:p>
        </p:txBody>
      </p:sp>
      <p:sp>
        <p:nvSpPr>
          <p:cNvPr id="106" name="“Type a quote here.”"/>
          <p:cNvSpPr txBox="1"/>
          <p:nvPr>
            <p:ph type="body" sz="quarter" idx="14"/>
          </p:nvPr>
        </p:nvSpPr>
        <p:spPr>
          <a:xfrm>
            <a:off x="1270000" y="4298950"/>
            <a:ext cx="10464800" cy="622300"/>
          </a:xfrm>
          <a:prstGeom prst="rect">
            <a:avLst/>
          </a:prstGeom>
        </p:spPr>
        <p:txBody>
          <a:bodyPr>
            <a:spAutoFit/>
          </a:bodyPr>
          <a:lstStyle>
            <a:lvl1pPr marL="0" indent="0" algn="ctr">
              <a:lnSpc>
                <a:spcPct val="120000"/>
              </a:lnSpc>
              <a:spcBef>
                <a:spcPts val="0"/>
              </a:spcBef>
              <a:buSzTx/>
              <a:buNone/>
              <a:defRPr sz="3600"/>
            </a:lvl1pPr>
          </a:lstStyle>
          <a:p>
            <a:pPr/>
            <a:r>
              <a:t>“Type a quote here.” </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14"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3" name="Image"/>
          <p:cNvSpPr/>
          <p:nvPr>
            <p:ph type="pic" idx="13"/>
          </p:nvPr>
        </p:nvSpPr>
        <p:spPr>
          <a:xfrm>
            <a:off x="622300" y="1181100"/>
            <a:ext cx="11760200" cy="5676900"/>
          </a:xfrm>
          <a:prstGeom prst="rect">
            <a:avLst/>
          </a:prstGeom>
          <a:ln w="9525">
            <a:round/>
          </a:ln>
        </p:spPr>
        <p:txBody>
          <a:bodyPr lIns="91439" tIns="45719" rIns="91439" bIns="45719" anchor="t">
            <a:noAutofit/>
          </a:bodyPr>
          <a:lstStyle/>
          <a:p>
            <a:pPr/>
          </a:p>
        </p:txBody>
      </p:sp>
      <p:sp>
        <p:nvSpPr>
          <p:cNvPr id="24" name="Title Text"/>
          <p:cNvSpPr txBox="1"/>
          <p:nvPr>
            <p:ph type="title"/>
          </p:nvPr>
        </p:nvSpPr>
        <p:spPr>
          <a:xfrm>
            <a:off x="508000" y="7099300"/>
            <a:ext cx="11988800" cy="1117600"/>
          </a:xfrm>
          <a:prstGeom prst="rect">
            <a:avLst/>
          </a:prstGeom>
        </p:spPr>
        <p:txBody>
          <a:bodyPr anchor="b"/>
          <a:lstStyle/>
          <a:p>
            <a:pPr/>
            <a:r>
              <a:t>Title Text</a:t>
            </a:r>
          </a:p>
        </p:txBody>
      </p:sp>
      <p:sp>
        <p:nvSpPr>
          <p:cNvPr id="25" name="Body Level One…"/>
          <p:cNvSpPr txBox="1"/>
          <p:nvPr>
            <p:ph type="body" sz="quarter"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3" name="Title Text"/>
          <p:cNvSpPr txBox="1"/>
          <p:nvPr>
            <p:ph type="title"/>
          </p:nvPr>
        </p:nvSpPr>
        <p:spPr>
          <a:xfrm>
            <a:off x="508000" y="3860800"/>
            <a:ext cx="11988800" cy="2032000"/>
          </a:xfrm>
          <a:prstGeom prst="rect">
            <a:avLst/>
          </a:prstGeom>
        </p:spPr>
        <p:txBody>
          <a:bodyPr/>
          <a:lstStyle/>
          <a:p>
            <a:pPr/>
            <a:r>
              <a:t>Title Text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1" name="Image"/>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pPr/>
          </a:p>
        </p:txBody>
      </p:sp>
      <p:sp>
        <p:nvSpPr>
          <p:cNvPr id="42" name="Title Text"/>
          <p:cNvSpPr txBox="1"/>
          <p:nvPr>
            <p:ph type="title"/>
          </p:nvPr>
        </p:nvSpPr>
        <p:spPr>
          <a:xfrm>
            <a:off x="508000" y="2400300"/>
            <a:ext cx="5829300" cy="6070600"/>
          </a:xfrm>
          <a:prstGeom prst="rect">
            <a:avLst/>
          </a:prstGeom>
        </p:spPr>
        <p:txBody>
          <a:bodyPr anchor="t"/>
          <a:lstStyle/>
          <a:p>
            <a:pPr/>
            <a:r>
              <a:t>Title Text</a:t>
            </a:r>
          </a:p>
        </p:txBody>
      </p:sp>
      <p:sp>
        <p:nvSpPr>
          <p:cNvPr id="43" name="Body Level One…"/>
          <p:cNvSpPr txBox="1"/>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51" name="Line"/>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2"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3"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Title Text"/>
          <p:cNvSpPr txBox="1"/>
          <p:nvPr>
            <p:ph type="title"/>
          </p:nvPr>
        </p:nvSpPr>
        <p:spPr>
          <a:prstGeom prst="rect">
            <a:avLst/>
          </a:prstGeom>
        </p:spPr>
        <p:txBody>
          <a:bodyPr/>
          <a:lstStyle/>
          <a:p>
            <a:pPr/>
            <a:r>
              <a:t>Title Text</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62" name="Line"/>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3"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4"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5" name="Title Text"/>
          <p:cNvSpPr txBox="1"/>
          <p:nvPr>
            <p:ph type="title"/>
          </p:nvPr>
        </p:nvSpPr>
        <p:spPr>
          <a:prstGeom prst="rect">
            <a:avLst/>
          </a:prstGeom>
        </p:spPr>
        <p:txBody>
          <a:bodyPr/>
          <a:lstStyle/>
          <a:p>
            <a:pPr/>
            <a:r>
              <a:t>Title Text</a:t>
            </a:r>
          </a:p>
        </p:txBody>
      </p:sp>
      <p:sp>
        <p:nvSpPr>
          <p:cNvPr id="66" name="Body Level One…"/>
          <p:cNvSpPr txBox="1"/>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74" name="Line"/>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5"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6"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7" name="Image"/>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pPr/>
          </a:p>
        </p:txBody>
      </p:sp>
      <p:sp>
        <p:nvSpPr>
          <p:cNvPr id="78" name="Title Text"/>
          <p:cNvSpPr txBox="1"/>
          <p:nvPr>
            <p:ph type="title"/>
          </p:nvPr>
        </p:nvSpPr>
        <p:spPr>
          <a:prstGeom prst="rect">
            <a:avLst/>
          </a:prstGeom>
        </p:spPr>
        <p:txBody>
          <a:bodyPr/>
          <a:lstStyle/>
          <a:p>
            <a:pPr/>
            <a:r>
              <a:t>Title Text</a:t>
            </a:r>
          </a:p>
        </p:txBody>
      </p:sp>
      <p:sp>
        <p:nvSpPr>
          <p:cNvPr id="79" name="Body Level One…"/>
          <p:cNvSpPr txBox="1"/>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7"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5" name="Image"/>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pPr/>
          </a:p>
        </p:txBody>
      </p:sp>
      <p:sp>
        <p:nvSpPr>
          <p:cNvPr id="96" name="Image"/>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pPr/>
          </a:p>
        </p:txBody>
      </p:sp>
      <p:sp>
        <p:nvSpPr>
          <p:cNvPr id="97" name="Image"/>
          <p:cNvSpPr/>
          <p:nvPr>
            <p:ph type="pic" sz="half" idx="15"/>
          </p:nvPr>
        </p:nvSpPr>
        <p:spPr>
          <a:xfrm>
            <a:off x="620619" y="975499"/>
            <a:ext cx="5575301" cy="7670801"/>
          </a:xfrm>
          <a:prstGeom prst="rect">
            <a:avLst/>
          </a:prstGeom>
          <a:ln w="9525">
            <a:round/>
          </a:ln>
        </p:spPr>
        <p:txBody>
          <a:bodyPr lIns="91439" tIns="45719" rIns="91439" bIns="45719" anchor="t">
            <a:noAutofit/>
          </a:bodyPr>
          <a:lstStyle/>
          <a:p>
            <a:pP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Body Level One…"/>
          <p:cNvSpPr txBox="1"/>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5" name="Title Text"/>
          <p:cNvSpPr txBox="1"/>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6" name="Slide Number"/>
          <p:cNvSpPr txBox="1"/>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1pPr>
      <a:lvl2pPr marL="0" marR="0" indent="228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2pPr>
      <a:lvl3pPr marL="0" marR="0" indent="457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3pPr>
      <a:lvl4pPr marL="0" marR="0" indent="685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4pPr>
      <a:lvl5pPr marL="0" marR="0" indent="9144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5pPr>
      <a:lvl6pPr marL="0" marR="0" indent="11430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6pPr>
      <a:lvl7pPr marL="0" marR="0" indent="1371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7pPr>
      <a:lvl8pPr marL="0" marR="0" indent="1600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8pPr>
      <a:lvl9pPr marL="0" marR="0" indent="1828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 Id="rId3" Type="http://schemas.openxmlformats.org/officeDocument/2006/relationships/hyperlink" Target="http://docs.aws.amazon.com/AmazonVPC/latest/UserGuide/vpc-nat-comparison.html"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ocs.aws.amazon.com/AmazonVPC/latest/UserGuide/VPC_VPN.html" TargetMode="External"/><Relationship Id="rId3" Type="http://schemas.openxmlformats.org/officeDocument/2006/relationships/hyperlink" Target="http://docs.aws.amazon.com/AmazonVPC/latest/NetworkAdminGuide/" TargetMode="External"/><Relationship Id="rId4" Type="http://schemas.openxmlformats.org/officeDocument/2006/relationships/hyperlink" Target="http://docs.aws.amazon.com/directconnect/latest/UserGuide/Welcome.html" TargetMode="External"/><Relationship Id="rId5" Type="http://schemas.openxmlformats.org/officeDocument/2006/relationships/hyperlink" Target="https://aws.amazon.com/marketplace/search/results/ref=brs_navgno_search_box?searchTerms=vpn"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 Id="rId3" Type="http://schemas.openxmlformats.org/officeDocument/2006/relationships/image" Target="../media/image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Relationship Id="rId3" Type="http://schemas.openxmlformats.org/officeDocument/2006/relationships/image" Target="../media/image7.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1" name="Image" descr="Image"/>
          <p:cNvPicPr>
            <a:picLocks noChangeAspect="0"/>
          </p:cNvPicPr>
          <p:nvPr>
            <p:ph type="pic" idx="13"/>
          </p:nvPr>
        </p:nvPicPr>
        <p:blipFill>
          <a:blip r:embed="rId2">
            <a:extLst/>
          </a:blip>
          <a:stretch>
            <a:fillRect/>
          </a:stretch>
        </p:blipFill>
        <p:spPr>
          <a:xfrm>
            <a:off x="495300" y="1092200"/>
            <a:ext cx="12014200" cy="6007100"/>
          </a:xfrm>
          <a:prstGeom prst="rect">
            <a:avLst/>
          </a:prstGeom>
        </p:spPr>
      </p:pic>
      <p:sp>
        <p:nvSpPr>
          <p:cNvPr id="132" name="AWS Module 3 - vpc"/>
          <p:cNvSpPr txBox="1"/>
          <p:nvPr>
            <p:ph type="title"/>
          </p:nvPr>
        </p:nvSpPr>
        <p:spPr>
          <a:prstGeom prst="rect">
            <a:avLst/>
          </a:prstGeom>
        </p:spPr>
        <p:txBody>
          <a:bodyPr/>
          <a:lstStyle/>
          <a:p>
            <a:pPr/>
            <a:r>
              <a:t>AWS Module 3 - vpc</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vpc nat - network address translation"/>
          <p:cNvSpPr txBox="1"/>
          <p:nvPr>
            <p:ph type="title"/>
          </p:nvPr>
        </p:nvSpPr>
        <p:spPr>
          <a:prstGeom prst="rect">
            <a:avLst/>
          </a:prstGeom>
        </p:spPr>
        <p:txBody>
          <a:bodyPr/>
          <a:lstStyle>
            <a:lvl1pPr algn="ctr"/>
          </a:lstStyle>
          <a:p>
            <a:pPr/>
            <a:r>
              <a:t>vpc nat - network address translation</a:t>
            </a:r>
          </a:p>
        </p:txBody>
      </p:sp>
      <p:sp>
        <p:nvSpPr>
          <p:cNvPr id="162" name="You can use a NAT device to enable instances in a private subnet to connect to the Internet (for example, for software updates) or other AWS services, but prevent the Internet from initiating connections with the instances…"/>
          <p:cNvSpPr txBox="1"/>
          <p:nvPr>
            <p:ph type="body" idx="1"/>
          </p:nvPr>
        </p:nvSpPr>
        <p:spPr>
          <a:prstGeom prst="rect">
            <a:avLst/>
          </a:prstGeom>
        </p:spPr>
        <p:txBody>
          <a:bodyPr/>
          <a:lstStyle/>
          <a:p>
            <a:pPr marL="295835" indent="-295835">
              <a:buClr>
                <a:srgbClr val="BEBEBE"/>
              </a:buClr>
              <a:buSzPct val="125000"/>
              <a:buChar char="•"/>
              <a:defRPr sz="2400"/>
            </a:pPr>
            <a:r>
              <a:t>You can use a NAT device to enable instances in a private subnet to connect to the Internet (for example, for software updates) or other AWS services, but prevent the Internet from initiating connections with the instances</a:t>
            </a:r>
          </a:p>
          <a:p>
            <a:pPr marL="295835" indent="-295835">
              <a:buClr>
                <a:srgbClr val="BEBEBE"/>
              </a:buClr>
              <a:buSzPct val="125000"/>
              <a:buChar char="•"/>
              <a:defRPr sz="2400"/>
            </a:pPr>
            <a:r>
              <a:t>A NAT device forwards traffic from the instances in the private subnet to the Internet or other AWS services, and then sends the response back to the instances. When traffic goes to the Internet, the source IPv4 address is replaced with the NAT device’s address and similarly, when the response traffic goes to those instances, the NAT device translates the address back to those instances’ private IPv4 addresses</a:t>
            </a:r>
          </a:p>
          <a:p>
            <a:pPr marL="295835" indent="-295835">
              <a:buClr>
                <a:srgbClr val="BEBEBE"/>
              </a:buClr>
              <a:buSzPct val="125000"/>
              <a:buChar char="•"/>
              <a:defRPr sz="2400"/>
            </a:pPr>
            <a:r>
              <a:t>AWS offers two kinds of NAT devices—a NAT gateway or a NAT instance. We recommend NAT gateways, as they provide better availability and bandwidth over NAT instances. The NAT Gateway service is also a managed service that does not require your administration efforts. A NAT instance is launched from a NAT AMI.</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nat instance"/>
          <p:cNvSpPr txBox="1"/>
          <p:nvPr>
            <p:ph type="title"/>
          </p:nvPr>
        </p:nvSpPr>
        <p:spPr>
          <a:prstGeom prst="rect">
            <a:avLst/>
          </a:prstGeom>
        </p:spPr>
        <p:txBody>
          <a:bodyPr/>
          <a:lstStyle/>
          <a:p>
            <a:pPr/>
            <a:r>
              <a:t>nat instance</a:t>
            </a:r>
          </a:p>
        </p:txBody>
      </p:sp>
      <p:sp>
        <p:nvSpPr>
          <p:cNvPr id="165" name="The main route table is associated with the private subnet and sends the traffic from the instances in the private subnet to the NAT instance in the public subnet…"/>
          <p:cNvSpPr txBox="1"/>
          <p:nvPr>
            <p:ph type="body" sz="half" idx="1"/>
          </p:nvPr>
        </p:nvSpPr>
        <p:spPr>
          <a:xfrm>
            <a:off x="7367289" y="3035300"/>
            <a:ext cx="5129511" cy="5727700"/>
          </a:xfrm>
          <a:prstGeom prst="rect">
            <a:avLst/>
          </a:prstGeom>
        </p:spPr>
        <p:txBody>
          <a:bodyPr/>
          <a:lstStyle/>
          <a:p>
            <a:pPr marL="331089" indent="-331089" defTabSz="461518">
              <a:spcBef>
                <a:spcPts val="3300"/>
              </a:spcBef>
              <a:buClr>
                <a:srgbClr val="BEBEBE"/>
              </a:buClr>
              <a:buSzPct val="125000"/>
              <a:buChar char="•"/>
              <a:defRPr sz="1896"/>
            </a:pPr>
            <a:r>
              <a:t>The main route table is associated with the private subnet and sends the traffic from the instances in the private subnet to the NAT instance in the public subnet</a:t>
            </a:r>
          </a:p>
          <a:p>
            <a:pPr marL="331089" indent="-331089" defTabSz="461518">
              <a:spcBef>
                <a:spcPts val="3300"/>
              </a:spcBef>
              <a:buClr>
                <a:srgbClr val="BEBEBE"/>
              </a:buClr>
              <a:buSzPct val="125000"/>
              <a:buChar char="•"/>
              <a:defRPr sz="1896"/>
            </a:pPr>
            <a:r>
              <a:t>The NAT instance sends the traffic to the Internet gateway for the VPC. The traffic is attributed to the Elastic IP address of the NAT instance. The NAT instance specifies a high port number for the response; if a response comes back, the NAT instance sends it to an instance in the private subnet based on the port number for the response.</a:t>
            </a:r>
          </a:p>
          <a:p>
            <a:pPr marL="331089" indent="-331089" defTabSz="461518">
              <a:spcBef>
                <a:spcPts val="3300"/>
              </a:spcBef>
              <a:buClr>
                <a:srgbClr val="BEBEBE"/>
              </a:buClr>
              <a:buSzPct val="125000"/>
              <a:buChar char="•"/>
              <a:defRPr sz="1896"/>
            </a:pPr>
            <a:r>
              <a:t>Amazon provides Amazon Linux AMIs that are configured to run as NAT instances. These AMIs include the string </a:t>
            </a:r>
            <a:r>
              <a:rPr>
                <a:latin typeface="Courier New"/>
                <a:ea typeface="Courier New"/>
                <a:cs typeface="Courier New"/>
                <a:sym typeface="Courier New"/>
              </a:rPr>
              <a:t>amzn-ami-vpc-nat</a:t>
            </a:r>
            <a:r>
              <a:t> in their names, so you can search for them in the Amazon EC2 console.</a:t>
            </a:r>
          </a:p>
        </p:txBody>
      </p:sp>
      <p:pic>
        <p:nvPicPr>
          <p:cNvPr id="166" name="pasted-image.tiff" descr="pasted-image.tiff"/>
          <p:cNvPicPr>
            <a:picLocks noChangeAspect="1"/>
          </p:cNvPicPr>
          <p:nvPr/>
        </p:nvPicPr>
        <p:blipFill>
          <a:blip r:embed="rId2">
            <a:extLst/>
          </a:blip>
          <a:stretch>
            <a:fillRect/>
          </a:stretch>
        </p:blipFill>
        <p:spPr>
          <a:xfrm>
            <a:off x="280044" y="2990848"/>
            <a:ext cx="6964885" cy="5727701"/>
          </a:xfrm>
          <a:prstGeom prst="rect">
            <a:avLst/>
          </a:prstGeom>
          <a:ln w="12700">
            <a:miter lim="400000"/>
          </a:ln>
        </p:spPr>
      </p:pic>
      <p:sp>
        <p:nvSpPr>
          <p:cNvPr id="167" name="http://docs.aws.amazon.com/AmazonVPC/latest/UserGuide/vpc-nat-comparison.html -difference between gateway and Instance">
            <a:hlinkClick r:id="rId3" invalidUrl="" action="" tgtFrame="" tooltip="" history="1" highlightClick="0" endSnd="0"/>
          </p:cNvPr>
          <p:cNvSpPr txBox="1"/>
          <p:nvPr/>
        </p:nvSpPr>
        <p:spPr>
          <a:xfrm>
            <a:off x="-411572" y="8832848"/>
            <a:ext cx="11585501" cy="30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400"/>
            </a:pPr>
            <a:r>
              <a:rPr u="sng">
                <a:hlinkClick r:id="rId3" invalidUrl="" action="" tgtFrame="" tooltip="" history="1" highlightClick="0" endSnd="0"/>
              </a:rPr>
              <a:t>http://docs.aws.amazon.com/AmazonVPC/latest/UserGuide/vpc-nat-comparison.html</a:t>
            </a:r>
            <a:r>
              <a:t> -difference between gateway and Instance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AWs Connectivity to On Prem Data Centre"/>
          <p:cNvSpPr txBox="1"/>
          <p:nvPr>
            <p:ph type="title"/>
          </p:nvPr>
        </p:nvSpPr>
        <p:spPr>
          <a:prstGeom prst="rect">
            <a:avLst/>
          </a:prstGeom>
        </p:spPr>
        <p:txBody>
          <a:bodyPr/>
          <a:lstStyle>
            <a:lvl1pPr algn="ctr"/>
          </a:lstStyle>
          <a:p>
            <a:pPr/>
            <a:r>
              <a:t>AWs Connectivity to On Prem Data Centre</a:t>
            </a:r>
          </a:p>
        </p:txBody>
      </p:sp>
      <p:pic>
        <p:nvPicPr>
          <p:cNvPr id="170" name="pasted-image.tiff" descr="pasted-image.tiff"/>
          <p:cNvPicPr>
            <a:picLocks noChangeAspect="1"/>
          </p:cNvPicPr>
          <p:nvPr/>
        </p:nvPicPr>
        <p:blipFill>
          <a:blip r:embed="rId2">
            <a:extLst/>
          </a:blip>
          <a:stretch>
            <a:fillRect/>
          </a:stretch>
        </p:blipFill>
        <p:spPr>
          <a:xfrm>
            <a:off x="508000" y="2666999"/>
            <a:ext cx="11510658" cy="64770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AWS - Direct Connect"/>
          <p:cNvSpPr txBox="1"/>
          <p:nvPr>
            <p:ph type="title"/>
          </p:nvPr>
        </p:nvSpPr>
        <p:spPr>
          <a:prstGeom prst="rect">
            <a:avLst/>
          </a:prstGeom>
        </p:spPr>
        <p:txBody>
          <a:bodyPr/>
          <a:lstStyle/>
          <a:p>
            <a:pPr/>
            <a:r>
              <a:t>AWS - Direct Connect</a:t>
            </a:r>
          </a:p>
        </p:txBody>
      </p:sp>
      <p:sp>
        <p:nvSpPr>
          <p:cNvPr id="173" name="Dedicated Network path with assured bandwidth…"/>
          <p:cNvSpPr txBox="1"/>
          <p:nvPr/>
        </p:nvSpPr>
        <p:spPr>
          <a:xfrm>
            <a:off x="9136974" y="2794000"/>
            <a:ext cx="3571182" cy="579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1876" indent="-221876" algn="l">
              <a:buClr>
                <a:srgbClr val="BEBEBE"/>
              </a:buClr>
              <a:buSzPct val="125000"/>
              <a:buChar char="•"/>
              <a:defRPr sz="2400"/>
            </a:pPr>
            <a:r>
              <a:t>Dedicated Network path with assured bandwidth</a:t>
            </a:r>
          </a:p>
          <a:p>
            <a:pPr marL="221876" indent="-221876" algn="l">
              <a:buClr>
                <a:srgbClr val="BEBEBE"/>
              </a:buClr>
              <a:buSzPct val="125000"/>
              <a:buChar char="•"/>
              <a:defRPr sz="2400"/>
            </a:pPr>
          </a:p>
          <a:p>
            <a:pPr marL="221876" indent="-221876" algn="l">
              <a:buClr>
                <a:srgbClr val="BEBEBE"/>
              </a:buClr>
              <a:buSzPct val="125000"/>
              <a:buChar char="•"/>
              <a:defRPr sz="2400"/>
            </a:pPr>
            <a:r>
              <a:t>More secure than Internet based IP-Sec VPN</a:t>
            </a:r>
          </a:p>
          <a:p>
            <a:pPr marL="221876" indent="-221876" algn="l">
              <a:buClr>
                <a:srgbClr val="BEBEBE"/>
              </a:buClr>
              <a:buSzPct val="125000"/>
              <a:buChar char="•"/>
              <a:defRPr sz="2400"/>
            </a:pPr>
          </a:p>
          <a:p>
            <a:pPr marL="221876" indent="-221876" algn="l">
              <a:buClr>
                <a:srgbClr val="BEBEBE"/>
              </a:buClr>
              <a:buSzPct val="125000"/>
              <a:buChar char="•"/>
              <a:defRPr sz="2400"/>
            </a:pPr>
            <a:r>
              <a:t>Central Network Control Point </a:t>
            </a:r>
          </a:p>
          <a:p>
            <a:pPr marL="221876" indent="-221876" algn="l">
              <a:buClr>
                <a:srgbClr val="BEBEBE"/>
              </a:buClr>
              <a:buSzPct val="125000"/>
              <a:buChar char="•"/>
              <a:defRPr sz="2400"/>
            </a:pPr>
          </a:p>
          <a:p>
            <a:pPr marL="221876" indent="-221876" algn="l">
              <a:buClr>
                <a:srgbClr val="BEBEBE"/>
              </a:buClr>
              <a:buSzPct val="125000"/>
              <a:buChar char="•"/>
              <a:defRPr sz="2400"/>
            </a:pPr>
            <a:r>
              <a:t>VPG - Virtual Private Gateway, AWS side of VPN connection</a:t>
            </a:r>
          </a:p>
          <a:p>
            <a:pPr marL="221876" indent="-221876" algn="l">
              <a:buClr>
                <a:srgbClr val="BEBEBE"/>
              </a:buClr>
              <a:buSzPct val="125000"/>
              <a:buChar char="•"/>
              <a:defRPr sz="2400"/>
            </a:pPr>
          </a:p>
          <a:p>
            <a:pPr marL="221876" indent="-221876" algn="l">
              <a:buClr>
                <a:srgbClr val="BEBEBE"/>
              </a:buClr>
              <a:buSzPct val="125000"/>
              <a:buChar char="•"/>
              <a:defRPr sz="2400"/>
            </a:pPr>
            <a:r>
              <a:t>CG- Customer Gateway, Customer side VPN connection </a:t>
            </a:r>
          </a:p>
        </p:txBody>
      </p:sp>
      <p:pic>
        <p:nvPicPr>
          <p:cNvPr id="174" name="pasted-image.tiff" descr="pasted-image.tiff"/>
          <p:cNvPicPr>
            <a:picLocks noChangeAspect="1"/>
          </p:cNvPicPr>
          <p:nvPr/>
        </p:nvPicPr>
        <p:blipFill>
          <a:blip r:embed="rId2">
            <a:extLst/>
          </a:blip>
          <a:stretch>
            <a:fillRect/>
          </a:stretch>
        </p:blipFill>
        <p:spPr>
          <a:xfrm>
            <a:off x="298450" y="2869440"/>
            <a:ext cx="8746015" cy="565226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AWs VPN Connectivity"/>
          <p:cNvSpPr txBox="1"/>
          <p:nvPr>
            <p:ph type="title"/>
          </p:nvPr>
        </p:nvSpPr>
        <p:spPr>
          <a:prstGeom prst="rect">
            <a:avLst/>
          </a:prstGeom>
        </p:spPr>
        <p:txBody>
          <a:bodyPr/>
          <a:lstStyle/>
          <a:p>
            <a:pPr/>
            <a:r>
              <a:t>AWs VPN Connectivity</a:t>
            </a:r>
          </a:p>
        </p:txBody>
      </p:sp>
      <p:graphicFrame>
        <p:nvGraphicFramePr>
          <p:cNvPr id="177" name="Table"/>
          <p:cNvGraphicFramePr/>
          <p:nvPr/>
        </p:nvGraphicFramePr>
        <p:xfrm>
          <a:off x="666750" y="2990850"/>
          <a:ext cx="11506796" cy="58356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05427"/>
                <a:gridCol w="9295018"/>
              </a:tblGrid>
              <a:tr h="1165860">
                <a:tc>
                  <a:txBody>
                    <a:bodyPr/>
                    <a:lstStyle/>
                    <a:p>
                      <a:pPr algn="l" defTabSz="457200">
                        <a:lnSpc>
                          <a:spcPts val="3900"/>
                        </a:lnSpc>
                        <a:tabLst>
                          <a:tab pos="1181100" algn="l"/>
                        </a:tabLst>
                        <a:defRPr>
                          <a:solidFill>
                            <a:srgbClr val="000000"/>
                          </a:solidFill>
                        </a:defRPr>
                      </a:pPr>
                      <a:r>
                        <a:rPr b="1">
                          <a:solidFill>
                            <a:srgbClr val="333333"/>
                          </a:solidFill>
                          <a:latin typeface="Lucida Grande"/>
                          <a:ea typeface="Lucida Grande"/>
                          <a:cs typeface="Lucida Grande"/>
                          <a:sym typeface="Lucida Grande"/>
                        </a:rPr>
                        <a:t>VPN connectivity option</a:t>
                      </a:r>
                    </a:p>
                  </a:txBody>
                  <a:tcPr marL="63500" marR="63500" marT="63500" marB="63500" anchor="t" anchorCtr="0" horzOverflow="overflow">
                    <a:lnR w="12700">
                      <a:solidFill>
                        <a:srgbClr val="CCCCCC"/>
                      </a:solidFill>
                      <a:miter lim="400000"/>
                    </a:lnR>
                    <a:lnT w="12700">
                      <a:miter lim="400000"/>
                    </a:lnT>
                    <a:lnB w="12700">
                      <a:solidFill>
                        <a:srgbClr val="CCCCCC"/>
                      </a:solidFill>
                      <a:miter lim="400000"/>
                    </a:lnB>
                    <a:solidFill>
                      <a:srgbClr val="EEEEEE"/>
                    </a:solidFill>
                  </a:tcPr>
                </a:tc>
                <a:tc>
                  <a:txBody>
                    <a:bodyPr/>
                    <a:lstStyle/>
                    <a:p>
                      <a:pPr algn="l" defTabSz="457200">
                        <a:lnSpc>
                          <a:spcPts val="3900"/>
                        </a:lnSpc>
                        <a:tabLst>
                          <a:tab pos="1181100" algn="l"/>
                        </a:tabLst>
                        <a:defRPr>
                          <a:solidFill>
                            <a:srgbClr val="000000"/>
                          </a:solidFill>
                        </a:defRPr>
                      </a:pPr>
                      <a:r>
                        <a:rPr b="1">
                          <a:solidFill>
                            <a:srgbClr val="333333"/>
                          </a:solidFill>
                          <a:latin typeface="Lucida Grande"/>
                          <a:ea typeface="Lucida Grande"/>
                          <a:cs typeface="Lucida Grande"/>
                          <a:sym typeface="Lucida Grande"/>
                        </a:rPr>
                        <a:t>Description</a:t>
                      </a:r>
                    </a:p>
                  </a:txBody>
                  <a:tcPr marL="63500" marR="63500" marT="63500" marB="63500" anchor="t" anchorCtr="0" horzOverflow="overflow">
                    <a:lnL w="12700">
                      <a:solidFill>
                        <a:srgbClr val="CCCCCC"/>
                      </a:solidFill>
                      <a:miter lim="400000"/>
                    </a:lnL>
                    <a:lnR w="12700">
                      <a:solidFill>
                        <a:srgbClr val="CCCCCC"/>
                      </a:solidFill>
                      <a:miter lim="400000"/>
                    </a:lnR>
                    <a:lnT w="12700">
                      <a:miter lim="400000"/>
                    </a:lnT>
                    <a:lnB w="12700">
                      <a:solidFill>
                        <a:srgbClr val="CCCCCC"/>
                      </a:solidFill>
                      <a:miter lim="400000"/>
                    </a:lnB>
                    <a:solidFill>
                      <a:srgbClr val="EEEEEE"/>
                    </a:solidFill>
                  </a:tcPr>
                </a:tc>
              </a:tr>
              <a:tr h="1165860">
                <a:tc>
                  <a:txBody>
                    <a:bodyPr/>
                    <a:lstStyle/>
                    <a:p>
                      <a:pPr algn="l" defTabSz="457200">
                        <a:lnSpc>
                          <a:spcPts val="3900"/>
                        </a:lnSpc>
                        <a:tabLst>
                          <a:tab pos="1181100" algn="l"/>
                        </a:tabLst>
                        <a:defRPr>
                          <a:solidFill>
                            <a:srgbClr val="000000"/>
                          </a:solidFill>
                        </a:defRPr>
                      </a:pPr>
                      <a:r>
                        <a:rPr>
                          <a:solidFill>
                            <a:srgbClr val="444444"/>
                          </a:solidFill>
                          <a:latin typeface="Lucida Grande"/>
                          <a:ea typeface="Lucida Grande"/>
                          <a:cs typeface="Lucida Grande"/>
                          <a:sym typeface="Lucida Grande"/>
                        </a:rPr>
                        <a:t>AWS hardware VPN</a:t>
                      </a:r>
                    </a:p>
                  </a:txBody>
                  <a:tcPr marL="63500" marR="63500" marT="63500" marB="63500" anchor="t" anchorCtr="0" horzOverflow="overflow">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ts val="3900"/>
                        </a:lnSpc>
                        <a:tabLst>
                          <a:tab pos="1181100" algn="l"/>
                        </a:tabLst>
                        <a:defRPr>
                          <a:solidFill>
                            <a:srgbClr val="444444"/>
                          </a:solidFill>
                          <a:latin typeface="Lucida Grande"/>
                          <a:ea typeface="Lucida Grande"/>
                          <a:cs typeface="Lucida Grande"/>
                          <a:sym typeface="Lucida Grande"/>
                        </a:defRPr>
                      </a:pPr>
                      <a:r>
                        <a:t>You can create an IPsec, hardware VPN connection between your VPC and your remote network. On the AWS side of the VPN connection, a virtual private gatewayprovides two VPN endpoints for automatic failover. You configure your customer gateway, which is the physical device or software application on the remote side of the VPN connection. For more information, see </a:t>
                      </a:r>
                      <a:r>
                        <a:rPr u="sng">
                          <a:hlinkClick r:id="rId2" invalidUrl="" action="" tgtFrame="" tooltip="" history="1" highlightClick="0" endSnd="0"/>
                        </a:rPr>
                        <a:t>Adding a Hardware Virtual Private Gateway to Your VPC</a:t>
                      </a:r>
                      <a:r>
                        <a:t>, and the </a:t>
                      </a:r>
                      <a:r>
                        <a:rPr u="sng">
                          <a:hlinkClick r:id="rId3" invalidUrl="" action="" tgtFrame="" tooltip="" history="1" highlightClick="0" endSnd="0"/>
                        </a:rPr>
                        <a:t>Amazon VPC Network Administrator Guide</a:t>
                      </a:r>
                      <a:r>
                        <a:t>.</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1165860">
                <a:tc>
                  <a:txBody>
                    <a:bodyPr/>
                    <a:lstStyle/>
                    <a:p>
                      <a:pPr algn="l" defTabSz="457200">
                        <a:lnSpc>
                          <a:spcPts val="3900"/>
                        </a:lnSpc>
                        <a:tabLst>
                          <a:tab pos="1181100" algn="l"/>
                        </a:tabLst>
                        <a:defRPr>
                          <a:solidFill>
                            <a:srgbClr val="000000"/>
                          </a:solidFill>
                        </a:defRPr>
                      </a:pPr>
                      <a:r>
                        <a:rPr>
                          <a:solidFill>
                            <a:srgbClr val="444444"/>
                          </a:solidFill>
                          <a:latin typeface="Lucida Grande"/>
                          <a:ea typeface="Lucida Grande"/>
                          <a:cs typeface="Lucida Grande"/>
                          <a:sym typeface="Lucida Grande"/>
                        </a:rPr>
                        <a:t>AWS Direct Connect</a:t>
                      </a:r>
                    </a:p>
                  </a:txBody>
                  <a:tcPr marL="63500" marR="63500" marT="63500" marB="63500" anchor="t" anchorCtr="0" horzOverflow="overflow">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ts val="3900"/>
                        </a:lnSpc>
                        <a:tabLst>
                          <a:tab pos="1181100" algn="l"/>
                        </a:tabLst>
                        <a:defRPr>
                          <a:solidFill>
                            <a:srgbClr val="444444"/>
                          </a:solidFill>
                          <a:latin typeface="Lucida Grande"/>
                          <a:ea typeface="Lucida Grande"/>
                          <a:cs typeface="Lucida Grande"/>
                          <a:sym typeface="Lucida Grande"/>
                        </a:defRPr>
                      </a:pPr>
                      <a:r>
                        <a:t>AWS Direct Connect provides a dedicated private connection from a remote network to your VPC. You can combine this connection with an AWS hardware VPN connection to create an IPsec-encrypted connection. For more information, see </a:t>
                      </a:r>
                      <a:r>
                        <a:rPr u="sng">
                          <a:hlinkClick r:id="rId4" invalidUrl="" action="" tgtFrame="" tooltip="" history="1" highlightClick="0" endSnd="0"/>
                        </a:rPr>
                        <a:t>What is AWS Direct Connect?</a:t>
                      </a:r>
                      <a:r>
                        <a:t> in the AWS Direct Connect User Guide.</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951001">
                <a:tc>
                  <a:txBody>
                    <a:bodyPr/>
                    <a:lstStyle/>
                    <a:p>
                      <a:pPr algn="l" defTabSz="457200">
                        <a:lnSpc>
                          <a:spcPts val="3900"/>
                        </a:lnSpc>
                        <a:tabLst>
                          <a:tab pos="1181100" algn="l"/>
                        </a:tabLst>
                        <a:defRPr>
                          <a:solidFill>
                            <a:srgbClr val="000000"/>
                          </a:solidFill>
                        </a:defRPr>
                      </a:pPr>
                      <a:r>
                        <a:rPr>
                          <a:solidFill>
                            <a:srgbClr val="444444"/>
                          </a:solidFill>
                          <a:latin typeface="Lucida Grande"/>
                          <a:ea typeface="Lucida Grande"/>
                          <a:cs typeface="Lucida Grande"/>
                          <a:sym typeface="Lucida Grande"/>
                        </a:rPr>
                        <a:t>AWS VPN CloudHub</a:t>
                      </a:r>
                    </a:p>
                  </a:txBody>
                  <a:tcPr marL="63500" marR="63500" marT="63500" marB="63500" anchor="t" anchorCtr="0" horzOverflow="overflow">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ts val="3900"/>
                        </a:lnSpc>
                        <a:tabLst>
                          <a:tab pos="1181100" algn="l"/>
                        </a:tabLst>
                        <a:defRPr>
                          <a:solidFill>
                            <a:srgbClr val="000000"/>
                          </a:solidFill>
                        </a:defRPr>
                      </a:pPr>
                      <a:r>
                        <a:rPr>
                          <a:solidFill>
                            <a:srgbClr val="444444"/>
                          </a:solidFill>
                          <a:latin typeface="Lucida Grande"/>
                          <a:ea typeface="Lucida Grande"/>
                          <a:cs typeface="Lucida Grande"/>
                          <a:sym typeface="Lucida Grande"/>
                        </a:rPr>
                        <a:t>If you have more than one remote network (for example, multiple branch offices), you can create multiple AWS hardware VPN connections via your VPC to enable communication between these networks.</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1380718">
                <a:tc>
                  <a:txBody>
                    <a:bodyPr/>
                    <a:lstStyle/>
                    <a:p>
                      <a:pPr algn="l" defTabSz="457200">
                        <a:lnSpc>
                          <a:spcPts val="3900"/>
                        </a:lnSpc>
                        <a:tabLst>
                          <a:tab pos="1181100" algn="l"/>
                        </a:tabLst>
                        <a:defRPr>
                          <a:solidFill>
                            <a:srgbClr val="000000"/>
                          </a:solidFill>
                        </a:defRPr>
                      </a:pPr>
                      <a:r>
                        <a:rPr>
                          <a:solidFill>
                            <a:srgbClr val="444444"/>
                          </a:solidFill>
                          <a:latin typeface="Lucida Grande"/>
                          <a:ea typeface="Lucida Grande"/>
                          <a:cs typeface="Lucida Grande"/>
                          <a:sym typeface="Lucida Grande"/>
                        </a:rPr>
                        <a:t>Software VPN</a:t>
                      </a:r>
                    </a:p>
                  </a:txBody>
                  <a:tcPr marL="63500" marR="63500" marT="63500" marB="63500" anchor="t" anchorCtr="0" horzOverflow="overflow">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ts val="3900"/>
                        </a:lnSpc>
                        <a:tabLst>
                          <a:tab pos="1181100" algn="l"/>
                        </a:tabLst>
                        <a:defRPr>
                          <a:solidFill>
                            <a:srgbClr val="444444"/>
                          </a:solidFill>
                          <a:latin typeface="Lucida Grande"/>
                          <a:ea typeface="Lucida Grande"/>
                          <a:cs typeface="Lucida Grande"/>
                          <a:sym typeface="Lucida Grande"/>
                        </a:defRPr>
                      </a:pPr>
                      <a:r>
                        <a:t>You can create a VPN connection to your remote network by using an Amazon EC2 instance in your VPC that's running a software VPN appliance. AWS does not provide or maintain software VPN appliances; however, you can choose from a range of products provided by partners and open source communities. Find software VPN appliances on the </a:t>
                      </a:r>
                      <a:r>
                        <a:rPr u="sng">
                          <a:hlinkClick r:id="rId5" invalidUrl="" action="" tgtFrame="" tooltip="" history="1" highlightClick="0" endSnd="0"/>
                        </a:rPr>
                        <a:t>AWS Marketplace</a:t>
                      </a:r>
                      <a:r>
                        <a:t>.</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AWS - VPC Peering"/>
          <p:cNvSpPr txBox="1"/>
          <p:nvPr>
            <p:ph type="title"/>
          </p:nvPr>
        </p:nvSpPr>
        <p:spPr>
          <a:prstGeom prst="rect">
            <a:avLst/>
          </a:prstGeom>
        </p:spPr>
        <p:txBody>
          <a:bodyPr/>
          <a:lstStyle/>
          <a:p>
            <a:pPr/>
            <a:r>
              <a:t>AWS - VPC Peering</a:t>
            </a:r>
          </a:p>
        </p:txBody>
      </p:sp>
      <p:sp>
        <p:nvSpPr>
          <p:cNvPr id="180" name="A VPC peering connection is a networking connection between two VPCs that enables you to route traffic between them using private IPv4 addresses or IPv6 addresses.…"/>
          <p:cNvSpPr txBox="1"/>
          <p:nvPr>
            <p:ph type="body" sz="half" idx="1"/>
          </p:nvPr>
        </p:nvSpPr>
        <p:spPr>
          <a:xfrm>
            <a:off x="6737994" y="2463799"/>
            <a:ext cx="5796906" cy="5727701"/>
          </a:xfrm>
          <a:prstGeom prst="rect">
            <a:avLst/>
          </a:prstGeom>
        </p:spPr>
        <p:txBody>
          <a:bodyPr/>
          <a:lstStyle/>
          <a:p>
            <a:pPr marL="295835" indent="-295835">
              <a:buClr>
                <a:srgbClr val="BEBEBE"/>
              </a:buClr>
              <a:buSzPct val="125000"/>
              <a:buChar char="•"/>
              <a:defRPr sz="2400"/>
            </a:pPr>
            <a:r>
              <a:t>A VPC peering connection is a networking connection between two VPCs that enables you to route traffic between them using private IPv4 addresses or IPv6 addresses.</a:t>
            </a:r>
          </a:p>
          <a:p>
            <a:pPr marL="295835" indent="-295835">
              <a:buClr>
                <a:srgbClr val="BEBEBE"/>
              </a:buClr>
              <a:buSzPct val="125000"/>
              <a:buChar char="•"/>
              <a:defRPr sz="2400"/>
            </a:pPr>
            <a:r>
              <a:t>Instances in either VPC can communicate with each other as if they are within the same network. </a:t>
            </a:r>
          </a:p>
          <a:p>
            <a:pPr marL="295835" indent="-295835">
              <a:buClr>
                <a:srgbClr val="BEBEBE"/>
              </a:buClr>
              <a:buSzPct val="125000"/>
              <a:buChar char="•"/>
              <a:defRPr sz="2400"/>
            </a:pPr>
            <a:r>
              <a:t>You can create a VPC peering connection between your own VPCs, or with a VPC in another AWS account. In both cases, the VPCs must be in the same region.</a:t>
            </a:r>
          </a:p>
        </p:txBody>
      </p:sp>
      <p:grpSp>
        <p:nvGrpSpPr>
          <p:cNvPr id="183" name="pasted-image.tiff"/>
          <p:cNvGrpSpPr/>
          <p:nvPr/>
        </p:nvGrpSpPr>
        <p:grpSpPr>
          <a:xfrm>
            <a:off x="320997" y="2826820"/>
            <a:ext cx="6195920" cy="3268223"/>
            <a:chOff x="0" y="0"/>
            <a:chExt cx="6195919" cy="3268222"/>
          </a:xfrm>
        </p:grpSpPr>
        <p:pic>
          <p:nvPicPr>
            <p:cNvPr id="182" name="pasted-image.tiff" descr="pasted-image.tiff"/>
            <p:cNvPicPr>
              <a:picLocks noChangeAspect="1"/>
            </p:cNvPicPr>
            <p:nvPr/>
          </p:nvPicPr>
          <p:blipFill>
            <a:blip r:embed="rId2">
              <a:extLst/>
            </a:blip>
            <a:stretch>
              <a:fillRect/>
            </a:stretch>
          </p:blipFill>
          <p:spPr>
            <a:xfrm>
              <a:off x="127000" y="88900"/>
              <a:ext cx="5941920" cy="2938023"/>
            </a:xfrm>
            <a:prstGeom prst="rect">
              <a:avLst/>
            </a:prstGeom>
            <a:ln>
              <a:noFill/>
            </a:ln>
            <a:effectLst/>
          </p:spPr>
        </p:pic>
        <p:pic>
          <p:nvPicPr>
            <p:cNvPr id="181" name="pasted-image.tiff" descr="pasted-image.tiff"/>
            <p:cNvPicPr>
              <a:picLocks noChangeAspect="0"/>
            </p:cNvPicPr>
            <p:nvPr/>
          </p:nvPicPr>
          <p:blipFill>
            <a:blip r:embed="rId3">
              <a:extLst/>
            </a:blip>
            <a:stretch>
              <a:fillRect/>
            </a:stretch>
          </p:blipFill>
          <p:spPr>
            <a:xfrm>
              <a:off x="0" y="-1"/>
              <a:ext cx="6195920" cy="3268224"/>
            </a:xfrm>
            <a:prstGeom prst="rect">
              <a:avLst/>
            </a:prstGeom>
            <a:effectLst/>
          </p:spPr>
        </p:pic>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VPC peering limitations"/>
          <p:cNvSpPr txBox="1"/>
          <p:nvPr>
            <p:ph type="title"/>
          </p:nvPr>
        </p:nvSpPr>
        <p:spPr>
          <a:prstGeom prst="rect">
            <a:avLst/>
          </a:prstGeom>
        </p:spPr>
        <p:txBody>
          <a:bodyPr/>
          <a:lstStyle/>
          <a:p>
            <a:pPr/>
            <a:r>
              <a:t>VPC peering limitations</a:t>
            </a:r>
          </a:p>
        </p:txBody>
      </p:sp>
      <p:sp>
        <p:nvSpPr>
          <p:cNvPr id="186" name="You cannot create a VPC peering connection between VPCs that have matching or overlapping IPv4 or IPv6 CIDR blocks.…"/>
          <p:cNvSpPr txBox="1"/>
          <p:nvPr>
            <p:ph type="body" sz="half" idx="1"/>
          </p:nvPr>
        </p:nvSpPr>
        <p:spPr>
          <a:xfrm>
            <a:off x="5512941" y="3035300"/>
            <a:ext cx="6983859" cy="5727700"/>
          </a:xfrm>
          <a:prstGeom prst="rect">
            <a:avLst/>
          </a:prstGeom>
        </p:spPr>
        <p:txBody>
          <a:bodyPr/>
          <a:lstStyle/>
          <a:p>
            <a:pPr marL="177501" indent="-177501" defTabSz="233679">
              <a:spcBef>
                <a:spcPts val="1200"/>
              </a:spcBef>
              <a:buClr>
                <a:srgbClr val="BEBEBE"/>
              </a:buClr>
              <a:buSzPct val="125000"/>
              <a:buChar char="•"/>
              <a:defRPr sz="1920"/>
            </a:pPr>
            <a:r>
              <a:t>You cannot create a VPC peering connection between VPCs that have matching or overlapping IPv4 or IPv6 CIDR blocks.</a:t>
            </a:r>
          </a:p>
          <a:p>
            <a:pPr marL="177501" indent="-177501" defTabSz="233679">
              <a:spcBef>
                <a:spcPts val="1200"/>
              </a:spcBef>
              <a:buClr>
                <a:srgbClr val="BEBEBE"/>
              </a:buClr>
              <a:buSzPct val="125000"/>
              <a:buChar char="•"/>
              <a:defRPr sz="1920"/>
            </a:pPr>
            <a:r>
              <a:t>You cannot create a VPC peering connection between VPCs in different regions.</a:t>
            </a:r>
            <a:br/>
          </a:p>
          <a:p>
            <a:pPr marL="177501" indent="-177501" defTabSz="233679">
              <a:spcBef>
                <a:spcPts val="1200"/>
              </a:spcBef>
              <a:buClr>
                <a:srgbClr val="BEBEBE"/>
              </a:buClr>
              <a:buSzPct val="125000"/>
              <a:buChar char="•"/>
              <a:defRPr sz="1920"/>
            </a:pPr>
            <a:r>
              <a:t>VPC peering does not support transitive peering relationships; in a VPC peering connection, your VPC does not have access to any other VPCs that the peer VPC may be peered with. This includes VPC peering connections that are established entirely within your own AWS account. </a:t>
            </a:r>
          </a:p>
          <a:p>
            <a:pPr marL="177501" indent="-177501" defTabSz="233679">
              <a:spcBef>
                <a:spcPts val="1200"/>
              </a:spcBef>
              <a:buClr>
                <a:srgbClr val="BEBEBE"/>
              </a:buClr>
              <a:buSzPct val="125000"/>
              <a:buChar char="•"/>
              <a:defRPr sz="1920"/>
            </a:pPr>
            <a:r>
              <a:t>You cannot have more than one VPC peering connection between the same two VPCs at the same time.</a:t>
            </a:r>
            <a:br/>
          </a:p>
          <a:p>
            <a:pPr marL="177501" indent="-177501" defTabSz="233679">
              <a:spcBef>
                <a:spcPts val="1200"/>
              </a:spcBef>
              <a:buClr>
                <a:srgbClr val="BEBEBE"/>
              </a:buClr>
              <a:buSzPct val="125000"/>
              <a:buChar char="•"/>
              <a:defRPr sz="1920"/>
            </a:pPr>
            <a:r>
              <a:t>A placement group can span peered VPCs; however, you do not get full-bisection bandwidth between instances in peered VPCs.</a:t>
            </a:r>
            <a:br/>
          </a:p>
          <a:p>
            <a:pPr marL="177501" indent="-177501" defTabSz="233679">
              <a:spcBef>
                <a:spcPts val="1200"/>
              </a:spcBef>
              <a:buClr>
                <a:srgbClr val="BEBEBE"/>
              </a:buClr>
              <a:buSzPct val="125000"/>
              <a:buChar char="•"/>
              <a:defRPr sz="1920"/>
            </a:pPr>
            <a:br/>
          </a:p>
        </p:txBody>
      </p:sp>
      <p:pic>
        <p:nvPicPr>
          <p:cNvPr id="187" name="pasted-image.tiff" descr="pasted-image.tiff"/>
          <p:cNvPicPr>
            <a:picLocks noChangeAspect="1"/>
          </p:cNvPicPr>
          <p:nvPr/>
        </p:nvPicPr>
        <p:blipFill>
          <a:blip r:embed="rId2">
            <a:extLst/>
          </a:blip>
          <a:stretch>
            <a:fillRect/>
          </a:stretch>
        </p:blipFill>
        <p:spPr>
          <a:xfrm>
            <a:off x="120650" y="2806700"/>
            <a:ext cx="5346700" cy="2641600"/>
          </a:xfrm>
          <a:prstGeom prst="rect">
            <a:avLst/>
          </a:prstGeom>
          <a:ln w="12700">
            <a:miter lim="400000"/>
          </a:ln>
        </p:spPr>
      </p:pic>
      <p:pic>
        <p:nvPicPr>
          <p:cNvPr id="188" name="pasted-image.tiff" descr="pasted-image.tiff"/>
          <p:cNvPicPr>
            <a:picLocks noChangeAspect="1"/>
          </p:cNvPicPr>
          <p:nvPr/>
        </p:nvPicPr>
        <p:blipFill>
          <a:blip r:embed="rId3">
            <a:extLst/>
          </a:blip>
          <a:stretch>
            <a:fillRect/>
          </a:stretch>
        </p:blipFill>
        <p:spPr>
          <a:xfrm>
            <a:off x="692468" y="5670550"/>
            <a:ext cx="4203064" cy="247704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Best practice for  Vpc design"/>
          <p:cNvSpPr txBox="1"/>
          <p:nvPr>
            <p:ph type="title"/>
          </p:nvPr>
        </p:nvSpPr>
        <p:spPr>
          <a:prstGeom prst="rect">
            <a:avLst/>
          </a:prstGeom>
        </p:spPr>
        <p:txBody>
          <a:bodyPr/>
          <a:lstStyle>
            <a:lvl1pPr algn="ctr"/>
          </a:lstStyle>
          <a:p>
            <a:pPr/>
            <a:r>
              <a:t>Best practice for  Vpc design</a:t>
            </a:r>
          </a:p>
        </p:txBody>
      </p:sp>
      <p:pic>
        <p:nvPicPr>
          <p:cNvPr id="191" name="pasted-image.tiff" descr="pasted-image.tiff"/>
          <p:cNvPicPr>
            <a:picLocks noChangeAspect="1"/>
          </p:cNvPicPr>
          <p:nvPr/>
        </p:nvPicPr>
        <p:blipFill>
          <a:blip r:embed="rId2">
            <a:extLst/>
          </a:blip>
          <a:stretch>
            <a:fillRect/>
          </a:stretch>
        </p:blipFill>
        <p:spPr>
          <a:xfrm>
            <a:off x="510976" y="2597148"/>
            <a:ext cx="11455401" cy="65151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VPC - LAB"/>
          <p:cNvSpPr txBox="1"/>
          <p:nvPr>
            <p:ph type="title"/>
          </p:nvPr>
        </p:nvSpPr>
        <p:spPr>
          <a:prstGeom prst="rect">
            <a:avLst/>
          </a:prstGeom>
        </p:spPr>
        <p:txBody>
          <a:bodyPr/>
          <a:lstStyle/>
          <a:p>
            <a:pPr/>
            <a:r>
              <a:t>VPC - LAB</a:t>
            </a:r>
          </a:p>
        </p:txBody>
      </p:sp>
      <p:sp>
        <p:nvSpPr>
          <p:cNvPr id="194" name="VPC - LAB"/>
          <p:cNvSpPr txBox="1"/>
          <p:nvPr>
            <p:ph type="body" idx="1"/>
          </p:nvPr>
        </p:nvSpPr>
        <p:spPr>
          <a:prstGeom prst="rect">
            <a:avLst/>
          </a:prstGeom>
        </p:spPr>
        <p:txBody>
          <a:bodyPr/>
          <a:lstStyle>
            <a:lvl1pPr marL="0" indent="0" algn="ctr">
              <a:spcBef>
                <a:spcPts val="0"/>
              </a:spcBef>
              <a:buSzTx/>
              <a:buNone/>
              <a:defRPr b="1" sz="6400">
                <a:solidFill>
                  <a:srgbClr val="AC3B30"/>
                </a:solidFill>
              </a:defRPr>
            </a:lvl1pPr>
          </a:lstStyle>
          <a:p>
            <a:pPr/>
            <a:r>
              <a:t>VPC - LAB</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AWS VPC Introduction"/>
          <p:cNvSpPr txBox="1"/>
          <p:nvPr>
            <p:ph type="title"/>
          </p:nvPr>
        </p:nvSpPr>
        <p:spPr>
          <a:prstGeom prst="rect">
            <a:avLst/>
          </a:prstGeom>
        </p:spPr>
        <p:txBody>
          <a:bodyPr/>
          <a:lstStyle/>
          <a:p>
            <a:pPr/>
            <a:r>
              <a:t>AWS VPC Introduction</a:t>
            </a:r>
          </a:p>
        </p:txBody>
      </p:sp>
      <p:sp>
        <p:nvSpPr>
          <p:cNvPr id="135" name="Amazon Virtual Private Cloud (Amazon VPC) enables you to launch Amazon Web Services (AWS) resources into a virtual network that you've defined. This virtual network closely resembles a traditional network that you'd operate in your own data center, with the benefits of using the scalable infrastructure of AWS.…"/>
          <p:cNvSpPr txBox="1"/>
          <p:nvPr>
            <p:ph type="body" idx="1"/>
          </p:nvPr>
        </p:nvSpPr>
        <p:spPr>
          <a:xfrm>
            <a:off x="333271" y="2667000"/>
            <a:ext cx="11988801" cy="5727700"/>
          </a:xfrm>
          <a:prstGeom prst="rect">
            <a:avLst/>
          </a:prstGeom>
        </p:spPr>
        <p:txBody>
          <a:bodyPr/>
          <a:lstStyle/>
          <a:p>
            <a:pPr>
              <a:buBlip>
                <a:blip r:embed="rId2"/>
              </a:buBlip>
              <a:defRPr sz="2800"/>
            </a:pPr>
            <a:r>
              <a:t>Amazon Virtual Private Cloud (Amazon VPC) enables you to launch Amazon Web Services (AWS) resources into a virtual network that you've defined. This virtual network closely resembles a traditional network that you'd operate in your own data center, with the benefits of using the scalable infrastructure of AWS.</a:t>
            </a:r>
          </a:p>
          <a:p>
            <a:pPr>
              <a:buBlip>
                <a:blip r:embed="rId2"/>
              </a:buBlip>
              <a:defRPr sz="2800"/>
            </a:pPr>
            <a:r>
              <a:t>Amazon VPC is the networking layer for Amazon EC2. </a:t>
            </a:r>
          </a:p>
          <a:p>
            <a:pPr>
              <a:buBlip>
                <a:blip r:embed="rId2"/>
              </a:buBlip>
              <a:defRPr sz="2800"/>
            </a:pPr>
            <a:r>
              <a:t>A virtual private cloud (VPC) is a virtual network dedicated to your AWS account. It is logically isolated from other virtual networks in the AWS cloud. You can launch your AWS resources, such as Amazon EC2 instances, into your VPC.</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Private IP Address Range"/>
          <p:cNvSpPr txBox="1"/>
          <p:nvPr>
            <p:ph type="title"/>
          </p:nvPr>
        </p:nvSpPr>
        <p:spPr>
          <a:prstGeom prst="rect">
            <a:avLst/>
          </a:prstGeom>
        </p:spPr>
        <p:txBody>
          <a:bodyPr/>
          <a:lstStyle/>
          <a:p>
            <a:pPr/>
            <a:r>
              <a:t>Private IP Address Range</a:t>
            </a:r>
          </a:p>
        </p:txBody>
      </p:sp>
      <p:sp>
        <p:nvSpPr>
          <p:cNvPr id="138" name="• 192.168.0.0 - 192.168.255.255 (65,536 IP addresses)…"/>
          <p:cNvSpPr txBox="1"/>
          <p:nvPr>
            <p:ph type="body" idx="1"/>
          </p:nvPr>
        </p:nvSpPr>
        <p:spPr>
          <a:prstGeom prst="rect">
            <a:avLst/>
          </a:prstGeom>
        </p:spPr>
        <p:txBody>
          <a:bodyPr/>
          <a:lstStyle/>
          <a:p>
            <a:pPr marL="0" indent="0">
              <a:buSzTx/>
              <a:buNone/>
            </a:pPr>
            <a:r>
              <a:t>	•	192.168.0.0 - 192.168.255.255</a:t>
            </a:r>
            <a:r>
              <a:t> (65,536 IP addresses)</a:t>
            </a:r>
          </a:p>
          <a:p>
            <a:pPr marL="0" indent="0">
              <a:buSzTx/>
              <a:buNone/>
            </a:pPr>
            <a:r>
              <a:t>	•	172.16.0.0 - 172.31.255.255</a:t>
            </a:r>
            <a:r>
              <a:t> (1,048,576 IP addresses)</a:t>
            </a:r>
          </a:p>
          <a:p>
            <a:pPr marL="0" indent="0">
              <a:buSzTx/>
              <a:buNone/>
            </a:pPr>
            <a:r>
              <a:t>	•	10.0.0.0 - 10.255.255.255</a:t>
            </a:r>
            <a:r>
              <a:t> (16,777,216 IP addresses)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VPC and Subnets"/>
          <p:cNvSpPr txBox="1"/>
          <p:nvPr>
            <p:ph type="title"/>
          </p:nvPr>
        </p:nvSpPr>
        <p:spPr>
          <a:prstGeom prst="rect">
            <a:avLst/>
          </a:prstGeom>
        </p:spPr>
        <p:txBody>
          <a:bodyPr/>
          <a:lstStyle/>
          <a:p>
            <a:pPr/>
            <a:r>
              <a:t>VPC and Subnets</a:t>
            </a:r>
          </a:p>
        </p:txBody>
      </p:sp>
      <p:sp>
        <p:nvSpPr>
          <p:cNvPr id="141" name="A subnet is a range of IP addresses in your VPC. You can launch AWS resources into a subnet that you select. Use a public subnet for resources that must be connected to the Internet, and a private subnet for resources that won't be connected to the Internet.…"/>
          <p:cNvSpPr txBox="1"/>
          <p:nvPr>
            <p:ph type="body" idx="1"/>
          </p:nvPr>
        </p:nvSpPr>
        <p:spPr>
          <a:xfrm>
            <a:off x="381000" y="2438400"/>
            <a:ext cx="11988800" cy="5727700"/>
          </a:xfrm>
          <a:prstGeom prst="rect">
            <a:avLst/>
          </a:prstGeom>
        </p:spPr>
        <p:txBody>
          <a:bodyPr/>
          <a:lstStyle/>
          <a:p>
            <a:pPr>
              <a:buBlip>
                <a:blip r:embed="rId2"/>
              </a:buBlip>
            </a:pPr>
            <a:r>
              <a:t>A subnet is a range of IP addresses in your VPC. You can launch AWS resources into a subnet that you select. Use a public subnet for resources that must be connected to the Internet, and a private subnet for resources that won't be connected to the Internet.</a:t>
            </a:r>
          </a:p>
          <a:p>
            <a:pPr>
              <a:buBlip>
                <a:blip r:embed="rId2"/>
              </a:buBlip>
            </a:pPr>
            <a:r>
              <a:t>VPC Address range can be as large as /16 and as small as /28</a:t>
            </a:r>
          </a:p>
          <a:p>
            <a:pPr>
              <a:buBlip>
                <a:blip r:embed="rId2"/>
              </a:buBlip>
            </a:pPr>
            <a:r>
              <a:t>Subnets can be classified as Public, Private or VPN only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Accessing the Internet in VPC"/>
          <p:cNvSpPr txBox="1"/>
          <p:nvPr>
            <p:ph type="title"/>
          </p:nvPr>
        </p:nvSpPr>
        <p:spPr>
          <a:prstGeom prst="rect">
            <a:avLst/>
          </a:prstGeom>
        </p:spPr>
        <p:txBody>
          <a:bodyPr/>
          <a:lstStyle>
            <a:lvl1pPr algn="ctr"/>
          </a:lstStyle>
          <a:p>
            <a:pPr/>
            <a:r>
              <a:t>Accessing the Internet in VPC</a:t>
            </a:r>
          </a:p>
        </p:txBody>
      </p:sp>
      <p:pic>
        <p:nvPicPr>
          <p:cNvPr id="144" name="pasted-image.png" descr="pasted-image.png"/>
          <p:cNvPicPr>
            <a:picLocks noChangeAspect="1"/>
          </p:cNvPicPr>
          <p:nvPr/>
        </p:nvPicPr>
        <p:blipFill>
          <a:blip r:embed="rId2">
            <a:extLst/>
          </a:blip>
          <a:stretch>
            <a:fillRect/>
          </a:stretch>
        </p:blipFill>
        <p:spPr>
          <a:xfrm>
            <a:off x="453372" y="2667000"/>
            <a:ext cx="7289801" cy="6121400"/>
          </a:xfrm>
          <a:prstGeom prst="rect">
            <a:avLst/>
          </a:prstGeom>
          <a:ln w="12700">
            <a:miter lim="400000"/>
          </a:ln>
        </p:spPr>
      </p:pic>
      <p:sp>
        <p:nvSpPr>
          <p:cNvPr id="145" name="Text"/>
          <p:cNvSpPr txBox="1"/>
          <p:nvPr/>
        </p:nvSpPr>
        <p:spPr>
          <a:xfrm>
            <a:off x="6041516" y="4565649"/>
            <a:ext cx="921768" cy="622301"/>
          </a:xfrm>
          <a:prstGeom prst="rect">
            <a:avLst/>
          </a:prstGeom>
          <a:ln w="12700">
            <a:miter lim="400000"/>
          </a:ln>
        </p:spPr>
        <p:txBody>
          <a:bodyPr wrap="none" lIns="50800" tIns="50800" rIns="50800" bIns="50800" anchor="ctr">
            <a:spAutoFit/>
          </a:bodyPr>
          <a:lstStyle/>
          <a:p>
            <a:pPr/>
          </a:p>
        </p:txBody>
      </p:sp>
      <p:sp>
        <p:nvSpPr>
          <p:cNvPr id="146" name="Your default VPC includes an Internet gateway, and each default subnet is a public subnet. Each instance that you launch into a default subnet has a private IPv4 address and a public IPv4 address.…"/>
          <p:cNvSpPr txBox="1"/>
          <p:nvPr>
            <p:ph type="body" sz="half" idx="1"/>
          </p:nvPr>
        </p:nvSpPr>
        <p:spPr>
          <a:xfrm>
            <a:off x="7971407" y="2667000"/>
            <a:ext cx="4622557" cy="6121401"/>
          </a:xfrm>
          <a:prstGeom prst="rect">
            <a:avLst/>
          </a:prstGeom>
        </p:spPr>
        <p:txBody>
          <a:bodyPr lIns="12700" tIns="12700" rIns="12700" bIns="12700"/>
          <a:lstStyle/>
          <a:p>
            <a:pPr marL="319502" indent="-319502" defTabSz="560831">
              <a:spcBef>
                <a:spcPts val="4000"/>
              </a:spcBef>
              <a:buBlip>
                <a:blip r:embed="rId3"/>
              </a:buBlip>
              <a:defRPr sz="3264"/>
            </a:pPr>
            <a:r>
              <a:rPr sz="2592"/>
              <a:t>Your default VPC includes an Internet gateway, and each default subnet is a public subnet. Each instance that you launch into a default subnet has a private IPv4 address and a public IPv4 address.</a:t>
            </a:r>
            <a:r>
              <a:t> </a:t>
            </a:r>
          </a:p>
          <a:p>
            <a:pPr marL="402335" indent="-402335" defTabSz="560831">
              <a:spcBef>
                <a:spcPts val="4000"/>
              </a:spcBef>
              <a:buBlip>
                <a:blip r:embed="rId3"/>
              </a:buBlip>
              <a:defRPr sz="2592"/>
            </a:pPr>
            <a:r>
              <a:t>These instances can communicate with the Internet through the Internet gateway. An Internet gateway enables your instances to connect to the Internet through the Amazon EC2 network edge.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Route  table"/>
          <p:cNvSpPr txBox="1"/>
          <p:nvPr>
            <p:ph type="title"/>
          </p:nvPr>
        </p:nvSpPr>
        <p:spPr>
          <a:prstGeom prst="rect">
            <a:avLst/>
          </a:prstGeom>
        </p:spPr>
        <p:txBody>
          <a:bodyPr/>
          <a:lstStyle/>
          <a:p>
            <a:pPr/>
            <a:r>
              <a:t>Route  table</a:t>
            </a:r>
          </a:p>
        </p:txBody>
      </p:sp>
      <p:sp>
        <p:nvSpPr>
          <p:cNvPr id="149" name="Your VPC has an implicit router.…"/>
          <p:cNvSpPr txBox="1"/>
          <p:nvPr>
            <p:ph type="body" idx="1"/>
          </p:nvPr>
        </p:nvSpPr>
        <p:spPr>
          <a:xfrm>
            <a:off x="508000" y="2578100"/>
            <a:ext cx="11988800" cy="5727700"/>
          </a:xfrm>
          <a:prstGeom prst="rect">
            <a:avLst/>
          </a:prstGeom>
        </p:spPr>
        <p:txBody>
          <a:bodyPr/>
          <a:lstStyle/>
          <a:p>
            <a:pPr marL="167639" indent="-167639" defTabSz="233679">
              <a:spcBef>
                <a:spcPts val="1600"/>
              </a:spcBef>
              <a:buClr>
                <a:srgbClr val="BEBEBE"/>
              </a:buClr>
              <a:buSzPct val="125000"/>
              <a:buChar char="•"/>
              <a:defRPr sz="1920"/>
            </a:pPr>
          </a:p>
          <a:p>
            <a:pPr marL="167639" indent="-167639" defTabSz="233679">
              <a:spcBef>
                <a:spcPts val="1600"/>
              </a:spcBef>
              <a:buClr>
                <a:srgbClr val="BEBEBE"/>
              </a:buClr>
              <a:buSzPct val="125000"/>
              <a:buChar char="•"/>
              <a:defRPr sz="1920"/>
            </a:pPr>
            <a:r>
              <a:rPr>
                <a:solidFill>
                  <a:srgbClr val="060606"/>
                </a:solidFill>
              </a:rPr>
              <a:t>Your VPC has an implicit router.</a:t>
            </a:r>
            <a:endParaRPr>
              <a:solidFill>
                <a:srgbClr val="060606"/>
              </a:solidFill>
            </a:endParaRPr>
          </a:p>
          <a:p>
            <a:pPr marL="167639" indent="-167639" defTabSz="233679">
              <a:spcBef>
                <a:spcPts val="1600"/>
              </a:spcBef>
              <a:buClr>
                <a:srgbClr val="BEBEBE"/>
              </a:buClr>
              <a:buSzPct val="125000"/>
              <a:buChar char="•"/>
              <a:defRPr sz="1920"/>
            </a:pPr>
            <a:r>
              <a:t>Your VPC automatically comes with a main route table that you can modify.</a:t>
            </a:r>
          </a:p>
          <a:p>
            <a:pPr marL="167639" indent="-167639" defTabSz="233679">
              <a:spcBef>
                <a:spcPts val="1600"/>
              </a:spcBef>
              <a:buClr>
                <a:srgbClr val="BEBEBE"/>
              </a:buClr>
              <a:buSzPct val="125000"/>
              <a:buChar char="•"/>
              <a:defRPr sz="1920"/>
            </a:pPr>
            <a:r>
              <a:t>You can create additional custom route tables for your VPC.</a:t>
            </a:r>
          </a:p>
          <a:p>
            <a:pPr marL="167639" indent="-167639" defTabSz="233679">
              <a:spcBef>
                <a:spcPts val="1600"/>
              </a:spcBef>
              <a:buClr>
                <a:srgbClr val="BEBEBE"/>
              </a:buClr>
              <a:buSzPct val="125000"/>
              <a:buChar char="•"/>
              <a:defRPr sz="1920"/>
            </a:pPr>
            <a:r>
              <a:t>Each subnet must be associated with a route table, which controls the routing for the subnet. If you don't explicitly associate a subnet with a particular route table, the subnet is implicitly associated with the main route table.</a:t>
            </a:r>
          </a:p>
          <a:p>
            <a:pPr marL="167639" indent="-167639" defTabSz="233679">
              <a:spcBef>
                <a:spcPts val="1600"/>
              </a:spcBef>
              <a:buClr>
                <a:srgbClr val="BEBEBE"/>
              </a:buClr>
              <a:buSzPct val="125000"/>
              <a:buChar char="•"/>
              <a:defRPr sz="1920"/>
            </a:pPr>
            <a:r>
              <a:t>You cannot delete the main route table, but you can replace the main route table with a custom table that you've created (so that this table is the default table each new subnet is associated with).</a:t>
            </a:r>
          </a:p>
          <a:p>
            <a:pPr marL="167639" indent="-167639" defTabSz="233679">
              <a:spcBef>
                <a:spcPts val="1600"/>
              </a:spcBef>
              <a:buClr>
                <a:srgbClr val="BEBEBE"/>
              </a:buClr>
              <a:buSzPct val="125000"/>
              <a:buChar char="•"/>
              <a:defRPr sz="1920"/>
            </a:pPr>
            <a:r>
              <a:t>Each route in a table specifies a destination CIDR and a target (for example, traffic destined for the external corporate network 172.16.0.0/12 is targeted for the virtual private gateway). We use the most specific route that matches the traffic to determine how to route the traffic.</a:t>
            </a:r>
          </a:p>
          <a:p>
            <a:pPr marL="167639" indent="-167639" defTabSz="233679">
              <a:spcBef>
                <a:spcPts val="1600"/>
              </a:spcBef>
              <a:buClr>
                <a:srgbClr val="BEBEBE"/>
              </a:buClr>
              <a:buSzPct val="125000"/>
              <a:buChar char="•"/>
              <a:defRPr sz="1920"/>
            </a:pPr>
            <a:r>
              <a:t>CIDR blocks for IPv4 and IPv6 are treated separately. For example, a route with a destination CIDR of 0.0.0.0/0 (all IPv4 addresses) does not automatically include all IPv6 addresses. You must create a route with a destination CIDR of ::/0 for all IPv6 addresses</a:t>
            </a:r>
            <a:br/>
          </a:p>
          <a:p>
            <a:pPr marL="167639" indent="-167639" defTabSz="233679">
              <a:spcBef>
                <a:spcPts val="1600"/>
              </a:spcBef>
              <a:buClr>
                <a:srgbClr val="BEBEBE"/>
              </a:buClr>
              <a:buSzPct val="125000"/>
              <a:buChar char="•"/>
              <a:defRPr sz="1920"/>
            </a:pPr>
            <a:r>
              <a:t>Every route table contains a local route for communication within the VPC over IPv4. If you've associated an IPv6 CIDR block with your VPC, every route table also contains a local route for communication within the VPC over IPv6. You cannot modify or delete these routes.</a:t>
            </a:r>
            <a:br/>
          </a:p>
          <a:p>
            <a:pPr marL="167639" indent="-167639" defTabSz="233679">
              <a:spcBef>
                <a:spcPts val="1600"/>
              </a:spcBef>
              <a:buClr>
                <a:srgbClr val="BEBEBE"/>
              </a:buClr>
              <a:buSzPct val="125000"/>
              <a:buChar char="•"/>
              <a:defRPr sz="1920"/>
            </a:pPr>
            <a:r>
              <a:t>	•	When you add an Internet gateway, an egress-only Internet gateway, a virtual private gateway, a NAT device, a peering connection, or a VPC endpoint in your VPC, you must update the route table for any subnet that uses these gateways or connections.</a:t>
            </a:r>
            <a:br/>
          </a:p>
          <a:p>
            <a:pPr marL="167639" indent="-167639" defTabSz="233679">
              <a:spcBef>
                <a:spcPts val="1600"/>
              </a:spcBef>
              <a:buClr>
                <a:srgbClr val="BEBEBE"/>
              </a:buClr>
              <a:buSzPct val="125000"/>
              <a:buChar char="•"/>
              <a:defRPr sz="1920"/>
            </a:pPr>
            <a:r>
              <a:t>	•	There is a limit on the number of route tables you can create per VPC, and the number of routes you can add per route table.</a:t>
            </a:r>
            <a:b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Key Point for route table"/>
          <p:cNvSpPr txBox="1"/>
          <p:nvPr>
            <p:ph type="title"/>
          </p:nvPr>
        </p:nvSpPr>
        <p:spPr>
          <a:prstGeom prst="rect">
            <a:avLst/>
          </a:prstGeom>
        </p:spPr>
        <p:txBody>
          <a:bodyPr/>
          <a:lstStyle/>
          <a:p>
            <a:pPr/>
            <a:r>
              <a:t>Key Point for route table</a:t>
            </a:r>
          </a:p>
        </p:txBody>
      </p:sp>
      <p:sp>
        <p:nvSpPr>
          <p:cNvPr id="152" name="Main Route Tables…"/>
          <p:cNvSpPr txBox="1"/>
          <p:nvPr>
            <p:ph type="body" idx="1"/>
          </p:nvPr>
        </p:nvSpPr>
        <p:spPr>
          <a:xfrm>
            <a:off x="508000" y="2666999"/>
            <a:ext cx="11988800" cy="5727701"/>
          </a:xfrm>
          <a:prstGeom prst="rect">
            <a:avLst/>
          </a:prstGeom>
        </p:spPr>
        <p:txBody>
          <a:bodyPr/>
          <a:lstStyle/>
          <a:p>
            <a:pPr marL="0" indent="0" defTabSz="467359">
              <a:spcBef>
                <a:spcPts val="3300"/>
              </a:spcBef>
              <a:buSzTx/>
              <a:buNone/>
              <a:defRPr sz="2720"/>
            </a:pPr>
            <a:r>
              <a:t>Main Route Tables</a:t>
            </a:r>
          </a:p>
          <a:p>
            <a:pPr marL="0" indent="0" defTabSz="467359">
              <a:spcBef>
                <a:spcPts val="3300"/>
              </a:spcBef>
              <a:buSzTx/>
              <a:buNone/>
              <a:defRPr sz="2720"/>
            </a:pPr>
            <a:r>
              <a:t>When you create a VPC, it automatically has a main route table. On the </a:t>
            </a:r>
            <a:r>
              <a:rPr b="1"/>
              <a:t>Route Tables</a:t>
            </a:r>
            <a:r>
              <a:t> page in the Amazon VPC console, you can view the main route table for a VPC by looking for </a:t>
            </a:r>
            <a:r>
              <a:rPr b="1"/>
              <a:t>Yes</a:t>
            </a:r>
            <a:r>
              <a:t> in the </a:t>
            </a:r>
            <a:r>
              <a:rPr b="1"/>
              <a:t>Main </a:t>
            </a:r>
            <a:r>
              <a:t>column. The main route table controls the routing for all subnets that are not explicitly associated with any other route table. You can add, remove, and modify routes in the main route table.</a:t>
            </a:r>
          </a:p>
          <a:p>
            <a:pPr marL="0" indent="0" defTabSz="467359">
              <a:spcBef>
                <a:spcPts val="3300"/>
              </a:spcBef>
              <a:buSzTx/>
              <a:buNone/>
              <a:defRPr sz="2720"/>
            </a:pPr>
            <a:r>
              <a:t>You can explicitly associate a subnet with the main route table, even if it's already implicitly associated. You might do that if you change which table is the main route table, which changes the default for additional new subnets, or any subnets that are not explicitly associated with any other route table.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Main Route Table and Custom route table"/>
          <p:cNvSpPr txBox="1"/>
          <p:nvPr>
            <p:ph type="title"/>
          </p:nvPr>
        </p:nvSpPr>
        <p:spPr>
          <a:prstGeom prst="rect">
            <a:avLst/>
          </a:prstGeom>
        </p:spPr>
        <p:txBody>
          <a:bodyPr/>
          <a:lstStyle>
            <a:lvl1pPr algn="ctr"/>
          </a:lstStyle>
          <a:p>
            <a:pPr/>
            <a:r>
              <a:t>Main Route Table and Custom route table</a:t>
            </a:r>
          </a:p>
        </p:txBody>
      </p:sp>
      <p:pic>
        <p:nvPicPr>
          <p:cNvPr id="155" name="pasted-image.png" descr="pasted-image.png"/>
          <p:cNvPicPr>
            <a:picLocks noChangeAspect="1"/>
          </p:cNvPicPr>
          <p:nvPr/>
        </p:nvPicPr>
        <p:blipFill>
          <a:blip r:embed="rId2">
            <a:extLst/>
          </a:blip>
          <a:stretch>
            <a:fillRect/>
          </a:stretch>
        </p:blipFill>
        <p:spPr>
          <a:xfrm>
            <a:off x="2578984" y="2578100"/>
            <a:ext cx="7063707" cy="660758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Internet gateways"/>
          <p:cNvSpPr txBox="1"/>
          <p:nvPr>
            <p:ph type="title"/>
          </p:nvPr>
        </p:nvSpPr>
        <p:spPr>
          <a:prstGeom prst="rect">
            <a:avLst/>
          </a:prstGeom>
        </p:spPr>
        <p:txBody>
          <a:bodyPr/>
          <a:lstStyle/>
          <a:p>
            <a:pPr/>
            <a:r>
              <a:t>Internet gateways</a:t>
            </a:r>
          </a:p>
        </p:txBody>
      </p:sp>
      <p:sp>
        <p:nvSpPr>
          <p:cNvPr id="158" name="An Internet gateway is a horizontally scaled, redundant, and highly available VPC component that allows communication between instances in your VPC and the Internet. It therefore imposes no availability risks or bandwidth constraints on your network traffic…"/>
          <p:cNvSpPr txBox="1"/>
          <p:nvPr>
            <p:ph type="body" sz="half" idx="1"/>
          </p:nvPr>
        </p:nvSpPr>
        <p:spPr>
          <a:xfrm>
            <a:off x="7108626" y="3035300"/>
            <a:ext cx="5388174" cy="5727700"/>
          </a:xfrm>
          <a:prstGeom prst="rect">
            <a:avLst/>
          </a:prstGeom>
        </p:spPr>
        <p:txBody>
          <a:bodyPr anchor="t"/>
          <a:lstStyle/>
          <a:p>
            <a:pPr marL="393954" indent="-393954" defTabSz="549148">
              <a:spcBef>
                <a:spcPts val="3900"/>
              </a:spcBef>
              <a:buClr>
                <a:srgbClr val="BEBEBE"/>
              </a:buClr>
              <a:buSzPct val="125000"/>
              <a:buChar char="•"/>
              <a:defRPr sz="2256"/>
            </a:pPr>
            <a:r>
              <a:t>An Internet gateway is a horizontally scaled, redundant, and highly available VPC component that allows communication between instances in your VPC and the Internet. It therefore imposes no availability risks or bandwidth constraints on your network traffic</a:t>
            </a:r>
          </a:p>
          <a:p>
            <a:pPr marL="393954" indent="-393954" defTabSz="549148">
              <a:spcBef>
                <a:spcPts val="3900"/>
              </a:spcBef>
              <a:buClr>
                <a:srgbClr val="BEBEBE"/>
              </a:buClr>
              <a:buSzPct val="125000"/>
              <a:buChar char="•"/>
              <a:defRPr sz="2256"/>
            </a:pPr>
            <a:r>
              <a:t>An Internet gateway serves two purposes: to provide a target in your VPC route tables for Internet-routable traffic, and to perform network address translation (NAT) for instances that have been assigned public IPv4 addresses.</a:t>
            </a:r>
          </a:p>
        </p:txBody>
      </p:sp>
      <p:pic>
        <p:nvPicPr>
          <p:cNvPr id="159" name="pasted-image.tiff" descr="pasted-image.tiff"/>
          <p:cNvPicPr>
            <a:picLocks noChangeAspect="1"/>
          </p:cNvPicPr>
          <p:nvPr/>
        </p:nvPicPr>
        <p:blipFill>
          <a:blip r:embed="rId2">
            <a:extLst/>
          </a:blip>
          <a:stretch>
            <a:fillRect/>
          </a:stretch>
        </p:blipFill>
        <p:spPr>
          <a:xfrm>
            <a:off x="303113" y="2818060"/>
            <a:ext cx="6739437" cy="5402973"/>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