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2" r:id="rId8"/>
    <p:sldId id="263" r:id="rId9"/>
    <p:sldId id="278" r:id="rId10"/>
    <p:sldId id="275" r:id="rId11"/>
    <p:sldId id="276" r:id="rId12"/>
    <p:sldId id="277" r:id="rId13"/>
    <p:sldId id="279" r:id="rId14"/>
    <p:sldId id="264" r:id="rId15"/>
    <p:sldId id="265" r:id="rId16"/>
    <p:sldId id="266" r:id="rId17"/>
    <p:sldId id="267" r:id="rId18"/>
    <p:sldId id="268" r:id="rId19"/>
    <p:sldId id="269" r:id="rId20"/>
    <p:sldId id="270" r:id="rId21"/>
    <p:sldId id="271" r:id="rId22"/>
    <p:sldId id="272" r:id="rId23"/>
    <p:sldId id="274"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102060-2EA9-0C49-A9F6-673DBD7F35AE}">
          <p14:sldIdLst>
            <p14:sldId id="256"/>
          </p14:sldIdLst>
        </p14:section>
        <p14:section name="Route-53" id="{AB028D8D-D15D-CB42-B8DE-A3C548168952}">
          <p14:sldIdLst>
            <p14:sldId id="259"/>
            <p14:sldId id="258"/>
            <p14:sldId id="257"/>
            <p14:sldId id="260"/>
            <p14:sldId id="261"/>
            <p14:sldId id="262"/>
            <p14:sldId id="263"/>
            <p14:sldId id="278"/>
            <p14:sldId id="275"/>
            <p14:sldId id="276"/>
            <p14:sldId id="277"/>
            <p14:sldId id="279"/>
          </p14:sldIdLst>
        </p14:section>
        <p14:section name="AWS Storage Gateway" id="{206908A3-2EDC-C74D-B7D7-1FF1D5A4C13A}">
          <p14:sldIdLst>
            <p14:sldId id="264"/>
            <p14:sldId id="265"/>
            <p14:sldId id="266"/>
            <p14:sldId id="267"/>
            <p14:sldId id="268"/>
          </p14:sldIdLst>
        </p14:section>
        <p14:section name="Elastic Load Balancer" id="{9303D521-3554-6D4E-AD6D-05601D7C73DC}">
          <p14:sldIdLst>
            <p14:sldId id="269"/>
            <p14:sldId id="270"/>
            <p14:sldId id="271"/>
            <p14:sldId id="272"/>
            <p14:sldId id="274"/>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19" autoAdjust="0"/>
    <p:restoredTop sz="94660"/>
  </p:normalViewPr>
  <p:slideViewPr>
    <p:cSldViewPr snapToGrid="0">
      <p:cViewPr varScale="1">
        <p:scale>
          <a:sx n="125" d="100"/>
          <a:sy n="125" d="100"/>
        </p:scale>
        <p:origin x="1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F6FFA7-CDAD-4AF3-9C9F-0C72D6DC0DE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104694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6FFA7-CDAD-4AF3-9C9F-0C72D6DC0DE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14392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6FFA7-CDAD-4AF3-9C9F-0C72D6DC0DE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62442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6FFA7-CDAD-4AF3-9C9F-0C72D6DC0DE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391557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F6FFA7-CDAD-4AF3-9C9F-0C72D6DC0DE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262205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F6FFA7-CDAD-4AF3-9C9F-0C72D6DC0DE3}"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49974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F6FFA7-CDAD-4AF3-9C9F-0C72D6DC0DE3}" type="datetimeFigureOut">
              <a:rPr lang="en-US" smtClean="0"/>
              <a:t>11/9/17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405592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F6FFA7-CDAD-4AF3-9C9F-0C72D6DC0DE3}" type="datetimeFigureOut">
              <a:rPr lang="en-US" smtClean="0"/>
              <a:t>11/9/17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259476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6FFA7-CDAD-4AF3-9C9F-0C72D6DC0DE3}" type="datetimeFigureOut">
              <a:rPr lang="en-US" smtClean="0"/>
              <a:t>11/9/17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269202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F6FFA7-CDAD-4AF3-9C9F-0C72D6DC0DE3}"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112518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F6FFA7-CDAD-4AF3-9C9F-0C72D6DC0DE3}"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9269F-7964-43C1-AC28-B8E5048039BD}" type="slidenum">
              <a:rPr lang="en-US" smtClean="0"/>
              <a:t>‹#›</a:t>
            </a:fld>
            <a:endParaRPr lang="en-US"/>
          </a:p>
        </p:txBody>
      </p:sp>
    </p:spTree>
    <p:extLst>
      <p:ext uri="{BB962C8B-B14F-4D97-AF65-F5344CB8AC3E}">
        <p14:creationId xmlns:p14="http://schemas.microsoft.com/office/powerpoint/2010/main" val="4329627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6FFA7-CDAD-4AF3-9C9F-0C72D6DC0DE3}" type="datetimeFigureOut">
              <a:rPr lang="en-US" smtClean="0"/>
              <a:t>11/9/17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9269F-7964-43C1-AC28-B8E5048039BD}" type="slidenum">
              <a:rPr lang="en-US" smtClean="0"/>
              <a:t>‹#›</a:t>
            </a:fld>
            <a:endParaRPr lang="en-US"/>
          </a:p>
        </p:txBody>
      </p:sp>
    </p:spTree>
    <p:extLst>
      <p:ext uri="{BB962C8B-B14F-4D97-AF65-F5344CB8AC3E}">
        <p14:creationId xmlns:p14="http://schemas.microsoft.com/office/powerpoint/2010/main" val="200551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nsimple.com/" TargetMode="External"/><Relationship Id="rId3" Type="http://schemas.openxmlformats.org/officeDocument/2006/relationships/hyperlink" Target="https://support.dnsimple.com/articles/differences-a-cname-record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ws.amazon.com/elasticloadbalancing/classicloadbalancer/" TargetMode="External"/><Relationship Id="rId3" Type="http://schemas.openxmlformats.org/officeDocument/2006/relationships/hyperlink" Target="https://aws.amazon.com/elasticloadbalancing/applicationloadbalanc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ws.amazon.com/route53/what-is-dn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ws.amazon.com/aws.amazon.com/autoscaling.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networking.techtarget.com/definition/time-to-liv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Module 5</a:t>
            </a:r>
            <a:endParaRPr lang="en-US" dirty="0"/>
          </a:p>
        </p:txBody>
      </p:sp>
      <p:sp>
        <p:nvSpPr>
          <p:cNvPr id="3" name="Subtitle 2"/>
          <p:cNvSpPr>
            <a:spLocks noGrp="1"/>
          </p:cNvSpPr>
          <p:nvPr>
            <p:ph type="subTitle" idx="1"/>
          </p:nvPr>
        </p:nvSpPr>
        <p:spPr/>
        <p:txBody>
          <a:bodyPr/>
          <a:lstStyle/>
          <a:p>
            <a:r>
              <a:rPr lang="en-US" dirty="0" smtClean="0"/>
              <a:t>Route 53 – DNS service</a:t>
            </a:r>
          </a:p>
          <a:p>
            <a:r>
              <a:rPr lang="en-US" dirty="0" smtClean="0"/>
              <a:t>AWS Storage Gateway</a:t>
            </a:r>
          </a:p>
          <a:p>
            <a:r>
              <a:rPr lang="en-US" dirty="0" smtClean="0"/>
              <a:t>Elastic Load Balancer (ELB)</a:t>
            </a:r>
            <a:endParaRPr lang="en-US" dirty="0"/>
          </a:p>
        </p:txBody>
      </p:sp>
    </p:spTree>
    <p:extLst>
      <p:ext uri="{BB962C8B-B14F-4D97-AF65-F5344CB8AC3E}">
        <p14:creationId xmlns:p14="http://schemas.microsoft.com/office/powerpoint/2010/main" val="312412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Route 53 - Geolocation</a:t>
            </a:r>
            <a:r>
              <a:rPr lang="en-US" b="1" dirty="0"/>
              <a:t/>
            </a:r>
            <a:br>
              <a:rPr lang="en-US" b="1" dirty="0"/>
            </a:br>
            <a:endParaRPr lang="en-US" dirty="0"/>
          </a:p>
        </p:txBody>
      </p:sp>
      <p:pic>
        <p:nvPicPr>
          <p:cNvPr id="1026" name="Picture 2" descr="Image result for aws route 53 routing policy geo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111" y="1503179"/>
            <a:ext cx="8478975" cy="494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81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Route 53 - Weighted</a:t>
            </a:r>
            <a:endParaRPr lang="en-US" dirty="0"/>
          </a:p>
        </p:txBody>
      </p:sp>
      <p:pic>
        <p:nvPicPr>
          <p:cNvPr id="2050" name="Picture 2" descr="Image result for aws route 53 weighted routing poli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03" y="1395412"/>
            <a:ext cx="10610397" cy="516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06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Route 53 – Failover</a:t>
            </a:r>
            <a:endParaRPr lang="en-US" dirty="0"/>
          </a:p>
        </p:txBody>
      </p:sp>
      <p:pic>
        <p:nvPicPr>
          <p:cNvPr id="3074" name="Picture 2" descr="Image result for aws route 53 failover routing poli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912531" cy="454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25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480" y="0"/>
            <a:ext cx="11404600" cy="1325563"/>
          </a:xfrm>
        </p:spPr>
        <p:txBody>
          <a:bodyPr>
            <a:normAutofit/>
          </a:bodyPr>
          <a:lstStyle/>
          <a:p>
            <a:r>
              <a:rPr lang="en-US" sz="3600"/>
              <a:t>Differences between the A, CNAME, ALIAS and URL records</a:t>
            </a:r>
            <a:br>
              <a:rPr lang="en-US" sz="3600"/>
            </a:br>
            <a:endParaRPr lang="en-US" sz="3600" dirty="0"/>
          </a:p>
        </p:txBody>
      </p:sp>
      <p:sp>
        <p:nvSpPr>
          <p:cNvPr id="3" name="Content Placeholder 2"/>
          <p:cNvSpPr>
            <a:spLocks noGrp="1"/>
          </p:cNvSpPr>
          <p:nvPr>
            <p:ph idx="1"/>
          </p:nvPr>
        </p:nvSpPr>
        <p:spPr>
          <a:xfrm>
            <a:off x="563880" y="789304"/>
            <a:ext cx="11170920" cy="6068696"/>
          </a:xfrm>
        </p:spPr>
        <p:txBody>
          <a:bodyPr>
            <a:noAutofit/>
          </a:bodyPr>
          <a:lstStyle/>
          <a:p>
            <a:pPr>
              <a:spcBef>
                <a:spcPts val="400"/>
              </a:spcBef>
            </a:pPr>
            <a:r>
              <a:rPr lang="en-US" sz="1400" dirty="0" smtClean="0"/>
              <a:t>A</a:t>
            </a:r>
            <a:r>
              <a:rPr lang="en-US" sz="1400" dirty="0"/>
              <a:t>, CNAME, ALIAS and URL records are all possible solutions to point a host name (name hereafter) to your site. However, they have some small differences that affect how the client will reach your site.</a:t>
            </a:r>
          </a:p>
          <a:p>
            <a:pPr>
              <a:spcBef>
                <a:spcPts val="400"/>
              </a:spcBef>
            </a:pPr>
            <a:r>
              <a:rPr lang="en-US" sz="1400" dirty="0"/>
              <a:t>Before going further into the details, it’s important to know that A and CNAME records are standard DNS </a:t>
            </a:r>
            <a:r>
              <a:rPr lang="en-US" sz="1400" dirty="0" smtClean="0"/>
              <a:t>records, whilst</a:t>
            </a:r>
            <a:r>
              <a:rPr lang="en-US" sz="1400" dirty="0"/>
              <a:t> ALIAS and URL records are custom DNS records provided by </a:t>
            </a:r>
            <a:r>
              <a:rPr lang="en-US" sz="1400" dirty="0" err="1"/>
              <a:t>DNSimple’s</a:t>
            </a:r>
            <a:r>
              <a:rPr lang="en-US" sz="1400" dirty="0"/>
              <a:t> </a:t>
            </a:r>
            <a:r>
              <a:rPr lang="en-US" sz="1400" dirty="0">
                <a:hlinkClick r:id="rId2"/>
              </a:rPr>
              <a:t>DNS hosting</a:t>
            </a:r>
            <a:r>
              <a:rPr lang="en-US" sz="1400" dirty="0"/>
              <a:t>. Both of them are translated internally into A records to ensure compatibility with the DNS protocol</a:t>
            </a:r>
            <a:r>
              <a:rPr lang="en-US" sz="1400" dirty="0" smtClean="0"/>
              <a:t>.</a:t>
            </a:r>
          </a:p>
          <a:p>
            <a:pPr>
              <a:spcBef>
                <a:spcPts val="400"/>
              </a:spcBef>
            </a:pPr>
            <a:endParaRPr lang="en-US" sz="1400" dirty="0"/>
          </a:p>
          <a:p>
            <a:pPr>
              <a:spcBef>
                <a:spcPts val="400"/>
              </a:spcBef>
            </a:pPr>
            <a:r>
              <a:rPr lang="en-US" sz="1400" dirty="0" smtClean="0"/>
              <a:t>Here’s </a:t>
            </a:r>
            <a:r>
              <a:rPr lang="en-US" sz="1400" dirty="0"/>
              <a:t>the main differences:</a:t>
            </a:r>
          </a:p>
          <a:p>
            <a:pPr lvl="1">
              <a:spcBef>
                <a:spcPts val="400"/>
              </a:spcBef>
            </a:pPr>
            <a:r>
              <a:rPr lang="en-US" sz="1400" dirty="0"/>
              <a:t>The A record maps a name to one or more IP addresses, when the IP are known and stable.</a:t>
            </a:r>
          </a:p>
          <a:p>
            <a:pPr lvl="1">
              <a:spcBef>
                <a:spcPts val="400"/>
              </a:spcBef>
            </a:pPr>
            <a:r>
              <a:rPr lang="en-US" sz="1400" dirty="0"/>
              <a:t>The CNAME record maps a name to another name. It should only be used when there are no other records on that name.</a:t>
            </a:r>
          </a:p>
          <a:p>
            <a:pPr lvl="1">
              <a:spcBef>
                <a:spcPts val="400"/>
              </a:spcBef>
            </a:pPr>
            <a:r>
              <a:rPr lang="en-US" sz="1400" dirty="0"/>
              <a:t>The ALIAS record maps a name to another name, but in turns it can coexist with other records on that name.</a:t>
            </a:r>
          </a:p>
          <a:p>
            <a:pPr lvl="1">
              <a:spcBef>
                <a:spcPts val="400"/>
              </a:spcBef>
            </a:pPr>
            <a:r>
              <a:rPr lang="en-US" sz="1400" dirty="0"/>
              <a:t>The URL record redirects the name to the target name using the HTTP 301 status code</a:t>
            </a:r>
            <a:r>
              <a:rPr lang="en-US" sz="1400" dirty="0" smtClean="0"/>
              <a:t>.</a:t>
            </a:r>
          </a:p>
          <a:p>
            <a:pPr lvl="1">
              <a:spcBef>
                <a:spcPts val="400"/>
              </a:spcBef>
            </a:pPr>
            <a:endParaRPr lang="en-US" sz="1400" dirty="0"/>
          </a:p>
          <a:p>
            <a:pPr>
              <a:spcBef>
                <a:spcPts val="400"/>
              </a:spcBef>
            </a:pPr>
            <a:r>
              <a:rPr lang="en-US" sz="1400" dirty="0"/>
              <a:t>Some important rules to keep in mind:</a:t>
            </a:r>
          </a:p>
          <a:p>
            <a:pPr lvl="1">
              <a:spcBef>
                <a:spcPts val="400"/>
              </a:spcBef>
            </a:pPr>
            <a:r>
              <a:rPr lang="en-US" sz="1400" dirty="0"/>
              <a:t>The A, CNAME, ALIAS records causes a name to resolve to an IP. Vice-versa, the </a:t>
            </a:r>
            <a:r>
              <a:rPr lang="en-US" sz="1400" dirty="0" err="1"/>
              <a:t>URLrecord</a:t>
            </a:r>
            <a:r>
              <a:rPr lang="en-US" sz="1400" dirty="0"/>
              <a:t> redirects the name to a destination. The URL record is simple and effective way to apply a redirect for a name to another name, for example to redirect </a:t>
            </a:r>
            <a:r>
              <a:rPr lang="en-US" sz="1400" dirty="0" err="1"/>
              <a:t>www.example.com</a:t>
            </a:r>
            <a:r>
              <a:rPr lang="en-US" sz="1400" dirty="0"/>
              <a:t> to </a:t>
            </a:r>
            <a:r>
              <a:rPr lang="en-US" sz="1400" dirty="0" err="1"/>
              <a:t>example.com</a:t>
            </a:r>
            <a:r>
              <a:rPr lang="en-US" sz="1400" dirty="0"/>
              <a:t>.</a:t>
            </a:r>
          </a:p>
          <a:p>
            <a:pPr lvl="1">
              <a:spcBef>
                <a:spcPts val="400"/>
              </a:spcBef>
            </a:pPr>
            <a:r>
              <a:rPr lang="en-US" sz="1400" dirty="0"/>
              <a:t>The A name must resolve to an IP, the CNAME and ALIAS record must point to a name</a:t>
            </a:r>
            <a:r>
              <a:rPr lang="en-US" sz="1400" dirty="0" smtClean="0"/>
              <a:t>.</a:t>
            </a:r>
          </a:p>
          <a:p>
            <a:pPr lvl="1">
              <a:spcBef>
                <a:spcPts val="400"/>
              </a:spcBef>
            </a:pPr>
            <a:endParaRPr lang="en-US" sz="1400" dirty="0"/>
          </a:p>
          <a:p>
            <a:pPr>
              <a:spcBef>
                <a:spcPts val="400"/>
              </a:spcBef>
            </a:pPr>
            <a:r>
              <a:rPr lang="en-US" sz="1400" dirty="0"/>
              <a:t>Which one to use</a:t>
            </a:r>
          </a:p>
          <a:p>
            <a:pPr marL="0" indent="0">
              <a:spcBef>
                <a:spcPts val="400"/>
              </a:spcBef>
              <a:buNone/>
            </a:pPr>
            <a:r>
              <a:rPr lang="en-US" sz="1400" dirty="0" smtClean="0"/>
              <a:t>      Understanding </a:t>
            </a:r>
            <a:r>
              <a:rPr lang="en-US" sz="1400" dirty="0"/>
              <a:t>the </a:t>
            </a:r>
            <a:r>
              <a:rPr lang="en-US" sz="1400" dirty="0">
                <a:hlinkClick r:id="rId3"/>
              </a:rPr>
              <a:t>difference between the A name and the CNAME records</a:t>
            </a:r>
            <a:r>
              <a:rPr lang="en-US" sz="1400" dirty="0"/>
              <a:t> will help you to decide.</a:t>
            </a:r>
          </a:p>
          <a:p>
            <a:pPr>
              <a:spcBef>
                <a:spcPts val="400"/>
              </a:spcBef>
            </a:pPr>
            <a:r>
              <a:rPr lang="en-US" sz="1400" dirty="0"/>
              <a:t>The general rule is:</a:t>
            </a:r>
          </a:p>
          <a:p>
            <a:pPr lvl="1">
              <a:spcBef>
                <a:spcPts val="400"/>
              </a:spcBef>
            </a:pPr>
            <a:r>
              <a:rPr lang="en-US" sz="1400" dirty="0"/>
              <a:t>use an A record if you manage what IP addresses are assigned to a particular machine or if the IP are fixed (this is the most common case)</a:t>
            </a:r>
          </a:p>
          <a:p>
            <a:pPr lvl="1">
              <a:spcBef>
                <a:spcPts val="400"/>
              </a:spcBef>
            </a:pPr>
            <a:r>
              <a:rPr lang="en-US" sz="1400" dirty="0"/>
              <a:t>use a CNAME record if you want to alias a name to another name, and you don’t need other records (such as MX records for emails) for the same name</a:t>
            </a:r>
          </a:p>
          <a:p>
            <a:pPr lvl="1">
              <a:spcBef>
                <a:spcPts val="400"/>
              </a:spcBef>
            </a:pPr>
            <a:r>
              <a:rPr lang="en-US" sz="1400" dirty="0"/>
              <a:t>use an ALIAS record if you are trying to alias the root domain (apex zone) or if you need other records for the same name</a:t>
            </a:r>
          </a:p>
          <a:p>
            <a:pPr lvl="1">
              <a:spcBef>
                <a:spcPts val="400"/>
              </a:spcBef>
            </a:pPr>
            <a:r>
              <a:rPr lang="en-US" sz="1400" dirty="0"/>
              <a:t>use the URL record if you want the name to redirect (change address) instead of resolving to a destination.</a:t>
            </a:r>
          </a:p>
          <a:p>
            <a:endParaRPr lang="en-US" sz="1400" dirty="0"/>
          </a:p>
        </p:txBody>
      </p:sp>
    </p:spTree>
    <p:extLst>
      <p:ext uri="{BB962C8B-B14F-4D97-AF65-F5344CB8AC3E}">
        <p14:creationId xmlns:p14="http://schemas.microsoft.com/office/powerpoint/2010/main" val="151862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Storage Gateway</a:t>
            </a:r>
            <a:endParaRPr lang="en-US" dirty="0"/>
          </a:p>
        </p:txBody>
      </p:sp>
      <p:sp>
        <p:nvSpPr>
          <p:cNvPr id="3" name="Content Placeholder 2"/>
          <p:cNvSpPr>
            <a:spLocks noGrp="1"/>
          </p:cNvSpPr>
          <p:nvPr>
            <p:ph idx="1"/>
          </p:nvPr>
        </p:nvSpPr>
        <p:spPr/>
        <p:txBody>
          <a:bodyPr>
            <a:normAutofit/>
          </a:bodyPr>
          <a:lstStyle/>
          <a:p>
            <a:r>
              <a:rPr lang="en-US" sz="2000" dirty="0"/>
              <a:t>AWS Storage Gateway connects an on-premises software appliance with cloud-based storage to provide seamless integration with data security features between your on-premises IT environment and the Amazon Web Services (AWS) storage infrastructure. You can use the service to store data in the AWS Cloud for scalable and cost-effective storage that helps maintain data </a:t>
            </a:r>
            <a:r>
              <a:rPr lang="en-US" sz="2000" dirty="0" smtClean="0"/>
              <a:t>security</a:t>
            </a:r>
          </a:p>
          <a:p>
            <a:r>
              <a:rPr lang="en-US" sz="2000" dirty="0"/>
              <a:t>AWS Storage Gateway offers file-based, volume-based and tape-based storage </a:t>
            </a:r>
            <a:r>
              <a:rPr lang="en-US" sz="2000" dirty="0" smtClean="0"/>
              <a:t>solutions</a:t>
            </a:r>
          </a:p>
          <a:p>
            <a:r>
              <a:rPr lang="en-US" sz="2000" b="1" dirty="0" smtClean="0"/>
              <a:t>File Based </a:t>
            </a:r>
            <a:r>
              <a:rPr lang="en-US" sz="2000" dirty="0" smtClean="0"/>
              <a:t>:-</a:t>
            </a:r>
            <a:r>
              <a:rPr lang="en-US" sz="2000" dirty="0"/>
              <a:t>File gateway is a type of AWS Storage Gateway that supports a file interface into Amazon S3 and that adds to the current block-based volume and VTL storage. File gateway combines a service and virtual software appliance, enabling you to store and retrieve objects in Amazon S3 using industry-standard file protocols such as Network File System (NFS</a:t>
            </a:r>
            <a:r>
              <a:rPr lang="en-US" sz="2000" dirty="0" smtClean="0"/>
              <a:t>).</a:t>
            </a:r>
          </a:p>
          <a:p>
            <a:pPr marL="0" indent="0">
              <a:buNone/>
            </a:pPr>
            <a:r>
              <a:rPr lang="en-US" sz="2000" b="1" dirty="0"/>
              <a:t>File gateway provides a virtual file server, which enables you to store and retrieve Amazon S3 objects through standard file storage protocols.</a:t>
            </a:r>
          </a:p>
        </p:txBody>
      </p:sp>
    </p:spTree>
    <p:extLst>
      <p:ext uri="{BB962C8B-B14F-4D97-AF65-F5344CB8AC3E}">
        <p14:creationId xmlns:p14="http://schemas.microsoft.com/office/powerpoint/2010/main" val="399076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Storage Gateway</a:t>
            </a:r>
            <a:endParaRPr lang="en-US" dirty="0"/>
          </a:p>
        </p:txBody>
      </p:sp>
      <p:sp>
        <p:nvSpPr>
          <p:cNvPr id="3" name="Content Placeholder 2"/>
          <p:cNvSpPr>
            <a:spLocks noGrp="1"/>
          </p:cNvSpPr>
          <p:nvPr>
            <p:ph idx="1"/>
          </p:nvPr>
        </p:nvSpPr>
        <p:spPr/>
        <p:txBody>
          <a:bodyPr>
            <a:normAutofit/>
          </a:bodyPr>
          <a:lstStyle/>
          <a:p>
            <a:r>
              <a:rPr lang="en-US" sz="2000" b="1" dirty="0"/>
              <a:t>Volume Gateway</a:t>
            </a:r>
            <a:r>
              <a:rPr lang="en-US" sz="2000" dirty="0"/>
              <a:t> – Volume gateway provides cloud-backed storage volumes that you can mount as Internet Small Computer System Interface (iSCSI) devices from your on-premises application servers. The gateway supports the following volume configurations:</a:t>
            </a:r>
          </a:p>
          <a:p>
            <a:pPr lvl="1">
              <a:buFont typeface="Wingdings" panose="05000000000000000000" pitchFamily="2" charset="2"/>
              <a:buChar char="Ø"/>
            </a:pPr>
            <a:r>
              <a:rPr lang="en-US" sz="2000" b="1" dirty="0"/>
              <a:t>Cached Volumes</a:t>
            </a:r>
            <a:r>
              <a:rPr lang="en-US" sz="2000" dirty="0"/>
              <a:t> – You store your data in Amazon Simple Storage Service (Amazon S3) and retain a copy of frequently accessed data subsets locally. Cached volumes offer a substantial cost savings on primary storage and minimize the need to scale your storage on-premises. You also retain low-latency access to your frequently accessed data.</a:t>
            </a:r>
          </a:p>
          <a:p>
            <a:pPr lvl="1">
              <a:buFont typeface="Wingdings" panose="05000000000000000000" pitchFamily="2" charset="2"/>
              <a:buChar char="Ø"/>
            </a:pPr>
            <a:r>
              <a:rPr lang="en-US" sz="2000" b="1" dirty="0"/>
              <a:t>Stored Volumes</a:t>
            </a:r>
            <a:r>
              <a:rPr lang="en-US" sz="2000" dirty="0"/>
              <a:t> – If you need low-latency access to your entire data set, you can configure your on-premises gateway to store all your data locally and then asynchronously back up point-in-time snapshots of this data to Amazon S3. This configuration provides durable and inexpensive off-site backups that you can recover to your local data center or Amazon EC2. For example, if you need replacement capacity for disaster recovery, you can recover the backups to Amazon EC2.</a:t>
            </a:r>
          </a:p>
          <a:p>
            <a:endParaRPr lang="en-US" sz="2000" dirty="0"/>
          </a:p>
        </p:txBody>
      </p:sp>
    </p:spTree>
    <p:extLst>
      <p:ext uri="{BB962C8B-B14F-4D97-AF65-F5344CB8AC3E}">
        <p14:creationId xmlns:p14="http://schemas.microsoft.com/office/powerpoint/2010/main" val="352228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24" y="-222071"/>
            <a:ext cx="10515600" cy="1325563"/>
          </a:xfrm>
        </p:spPr>
        <p:txBody>
          <a:bodyPr/>
          <a:lstStyle/>
          <a:p>
            <a:r>
              <a:rPr lang="en-US" dirty="0" smtClean="0"/>
              <a:t>AWS Storage Gateway</a:t>
            </a:r>
            <a:endParaRPr lang="en-US" dirty="0"/>
          </a:p>
        </p:txBody>
      </p:sp>
      <p:pic>
        <p:nvPicPr>
          <p:cNvPr id="3074" name="Picture 2" descr="Image result for AWS Volume Gateway - gateway sto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0763"/>
            <a:ext cx="11000106" cy="46755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69821" y="5179538"/>
            <a:ext cx="10877005" cy="1477328"/>
          </a:xfrm>
          <a:prstGeom prst="rect">
            <a:avLst/>
          </a:prstGeom>
        </p:spPr>
        <p:txBody>
          <a:bodyPr wrap="square">
            <a:spAutoFit/>
          </a:bodyPr>
          <a:lstStyle/>
          <a:p>
            <a:pPr marL="285750" indent="-285750">
              <a:buFont typeface="Arial" panose="020B0604020202020204" pitchFamily="34" charset="0"/>
              <a:buChar char="•"/>
            </a:pPr>
            <a:r>
              <a:rPr lang="en-US" i="0" dirty="0" smtClean="0">
                <a:solidFill>
                  <a:srgbClr val="333333"/>
                </a:solidFill>
                <a:effectLst/>
                <a:latin typeface="HelveticaNeue"/>
              </a:rPr>
              <a:t>In the cached mode, your primary data is written to S3, while retaining your frequently accessed data locally in a cache for low-latency access</a:t>
            </a:r>
          </a:p>
          <a:p>
            <a:pPr marL="285750" indent="-285750">
              <a:buFont typeface="Arial" panose="020B0604020202020204" pitchFamily="34" charset="0"/>
              <a:buChar char="•"/>
            </a:pPr>
            <a:r>
              <a:rPr lang="en-US" dirty="0">
                <a:solidFill>
                  <a:srgbClr val="333333"/>
                </a:solidFill>
                <a:latin typeface="HelveticaNeue"/>
              </a:rPr>
              <a:t>In the stored mode, your primary data is stored locally and your entire dataset is available for low-latency access while asynchronously backed up to AWS.</a:t>
            </a:r>
          </a:p>
          <a:p>
            <a:endParaRPr lang="en-US" b="1" dirty="0"/>
          </a:p>
        </p:txBody>
      </p:sp>
    </p:spTree>
    <p:extLst>
      <p:ext uri="{BB962C8B-B14F-4D97-AF65-F5344CB8AC3E}">
        <p14:creationId xmlns:p14="http://schemas.microsoft.com/office/powerpoint/2010/main" val="3801587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24" y="0"/>
            <a:ext cx="10515600" cy="1325563"/>
          </a:xfrm>
        </p:spPr>
        <p:txBody>
          <a:bodyPr/>
          <a:lstStyle/>
          <a:p>
            <a:r>
              <a:rPr lang="en-US" dirty="0" smtClean="0"/>
              <a:t>AWS Storage Gateway</a:t>
            </a:r>
            <a:endParaRPr lang="en-US" dirty="0"/>
          </a:p>
        </p:txBody>
      </p:sp>
      <p:pic>
        <p:nvPicPr>
          <p:cNvPr id="3" name="Picture 2"/>
          <p:cNvPicPr>
            <a:picLocks noChangeAspect="1"/>
          </p:cNvPicPr>
          <p:nvPr/>
        </p:nvPicPr>
        <p:blipFill>
          <a:blip r:embed="rId2"/>
          <a:stretch>
            <a:fillRect/>
          </a:stretch>
        </p:blipFill>
        <p:spPr>
          <a:xfrm>
            <a:off x="470400" y="1259615"/>
            <a:ext cx="11260046" cy="3964894"/>
          </a:xfrm>
          <a:prstGeom prst="rect">
            <a:avLst/>
          </a:prstGeom>
        </p:spPr>
      </p:pic>
      <p:sp>
        <p:nvSpPr>
          <p:cNvPr id="4" name="Rectangle 3"/>
          <p:cNvSpPr/>
          <p:nvPr/>
        </p:nvSpPr>
        <p:spPr>
          <a:xfrm>
            <a:off x="853440" y="5224509"/>
            <a:ext cx="11190514" cy="923330"/>
          </a:xfrm>
          <a:prstGeom prst="rect">
            <a:avLst/>
          </a:prstGeom>
        </p:spPr>
        <p:txBody>
          <a:bodyPr wrap="square">
            <a:spAutoFit/>
          </a:bodyPr>
          <a:lstStyle/>
          <a:p>
            <a:r>
              <a:rPr lang="en-US" b="1" dirty="0"/>
              <a:t>Tape Gateway</a:t>
            </a:r>
            <a:r>
              <a:rPr lang="en-US" dirty="0"/>
              <a:t> – You can cost-effectively and durably archive backup data in Amazon Glacier. Tape Gateway provides a virtual tape infrastructure that scales seamlessly with your business needs and eliminates the operational burden of provisioning, scaling, and maintaining a physical tape infrastructure.</a:t>
            </a:r>
          </a:p>
        </p:txBody>
      </p:sp>
    </p:spTree>
    <p:extLst>
      <p:ext uri="{BB962C8B-B14F-4D97-AF65-F5344CB8AC3E}">
        <p14:creationId xmlns:p14="http://schemas.microsoft.com/office/powerpoint/2010/main" val="14688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24" y="0"/>
            <a:ext cx="10515600" cy="1325563"/>
          </a:xfrm>
        </p:spPr>
        <p:txBody>
          <a:bodyPr/>
          <a:lstStyle/>
          <a:p>
            <a:r>
              <a:rPr lang="en-US" dirty="0" smtClean="0"/>
              <a:t>AWS Storage Gateway</a:t>
            </a:r>
            <a:endParaRPr lang="en-US" dirty="0"/>
          </a:p>
        </p:txBody>
      </p:sp>
      <p:sp>
        <p:nvSpPr>
          <p:cNvPr id="4" name="Rectangle 3"/>
          <p:cNvSpPr/>
          <p:nvPr/>
        </p:nvSpPr>
        <p:spPr>
          <a:xfrm>
            <a:off x="866503" y="1671412"/>
            <a:ext cx="11190514" cy="3416320"/>
          </a:xfrm>
          <a:prstGeom prst="rect">
            <a:avLst/>
          </a:prstGeom>
        </p:spPr>
        <p:txBody>
          <a:bodyPr wrap="square">
            <a:spAutoFit/>
          </a:bodyPr>
          <a:lstStyle/>
          <a:p>
            <a:r>
              <a:rPr lang="en-US" sz="2400" b="1" dirty="0" smtClean="0"/>
              <a:t>Key Point to remember </a:t>
            </a:r>
          </a:p>
          <a:p>
            <a:endParaRPr lang="en-US" sz="2400" b="1" dirty="0"/>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rPr>
              <a:t>Each </a:t>
            </a:r>
            <a:r>
              <a:rPr lang="en-US" sz="2400" b="1" i="1" dirty="0">
                <a:effectLst>
                  <a:outerShdw blurRad="38100" dist="38100" dir="2700000" algn="tl">
                    <a:srgbClr val="000000">
                      <a:alpha val="43137"/>
                    </a:srgbClr>
                  </a:outerShdw>
                </a:effectLst>
              </a:rPr>
              <a:t>volume gateway</a:t>
            </a:r>
            <a:r>
              <a:rPr lang="en-US" sz="2400" b="1" dirty="0">
                <a:effectLst>
                  <a:outerShdw blurRad="38100" dist="38100" dir="2700000" algn="tl">
                    <a:srgbClr val="000000">
                      <a:alpha val="43137"/>
                    </a:srgbClr>
                  </a:outerShdw>
                </a:effectLst>
              </a:rPr>
              <a:t> can support up to 32 volumes. </a:t>
            </a:r>
            <a:endParaRPr lang="en-US" sz="2400" b="1" dirty="0" smtClean="0">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sz="2400" b="1" dirty="0" smtClean="0"/>
          </a:p>
          <a:p>
            <a:pPr marL="285750" indent="-285750">
              <a:buFont typeface="Arial" panose="020B0604020202020204" pitchFamily="34" charset="0"/>
              <a:buChar char="•"/>
            </a:pPr>
            <a:r>
              <a:rPr lang="en-US" sz="2400" b="1" dirty="0" smtClean="0">
                <a:effectLst>
                  <a:outerShdw blurRad="38100" dist="38100" dir="2700000" algn="tl">
                    <a:srgbClr val="000000">
                      <a:alpha val="43137"/>
                    </a:srgbClr>
                  </a:outerShdw>
                </a:effectLst>
              </a:rPr>
              <a:t>In</a:t>
            </a:r>
            <a:r>
              <a:rPr lang="en-US" sz="2400" b="1" dirty="0">
                <a:effectLst>
                  <a:outerShdw blurRad="38100" dist="38100" dir="2700000" algn="tl">
                    <a:srgbClr val="000000">
                      <a:alpha val="43137"/>
                    </a:srgbClr>
                  </a:outerShdw>
                </a:effectLst>
              </a:rPr>
              <a:t> </a:t>
            </a:r>
            <a:r>
              <a:rPr lang="en-US" sz="2400" b="1" i="1" dirty="0">
                <a:effectLst>
                  <a:outerShdw blurRad="38100" dist="38100" dir="2700000" algn="tl">
                    <a:srgbClr val="000000">
                      <a:alpha val="43137"/>
                    </a:srgbClr>
                  </a:outerShdw>
                </a:effectLst>
              </a:rPr>
              <a:t>cached mode</a:t>
            </a:r>
            <a:r>
              <a:rPr lang="en-US" sz="2400" b="1" dirty="0">
                <a:effectLst>
                  <a:outerShdw blurRad="38100" dist="38100" dir="2700000" algn="tl">
                    <a:srgbClr val="000000">
                      <a:alpha val="43137"/>
                    </a:srgbClr>
                  </a:outerShdw>
                </a:effectLst>
              </a:rPr>
              <a:t>, each volume can be up to 32 TB for a maximum of 1 PB of data per gateway (32 volumes, each 32 TB in size). </a:t>
            </a:r>
            <a:endParaRPr lang="en-US" sz="2400" b="1" dirty="0" smtClean="0">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sz="2400" b="1" dirty="0" smtClean="0"/>
          </a:p>
          <a:p>
            <a:pPr marL="285750" indent="-285750">
              <a:buFont typeface="Arial" panose="020B0604020202020204" pitchFamily="34" charset="0"/>
              <a:buChar char="•"/>
            </a:pPr>
            <a:r>
              <a:rPr lang="en-US" sz="2400" b="1" dirty="0" smtClean="0">
                <a:effectLst>
                  <a:outerShdw blurRad="38100" dist="38100" dir="2700000" algn="tl">
                    <a:srgbClr val="000000">
                      <a:alpha val="43137"/>
                    </a:srgbClr>
                  </a:outerShdw>
                </a:effectLst>
              </a:rPr>
              <a:t>In</a:t>
            </a:r>
            <a:r>
              <a:rPr lang="en-US" sz="2400" b="1" dirty="0">
                <a:effectLst>
                  <a:outerShdw blurRad="38100" dist="38100" dir="2700000" algn="tl">
                    <a:srgbClr val="000000">
                      <a:alpha val="43137"/>
                    </a:srgbClr>
                  </a:outerShdw>
                </a:effectLst>
              </a:rPr>
              <a:t> </a:t>
            </a:r>
            <a:r>
              <a:rPr lang="en-US" sz="2400" b="1" i="1" dirty="0">
                <a:effectLst>
                  <a:outerShdw blurRad="38100" dist="38100" dir="2700000" algn="tl">
                    <a:srgbClr val="000000">
                      <a:alpha val="43137"/>
                    </a:srgbClr>
                  </a:outerShdw>
                </a:effectLst>
              </a:rPr>
              <a:t>stored mode</a:t>
            </a:r>
            <a:r>
              <a:rPr lang="en-US" sz="2400" b="1" dirty="0">
                <a:effectLst>
                  <a:outerShdw blurRad="38100" dist="38100" dir="2700000" algn="tl">
                    <a:srgbClr val="000000">
                      <a:alpha val="43137"/>
                    </a:srgbClr>
                  </a:outerShdw>
                </a:effectLst>
              </a:rPr>
              <a:t>, each volume can be up to 16 TB for a maximum of 512 TB of data per gateway (32 volumes, each 16 TB in size).</a:t>
            </a:r>
          </a:p>
        </p:txBody>
      </p:sp>
    </p:spTree>
    <p:extLst>
      <p:ext uri="{BB962C8B-B14F-4D97-AF65-F5344CB8AC3E}">
        <p14:creationId xmlns:p14="http://schemas.microsoft.com/office/powerpoint/2010/main" val="1967623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Load Balancer </a:t>
            </a:r>
            <a:endParaRPr lang="en-US" dirty="0"/>
          </a:p>
        </p:txBody>
      </p:sp>
      <p:sp>
        <p:nvSpPr>
          <p:cNvPr id="3" name="Content Placeholder 2"/>
          <p:cNvSpPr>
            <a:spLocks noGrp="1"/>
          </p:cNvSpPr>
          <p:nvPr>
            <p:ph idx="1"/>
          </p:nvPr>
        </p:nvSpPr>
        <p:spPr/>
        <p:txBody>
          <a:bodyPr>
            <a:normAutofit/>
          </a:bodyPr>
          <a:lstStyle/>
          <a:p>
            <a:r>
              <a:rPr lang="en-US" sz="2000" dirty="0"/>
              <a:t>Elastic Load Balancing automatically distributes incoming application traffic across Amazon EC2 </a:t>
            </a:r>
            <a:r>
              <a:rPr lang="en-US" sz="2000" dirty="0" err="1"/>
              <a:t>instances,containers</a:t>
            </a:r>
            <a:r>
              <a:rPr lang="en-US" sz="2000" dirty="0"/>
              <a:t>, or resources identified by IP addresses</a:t>
            </a:r>
            <a:r>
              <a:rPr lang="en-US" sz="2000" dirty="0" smtClean="0"/>
              <a:t>.</a:t>
            </a:r>
          </a:p>
          <a:p>
            <a:r>
              <a:rPr lang="en-US" sz="2000" dirty="0" smtClean="0"/>
              <a:t> </a:t>
            </a:r>
            <a:r>
              <a:rPr lang="en-US" sz="2000" dirty="0"/>
              <a:t>It enables you to achieve fault tolerance in your applications, seamlessly providing the required amount of load balancing capacity needed to route application traffic.</a:t>
            </a:r>
          </a:p>
          <a:p>
            <a:r>
              <a:rPr lang="en-US" sz="2000" dirty="0"/>
              <a:t>Elastic Load Balancing offers two types of load balancers that both feature high availability, automatic scaling, and robust security. These include the </a:t>
            </a:r>
            <a:r>
              <a:rPr lang="en-US" sz="2000" dirty="0">
                <a:hlinkClick r:id="rId2"/>
              </a:rPr>
              <a:t>Classic Load Balancer</a:t>
            </a:r>
            <a:r>
              <a:rPr lang="en-US" sz="2000" dirty="0"/>
              <a:t> that routes traffic based on either application or network level information, and the </a:t>
            </a:r>
            <a:r>
              <a:rPr lang="en-US" sz="2000" dirty="0">
                <a:hlinkClick r:id="rId3"/>
              </a:rPr>
              <a:t>Application Load Balancer</a:t>
            </a:r>
            <a:r>
              <a:rPr lang="en-US" sz="2000" dirty="0"/>
              <a:t> that routes traffic based on advanced application level information that includes the content of the request</a:t>
            </a:r>
            <a:r>
              <a:rPr lang="en-US" sz="2000" dirty="0" smtClean="0"/>
              <a:t>.</a:t>
            </a:r>
          </a:p>
          <a:p>
            <a:pPr>
              <a:lnSpc>
                <a:spcPct val="100000"/>
              </a:lnSpc>
            </a:pPr>
            <a:r>
              <a:rPr lang="en-US" sz="2000" dirty="0"/>
              <a:t>The Classic Load Balancer is ideal for simple load balancing of traffic across multiple EC2 instances, while the Application Load Balancer is ideal for applications needing advanced routing capabilities, </a:t>
            </a:r>
            <a:r>
              <a:rPr lang="en-US" sz="2000" dirty="0" err="1"/>
              <a:t>microservices</a:t>
            </a:r>
            <a:r>
              <a:rPr lang="en-US" sz="2000" dirty="0"/>
              <a:t>, and container-based architectures.</a:t>
            </a:r>
          </a:p>
          <a:p>
            <a:endParaRPr lang="en-US" sz="2000" dirty="0"/>
          </a:p>
        </p:txBody>
      </p:sp>
    </p:spTree>
    <p:extLst>
      <p:ext uri="{BB962C8B-B14F-4D97-AF65-F5344CB8AC3E}">
        <p14:creationId xmlns:p14="http://schemas.microsoft.com/office/powerpoint/2010/main" val="322693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Domain Name Server</a:t>
            </a:r>
            <a:endParaRPr lang="en-US" dirty="0"/>
          </a:p>
        </p:txBody>
      </p:sp>
      <p:sp>
        <p:nvSpPr>
          <p:cNvPr id="3" name="Content Placeholder 2"/>
          <p:cNvSpPr>
            <a:spLocks noGrp="1"/>
          </p:cNvSpPr>
          <p:nvPr>
            <p:ph idx="1"/>
          </p:nvPr>
        </p:nvSpPr>
        <p:spPr/>
        <p:txBody>
          <a:bodyPr>
            <a:normAutofit fontScale="92500"/>
          </a:bodyPr>
          <a:lstStyle/>
          <a:p>
            <a:r>
              <a:rPr lang="en-US" dirty="0">
                <a:hlinkClick r:id="rId2"/>
              </a:rPr>
              <a:t>DNS</a:t>
            </a:r>
            <a:r>
              <a:rPr lang="en-US" dirty="0"/>
              <a:t> is a globally distributed service that translates human readable names like </a:t>
            </a:r>
            <a:r>
              <a:rPr lang="en-US" i="1" dirty="0"/>
              <a:t>www.example.com </a:t>
            </a:r>
            <a:r>
              <a:rPr lang="en-US" dirty="0"/>
              <a:t>into the numeric IP addresses like </a:t>
            </a:r>
            <a:r>
              <a:rPr lang="en-US" i="1" dirty="0"/>
              <a:t>192.0.2.1</a:t>
            </a:r>
            <a:r>
              <a:rPr lang="en-US" dirty="0"/>
              <a:t> that computers use to connect to each other. </a:t>
            </a:r>
            <a:endParaRPr lang="en-US" dirty="0" smtClean="0"/>
          </a:p>
          <a:p>
            <a:r>
              <a:rPr lang="en-US" dirty="0" smtClean="0"/>
              <a:t>The </a:t>
            </a:r>
            <a:r>
              <a:rPr lang="en-US" dirty="0"/>
              <a:t>Internet’s DNS system works much like a phone book by managing the mapping between names and numbers. For DNS, the names are domain names </a:t>
            </a:r>
            <a:r>
              <a:rPr lang="en-US" i="1" dirty="0"/>
              <a:t>(www.example.com)</a:t>
            </a:r>
            <a:r>
              <a:rPr lang="en-US" dirty="0"/>
              <a:t> that are easy for people to remember and the numbers are IP addresses </a:t>
            </a:r>
            <a:r>
              <a:rPr lang="en-US" i="1" dirty="0"/>
              <a:t>(192.0.2.1)</a:t>
            </a:r>
            <a:r>
              <a:rPr lang="en-US" dirty="0"/>
              <a:t> that specify the location of computers on the Internet</a:t>
            </a:r>
            <a:r>
              <a:rPr lang="en-US" dirty="0" smtClean="0"/>
              <a:t>.</a:t>
            </a:r>
          </a:p>
          <a:p>
            <a:r>
              <a:rPr lang="en-US" dirty="0" smtClean="0"/>
              <a:t> </a:t>
            </a:r>
            <a:r>
              <a:rPr lang="en-US" dirty="0"/>
              <a:t>DNS servers translate requests for names into IP addresses, controlling which server an end user will reach when they type a domain name into their web browser. These requests are called "queries."</a:t>
            </a:r>
          </a:p>
        </p:txBody>
      </p:sp>
    </p:spTree>
    <p:extLst>
      <p:ext uri="{BB962C8B-B14F-4D97-AF65-F5344CB8AC3E}">
        <p14:creationId xmlns:p14="http://schemas.microsoft.com/office/powerpoint/2010/main" val="363852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How Elastic Load Balancer works?</a:t>
            </a:r>
            <a:endParaRPr lang="en-US" dirty="0"/>
          </a:p>
        </p:txBody>
      </p:sp>
      <p:sp>
        <p:nvSpPr>
          <p:cNvPr id="3" name="Content Placeholder 2"/>
          <p:cNvSpPr>
            <a:spLocks noGrp="1"/>
          </p:cNvSpPr>
          <p:nvPr>
            <p:ph idx="1"/>
          </p:nvPr>
        </p:nvSpPr>
        <p:spPr/>
        <p:txBody>
          <a:bodyPr>
            <a:normAutofit lnSpcReduction="10000"/>
          </a:bodyPr>
          <a:lstStyle/>
          <a:p>
            <a:r>
              <a:rPr lang="en-US" sz="2000" dirty="0"/>
              <a:t>A load balancer accepts incoming traffic from clients and routes requests to its registered EC2 instances in one or more Availability Zones</a:t>
            </a:r>
            <a:r>
              <a:rPr lang="en-US" dirty="0" smtClean="0"/>
              <a:t>.</a:t>
            </a:r>
          </a:p>
          <a:p>
            <a:r>
              <a:rPr lang="en-US" sz="2000" dirty="0"/>
              <a:t>The load balancer also monitors the health of its registered instances and ensures that it routes traffic only to healthy instances. When the load balancer detects an unhealthy instance, it stops routing traffic to that instance, and then resumes routing traffic to that instance when it detects that the instance is healthy again</a:t>
            </a:r>
            <a:r>
              <a:rPr lang="en-US" sz="2000" dirty="0" smtClean="0"/>
              <a:t>.</a:t>
            </a:r>
          </a:p>
          <a:p>
            <a:pPr>
              <a:lnSpc>
                <a:spcPct val="100000"/>
              </a:lnSpc>
            </a:pPr>
            <a:r>
              <a:rPr lang="en-US" sz="2000" dirty="0"/>
              <a:t>You configure your load balancer to accept incoming traffic by specifying one or more “listeners”.</a:t>
            </a:r>
          </a:p>
          <a:p>
            <a:pPr>
              <a:lnSpc>
                <a:spcPct val="100000"/>
              </a:lnSpc>
            </a:pPr>
            <a:r>
              <a:rPr lang="en-US" sz="2000" dirty="0"/>
              <a:t>A listener is a process that checks for connection requests. It is configured with a protocol and port number for connections from clients to the load balancer and a protocol and port number for connections from the load balancer to the instances</a:t>
            </a:r>
            <a:r>
              <a:rPr lang="en-US" sz="2000" dirty="0" smtClean="0"/>
              <a:t>.</a:t>
            </a:r>
          </a:p>
          <a:p>
            <a:pPr>
              <a:lnSpc>
                <a:spcPct val="100000"/>
              </a:lnSpc>
            </a:pPr>
            <a:r>
              <a:rPr lang="en-US" sz="2100" dirty="0"/>
              <a:t>With a Classic Load Balancer, you register instances with the load balancer. With an Application Load Balancer, you register the instances as targets in a target group, and route traffic to a target group</a:t>
            </a:r>
          </a:p>
          <a:p>
            <a:endParaRPr lang="en-US" sz="2000" dirty="0"/>
          </a:p>
        </p:txBody>
      </p:sp>
    </p:spTree>
    <p:extLst>
      <p:ext uri="{BB962C8B-B14F-4D97-AF65-F5344CB8AC3E}">
        <p14:creationId xmlns:p14="http://schemas.microsoft.com/office/powerpoint/2010/main" val="300852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Zones and Instances</a:t>
            </a:r>
            <a:endParaRPr lang="en-US" dirty="0"/>
          </a:p>
        </p:txBody>
      </p:sp>
      <p:sp>
        <p:nvSpPr>
          <p:cNvPr id="3" name="Content Placeholder 2"/>
          <p:cNvSpPr>
            <a:spLocks noGrp="1"/>
          </p:cNvSpPr>
          <p:nvPr>
            <p:ph idx="1"/>
          </p:nvPr>
        </p:nvSpPr>
        <p:spPr/>
        <p:txBody>
          <a:bodyPr>
            <a:normAutofit/>
          </a:bodyPr>
          <a:lstStyle/>
          <a:p>
            <a:r>
              <a:rPr lang="en-US" sz="2000" dirty="0"/>
              <a:t>When you enable an Availability Zone for your load balancer, Elastic Load Balancing creates a load balancer node in the Availability Zone. If you register instances in an Availability Zone </a:t>
            </a:r>
            <a:r>
              <a:rPr lang="en-US" sz="2000" b="1" dirty="0"/>
              <a:t>but do not enable the Availability Zone,</a:t>
            </a:r>
            <a:r>
              <a:rPr lang="en-US" sz="2000" dirty="0"/>
              <a:t> these registered instances do not receive traffic. </a:t>
            </a:r>
            <a:endParaRPr lang="en-US" sz="2000" dirty="0" smtClean="0"/>
          </a:p>
          <a:p>
            <a:r>
              <a:rPr lang="en-US" sz="2000" b="1" dirty="0">
                <a:solidFill>
                  <a:srgbClr val="0070C0"/>
                </a:solidFill>
              </a:rPr>
              <a:t>Cross-zone load balancing is always </a:t>
            </a:r>
            <a:r>
              <a:rPr lang="en-US" sz="2000" b="1" u="sng" dirty="0">
                <a:solidFill>
                  <a:srgbClr val="0070C0"/>
                </a:solidFill>
              </a:rPr>
              <a:t>enabled for an Application Load Balancer</a:t>
            </a:r>
            <a:r>
              <a:rPr lang="en-US" sz="2000" b="1" dirty="0">
                <a:solidFill>
                  <a:srgbClr val="0070C0"/>
                </a:solidFill>
              </a:rPr>
              <a:t> and </a:t>
            </a:r>
            <a:r>
              <a:rPr lang="en-US" sz="2000" b="1" u="sng" dirty="0">
                <a:solidFill>
                  <a:srgbClr val="0070C0"/>
                </a:solidFill>
              </a:rPr>
              <a:t>is disabled by default for a Classic Load Balancer</a:t>
            </a:r>
            <a:r>
              <a:rPr lang="en-US" sz="2000" b="1" dirty="0" smtClean="0">
                <a:solidFill>
                  <a:srgbClr val="0070C0"/>
                </a:solidFill>
              </a:rPr>
              <a:t>.</a:t>
            </a:r>
          </a:p>
          <a:p>
            <a:r>
              <a:rPr lang="en-US" sz="2000" dirty="0"/>
              <a:t>Instance Protocol</a:t>
            </a:r>
          </a:p>
          <a:p>
            <a:pPr lvl="1">
              <a:buFont typeface="Wingdings" panose="05000000000000000000" pitchFamily="2" charset="2"/>
              <a:buChar char="Ø"/>
            </a:pPr>
            <a:r>
              <a:rPr lang="en-US" sz="2000" dirty="0"/>
              <a:t>HTTP</a:t>
            </a:r>
          </a:p>
          <a:p>
            <a:pPr lvl="1">
              <a:buFont typeface="Wingdings" panose="05000000000000000000" pitchFamily="2" charset="2"/>
              <a:buChar char="Ø"/>
            </a:pPr>
            <a:r>
              <a:rPr lang="en-US" sz="2000" dirty="0"/>
              <a:t>HTTPS</a:t>
            </a:r>
          </a:p>
          <a:p>
            <a:pPr lvl="1">
              <a:buFont typeface="Wingdings" panose="05000000000000000000" pitchFamily="2" charset="2"/>
              <a:buChar char="Ø"/>
            </a:pPr>
            <a:r>
              <a:rPr lang="en-US" sz="2000" dirty="0"/>
              <a:t>TCP</a:t>
            </a:r>
          </a:p>
          <a:p>
            <a:pPr lvl="1">
              <a:buFont typeface="Wingdings" panose="05000000000000000000" pitchFamily="2" charset="2"/>
              <a:buChar char="Ø"/>
            </a:pPr>
            <a:r>
              <a:rPr lang="en-US" sz="2000" dirty="0"/>
              <a:t>SSL</a:t>
            </a:r>
          </a:p>
        </p:txBody>
      </p:sp>
    </p:spTree>
    <p:extLst>
      <p:ext uri="{BB962C8B-B14F-4D97-AF65-F5344CB8AC3E}">
        <p14:creationId xmlns:p14="http://schemas.microsoft.com/office/powerpoint/2010/main" val="276807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Connection Draining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 When you enable Connection Draining on a load balancer, any back-end instances that you deregister will complete requests that are in progress before deregistration. Likewise, if a back-end instance fails health checks, the load balancer will not send any new requests to the unhealthy instance but will allow existing requests to complete.</a:t>
            </a:r>
          </a:p>
          <a:p>
            <a:r>
              <a:rPr lang="en-US" dirty="0"/>
              <a:t>This means that you can perform maintenance such as deploying software upgrades or replacing back-end instances without impacting your customers’ experience</a:t>
            </a:r>
            <a:r>
              <a:rPr lang="en-US" dirty="0" smtClean="0"/>
              <a:t>.</a:t>
            </a:r>
          </a:p>
          <a:p>
            <a:r>
              <a:rPr lang="en-US" dirty="0"/>
              <a:t>Connection Draining is also integrated with </a:t>
            </a:r>
            <a:r>
              <a:rPr lang="en-US" dirty="0">
                <a:hlinkClick r:id="rId2"/>
              </a:rPr>
              <a:t>Auto Scaling</a:t>
            </a:r>
            <a:r>
              <a:rPr lang="en-US" dirty="0"/>
              <a:t>, making it even easier to manage the capacity behind your load balancer. When Connection Draining is enabled, Auto Scaling will wait for outstanding requests to complete before terminating instances.</a:t>
            </a:r>
          </a:p>
          <a:p>
            <a:endParaRPr lang="en-US" dirty="0"/>
          </a:p>
        </p:txBody>
      </p:sp>
    </p:spTree>
    <p:extLst>
      <p:ext uri="{BB962C8B-B14F-4D97-AF65-F5344CB8AC3E}">
        <p14:creationId xmlns:p14="http://schemas.microsoft.com/office/powerpoint/2010/main" val="1185352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Sticky Session</a:t>
            </a:r>
            <a:endParaRPr lang="en-US" dirty="0"/>
          </a:p>
        </p:txBody>
      </p:sp>
      <p:sp>
        <p:nvSpPr>
          <p:cNvPr id="3" name="Content Placeholder 2"/>
          <p:cNvSpPr>
            <a:spLocks noGrp="1"/>
          </p:cNvSpPr>
          <p:nvPr>
            <p:ph idx="1"/>
          </p:nvPr>
        </p:nvSpPr>
        <p:spPr/>
        <p:txBody>
          <a:bodyPr>
            <a:normAutofit/>
          </a:bodyPr>
          <a:lstStyle/>
          <a:p>
            <a:r>
              <a:rPr lang="en-US" sz="2400" dirty="0" smtClean="0"/>
              <a:t>You </a:t>
            </a:r>
            <a:r>
              <a:rPr lang="en-US" sz="2400" dirty="0"/>
              <a:t>can use the </a:t>
            </a:r>
            <a:r>
              <a:rPr lang="en-US" sz="2400" i="1" dirty="0"/>
              <a:t>sticky session</a:t>
            </a:r>
            <a:r>
              <a:rPr lang="en-US" sz="2400" dirty="0"/>
              <a:t> feature (also known as </a:t>
            </a:r>
            <a:r>
              <a:rPr lang="en-US" sz="2400" i="1" dirty="0"/>
              <a:t>session affinity</a:t>
            </a:r>
            <a:r>
              <a:rPr lang="en-US" sz="2400" dirty="0"/>
              <a:t>), which enables the load balancer to bind a user's session to a specific instance</a:t>
            </a:r>
            <a:r>
              <a:rPr lang="en-US" sz="2400" dirty="0" smtClean="0"/>
              <a:t>.</a:t>
            </a:r>
          </a:p>
          <a:p>
            <a:r>
              <a:rPr lang="en-US" sz="2400" dirty="0"/>
              <a:t>This ensures that all requests from the user during the session are sent to the same instance</a:t>
            </a:r>
            <a:r>
              <a:rPr lang="en-US" sz="2400" dirty="0" smtClean="0"/>
              <a:t>.</a:t>
            </a:r>
          </a:p>
          <a:p>
            <a:r>
              <a:rPr lang="en-US" sz="2400" dirty="0"/>
              <a:t>The key to managing sticky sessions is to determine how long your load balancer should consistently route the user's request to the same instance. If your application has its own session cookie, then you can configure Elastic Load Balancing so that the session cookie follows the duration specified by the application's session cookie. If your application does not have its own session cookie, then you can configure Elastic Load Balancing to create a session cookie by specifying your own stickiness duration</a:t>
            </a:r>
            <a:r>
              <a:rPr lang="en-US" sz="2000" dirty="0"/>
              <a:t>.</a:t>
            </a:r>
          </a:p>
        </p:txBody>
      </p:sp>
    </p:spTree>
    <p:extLst>
      <p:ext uri="{BB962C8B-B14F-4D97-AF65-F5344CB8AC3E}">
        <p14:creationId xmlns:p14="http://schemas.microsoft.com/office/powerpoint/2010/main" val="252133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endParaRPr lang="en-US" dirty="0"/>
          </a:p>
        </p:txBody>
      </p:sp>
      <p:sp>
        <p:nvSpPr>
          <p:cNvPr id="3" name="Content Placeholder 2"/>
          <p:cNvSpPr>
            <a:spLocks noGrp="1"/>
          </p:cNvSpPr>
          <p:nvPr>
            <p:ph idx="1"/>
          </p:nvPr>
        </p:nvSpPr>
        <p:spPr/>
        <p:txBody>
          <a:bodyPr/>
          <a:lstStyle/>
          <a:p>
            <a:r>
              <a:rPr lang="en-US" dirty="0" smtClean="0"/>
              <a:t>Route 53 LAB </a:t>
            </a:r>
          </a:p>
          <a:p>
            <a:r>
              <a:rPr lang="en-US" dirty="0" smtClean="0"/>
              <a:t>Elastic Load Balancer LAB</a:t>
            </a:r>
            <a:endParaRPr lang="en-US" dirty="0"/>
          </a:p>
        </p:txBody>
      </p:sp>
    </p:spTree>
    <p:extLst>
      <p:ext uri="{BB962C8B-B14F-4D97-AF65-F5344CB8AC3E}">
        <p14:creationId xmlns:p14="http://schemas.microsoft.com/office/powerpoint/2010/main" val="197203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9" y="0"/>
            <a:ext cx="10515600" cy="1325563"/>
          </a:xfrm>
        </p:spPr>
        <p:txBody>
          <a:bodyPr/>
          <a:lstStyle/>
          <a:p>
            <a:r>
              <a:rPr lang="en-US" dirty="0" smtClean="0"/>
              <a:t>How DNS works</a:t>
            </a:r>
            <a:endParaRPr lang="en-US" dirty="0"/>
          </a:p>
        </p:txBody>
      </p:sp>
      <p:pic>
        <p:nvPicPr>
          <p:cNvPr id="1026" name="Picture 2" descr="Image result for How DNS work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48" y="1079378"/>
            <a:ext cx="10948851" cy="557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17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1"/>
            <a:ext cx="10515600" cy="1325563"/>
          </a:xfrm>
        </p:spPr>
        <p:txBody>
          <a:bodyPr/>
          <a:lstStyle/>
          <a:p>
            <a:r>
              <a:rPr lang="en-US" dirty="0" smtClean="0"/>
              <a:t>What is Amazon Route 53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You can use Amazon Route 53 to help you get a website or web application up and running. Amazon Route 53 performs three main functions:</a:t>
            </a:r>
          </a:p>
          <a:p>
            <a:endParaRPr lang="en-US" dirty="0" smtClean="0"/>
          </a:p>
          <a:p>
            <a:pPr lvl="1"/>
            <a:r>
              <a:rPr lang="en-US" b="1" dirty="0" smtClean="0"/>
              <a:t>Register domain names </a:t>
            </a:r>
            <a:r>
              <a:rPr lang="en-US" dirty="0" smtClean="0"/>
              <a:t>– Your website needs a name, such as example.com. Amazon Route 53 lets you register a name for your website or web application, known as a domain name. </a:t>
            </a:r>
          </a:p>
          <a:p>
            <a:pPr lvl="1"/>
            <a:r>
              <a:rPr lang="en-US" b="1" dirty="0" smtClean="0"/>
              <a:t>Route internet traffic to the resources for your domain</a:t>
            </a:r>
            <a:r>
              <a:rPr lang="en-US" dirty="0" smtClean="0"/>
              <a:t> – When a user opens a web browser and enters your domain name in the address bar, Amazon Route 53 helps the Domain Name System (DNS) connect the browser with your website or web application. </a:t>
            </a:r>
          </a:p>
          <a:p>
            <a:pPr lvl="1"/>
            <a:r>
              <a:rPr lang="en-US" b="1" dirty="0" smtClean="0"/>
              <a:t>Check the health of your resources</a:t>
            </a:r>
            <a:r>
              <a:rPr lang="en-US" dirty="0" smtClean="0"/>
              <a:t> – Amazon Route 53 sends automated requests over the internet to a resource, such as a web server, to verify that it's reachable, available, and functional. You also can choose to receive notifications when a resource becomes unavailable and choose to route internet traffic away from unhealthy resources</a:t>
            </a:r>
            <a:endParaRPr lang="en-US" dirty="0"/>
          </a:p>
        </p:txBody>
      </p:sp>
    </p:spTree>
    <p:extLst>
      <p:ext uri="{BB962C8B-B14F-4D97-AF65-F5344CB8AC3E}">
        <p14:creationId xmlns:p14="http://schemas.microsoft.com/office/powerpoint/2010/main" val="8635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0"/>
            <a:ext cx="10515600" cy="1325563"/>
          </a:xfrm>
        </p:spPr>
        <p:txBody>
          <a:bodyPr/>
          <a:lstStyle/>
          <a:p>
            <a:r>
              <a:rPr lang="en-US" dirty="0" smtClean="0"/>
              <a:t>What can I do with Route 53?</a:t>
            </a:r>
            <a:endParaRPr lang="en-US" dirty="0"/>
          </a:p>
        </p:txBody>
      </p:sp>
      <p:sp>
        <p:nvSpPr>
          <p:cNvPr id="3" name="Content Placeholder 2"/>
          <p:cNvSpPr>
            <a:spLocks noGrp="1"/>
          </p:cNvSpPr>
          <p:nvPr>
            <p:ph idx="1"/>
          </p:nvPr>
        </p:nvSpPr>
        <p:spPr>
          <a:xfrm>
            <a:off x="838200" y="1538243"/>
            <a:ext cx="10515600" cy="4351338"/>
          </a:xfrm>
        </p:spPr>
        <p:txBody>
          <a:bodyPr>
            <a:normAutofit fontScale="92500" lnSpcReduction="20000"/>
          </a:bodyPr>
          <a:lstStyle/>
          <a:p>
            <a:r>
              <a:rPr lang="en-US" dirty="0"/>
              <a:t>With Amazon Route 53, you can create and manage your public DNS records. Like a phone book, Route 53 lets you manage the IP addresses listed for your domain names in the Internet’s DNS phone book. </a:t>
            </a:r>
            <a:endParaRPr lang="en-US" dirty="0" smtClean="0"/>
          </a:p>
          <a:p>
            <a:r>
              <a:rPr lang="en-US" dirty="0" smtClean="0"/>
              <a:t>Route </a:t>
            </a:r>
            <a:r>
              <a:rPr lang="en-US" dirty="0"/>
              <a:t>53 also answers requests to translate specific domain names like into their corresponding IP addresses like </a:t>
            </a:r>
            <a:r>
              <a:rPr lang="en-US" i="1" dirty="0"/>
              <a:t>192.0.2.1</a:t>
            </a:r>
            <a:r>
              <a:rPr lang="en-US" dirty="0"/>
              <a:t>. You can use Route 53 to create DNS records for a new domain or transfer DNS records for an existing domain. </a:t>
            </a:r>
            <a:endParaRPr lang="en-US" dirty="0" smtClean="0"/>
          </a:p>
          <a:p>
            <a:r>
              <a:rPr lang="en-US" dirty="0" smtClean="0"/>
              <a:t>The </a:t>
            </a:r>
            <a:r>
              <a:rPr lang="en-US" dirty="0"/>
              <a:t>simple, standards-based REST API for Route 53 allows you to easily create, update and manage DNS records. Route 53 additionally offers health checks to monitor the health and performance of your application as well as your web servers and other resources. You can also register new domain names or transfer in existing domain names to be managed by Route 53.</a:t>
            </a:r>
          </a:p>
        </p:txBody>
      </p:sp>
    </p:spTree>
    <p:extLst>
      <p:ext uri="{BB962C8B-B14F-4D97-AF65-F5344CB8AC3E}">
        <p14:creationId xmlns:p14="http://schemas.microsoft.com/office/powerpoint/2010/main" val="153025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0"/>
            <a:ext cx="10515600" cy="1325563"/>
          </a:xfrm>
        </p:spPr>
        <p:txBody>
          <a:bodyPr/>
          <a:lstStyle/>
          <a:p>
            <a:r>
              <a:rPr lang="en-US" dirty="0" smtClean="0"/>
              <a:t>What is Domain and Hosted Zone?</a:t>
            </a:r>
            <a:endParaRPr lang="en-US" dirty="0"/>
          </a:p>
        </p:txBody>
      </p:sp>
      <p:sp>
        <p:nvSpPr>
          <p:cNvPr id="3" name="Content Placeholder 2"/>
          <p:cNvSpPr>
            <a:spLocks noGrp="1"/>
          </p:cNvSpPr>
          <p:nvPr>
            <p:ph idx="1"/>
          </p:nvPr>
        </p:nvSpPr>
        <p:spPr>
          <a:xfrm>
            <a:off x="550817" y="1071154"/>
            <a:ext cx="10802983" cy="5105809"/>
          </a:xfrm>
        </p:spPr>
        <p:txBody>
          <a:bodyPr>
            <a:normAutofit fontScale="92500"/>
          </a:bodyPr>
          <a:lstStyle/>
          <a:p>
            <a:r>
              <a:rPr lang="en-US" dirty="0"/>
              <a:t>A domain is a general DNS concept. Domain names are easily recognizable names for numerically addressed Internet resources. For example, </a:t>
            </a:r>
            <a:r>
              <a:rPr lang="en-US" i="1" dirty="0"/>
              <a:t>amazon.com </a:t>
            </a:r>
            <a:r>
              <a:rPr lang="en-US" dirty="0"/>
              <a:t>is a domain</a:t>
            </a:r>
            <a:r>
              <a:rPr lang="en-US" dirty="0" smtClean="0"/>
              <a:t>.</a:t>
            </a:r>
          </a:p>
          <a:p>
            <a:r>
              <a:rPr lang="en-US" dirty="0"/>
              <a:t>A hosted zone is an Amazon Route 53 concept. A hosted zone is analogous to a traditional DNS zone file; it represents a collection of records that can be managed together, belonging to a single parent domain name</a:t>
            </a:r>
            <a:r>
              <a:rPr lang="en-US" dirty="0" smtClean="0"/>
              <a:t>.</a:t>
            </a:r>
          </a:p>
          <a:p>
            <a:r>
              <a:rPr lang="en-US" dirty="0"/>
              <a:t>All resource record sets within a hosted zone must have the hosted zone’s domain name as a suffix. For example, the </a:t>
            </a:r>
            <a:r>
              <a:rPr lang="en-US" i="1" dirty="0"/>
              <a:t>amazon.com </a:t>
            </a:r>
            <a:r>
              <a:rPr lang="en-US" dirty="0"/>
              <a:t>hosted zone may contain records named </a:t>
            </a:r>
            <a:r>
              <a:rPr lang="en-US" i="1" dirty="0"/>
              <a:t>www.amazon.com</a:t>
            </a:r>
            <a:r>
              <a:rPr lang="en-US" dirty="0"/>
              <a:t>, and </a:t>
            </a:r>
            <a:r>
              <a:rPr lang="en-US" i="1" dirty="0"/>
              <a:t>www.aws.amazon.com</a:t>
            </a:r>
            <a:r>
              <a:rPr lang="en-US" dirty="0"/>
              <a:t>, but not a record named </a:t>
            </a:r>
            <a:r>
              <a:rPr lang="en-US" i="1" dirty="0"/>
              <a:t>www.amazon.ca</a:t>
            </a:r>
            <a:r>
              <a:rPr lang="en-US" dirty="0"/>
              <a:t>. You can use the Route 53 Management Console or API to create, inspect, modify, and delete hosted zones. You can also use the Management Console or API to register new domain names and transfer in existing domain names into Route 53’s management.</a:t>
            </a:r>
          </a:p>
        </p:txBody>
      </p:sp>
    </p:spTree>
    <p:extLst>
      <p:ext uri="{BB962C8B-B14F-4D97-AF65-F5344CB8AC3E}">
        <p14:creationId xmlns:p14="http://schemas.microsoft.com/office/powerpoint/2010/main" val="34023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754" y="-65951"/>
            <a:ext cx="10515600" cy="1325563"/>
          </a:xfrm>
        </p:spPr>
        <p:txBody>
          <a:bodyPr/>
          <a:lstStyle/>
          <a:p>
            <a:r>
              <a:rPr lang="en-US" dirty="0" smtClean="0"/>
              <a:t>The Name Server (NS) Resource Record Set</a:t>
            </a:r>
            <a:endParaRPr lang="en-US" dirty="0"/>
          </a:p>
        </p:txBody>
      </p:sp>
      <p:sp>
        <p:nvSpPr>
          <p:cNvPr id="3" name="Content Placeholder 2"/>
          <p:cNvSpPr>
            <a:spLocks noGrp="1"/>
          </p:cNvSpPr>
          <p:nvPr>
            <p:ph idx="1"/>
          </p:nvPr>
        </p:nvSpPr>
        <p:spPr>
          <a:xfrm>
            <a:off x="838200" y="1084217"/>
            <a:ext cx="10515600" cy="5092746"/>
          </a:xfrm>
        </p:spPr>
        <p:txBody>
          <a:bodyPr/>
          <a:lstStyle/>
          <a:p>
            <a:r>
              <a:rPr lang="en-US" dirty="0"/>
              <a:t>Amazon Route 53 automatically creates a name server (NS) resource record set that has the same name as your hosted zone. It lists the four name servers that are the authoritative name servers for your hosted zone. Do not add, change, or delete name servers in this resource record set</a:t>
            </a:r>
            <a:r>
              <a:rPr lang="en-US" dirty="0" smtClean="0"/>
              <a:t>.</a:t>
            </a:r>
          </a:p>
          <a:p>
            <a:pPr marL="0" indent="0">
              <a:buNone/>
            </a:pPr>
            <a:endParaRPr lang="en-US" dirty="0" smtClean="0"/>
          </a:p>
          <a:p>
            <a:r>
              <a:rPr lang="en-US" dirty="0"/>
              <a:t>The following examples show the format for the names of Amazon Route 53 name servers </a:t>
            </a:r>
            <a:r>
              <a:rPr lang="en-US" dirty="0" smtClean="0"/>
              <a:t>(just an example)</a:t>
            </a:r>
          </a:p>
          <a:p>
            <a:pPr lvl="1">
              <a:buFont typeface="Wingdings" panose="05000000000000000000" pitchFamily="2" charset="2"/>
              <a:buChar char="Ø"/>
            </a:pPr>
            <a:r>
              <a:rPr lang="en-US" i="1" dirty="0"/>
              <a:t>ns-2048.awsdns-64.com</a:t>
            </a:r>
            <a:endParaRPr lang="en-US" dirty="0"/>
          </a:p>
          <a:p>
            <a:pPr lvl="1">
              <a:buFont typeface="Wingdings" panose="05000000000000000000" pitchFamily="2" charset="2"/>
              <a:buChar char="Ø"/>
            </a:pPr>
            <a:r>
              <a:rPr lang="en-US" i="1" dirty="0"/>
              <a:t>ns-2049.awsdns-65.net</a:t>
            </a:r>
            <a:endParaRPr lang="en-US" dirty="0"/>
          </a:p>
          <a:p>
            <a:pPr lvl="1">
              <a:buFont typeface="Wingdings" panose="05000000000000000000" pitchFamily="2" charset="2"/>
              <a:buChar char="Ø"/>
            </a:pPr>
            <a:r>
              <a:rPr lang="en-US" i="1" dirty="0"/>
              <a:t>ns-2050.awsdns-66.org</a:t>
            </a:r>
            <a:endParaRPr lang="en-US" dirty="0"/>
          </a:p>
          <a:p>
            <a:pPr lvl="1">
              <a:buFont typeface="Wingdings" panose="05000000000000000000" pitchFamily="2" charset="2"/>
              <a:buChar char="Ø"/>
            </a:pPr>
            <a:r>
              <a:rPr lang="en-US" i="1" dirty="0"/>
              <a:t>ns-2051.awsdns-67.co.uk</a:t>
            </a:r>
            <a:endParaRPr lang="en-US" dirty="0"/>
          </a:p>
          <a:p>
            <a:endParaRPr lang="en-US" dirty="0"/>
          </a:p>
        </p:txBody>
      </p:sp>
    </p:spTree>
    <p:extLst>
      <p:ext uri="{BB962C8B-B14F-4D97-AF65-F5344CB8AC3E}">
        <p14:creationId xmlns:p14="http://schemas.microsoft.com/office/powerpoint/2010/main" val="265768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Start of Authority (SOA) Resource Record Set</a:t>
            </a:r>
            <a:br>
              <a:rPr lang="en-US" b="1" dirty="0"/>
            </a:br>
            <a:endParaRPr lang="en-US" dirty="0"/>
          </a:p>
        </p:txBody>
      </p:sp>
      <p:sp>
        <p:nvSpPr>
          <p:cNvPr id="3" name="Content Placeholder 2"/>
          <p:cNvSpPr>
            <a:spLocks noGrp="1"/>
          </p:cNvSpPr>
          <p:nvPr>
            <p:ph idx="1"/>
          </p:nvPr>
        </p:nvSpPr>
        <p:spPr>
          <a:xfrm>
            <a:off x="838200" y="1214846"/>
            <a:ext cx="10515600" cy="4962117"/>
          </a:xfrm>
        </p:spPr>
        <p:txBody>
          <a:bodyPr>
            <a:normAutofit/>
          </a:bodyPr>
          <a:lstStyle/>
          <a:p>
            <a:r>
              <a:rPr lang="en-US" sz="2400" dirty="0"/>
              <a:t>The SOA record stores information about the name of the server that supplied the data for the zone; the administrator of the zone; the current version of the data file; the number of seconds a secondary name server should wait before checking for updates; the number of seconds a secondary name server should wait before retrying a failed zone transfer; the maximum number of seconds that a secondary name server can use data before it must either be refreshed or expire; and a default number of seconds for the </a:t>
            </a:r>
            <a:r>
              <a:rPr lang="en-US" sz="2400" b="1" u="sng" dirty="0">
                <a:hlinkClick r:id="rId2"/>
              </a:rPr>
              <a:t>time-to-live</a:t>
            </a:r>
            <a:r>
              <a:rPr lang="en-US" sz="2400" dirty="0"/>
              <a:t> file on resource records</a:t>
            </a:r>
            <a:r>
              <a:rPr lang="en-US" sz="2400" dirty="0" smtClean="0"/>
              <a:t>.</a:t>
            </a:r>
          </a:p>
          <a:p>
            <a:r>
              <a:rPr lang="en-US" sz="2400" dirty="0" smtClean="0"/>
              <a:t>Example</a:t>
            </a:r>
          </a:p>
          <a:p>
            <a:pPr marL="0" indent="0">
              <a:buNone/>
            </a:pPr>
            <a:endParaRPr lang="en-US" sz="2400" dirty="0"/>
          </a:p>
        </p:txBody>
      </p:sp>
      <p:sp>
        <p:nvSpPr>
          <p:cNvPr id="4" name="Rectangle 1"/>
          <p:cNvSpPr>
            <a:spLocks noChangeArrowheads="1"/>
          </p:cNvSpPr>
          <p:nvPr/>
        </p:nvSpPr>
        <p:spPr bwMode="auto">
          <a:xfrm>
            <a:off x="2207624" y="4668188"/>
            <a:ext cx="8020593" cy="36933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444444"/>
                </a:solidFill>
                <a:effectLst/>
                <a:latin typeface="Courier New" panose="02070309020205020404" pitchFamily="49" charset="0"/>
                <a:cs typeface="Courier New" panose="02070309020205020404" pitchFamily="49" charset="0"/>
              </a:rPr>
              <a:t>ns-2048.awsdns-64.net. hostmaster.example.com. 1 7200 900 1209600 86400</a:t>
            </a:r>
            <a:r>
              <a:rPr kumimoji="0" lang="en-US" altLang="en-US" b="0" i="0" u="none" strike="noStrike" cap="none" normalizeH="0" baseline="0" smtClean="0">
                <a:ln>
                  <a:noFill/>
                </a:ln>
                <a:solidFill>
                  <a:schemeClr val="tx1"/>
                </a:solidFill>
                <a:effectLst/>
              </a:rPr>
              <a:t> </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35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Routing Policy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Simple routing policy</a:t>
            </a:r>
            <a:r>
              <a:rPr lang="en-US" dirty="0"/>
              <a:t> – Use for a single resource that performs a given function for your domain, for example, a web server that serves content for the example.com website.</a:t>
            </a:r>
          </a:p>
          <a:p>
            <a:r>
              <a:rPr lang="en-US" b="1" dirty="0"/>
              <a:t>Failover routing policy</a:t>
            </a:r>
            <a:r>
              <a:rPr lang="en-US" dirty="0"/>
              <a:t> – Use when you want to configure active-passive failover.</a:t>
            </a:r>
          </a:p>
          <a:p>
            <a:r>
              <a:rPr lang="en-US" b="1" dirty="0"/>
              <a:t>Geolocation routing policy</a:t>
            </a:r>
            <a:r>
              <a:rPr lang="en-US" dirty="0"/>
              <a:t> – Use when you want to route traffic based on the location of your users.</a:t>
            </a:r>
          </a:p>
          <a:p>
            <a:r>
              <a:rPr lang="en-US" b="1" dirty="0" smtClean="0"/>
              <a:t>Latency </a:t>
            </a:r>
            <a:r>
              <a:rPr lang="en-US" b="1" dirty="0"/>
              <a:t>routing policy</a:t>
            </a:r>
            <a:r>
              <a:rPr lang="en-US" dirty="0"/>
              <a:t> – Use when you have resources in multiple locations and you want to route traffic to the resource that provides the best latency.</a:t>
            </a:r>
          </a:p>
          <a:p>
            <a:r>
              <a:rPr lang="en-US" b="1" dirty="0" smtClean="0"/>
              <a:t>Weighted </a:t>
            </a:r>
            <a:r>
              <a:rPr lang="en-US" b="1" dirty="0"/>
              <a:t>routing policy</a:t>
            </a:r>
            <a:r>
              <a:rPr lang="en-US" dirty="0"/>
              <a:t> – Use to route traffic to multiple resources in proportions that you specify.</a:t>
            </a:r>
          </a:p>
          <a:p>
            <a:endParaRPr lang="en-US" dirty="0"/>
          </a:p>
        </p:txBody>
      </p:sp>
    </p:spTree>
    <p:extLst>
      <p:ext uri="{BB962C8B-B14F-4D97-AF65-F5344CB8AC3E}">
        <p14:creationId xmlns:p14="http://schemas.microsoft.com/office/powerpoint/2010/main" val="3416948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2076</TotalTime>
  <Words>1017</Words>
  <Application>Microsoft Macintosh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Calibri Light</vt:lpstr>
      <vt:lpstr>Courier New</vt:lpstr>
      <vt:lpstr>HelveticaNeue</vt:lpstr>
      <vt:lpstr>Wingdings</vt:lpstr>
      <vt:lpstr>Arial</vt:lpstr>
      <vt:lpstr>Office Theme</vt:lpstr>
      <vt:lpstr>AWS Module 5</vt:lpstr>
      <vt:lpstr>What is Domain Name Server</vt:lpstr>
      <vt:lpstr>How DNS works</vt:lpstr>
      <vt:lpstr>What is Amazon Route 53 ?</vt:lpstr>
      <vt:lpstr>What can I do with Route 53?</vt:lpstr>
      <vt:lpstr>What is Domain and Hosted Zone?</vt:lpstr>
      <vt:lpstr>The Name Server (NS) Resource Record Set</vt:lpstr>
      <vt:lpstr>The Start of Authority (SOA) Resource Record Set </vt:lpstr>
      <vt:lpstr>Route 53 – Routing Policy</vt:lpstr>
      <vt:lpstr>Route 53 - Geolocation </vt:lpstr>
      <vt:lpstr>Route 53 - Weighted</vt:lpstr>
      <vt:lpstr>Route 53 – Failover</vt:lpstr>
      <vt:lpstr>Differences between the A, CNAME, ALIAS and URL records </vt:lpstr>
      <vt:lpstr>AWS Storage Gateway</vt:lpstr>
      <vt:lpstr>AWS Storage Gateway</vt:lpstr>
      <vt:lpstr>AWS Storage Gateway</vt:lpstr>
      <vt:lpstr>AWS Storage Gateway</vt:lpstr>
      <vt:lpstr>AWS Storage Gateway</vt:lpstr>
      <vt:lpstr>Elastic Load Balancer </vt:lpstr>
      <vt:lpstr>How Elastic Load Balancer works?</vt:lpstr>
      <vt:lpstr>Availability Zones and Instances</vt:lpstr>
      <vt:lpstr>ELB Connection Draining</vt:lpstr>
      <vt:lpstr>ELB Sticky Session</vt:lpstr>
      <vt:lpstr>LAB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Module 4</dc:title>
  <dc:creator>Kapil Pralhadrao bawane (GIS)</dc:creator>
  <cp:lastModifiedBy>Kapil Pralhadrao bawane (GIS)</cp:lastModifiedBy>
  <cp:revision>25</cp:revision>
  <dcterms:created xsi:type="dcterms:W3CDTF">2017-09-01T06:46:31Z</dcterms:created>
  <dcterms:modified xsi:type="dcterms:W3CDTF">2017-11-09T14:46:44Z</dcterms:modified>
</cp:coreProperties>
</file>