
<file path=[Content_Types].xml><?xml version="1.0" encoding="utf-8"?>
<Types xmlns="http://schemas.openxmlformats.org/package/2006/content-types">
  <Default Extension="xml" ContentType="application/xml"/>
  <Default Extension="tif" ContentType="image/t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chemeClr val="accent1">
                  <a:lumOff val="16847"/>
                </a:schemeClr>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chemeClr val="accent1">
                  <a:lumOff val="16847"/>
                </a:schemeClr>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chemeClr val="accent1">
                  <a:lumOff val="16847"/>
                </a:schemeClr>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D51ADE6A-740E-44AE-83CC-AE7238B6C88D}"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chemeClr val="accent1">
                  <a:lumOff val="16847"/>
                </a:schemeClr>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chemeClr val="accent1">
                  <a:lumOff val="16847"/>
                </a:schemeClr>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chemeClr val="accent1">
                  <a:lumOff val="16847"/>
                </a:schemeClr>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83" d="100"/>
          <a:sy n="83" d="100"/>
        </p:scale>
        <p:origin x="148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aws.amazon.com/rds/details/read-replicas/" TargetMode="External"/><Relationship Id="rId3" Type="http://schemas.openxmlformats.org/officeDocument/2006/relationships/image" Target="../media/image1.tif"/></Relationships>
</file>

<file path=ppt/slides/_rels/slide9.xml.rels><?xml version="1.0" encoding="UTF-8" standalone="yes"?>
<Relationships xmlns="http://schemas.openxmlformats.org/package/2006/relationships"><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5.tif"/><Relationship Id="rId1" Type="http://schemas.openxmlformats.org/officeDocument/2006/relationships/slideLayout" Target="../slideLayouts/slideLayout6.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WS Module 6"/>
          <p:cNvSpPr txBox="1">
            <a:spLocks noGrp="1"/>
          </p:cNvSpPr>
          <p:nvPr>
            <p:ph type="ctrTitle"/>
          </p:nvPr>
        </p:nvSpPr>
        <p:spPr>
          <a:prstGeom prst="rect">
            <a:avLst/>
          </a:prstGeom>
        </p:spPr>
        <p:txBody>
          <a:bodyPr/>
          <a:lstStyle/>
          <a:p>
            <a:r>
              <a:t>AWS Module 6</a:t>
            </a:r>
          </a:p>
        </p:txBody>
      </p:sp>
      <p:sp>
        <p:nvSpPr>
          <p:cNvPr id="120" name="Databases and AWS"/>
          <p:cNvSpPr txBox="1">
            <a:spLocks noGrp="1"/>
          </p:cNvSpPr>
          <p:nvPr>
            <p:ph type="subTitle" sz="quarter" idx="1"/>
          </p:nvPr>
        </p:nvSpPr>
        <p:spPr>
          <a:prstGeom prst="rect">
            <a:avLst/>
          </a:prstGeom>
        </p:spPr>
        <p:txBody>
          <a:bodyPr/>
          <a:lstStyle/>
          <a:p>
            <a:r>
              <a:t>Databases and AWS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AWS Databases"/>
          <p:cNvSpPr txBox="1">
            <a:spLocks noGrp="1"/>
          </p:cNvSpPr>
          <p:nvPr>
            <p:ph type="title"/>
          </p:nvPr>
        </p:nvSpPr>
        <p:spPr>
          <a:prstGeom prst="rect">
            <a:avLst/>
          </a:prstGeom>
        </p:spPr>
        <p:txBody>
          <a:bodyPr/>
          <a:lstStyle/>
          <a:p>
            <a:r>
              <a:t>AWS Databases</a:t>
            </a:r>
          </a:p>
        </p:txBody>
      </p:sp>
      <p:graphicFrame>
        <p:nvGraphicFramePr>
          <p:cNvPr id="157" name="Table"/>
          <p:cNvGraphicFramePr/>
          <p:nvPr/>
        </p:nvGraphicFramePr>
        <p:xfrm>
          <a:off x="1063972" y="2417338"/>
          <a:ext cx="11399614" cy="5980295"/>
        </p:xfrm>
        <a:graphic>
          <a:graphicData uri="http://schemas.openxmlformats.org/drawingml/2006/table">
            <a:tbl>
              <a:tblPr bandRow="1">
                <a:tableStyleId>{C7B018BB-80A7-4F77-B60F-C8B233D01FF8}</a:tableStyleId>
              </a:tblPr>
              <a:tblGrid>
                <a:gridCol w="5699807"/>
                <a:gridCol w="5699807"/>
              </a:tblGrid>
              <a:tr h="1196059">
                <a:tc>
                  <a:txBody>
                    <a:bodyPr/>
                    <a:lstStyle/>
                    <a:p>
                      <a:pPr defTabSz="914400">
                        <a:defRPr sz="1800"/>
                      </a:pPr>
                      <a:r>
                        <a:rPr sz="3600" b="1" i="1">
                          <a:solidFill>
                            <a:schemeClr val="accent1"/>
                          </a:solidFill>
                          <a:sym typeface="Helvetica Neue"/>
                        </a:rPr>
                        <a:t>Self Managed Database </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3600" b="1" i="1">
                          <a:solidFill>
                            <a:schemeClr val="accent1"/>
                          </a:solidFill>
                          <a:sym typeface="Helvetica Neue"/>
                        </a:rPr>
                        <a:t>AWS Managed Database</a:t>
                      </a:r>
                    </a:p>
                  </a:txBody>
                  <a:tcPr marL="50800" marR="50800" marT="50800" marB="50800" anchor="ctr" horzOverflow="overflow">
                    <a:lnR w="12700">
                      <a:solidFill>
                        <a:srgbClr val="606060"/>
                      </a:solidFill>
                      <a:miter lim="400000"/>
                    </a:lnR>
                    <a:lnT w="12700">
                      <a:solidFill>
                        <a:srgbClr val="606060"/>
                      </a:solidFill>
                      <a:miter lim="400000"/>
                    </a:lnT>
                  </a:tcPr>
                </a:tc>
              </a:tr>
              <a:tr h="1196059">
                <a:tc>
                  <a:txBody>
                    <a:bodyPr/>
                    <a:lstStyle/>
                    <a:p>
                      <a:pPr defTabSz="914400">
                        <a:defRPr sz="1800"/>
                      </a:pPr>
                      <a:r>
                        <a:rPr sz="2200">
                          <a:sym typeface="Helvetica Neue"/>
                        </a:rPr>
                        <a:t>You have full responsibility of backup and Upgrades</a:t>
                      </a:r>
                    </a:p>
                  </a:txBody>
                  <a:tcPr marL="50800" marR="50800" marT="50800" marB="50800" anchor="ctr" horzOverflow="overflow">
                    <a:lnL w="12700">
                      <a:solidFill>
                        <a:srgbClr val="606060"/>
                      </a:solidFill>
                      <a:miter lim="400000"/>
                    </a:lnL>
                  </a:tcPr>
                </a:tc>
                <a:tc>
                  <a:txBody>
                    <a:bodyPr/>
                    <a:lstStyle/>
                    <a:p>
                      <a:pPr defTabSz="914400">
                        <a:defRPr sz="1800"/>
                      </a:pPr>
                      <a:r>
                        <a:rPr sz="2200">
                          <a:sym typeface="Helvetica Neue"/>
                        </a:rPr>
                        <a:t>Provides upgrades, backup and failover as a Service</a:t>
                      </a:r>
                    </a:p>
                  </a:txBody>
                  <a:tcPr marL="50800" marR="50800" marT="50800" marB="50800" anchor="ctr" horzOverflow="overflow">
                    <a:lnR w="12700">
                      <a:solidFill>
                        <a:srgbClr val="606060"/>
                      </a:solidFill>
                      <a:miter lim="400000"/>
                    </a:lnR>
                  </a:tcPr>
                </a:tc>
              </a:tr>
              <a:tr h="1196059">
                <a:tc>
                  <a:txBody>
                    <a:bodyPr/>
                    <a:lstStyle/>
                    <a:p>
                      <a:pPr defTabSz="914400">
                        <a:defRPr sz="1800"/>
                      </a:pPr>
                      <a:r>
                        <a:rPr sz="2200">
                          <a:sym typeface="Helvetica Neue"/>
                        </a:rPr>
                        <a:t>You have full responsibility of security</a:t>
                      </a:r>
                    </a:p>
                  </a:txBody>
                  <a:tcPr marL="50800" marR="50800" marT="50800" marB="50800" anchor="ctr" horzOverflow="overflow">
                    <a:lnL w="12700">
                      <a:solidFill>
                        <a:srgbClr val="606060"/>
                      </a:solidFill>
                      <a:miter lim="400000"/>
                    </a:lnL>
                  </a:tcPr>
                </a:tc>
                <a:tc>
                  <a:txBody>
                    <a:bodyPr/>
                    <a:lstStyle/>
                    <a:p>
                      <a:pPr defTabSz="914400">
                        <a:defRPr sz="1800"/>
                      </a:pPr>
                      <a:r>
                        <a:rPr sz="2200">
                          <a:sym typeface="Helvetica Neue"/>
                        </a:rPr>
                        <a:t>Provides High Infrastructure Security, Certifications and gives you tools to ensure DB Security </a:t>
                      </a:r>
                    </a:p>
                  </a:txBody>
                  <a:tcPr marL="50800" marR="50800" marT="50800" marB="50800" anchor="ctr" horzOverflow="overflow">
                    <a:lnR w="12700">
                      <a:solidFill>
                        <a:srgbClr val="606060"/>
                      </a:solidFill>
                      <a:miter lim="400000"/>
                    </a:lnR>
                  </a:tcPr>
                </a:tc>
              </a:tr>
              <a:tr h="1196059">
                <a:tc>
                  <a:txBody>
                    <a:bodyPr/>
                    <a:lstStyle/>
                    <a:p>
                      <a:pPr defTabSz="914400">
                        <a:defRPr sz="1800"/>
                      </a:pPr>
                      <a:r>
                        <a:rPr sz="2200">
                          <a:sym typeface="Helvetica Neue"/>
                        </a:rPr>
                        <a:t>Full control over parameters of Server, OS and database</a:t>
                      </a:r>
                    </a:p>
                  </a:txBody>
                  <a:tcPr marL="50800" marR="50800" marT="50800" marB="50800" anchor="ctr" horzOverflow="overflow">
                    <a:lnL w="12700">
                      <a:solidFill>
                        <a:srgbClr val="606060"/>
                      </a:solidFill>
                      <a:miter lim="400000"/>
                    </a:lnL>
                  </a:tcPr>
                </a:tc>
                <a:tc>
                  <a:txBody>
                    <a:bodyPr/>
                    <a:lstStyle/>
                    <a:p>
                      <a:pPr defTabSz="914400">
                        <a:defRPr sz="1800"/>
                      </a:pPr>
                      <a:r>
                        <a:rPr sz="2200">
                          <a:sym typeface="Helvetica Neue"/>
                        </a:rPr>
                        <a:t>Database is fully managed Appliance so you can easily automate</a:t>
                      </a:r>
                    </a:p>
                  </a:txBody>
                  <a:tcPr marL="50800" marR="50800" marT="50800" marB="50800" anchor="ctr" horzOverflow="overflow">
                    <a:lnR w="12700">
                      <a:solidFill>
                        <a:srgbClr val="606060"/>
                      </a:solidFill>
                      <a:miter lim="400000"/>
                    </a:lnR>
                  </a:tcPr>
                </a:tc>
              </a:tr>
              <a:tr h="1196059">
                <a:tc>
                  <a:txBody>
                    <a:bodyPr/>
                    <a:lstStyle/>
                    <a:p>
                      <a:pPr defTabSz="914400">
                        <a:defRPr sz="1800"/>
                      </a:pPr>
                      <a:r>
                        <a:rPr sz="2200">
                          <a:sym typeface="Helvetica Neue"/>
                        </a:rPr>
                        <a:t>Replications is expensive, complex and requires a lot of engineering</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Provides Failover as packaged service</a:t>
                      </a:r>
                    </a:p>
                  </a:txBody>
                  <a:tcPr marL="50800" marR="50800" marT="50800" marB="50800" anchor="ctr" horzOverflow="overflow">
                    <a:lnR w="12700">
                      <a:solidFill>
                        <a:srgbClr val="606060"/>
                      </a:solidFill>
                      <a:miter lim="400000"/>
                    </a:lnR>
                    <a:lnB w="12700">
                      <a:solidFill>
                        <a:srgbClr val="606060"/>
                      </a:solidFill>
                      <a:miter lim="400000"/>
                    </a:lnB>
                  </a:tcPr>
                </a:tc>
              </a:tr>
            </a:tbl>
          </a:graphicData>
        </a:graphic>
      </p:graphicFrame>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AWS Databases"/>
          <p:cNvSpPr txBox="1">
            <a:spLocks noGrp="1"/>
          </p:cNvSpPr>
          <p:nvPr>
            <p:ph type="title"/>
          </p:nvPr>
        </p:nvSpPr>
        <p:spPr>
          <a:prstGeom prst="rect">
            <a:avLst/>
          </a:prstGeom>
        </p:spPr>
        <p:txBody>
          <a:bodyPr/>
          <a:lstStyle/>
          <a:p>
            <a:r>
              <a:t>AWS Databases</a:t>
            </a:r>
          </a:p>
        </p:txBody>
      </p:sp>
      <p:sp>
        <p:nvSpPr>
          <p:cNvPr id="123" name="Amazon Web Services provides fully managed relational and NoSQL database services, as well as fully managed in-memory caching as a service and a fully managed petabyte-scale data-warehouse service. Or, you can operate your own database in the cloud on Amazon EC2 and Amazon EBS.…"/>
          <p:cNvSpPr txBox="1">
            <a:spLocks noGrp="1"/>
          </p:cNvSpPr>
          <p:nvPr>
            <p:ph type="body" idx="1"/>
          </p:nvPr>
        </p:nvSpPr>
        <p:spPr>
          <a:xfrm>
            <a:off x="658033" y="2211521"/>
            <a:ext cx="11099801" cy="6452032"/>
          </a:xfrm>
          <a:prstGeom prst="rect">
            <a:avLst/>
          </a:prstGeom>
        </p:spPr>
        <p:txBody>
          <a:bodyPr>
            <a:noAutofit/>
          </a:bodyPr>
          <a:lstStyle/>
          <a:p>
            <a:pPr marL="174244" indent="-174244" defTabSz="320039">
              <a:spcBef>
                <a:spcPts val="0"/>
              </a:spcBef>
              <a:defRPr sz="2520">
                <a:solidFill>
                  <a:srgbClr val="333333"/>
                </a:solidFill>
                <a:latin typeface="Arial"/>
                <a:ea typeface="Arial"/>
                <a:cs typeface="Arial"/>
                <a:sym typeface="Arial"/>
              </a:defRPr>
            </a:pPr>
            <a:r>
              <a:rPr sz="2400" dirty="0"/>
              <a:t>Amazon Web Services provides </a:t>
            </a:r>
            <a:r>
              <a:rPr sz="2400" b="1" dirty="0"/>
              <a:t>fully managed relational and NoSQL database services</a:t>
            </a:r>
            <a:r>
              <a:rPr sz="2400" dirty="0"/>
              <a:t>, as well as fully managed in-memory caching as a service and a fully managed petabyte-scale data-warehouse service. Or, you can operate your own database in the cloud on Amazon EC2 and Amazon EBS.</a:t>
            </a:r>
          </a:p>
          <a:p>
            <a:pPr marL="174244" indent="-174244" defTabSz="320039">
              <a:spcBef>
                <a:spcPts val="0"/>
              </a:spcBef>
              <a:defRPr sz="2520">
                <a:solidFill>
                  <a:srgbClr val="333333"/>
                </a:solidFill>
                <a:latin typeface="Arial"/>
                <a:ea typeface="Arial"/>
                <a:cs typeface="Arial"/>
                <a:sym typeface="Arial"/>
              </a:defRPr>
            </a:pPr>
            <a:endParaRPr sz="2400" dirty="0"/>
          </a:p>
          <a:p>
            <a:pPr marL="174244" indent="-174244" defTabSz="320039">
              <a:spcBef>
                <a:spcPts val="0"/>
              </a:spcBef>
              <a:defRPr sz="2520">
                <a:solidFill>
                  <a:srgbClr val="333333"/>
                </a:solidFill>
                <a:latin typeface="Arial"/>
                <a:ea typeface="Arial"/>
                <a:cs typeface="Arial"/>
                <a:sym typeface="Arial"/>
              </a:defRPr>
            </a:pPr>
            <a:r>
              <a:rPr sz="2400" dirty="0"/>
              <a:t>Amazon RDS: Amazon RDS (Relational Database Service) </a:t>
            </a:r>
            <a:r>
              <a:rPr sz="2400" b="1" dirty="0"/>
              <a:t>makes it easy to set up, operate, and scale a MySQL, Oracle, SQL Server, or PostgreSQL database in the cloud</a:t>
            </a:r>
            <a:r>
              <a:rPr sz="2400" dirty="0"/>
              <a:t>. It provides cost-efficient and resizable capacity while managing time-consuming database administration tasks.</a:t>
            </a:r>
          </a:p>
          <a:p>
            <a:pPr marL="174244" indent="-174244" defTabSz="320039">
              <a:spcBef>
                <a:spcPts val="0"/>
              </a:spcBef>
              <a:defRPr sz="2520">
                <a:solidFill>
                  <a:srgbClr val="333333"/>
                </a:solidFill>
                <a:latin typeface="Arial"/>
                <a:ea typeface="Arial"/>
                <a:cs typeface="Arial"/>
                <a:sym typeface="Arial"/>
              </a:defRPr>
            </a:pPr>
            <a:endParaRPr sz="2400" dirty="0"/>
          </a:p>
          <a:p>
            <a:pPr marL="174244" indent="-174244" defTabSz="320039">
              <a:spcBef>
                <a:spcPts val="0"/>
              </a:spcBef>
              <a:defRPr sz="2520">
                <a:solidFill>
                  <a:srgbClr val="333333"/>
                </a:solidFill>
                <a:latin typeface="Arial"/>
                <a:ea typeface="Arial"/>
                <a:cs typeface="Arial"/>
                <a:sym typeface="Arial"/>
              </a:defRPr>
            </a:pPr>
            <a:r>
              <a:rPr sz="2400" dirty="0"/>
              <a:t>Amazon Dynamodb: DynamoDB is a highly scalable, </a:t>
            </a:r>
            <a:r>
              <a:rPr sz="2400" b="1" dirty="0"/>
              <a:t>fully managed NoSQL </a:t>
            </a:r>
            <a:r>
              <a:rPr sz="2400" dirty="0"/>
              <a:t>database service. Its </a:t>
            </a:r>
            <a:r>
              <a:rPr sz="2400" b="1" dirty="0"/>
              <a:t>seamless throughput and storage scaling, as well as automatic 3-way replication</a:t>
            </a:r>
            <a:r>
              <a:rPr sz="2400" dirty="0"/>
              <a:t> frees you from time-consuming database administration tasks and allows you to focus on your application and business.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2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2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1"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WS - RDS"/>
          <p:cNvSpPr txBox="1">
            <a:spLocks noGrp="1"/>
          </p:cNvSpPr>
          <p:nvPr>
            <p:ph type="title"/>
          </p:nvPr>
        </p:nvSpPr>
        <p:spPr>
          <a:xfrm>
            <a:off x="762000" y="-266700"/>
            <a:ext cx="11099800" cy="2159000"/>
          </a:xfrm>
          <a:prstGeom prst="rect">
            <a:avLst/>
          </a:prstGeom>
        </p:spPr>
        <p:txBody>
          <a:bodyPr/>
          <a:lstStyle/>
          <a:p>
            <a:r>
              <a:t>AWS - RDS</a:t>
            </a:r>
          </a:p>
        </p:txBody>
      </p:sp>
      <p:sp>
        <p:nvSpPr>
          <p:cNvPr id="126" name="Amazon RDS supports Amazon Aurora, MySQL, MariaDB, Oracle, SQL Server, and PostgreSQL database engines.…"/>
          <p:cNvSpPr txBox="1">
            <a:spLocks noGrp="1"/>
          </p:cNvSpPr>
          <p:nvPr>
            <p:ph type="body" idx="1"/>
          </p:nvPr>
        </p:nvSpPr>
        <p:spPr>
          <a:xfrm>
            <a:off x="460275" y="1544145"/>
            <a:ext cx="12442479" cy="7577138"/>
          </a:xfrm>
          <a:prstGeom prst="rect">
            <a:avLst/>
          </a:prstGeom>
          <a:ln w="12700">
            <a:miter lim="400000"/>
          </a:ln>
        </p:spPr>
        <p:txBody>
          <a:bodyPr lIns="50800" tIns="50800" rIns="50800" bIns="50800" anchor="ctr">
            <a:noAutofit/>
          </a:bodyPr>
          <a:lstStyle/>
          <a:p>
            <a:pPr marL="174244" indent="-174244" defTabSz="320039">
              <a:spcBef>
                <a:spcPts val="0"/>
              </a:spcBef>
            </a:pPr>
            <a:r>
              <a:rPr sz="2400" dirty="0">
                <a:solidFill>
                  <a:srgbClr val="333333"/>
                </a:solidFill>
                <a:latin typeface="Arial"/>
                <a:ea typeface="Arial"/>
                <a:cs typeface="Arial"/>
              </a:rPr>
              <a:t>Amazon RDS supports Amazon Aurora, MySQL, MariaDB, Oracle, SQL Server, and PostgreSQL database engines.</a:t>
            </a:r>
          </a:p>
          <a:p>
            <a:pPr marL="174244" indent="-174244" defTabSz="320039">
              <a:spcBef>
                <a:spcPts val="0"/>
              </a:spcBef>
            </a:pPr>
            <a:endParaRPr sz="2400" dirty="0">
              <a:solidFill>
                <a:srgbClr val="333333"/>
              </a:solidFill>
              <a:latin typeface="Arial"/>
              <a:ea typeface="Arial"/>
              <a:cs typeface="Arial"/>
            </a:endParaRPr>
          </a:p>
          <a:p>
            <a:pPr marL="174244" indent="-174244" defTabSz="320039">
              <a:spcBef>
                <a:spcPts val="0"/>
              </a:spcBef>
            </a:pPr>
            <a:r>
              <a:rPr sz="2400" dirty="0">
                <a:solidFill>
                  <a:srgbClr val="333333"/>
                </a:solidFill>
                <a:latin typeface="Arial"/>
                <a:ea typeface="Arial"/>
                <a:cs typeface="Arial"/>
              </a:rPr>
              <a:t>Amazon RDS manages the work involved in setting up a relational database: from provisioning the infrastructure capacity you request to installing the database software. Once your database is up and running, Amazon RDS automates common administrative tasks such as performing backups and patching the software that powers your database.</a:t>
            </a:r>
          </a:p>
          <a:p>
            <a:pPr marL="174244" indent="-174244" defTabSz="320039">
              <a:spcBef>
                <a:spcPts val="0"/>
              </a:spcBef>
            </a:pPr>
            <a:endParaRPr sz="2400" dirty="0">
              <a:solidFill>
                <a:srgbClr val="333333"/>
              </a:solidFill>
              <a:latin typeface="Arial"/>
              <a:ea typeface="Arial"/>
              <a:cs typeface="Arial"/>
            </a:endParaRPr>
          </a:p>
          <a:p>
            <a:pPr marL="174244" indent="-174244" defTabSz="320039">
              <a:spcBef>
                <a:spcPts val="0"/>
              </a:spcBef>
            </a:pPr>
            <a:r>
              <a:rPr sz="2400" dirty="0">
                <a:solidFill>
                  <a:srgbClr val="333333"/>
                </a:solidFill>
                <a:latin typeface="Arial"/>
                <a:ea typeface="Arial"/>
                <a:cs typeface="Arial"/>
              </a:rPr>
              <a:t>You're still responsible for managing the database settings that are specific to your application. You'll need to build the relational schema that best fits your use case and are responsible for any performance tuning to optimize your database for your application’s workflow.</a:t>
            </a:r>
          </a:p>
          <a:p>
            <a:pPr marL="174244" indent="-174244" defTabSz="320039">
              <a:spcBef>
                <a:spcPts val="0"/>
              </a:spcBef>
            </a:pPr>
            <a:endParaRPr sz="2400" dirty="0">
              <a:solidFill>
                <a:srgbClr val="333333"/>
              </a:solidFill>
              <a:latin typeface="Arial"/>
              <a:ea typeface="Arial"/>
              <a:cs typeface="Arial"/>
            </a:endParaRPr>
          </a:p>
          <a:p>
            <a:pPr marL="174244" indent="-174244" defTabSz="320039">
              <a:spcBef>
                <a:spcPts val="0"/>
              </a:spcBef>
            </a:pPr>
            <a:r>
              <a:rPr sz="2400" dirty="0">
                <a:solidFill>
                  <a:srgbClr val="333333"/>
                </a:solidFill>
                <a:latin typeface="Arial"/>
                <a:ea typeface="Arial"/>
                <a:cs typeface="Arial"/>
              </a:rPr>
              <a:t>You can think of a DB instance as a database environment in the cloud with the compute and storage resources you specify. You can create and delete DB instances, define/refine infrastructure attributes of your DB instance(s), and control access and security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12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p:tmAbs val="0"/>
                                  </p:iterate>
                                  <p:childTnLst>
                                    <p:set>
                                      <p:cBhvr>
                                        <p:cTn id="12" fill="hold"/>
                                        <p:tgtEl>
                                          <p:spTgt spid="12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p:tmAbs val="0"/>
                                  </p:iterate>
                                  <p:childTnLst>
                                    <p:set>
                                      <p:cBhvr>
                                        <p:cTn id="15" fill="hold"/>
                                        <p:tgtEl>
                                          <p:spTgt spid="126">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0"/>
                                  </p:stCondLst>
                                  <p:iterate>
                                    <p:tmAbs val="0"/>
                                  </p:iterate>
                                  <p:childTnLst>
                                    <p:set>
                                      <p:cBhvr>
                                        <p:cTn id="18" fill="hold"/>
                                        <p:tgtEl>
                                          <p:spTgt spid="1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1"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DS - Backup and Snapshot"/>
          <p:cNvSpPr txBox="1">
            <a:spLocks noGrp="1"/>
          </p:cNvSpPr>
          <p:nvPr>
            <p:ph type="title"/>
          </p:nvPr>
        </p:nvSpPr>
        <p:spPr>
          <a:xfrm>
            <a:off x="303278" y="-266700"/>
            <a:ext cx="11558522" cy="2159000"/>
          </a:xfrm>
          <a:prstGeom prst="rect">
            <a:avLst/>
          </a:prstGeom>
        </p:spPr>
        <p:txBody>
          <a:bodyPr/>
          <a:lstStyle>
            <a:lvl1pPr defTabSz="496570">
              <a:defRPr sz="6800"/>
            </a:lvl1pPr>
          </a:lstStyle>
          <a:p>
            <a:r>
              <a:t>RDS - Backup and Snapshot</a:t>
            </a:r>
          </a:p>
        </p:txBody>
      </p:sp>
      <p:sp>
        <p:nvSpPr>
          <p:cNvPr id="129" name="Amazon RDS provides two different methods for backing up and restoring your DB instance(s) automated backups and database snapshots (DB Snapshots).…"/>
          <p:cNvSpPr txBox="1">
            <a:spLocks noGrp="1"/>
          </p:cNvSpPr>
          <p:nvPr>
            <p:ph type="body" idx="1"/>
          </p:nvPr>
        </p:nvSpPr>
        <p:spPr>
          <a:xfrm>
            <a:off x="409475" y="1378710"/>
            <a:ext cx="12442479" cy="6996180"/>
          </a:xfrm>
          <a:prstGeom prst="rect">
            <a:avLst/>
          </a:prstGeom>
          <a:ln w="12700">
            <a:miter lim="400000"/>
          </a:ln>
        </p:spPr>
        <p:txBody>
          <a:bodyPr lIns="50800" tIns="50800" rIns="50800" bIns="50800" anchor="ctr">
            <a:noAutofit/>
          </a:bodyPr>
          <a:lstStyle/>
          <a:p>
            <a:pPr marL="174244" indent="-174244" defTabSz="320039">
              <a:spcBef>
                <a:spcPts val="0"/>
              </a:spcBef>
            </a:pPr>
            <a:endParaRPr sz="2800" dirty="0">
              <a:solidFill>
                <a:srgbClr val="333333"/>
              </a:solidFill>
              <a:latin typeface="Arial"/>
              <a:ea typeface="Arial"/>
              <a:cs typeface="Arial"/>
            </a:endParaRPr>
          </a:p>
          <a:p>
            <a:pPr marL="174244" indent="-174244" defTabSz="320039">
              <a:spcBef>
                <a:spcPts val="0"/>
              </a:spcBef>
            </a:pPr>
            <a:r>
              <a:rPr sz="2800" dirty="0">
                <a:solidFill>
                  <a:srgbClr val="333333"/>
                </a:solidFill>
                <a:latin typeface="Arial"/>
                <a:ea typeface="Arial"/>
                <a:cs typeface="Arial"/>
              </a:rPr>
              <a:t>Amazon RDS provides two different methods for backing up and restoring your DB instance(s) automated backups and database snapshots (DB Snapshots</a:t>
            </a:r>
            <a:r>
              <a:rPr sz="2800" dirty="0" smtClean="0">
                <a:solidFill>
                  <a:srgbClr val="333333"/>
                </a:solidFill>
                <a:latin typeface="Arial"/>
                <a:ea typeface="Arial"/>
                <a:cs typeface="Arial"/>
              </a:rPr>
              <a:t>).</a:t>
            </a:r>
            <a:endParaRPr sz="2800" dirty="0">
              <a:solidFill>
                <a:srgbClr val="333333"/>
              </a:solidFill>
              <a:latin typeface="Arial"/>
              <a:ea typeface="Arial"/>
              <a:cs typeface="Arial"/>
            </a:endParaRPr>
          </a:p>
          <a:p>
            <a:pPr marL="174244" indent="-174244" defTabSz="320039">
              <a:spcBef>
                <a:spcPts val="0"/>
              </a:spcBef>
            </a:pPr>
            <a:r>
              <a:rPr sz="2800" dirty="0">
                <a:solidFill>
                  <a:srgbClr val="333333"/>
                </a:solidFill>
                <a:latin typeface="Arial"/>
                <a:ea typeface="Arial"/>
                <a:cs typeface="Arial"/>
              </a:rPr>
              <a:t>DB Snapshots are user-initiated and enable you to back up your DB instance in a known state as frequently as you wish, and then restore to that specific state at any time.</a:t>
            </a:r>
          </a:p>
          <a:p>
            <a:pPr marL="174244" indent="-174244" defTabSz="320039">
              <a:spcBef>
                <a:spcPts val="0"/>
              </a:spcBef>
            </a:pPr>
            <a:r>
              <a:rPr sz="2800" dirty="0">
                <a:solidFill>
                  <a:srgbClr val="333333"/>
                </a:solidFill>
                <a:latin typeface="Arial"/>
                <a:ea typeface="Arial"/>
                <a:cs typeface="Arial"/>
              </a:rPr>
              <a:t>The automated backup feature of Amazon RDS enables point-in-time recovery of your DB instance.</a:t>
            </a:r>
          </a:p>
          <a:p>
            <a:pPr marL="174244" indent="-174244" defTabSz="320039">
              <a:spcBef>
                <a:spcPts val="0"/>
              </a:spcBef>
            </a:pPr>
            <a:r>
              <a:rPr sz="2800" dirty="0">
                <a:solidFill>
                  <a:srgbClr val="333333"/>
                </a:solidFill>
                <a:latin typeface="Arial"/>
                <a:ea typeface="Arial"/>
                <a:cs typeface="Arial"/>
              </a:rPr>
              <a:t>Backup retention is by </a:t>
            </a:r>
            <a:r>
              <a:rPr sz="2800" dirty="0">
                <a:solidFill>
                  <a:srgbClr val="333333"/>
                </a:solidFill>
                <a:latin typeface="Arial"/>
                <a:ea typeface="Arial"/>
                <a:cs typeface="Arial"/>
              </a:rPr>
              <a:t>default is 7 days but can be set to up to 35 days</a:t>
            </a:r>
          </a:p>
          <a:p>
            <a:pPr marL="174244" indent="-174244" defTabSz="320039">
              <a:spcBef>
                <a:spcPts val="0"/>
              </a:spcBef>
            </a:pPr>
            <a:r>
              <a:rPr sz="2800" dirty="0">
                <a:solidFill>
                  <a:srgbClr val="333333"/>
                </a:solidFill>
                <a:latin typeface="Arial"/>
                <a:ea typeface="Arial"/>
                <a:cs typeface="Arial"/>
              </a:rPr>
              <a:t>RDS DB snapshots and automated backups are stored in S3.</a:t>
            </a:r>
          </a:p>
          <a:p>
            <a:pPr marL="174244" indent="-174244" defTabSz="320039">
              <a:spcBef>
                <a:spcPts val="0"/>
              </a:spcBef>
            </a:pPr>
            <a:r>
              <a:rPr sz="2800" dirty="0">
                <a:solidFill>
                  <a:srgbClr val="333333"/>
                </a:solidFill>
                <a:latin typeface="Arial"/>
                <a:ea typeface="Arial"/>
                <a:cs typeface="Arial"/>
              </a:rPr>
              <a:t>Automated backups are deleted when the DB Instance is deleted. Only manually created DB Snapshots are retained after the DB Instance is deleted.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9">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129">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p:tmAbs val="0"/>
                                  </p:iterate>
                                  <p:childTnLst>
                                    <p:set>
                                      <p:cBhvr>
                                        <p:cTn id="12" fill="hold"/>
                                        <p:tgtEl>
                                          <p:spTgt spid="129">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p:tmAbs val="0"/>
                                  </p:iterate>
                                  <p:childTnLst>
                                    <p:set>
                                      <p:cBhvr>
                                        <p:cTn id="15" fill="hold"/>
                                        <p:tgtEl>
                                          <p:spTgt spid="129">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0"/>
                                  </p:stCondLst>
                                  <p:iterate>
                                    <p:tmAbs val="0"/>
                                  </p:iterate>
                                  <p:childTnLst>
                                    <p:set>
                                      <p:cBhvr>
                                        <p:cTn id="18" fill="hold"/>
                                        <p:tgtEl>
                                          <p:spTgt spid="129">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1" nodeType="afterEffect">
                                  <p:stCondLst>
                                    <p:cond delay="0"/>
                                  </p:stCondLst>
                                  <p:iterate>
                                    <p:tmAbs val="0"/>
                                  </p:iterate>
                                  <p:childTnLst>
                                    <p:set>
                                      <p:cBhvr>
                                        <p:cTn id="21" fill="hold"/>
                                        <p:tgtEl>
                                          <p:spTgt spid="129">
                                            <p:txEl>
                                              <p:pRg st="5" end="5"/>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1" nodeType="afterEffect">
                                  <p:stCondLst>
                                    <p:cond delay="0"/>
                                  </p:stCondLst>
                                  <p:iterate>
                                    <p:tmAbs val="0"/>
                                  </p:iterate>
                                  <p:childTnLst>
                                    <p:set>
                                      <p:cBhvr>
                                        <p:cTn id="24" fill="hold"/>
                                        <p:tgtEl>
                                          <p:spTgt spid="1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Multi-AZ RDS Deployment"/>
          <p:cNvSpPr txBox="1">
            <a:spLocks noGrp="1"/>
          </p:cNvSpPr>
          <p:nvPr>
            <p:ph type="title"/>
          </p:nvPr>
        </p:nvSpPr>
        <p:spPr>
          <a:xfrm>
            <a:off x="303278" y="-266700"/>
            <a:ext cx="11558522" cy="2159000"/>
          </a:xfrm>
          <a:prstGeom prst="rect">
            <a:avLst/>
          </a:prstGeom>
        </p:spPr>
        <p:txBody>
          <a:bodyPr/>
          <a:lstStyle>
            <a:lvl1pPr defTabSz="537463">
              <a:defRPr sz="7360"/>
            </a:lvl1pPr>
          </a:lstStyle>
          <a:p>
            <a:r>
              <a:t>Multi-AZ RDS Deployment</a:t>
            </a:r>
          </a:p>
        </p:txBody>
      </p:sp>
      <p:sp>
        <p:nvSpPr>
          <p:cNvPr id="132" name="When you create or modify your DB instance to run as a Multi-AZ deployment, Amazon RDS will automatically provision and manage a “standby” replica in a different Availability Zone…"/>
          <p:cNvSpPr txBox="1">
            <a:spLocks noGrp="1"/>
          </p:cNvSpPr>
          <p:nvPr>
            <p:ph type="body" idx="1"/>
          </p:nvPr>
        </p:nvSpPr>
        <p:spPr>
          <a:xfrm>
            <a:off x="281161" y="1090844"/>
            <a:ext cx="12442478" cy="6996179"/>
          </a:xfrm>
          <a:prstGeom prst="rect">
            <a:avLst/>
          </a:prstGeom>
        </p:spPr>
        <p:txBody>
          <a:bodyPr/>
          <a:lstStyle/>
          <a:p>
            <a:pPr marL="248920" indent="-248920" defTabSz="457200">
              <a:lnSpc>
                <a:spcPts val="6400"/>
              </a:lnSpc>
              <a:spcBef>
                <a:spcPts val="0"/>
              </a:spcBef>
              <a:defRPr sz="3600">
                <a:solidFill>
                  <a:srgbClr val="333333"/>
                </a:solidFill>
                <a:latin typeface="Arial"/>
                <a:ea typeface="Arial"/>
                <a:cs typeface="Arial"/>
                <a:sym typeface="Arial"/>
              </a:defRPr>
            </a:pPr>
            <a:endParaRPr/>
          </a:p>
          <a:p>
            <a:pPr marL="248920" indent="-248920" defTabSz="457200">
              <a:spcBef>
                <a:spcPts val="0"/>
              </a:spcBef>
              <a:defRPr sz="3600">
                <a:solidFill>
                  <a:srgbClr val="333333"/>
                </a:solidFill>
                <a:latin typeface="Arial"/>
                <a:ea typeface="Arial"/>
                <a:cs typeface="Arial"/>
                <a:sym typeface="Arial"/>
              </a:defRPr>
            </a:pPr>
            <a:r>
              <a:t>When you create or modify your DB instance to run as a Multi-AZ deployment, Amazon RDS will automatically provision and manage a “standby” replica in a different Availability Zone </a:t>
            </a:r>
          </a:p>
          <a:p>
            <a:pPr marL="248920" indent="-248920" defTabSz="457200">
              <a:spcBef>
                <a:spcPts val="0"/>
              </a:spcBef>
              <a:defRPr sz="3600">
                <a:solidFill>
                  <a:srgbClr val="333333"/>
                </a:solidFill>
                <a:latin typeface="Arial"/>
                <a:ea typeface="Arial"/>
                <a:cs typeface="Arial"/>
                <a:sym typeface="Arial"/>
              </a:defRPr>
            </a:pPr>
            <a:r>
              <a:t>In the event of </a:t>
            </a:r>
            <a:r>
              <a:rPr b="1"/>
              <a:t>planned database maintenance, DB instance failure, or an Availability Zone failure</a:t>
            </a:r>
            <a:r>
              <a:t>, Amazon RDS will automatically failover to the standby</a:t>
            </a:r>
          </a:p>
          <a:p>
            <a:pPr marL="248920" indent="-248920" defTabSz="457200">
              <a:spcBef>
                <a:spcPts val="0"/>
              </a:spcBef>
              <a:defRPr sz="3600">
                <a:solidFill>
                  <a:srgbClr val="333333"/>
                </a:solidFill>
                <a:latin typeface="Arial"/>
                <a:ea typeface="Arial"/>
                <a:cs typeface="Arial"/>
                <a:sym typeface="Arial"/>
              </a:defRPr>
            </a:pPr>
            <a:r>
              <a:t>Multi-AZ deployments utilise </a:t>
            </a:r>
            <a:r>
              <a:rPr b="1"/>
              <a:t>synchronous replication,</a:t>
            </a:r>
            <a:r>
              <a:t> making database writes concurrently on both the primary and standby so that the standby will be up-to-date in the event a failover occurs.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1"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Multi-AZ RDS Deployment"/>
          <p:cNvSpPr txBox="1">
            <a:spLocks noGrp="1"/>
          </p:cNvSpPr>
          <p:nvPr>
            <p:ph type="title"/>
          </p:nvPr>
        </p:nvSpPr>
        <p:spPr>
          <a:xfrm>
            <a:off x="303278" y="-266700"/>
            <a:ext cx="11558522" cy="2159000"/>
          </a:xfrm>
          <a:prstGeom prst="rect">
            <a:avLst/>
          </a:prstGeom>
        </p:spPr>
        <p:txBody>
          <a:bodyPr/>
          <a:lstStyle>
            <a:lvl1pPr defTabSz="537463">
              <a:defRPr sz="7360"/>
            </a:lvl1pPr>
          </a:lstStyle>
          <a:p>
            <a:r>
              <a:t>Multi-AZ RDS Deployment</a:t>
            </a:r>
          </a:p>
        </p:txBody>
      </p:sp>
      <p:sp>
        <p:nvSpPr>
          <p:cNvPr id="135" name="Q: What events would cause Amazon RDS to initiate a failover to the standby replica?…"/>
          <p:cNvSpPr txBox="1">
            <a:spLocks noGrp="1"/>
          </p:cNvSpPr>
          <p:nvPr>
            <p:ph type="body" idx="1"/>
          </p:nvPr>
        </p:nvSpPr>
        <p:spPr>
          <a:xfrm>
            <a:off x="409475" y="1378710"/>
            <a:ext cx="12442479" cy="6996180"/>
          </a:xfrm>
          <a:prstGeom prst="rect">
            <a:avLst/>
          </a:prstGeom>
        </p:spPr>
        <p:txBody>
          <a:bodyPr/>
          <a:lstStyle/>
          <a:p>
            <a:pPr marL="236474" indent="-236474" defTabSz="434340">
              <a:spcBef>
                <a:spcPts val="0"/>
              </a:spcBef>
              <a:defRPr sz="3420">
                <a:solidFill>
                  <a:srgbClr val="333333"/>
                </a:solidFill>
                <a:latin typeface="Arial"/>
                <a:ea typeface="Arial"/>
                <a:cs typeface="Arial"/>
                <a:sym typeface="Arial"/>
              </a:defRPr>
            </a:pPr>
            <a:r>
              <a:rPr b="1"/>
              <a:t>Q: What events would cause Amazon RDS to initiate a failover to the standby replica?</a:t>
            </a:r>
            <a:r>
              <a:t> </a:t>
            </a:r>
          </a:p>
          <a:p>
            <a:pPr marL="0" indent="0" defTabSz="434340">
              <a:spcBef>
                <a:spcPts val="0"/>
              </a:spcBef>
              <a:buSzTx/>
              <a:buNone/>
              <a:defRPr sz="3420">
                <a:solidFill>
                  <a:srgbClr val="333333"/>
                </a:solidFill>
                <a:latin typeface="Arial"/>
                <a:ea typeface="Arial"/>
                <a:cs typeface="Arial"/>
                <a:sym typeface="Arial"/>
              </a:defRPr>
            </a:pPr>
            <a:endParaRPr/>
          </a:p>
          <a:p>
            <a:pPr marL="0" indent="0" defTabSz="434340">
              <a:spcBef>
                <a:spcPts val="0"/>
              </a:spcBef>
              <a:buSzTx/>
              <a:buNone/>
              <a:defRPr sz="3420">
                <a:solidFill>
                  <a:srgbClr val="333333"/>
                </a:solidFill>
                <a:latin typeface="Arial"/>
                <a:ea typeface="Arial"/>
                <a:cs typeface="Arial"/>
                <a:sym typeface="Arial"/>
              </a:defRPr>
            </a:pPr>
            <a:r>
              <a:t>Amazon RDS detects and automatically recovers from the most common failure scenarios for Multi-AZ deployments so that you can resume database operations as quickly as possible without administrative intervention. Amazon RDS automatically performs a failover in the event of any of the following:</a:t>
            </a:r>
          </a:p>
          <a:p>
            <a:pPr marL="0" indent="0" defTabSz="434340">
              <a:spcBef>
                <a:spcPts val="0"/>
              </a:spcBef>
              <a:buSzTx/>
              <a:buNone/>
              <a:defRPr sz="3420">
                <a:solidFill>
                  <a:srgbClr val="333333"/>
                </a:solidFill>
                <a:latin typeface="Arial"/>
                <a:ea typeface="Arial"/>
                <a:cs typeface="Arial"/>
                <a:sym typeface="Arial"/>
              </a:defRPr>
            </a:pPr>
            <a:endParaRPr/>
          </a:p>
          <a:p>
            <a:pPr marL="0" indent="0" defTabSz="434340">
              <a:spcBef>
                <a:spcPts val="0"/>
              </a:spcBef>
              <a:buSzTx/>
              <a:buNone/>
              <a:defRPr sz="3420" b="1">
                <a:solidFill>
                  <a:srgbClr val="333333"/>
                </a:solidFill>
                <a:latin typeface="Arial"/>
                <a:ea typeface="Arial"/>
                <a:cs typeface="Arial"/>
                <a:sym typeface="Arial"/>
              </a:defRPr>
            </a:pPr>
            <a:r>
              <a:t>	•	Loss of availability in primary Availability Zone</a:t>
            </a:r>
          </a:p>
          <a:p>
            <a:pPr marL="0" indent="0" defTabSz="434340">
              <a:spcBef>
                <a:spcPts val="0"/>
              </a:spcBef>
              <a:buSzTx/>
              <a:buNone/>
              <a:defRPr sz="3420" b="1">
                <a:solidFill>
                  <a:srgbClr val="333333"/>
                </a:solidFill>
                <a:latin typeface="Arial"/>
                <a:ea typeface="Arial"/>
                <a:cs typeface="Arial"/>
                <a:sym typeface="Arial"/>
              </a:defRPr>
            </a:pPr>
            <a:r>
              <a:t>	•	Loss of network connectivity to primary</a:t>
            </a:r>
          </a:p>
          <a:p>
            <a:pPr marL="0" indent="0" defTabSz="434340">
              <a:spcBef>
                <a:spcPts val="0"/>
              </a:spcBef>
              <a:buSzTx/>
              <a:buNone/>
              <a:defRPr sz="3420" b="1">
                <a:solidFill>
                  <a:srgbClr val="333333"/>
                </a:solidFill>
                <a:latin typeface="Arial"/>
                <a:ea typeface="Arial"/>
                <a:cs typeface="Arial"/>
                <a:sym typeface="Arial"/>
              </a:defRPr>
            </a:pPr>
            <a:r>
              <a:t>	•	Compute unit failure on primary</a:t>
            </a:r>
          </a:p>
          <a:p>
            <a:pPr marL="0" indent="0" defTabSz="434340">
              <a:spcBef>
                <a:spcPts val="0"/>
              </a:spcBef>
              <a:buSzTx/>
              <a:buNone/>
              <a:defRPr sz="3420" b="1">
                <a:solidFill>
                  <a:srgbClr val="333333"/>
                </a:solidFill>
                <a:latin typeface="Arial"/>
                <a:ea typeface="Arial"/>
                <a:cs typeface="Arial"/>
                <a:sym typeface="Arial"/>
              </a:defRPr>
            </a:pPr>
            <a:r>
              <a:t>	•	Storage failure on primary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3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3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3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13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p:tmAbs val="0"/>
                                  </p:iterate>
                                  <p:childTnLst>
                                    <p:set>
                                      <p:cBhvr>
                                        <p:cTn id="40" fill="hold"/>
                                        <p:tgtEl>
                                          <p:spTgt spid="1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Multi-AZ RDS Deployment"/>
          <p:cNvSpPr txBox="1">
            <a:spLocks noGrp="1"/>
          </p:cNvSpPr>
          <p:nvPr>
            <p:ph type="title"/>
          </p:nvPr>
        </p:nvSpPr>
        <p:spPr>
          <a:xfrm>
            <a:off x="303278" y="-266700"/>
            <a:ext cx="11558522" cy="2159000"/>
          </a:xfrm>
          <a:prstGeom prst="rect">
            <a:avLst/>
          </a:prstGeom>
        </p:spPr>
        <p:txBody>
          <a:bodyPr/>
          <a:lstStyle>
            <a:lvl1pPr defTabSz="537463">
              <a:defRPr sz="7360"/>
            </a:lvl1pPr>
          </a:lstStyle>
          <a:p>
            <a:r>
              <a:t>Multi-AZ RDS Deployment</a:t>
            </a:r>
          </a:p>
        </p:txBody>
      </p:sp>
      <p:sp>
        <p:nvSpPr>
          <p:cNvPr id="138" name="Q: What happens during Multi-AZ failover and how long does it take?…"/>
          <p:cNvSpPr txBox="1">
            <a:spLocks noGrp="1"/>
          </p:cNvSpPr>
          <p:nvPr>
            <p:ph type="body" idx="1"/>
          </p:nvPr>
        </p:nvSpPr>
        <p:spPr>
          <a:xfrm>
            <a:off x="281161" y="1683510"/>
            <a:ext cx="12442478" cy="6996180"/>
          </a:xfrm>
          <a:prstGeom prst="rect">
            <a:avLst/>
          </a:prstGeom>
        </p:spPr>
        <p:txBody>
          <a:bodyPr/>
          <a:lstStyle/>
          <a:p>
            <a:pPr marL="209092" indent="-209092" defTabSz="384047">
              <a:spcBef>
                <a:spcPts val="0"/>
              </a:spcBef>
              <a:defRPr sz="3024" b="1">
                <a:solidFill>
                  <a:srgbClr val="333333"/>
                </a:solidFill>
                <a:latin typeface="Arial"/>
                <a:ea typeface="Arial"/>
                <a:cs typeface="Arial"/>
                <a:sym typeface="Arial"/>
              </a:defRPr>
            </a:pPr>
            <a:r>
              <a:t>Q: What happens during Multi-AZ failover and how long does it take?</a:t>
            </a:r>
          </a:p>
          <a:p>
            <a:pPr marL="209092" indent="-209092" defTabSz="384047">
              <a:spcBef>
                <a:spcPts val="0"/>
              </a:spcBef>
              <a:defRPr sz="3024" b="1">
                <a:solidFill>
                  <a:srgbClr val="333333"/>
                </a:solidFill>
                <a:latin typeface="Arial"/>
                <a:ea typeface="Arial"/>
                <a:cs typeface="Arial"/>
                <a:sym typeface="Arial"/>
              </a:defRPr>
            </a:pPr>
            <a:endParaRPr/>
          </a:p>
          <a:p>
            <a:pPr marL="0" indent="0" defTabSz="384047">
              <a:spcBef>
                <a:spcPts val="0"/>
              </a:spcBef>
              <a:buSzTx/>
              <a:buNone/>
              <a:defRPr sz="2688">
                <a:solidFill>
                  <a:srgbClr val="333333"/>
                </a:solidFill>
                <a:latin typeface="Arial"/>
                <a:ea typeface="Arial"/>
                <a:cs typeface="Arial"/>
                <a:sym typeface="Arial"/>
              </a:defRPr>
            </a:pPr>
            <a:r>
              <a:t>Failover is automatically handled by Amazon RDS so that you can resume database operations as quickly as possible without administrative intervention. </a:t>
            </a:r>
            <a:r>
              <a:rPr b="1"/>
              <a:t>When failing over, Amazon RDS simply flips the canonical name record (CNAME) for your DB instance to point at the standby, which is in turn promoted to become the new primary.</a:t>
            </a:r>
            <a:r>
              <a:t> We encourage you to follow best practices and implement database connection retry at the application layer.</a:t>
            </a:r>
          </a:p>
          <a:p>
            <a:pPr marL="0" indent="0" defTabSz="384047">
              <a:spcBef>
                <a:spcPts val="0"/>
              </a:spcBef>
              <a:buSzTx/>
              <a:buNone/>
              <a:defRPr sz="2688">
                <a:solidFill>
                  <a:srgbClr val="333333"/>
                </a:solidFill>
                <a:latin typeface="Arial"/>
                <a:ea typeface="Arial"/>
                <a:cs typeface="Arial"/>
                <a:sym typeface="Arial"/>
              </a:defRPr>
            </a:pPr>
            <a:r>
              <a:t>Failovers, as defined by the interval between the detection of the failure on the primary and the resumption of transactions on the standby, typically complete within one to two minutes. Failover time can also be affected by whether large uncommitted transactions must be recovered; the use of adequately large instance types is recommended with Multi-AZ for best results. AWS also recommends the use of Provisioned IOPS with Multi-AZ instances, for fast, predictable, and consistent throughput performance.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1"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DS - Read Replica"/>
          <p:cNvSpPr txBox="1">
            <a:spLocks noGrp="1"/>
          </p:cNvSpPr>
          <p:nvPr>
            <p:ph type="title"/>
          </p:nvPr>
        </p:nvSpPr>
        <p:spPr>
          <a:xfrm>
            <a:off x="303278" y="-266700"/>
            <a:ext cx="11558522" cy="2159000"/>
          </a:xfrm>
          <a:prstGeom prst="rect">
            <a:avLst/>
          </a:prstGeom>
        </p:spPr>
        <p:txBody>
          <a:bodyPr/>
          <a:lstStyle/>
          <a:p>
            <a:r>
              <a:t>RDS - Read Replica</a:t>
            </a:r>
          </a:p>
        </p:txBody>
      </p:sp>
      <p:sp>
        <p:nvSpPr>
          <p:cNvPr id="141" name="To scale beyond the capacity constraints of a single DB Instance for read-heavy database workloads, Amazon RDS offers Read Replicas.…"/>
          <p:cNvSpPr txBox="1">
            <a:spLocks noGrp="1"/>
          </p:cNvSpPr>
          <p:nvPr>
            <p:ph type="body" sz="half" idx="1"/>
          </p:nvPr>
        </p:nvSpPr>
        <p:spPr>
          <a:xfrm>
            <a:off x="6506913" y="1465673"/>
            <a:ext cx="6497887" cy="6996180"/>
          </a:xfrm>
          <a:prstGeom prst="rect">
            <a:avLst/>
          </a:prstGeom>
          <a:ln w="12700">
            <a:miter lim="400000"/>
          </a:ln>
        </p:spPr>
        <p:txBody>
          <a:bodyPr lIns="50800" tIns="50800" rIns="50800" bIns="50800" anchor="ctr">
            <a:noAutofit/>
          </a:bodyPr>
          <a:lstStyle/>
          <a:p>
            <a:pPr marL="174244" indent="-174244" defTabSz="320039">
              <a:spcBef>
                <a:spcPts val="0"/>
              </a:spcBef>
            </a:pPr>
            <a:r>
              <a:rPr sz="2000" dirty="0">
                <a:solidFill>
                  <a:srgbClr val="333333"/>
                </a:solidFill>
                <a:latin typeface="Arial"/>
                <a:ea typeface="Arial"/>
                <a:cs typeface="Arial"/>
              </a:rPr>
              <a:t>To scale beyond the capacity constraints of a single DB Instance for read-heavy database workloads, Amazon RDS offers </a:t>
            </a:r>
            <a:r>
              <a:rPr sz="2000" dirty="0">
                <a:solidFill>
                  <a:srgbClr val="333333"/>
                </a:solidFill>
                <a:latin typeface="Arial"/>
                <a:ea typeface="Arial"/>
                <a:cs typeface="Arial"/>
                <a:hlinkClick r:id="rId2"/>
              </a:rPr>
              <a:t>Read Replicas</a:t>
            </a:r>
            <a:r>
              <a:rPr sz="2000" dirty="0">
                <a:solidFill>
                  <a:srgbClr val="333333"/>
                </a:solidFill>
                <a:latin typeface="Arial"/>
                <a:ea typeface="Arial"/>
                <a:cs typeface="Arial"/>
              </a:rPr>
              <a:t>.</a:t>
            </a:r>
          </a:p>
          <a:p>
            <a:pPr marL="174244" indent="-174244" defTabSz="320039">
              <a:spcBef>
                <a:spcPts val="0"/>
              </a:spcBef>
            </a:pPr>
            <a:r>
              <a:rPr lang="en-US" sz="2000" dirty="0" smtClean="0">
                <a:solidFill>
                  <a:srgbClr val="333333"/>
                </a:solidFill>
                <a:latin typeface="Arial"/>
                <a:ea typeface="Arial"/>
                <a:cs typeface="Arial"/>
              </a:rPr>
              <a:t> </a:t>
            </a:r>
            <a:r>
              <a:rPr sz="2000" dirty="0" smtClean="0">
                <a:solidFill>
                  <a:srgbClr val="333333"/>
                </a:solidFill>
                <a:latin typeface="Arial"/>
                <a:ea typeface="Arial"/>
                <a:cs typeface="Arial"/>
                <a:sym typeface="Arial"/>
              </a:rPr>
              <a:t>If </a:t>
            </a:r>
            <a:r>
              <a:rPr sz="2000" dirty="0">
                <a:solidFill>
                  <a:srgbClr val="333333"/>
                </a:solidFill>
                <a:latin typeface="Arial"/>
                <a:ea typeface="Arial"/>
                <a:cs typeface="Arial"/>
                <a:sym typeface="Arial"/>
              </a:rPr>
              <a:t>the load in reading from a database is high, you can use this to distribute that load.</a:t>
            </a:r>
          </a:p>
          <a:p>
            <a:pPr marL="174244" indent="-174244" defTabSz="320039">
              <a:spcBef>
                <a:spcPts val="0"/>
              </a:spcBef>
            </a:pPr>
            <a:r>
              <a:rPr lang="en-US" sz="2000" dirty="0" smtClean="0">
                <a:solidFill>
                  <a:srgbClr val="333333"/>
                </a:solidFill>
                <a:latin typeface="Arial"/>
                <a:ea typeface="Arial"/>
                <a:cs typeface="Arial"/>
              </a:rPr>
              <a:t> </a:t>
            </a:r>
            <a:r>
              <a:rPr sz="2000" dirty="0" smtClean="0">
                <a:solidFill>
                  <a:srgbClr val="333333"/>
                </a:solidFill>
                <a:latin typeface="Arial"/>
                <a:ea typeface="Arial"/>
                <a:cs typeface="Arial"/>
              </a:rPr>
              <a:t>This </a:t>
            </a:r>
            <a:r>
              <a:rPr sz="2000" dirty="0">
                <a:solidFill>
                  <a:srgbClr val="333333"/>
                </a:solidFill>
                <a:latin typeface="Arial"/>
                <a:ea typeface="Arial"/>
                <a:cs typeface="Arial"/>
              </a:rPr>
              <a:t>is also effective if you want to perform a process without placing a load on the master database, in, for example, a data analysis application.</a:t>
            </a:r>
          </a:p>
          <a:p>
            <a:pPr marL="174244" indent="-174244" defTabSz="320039">
              <a:spcBef>
                <a:spcPts val="0"/>
              </a:spcBef>
            </a:pPr>
            <a:r>
              <a:rPr lang="en-US" sz="2000" dirty="0" smtClean="0">
                <a:solidFill>
                  <a:srgbClr val="333333"/>
                </a:solidFill>
                <a:latin typeface="Arial"/>
                <a:ea typeface="Arial"/>
                <a:cs typeface="Arial"/>
              </a:rPr>
              <a:t> </a:t>
            </a:r>
            <a:r>
              <a:rPr sz="2000" dirty="0" smtClean="0">
                <a:solidFill>
                  <a:srgbClr val="333333"/>
                </a:solidFill>
                <a:latin typeface="Arial"/>
                <a:ea typeface="Arial"/>
                <a:cs typeface="Arial"/>
              </a:rPr>
              <a:t>Because </a:t>
            </a:r>
            <a:r>
              <a:rPr sz="2000" dirty="0">
                <a:solidFill>
                  <a:srgbClr val="333333"/>
                </a:solidFill>
                <a:latin typeface="Arial"/>
                <a:ea typeface="Arial"/>
                <a:cs typeface="Arial"/>
              </a:rPr>
              <a:t>the purpose of the Read Replica is not that of a redundant configuration, if the point is to increase database durability, consider database replication itself, rather than a Read Replica. </a:t>
            </a:r>
            <a:r>
              <a:rPr sz="2000" dirty="0">
                <a:solidFill>
                  <a:srgbClr val="333333"/>
                </a:solidFill>
                <a:latin typeface="Arial"/>
                <a:ea typeface="Arial"/>
                <a:cs typeface="Arial"/>
              </a:rPr>
              <a:t>Of course, you can use a Read Replica and database replication in parallel.</a:t>
            </a:r>
          </a:p>
          <a:p>
            <a:pPr marL="174244" indent="-174244" defTabSz="320039">
              <a:spcBef>
                <a:spcPts val="0"/>
              </a:spcBef>
            </a:pPr>
            <a:r>
              <a:rPr lang="en-US" sz="2000" dirty="0" smtClean="0">
                <a:solidFill>
                  <a:srgbClr val="333333"/>
                </a:solidFill>
                <a:latin typeface="Arial"/>
                <a:ea typeface="Arial"/>
                <a:cs typeface="Arial"/>
              </a:rPr>
              <a:t> </a:t>
            </a:r>
            <a:r>
              <a:rPr sz="2000" dirty="0" smtClean="0">
                <a:solidFill>
                  <a:srgbClr val="333333"/>
                </a:solidFill>
                <a:latin typeface="Arial"/>
                <a:ea typeface="Arial"/>
                <a:cs typeface="Arial"/>
              </a:rPr>
              <a:t>Typically</a:t>
            </a:r>
            <a:r>
              <a:rPr sz="2000" dirty="0">
                <a:solidFill>
                  <a:srgbClr val="333333"/>
                </a:solidFill>
                <a:latin typeface="Arial"/>
                <a:ea typeface="Arial"/>
                <a:cs typeface="Arial"/>
              </a:rPr>
              <a:t>, </a:t>
            </a:r>
            <a:r>
              <a:rPr sz="2000" dirty="0">
                <a:solidFill>
                  <a:srgbClr val="333333"/>
                </a:solidFill>
                <a:latin typeface="Arial"/>
                <a:ea typeface="Arial"/>
                <a:cs typeface="Arial"/>
              </a:rPr>
              <a:t>a Read Replica is an asynchronous replication,</a:t>
            </a:r>
            <a:r>
              <a:rPr sz="2000" dirty="0">
                <a:solidFill>
                  <a:srgbClr val="333333"/>
                </a:solidFill>
                <a:latin typeface="Arial"/>
                <a:ea typeface="Arial"/>
                <a:cs typeface="Arial"/>
              </a:rPr>
              <a:t> so be aware that there will be a slight lag between the master and the Read Replica.</a:t>
            </a:r>
          </a:p>
        </p:txBody>
      </p:sp>
      <p:pic>
        <p:nvPicPr>
          <p:cNvPr id="142" name="pasted-image.tiff" descr="pasted-image.tiff"/>
          <p:cNvPicPr>
            <a:picLocks noChangeAspect="1"/>
          </p:cNvPicPr>
          <p:nvPr/>
        </p:nvPicPr>
        <p:blipFill>
          <a:blip r:embed="rId3">
            <a:extLst/>
          </a:blip>
          <a:stretch>
            <a:fillRect/>
          </a:stretch>
        </p:blipFill>
        <p:spPr>
          <a:xfrm>
            <a:off x="13180" y="1987550"/>
            <a:ext cx="6385901" cy="540596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1">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141">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p:tmAbs val="0"/>
                                  </p:iterate>
                                  <p:childTnLst>
                                    <p:set>
                                      <p:cBhvr>
                                        <p:cTn id="12" fill="hold"/>
                                        <p:tgtEl>
                                          <p:spTgt spid="141">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p:tmAbs val="0"/>
                                  </p:iterate>
                                  <p:childTnLst>
                                    <p:set>
                                      <p:cBhvr>
                                        <p:cTn id="15" fill="hold"/>
                                        <p:tgtEl>
                                          <p:spTgt spid="141">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0"/>
                                  </p:stCondLst>
                                  <p:iterate>
                                    <p:tmAbs val="0"/>
                                  </p:iterate>
                                  <p:childTnLst>
                                    <p:set>
                                      <p:cBhvr>
                                        <p:cTn id="18" fill="hold"/>
                                        <p:tgtEl>
                                          <p:spTgt spid="141">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1" nodeType="afterEffect">
                                  <p:stCondLst>
                                    <p:cond delay="0"/>
                                  </p:stCondLst>
                                  <p:iterate>
                                    <p:tmAbs val="0"/>
                                  </p:iterate>
                                  <p:childTnLst>
                                    <p:set>
                                      <p:cBhvr>
                                        <p:cTn id="21" fill="hold"/>
                                        <p:tgtEl>
                                          <p:spTgt spid="1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1"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AWS Databases - Summary"/>
          <p:cNvSpPr txBox="1">
            <a:spLocks noGrp="1"/>
          </p:cNvSpPr>
          <p:nvPr>
            <p:ph type="title"/>
          </p:nvPr>
        </p:nvSpPr>
        <p:spPr>
          <a:prstGeom prst="rect">
            <a:avLst/>
          </a:prstGeom>
        </p:spPr>
        <p:txBody>
          <a:bodyPr/>
          <a:lstStyle>
            <a:lvl1pPr defTabSz="490727">
              <a:defRPr sz="6719"/>
            </a:lvl1pPr>
          </a:lstStyle>
          <a:p>
            <a:r>
              <a:t>AWS Databases - Summary</a:t>
            </a:r>
          </a:p>
        </p:txBody>
      </p:sp>
      <p:pic>
        <p:nvPicPr>
          <p:cNvPr id="145" name="pasted-image.tiff" descr="pasted-image.tiff"/>
          <p:cNvPicPr>
            <a:picLocks noChangeAspect="1"/>
          </p:cNvPicPr>
          <p:nvPr/>
        </p:nvPicPr>
        <p:blipFill>
          <a:blip r:embed="rId2">
            <a:extLst/>
          </a:blip>
          <a:stretch>
            <a:fillRect/>
          </a:stretch>
        </p:blipFill>
        <p:spPr>
          <a:xfrm>
            <a:off x="824572" y="3363805"/>
            <a:ext cx="1351260" cy="1558152"/>
          </a:xfrm>
          <a:prstGeom prst="rect">
            <a:avLst/>
          </a:prstGeom>
          <a:ln w="12700">
            <a:miter lim="400000"/>
          </a:ln>
        </p:spPr>
      </p:pic>
      <p:pic>
        <p:nvPicPr>
          <p:cNvPr id="146" name="pasted-image.tiff" descr="pasted-image.tiff"/>
          <p:cNvPicPr>
            <a:picLocks noChangeAspect="1"/>
          </p:cNvPicPr>
          <p:nvPr/>
        </p:nvPicPr>
        <p:blipFill>
          <a:blip r:embed="rId3">
            <a:extLst/>
          </a:blip>
          <a:stretch>
            <a:fillRect/>
          </a:stretch>
        </p:blipFill>
        <p:spPr>
          <a:xfrm>
            <a:off x="9753040" y="3117779"/>
            <a:ext cx="1351260" cy="1558152"/>
          </a:xfrm>
          <a:prstGeom prst="rect">
            <a:avLst/>
          </a:prstGeom>
          <a:ln w="12700">
            <a:miter lim="400000"/>
          </a:ln>
        </p:spPr>
      </p:pic>
      <p:pic>
        <p:nvPicPr>
          <p:cNvPr id="147" name="pasted-image.tiff" descr="pasted-image.tiff"/>
          <p:cNvPicPr>
            <a:picLocks noChangeAspect="1"/>
          </p:cNvPicPr>
          <p:nvPr/>
        </p:nvPicPr>
        <p:blipFill>
          <a:blip r:embed="rId4">
            <a:extLst/>
          </a:blip>
          <a:stretch>
            <a:fillRect/>
          </a:stretch>
        </p:blipFill>
        <p:spPr>
          <a:xfrm>
            <a:off x="769820" y="6883339"/>
            <a:ext cx="1351261" cy="1558152"/>
          </a:xfrm>
          <a:prstGeom prst="rect">
            <a:avLst/>
          </a:prstGeom>
          <a:ln w="12700">
            <a:miter lim="400000"/>
          </a:ln>
        </p:spPr>
      </p:pic>
      <p:pic>
        <p:nvPicPr>
          <p:cNvPr id="148" name="pasted-image.tiff" descr="pasted-image.tiff"/>
          <p:cNvPicPr>
            <a:picLocks noChangeAspect="1"/>
          </p:cNvPicPr>
          <p:nvPr/>
        </p:nvPicPr>
        <p:blipFill>
          <a:blip r:embed="rId5">
            <a:extLst/>
          </a:blip>
          <a:stretch>
            <a:fillRect/>
          </a:stretch>
        </p:blipFill>
        <p:spPr>
          <a:xfrm>
            <a:off x="9753040" y="6845155"/>
            <a:ext cx="1417487" cy="1634519"/>
          </a:xfrm>
          <a:prstGeom prst="rect">
            <a:avLst/>
          </a:prstGeom>
          <a:ln w="12700">
            <a:miter lim="400000"/>
          </a:ln>
        </p:spPr>
      </p:pic>
      <p:sp>
        <p:nvSpPr>
          <p:cNvPr id="149" name="Line"/>
          <p:cNvSpPr/>
          <p:nvPr/>
        </p:nvSpPr>
        <p:spPr>
          <a:xfrm flipV="1">
            <a:off x="5867400" y="2773962"/>
            <a:ext cx="1" cy="6293505"/>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50" name="Line"/>
          <p:cNvSpPr/>
          <p:nvPr/>
        </p:nvSpPr>
        <p:spPr>
          <a:xfrm flipH="1" flipV="1">
            <a:off x="663471" y="5883556"/>
            <a:ext cx="10052600" cy="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51" name="Managed Relational DB…"/>
          <p:cNvSpPr txBox="1"/>
          <p:nvPr/>
        </p:nvSpPr>
        <p:spPr>
          <a:xfrm>
            <a:off x="2290124" y="2926996"/>
            <a:ext cx="3117109" cy="24317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50031" indent="-250031" algn="l">
              <a:buSzPct val="145000"/>
              <a:buChar char="•"/>
              <a:defRPr sz="1800"/>
            </a:pPr>
            <a:r>
              <a:t>Managed Relational DB</a:t>
            </a:r>
          </a:p>
          <a:p>
            <a:pPr marL="250031" indent="-250031" algn="l">
              <a:buSzPct val="145000"/>
              <a:buChar char="•"/>
              <a:defRPr sz="1800"/>
            </a:pPr>
            <a:r>
              <a:t>Joins, Transactions and Frequent Table Scan</a:t>
            </a:r>
          </a:p>
          <a:p>
            <a:pPr marL="250031" indent="-250031" algn="l">
              <a:buSzPct val="145000"/>
              <a:buChar char="•"/>
              <a:defRPr sz="1800"/>
            </a:pPr>
            <a:r>
              <a:t>DB Engine to manage DB Integrity</a:t>
            </a:r>
          </a:p>
          <a:p>
            <a:pPr marL="250031" indent="-250031" algn="l">
              <a:buSzPct val="145000"/>
              <a:buChar char="•"/>
              <a:defRPr sz="1800"/>
            </a:pPr>
            <a:r>
              <a:t>Team has SQL Skills</a:t>
            </a:r>
          </a:p>
          <a:p>
            <a:pPr marL="250031" indent="-250031" algn="l">
              <a:buSzPct val="145000"/>
              <a:buChar char="•"/>
              <a:defRPr sz="1800"/>
            </a:pPr>
            <a:r>
              <a:t>Complex queries and Transitions</a:t>
            </a:r>
          </a:p>
        </p:txBody>
      </p:sp>
      <p:sp>
        <p:nvSpPr>
          <p:cNvPr id="152" name="No SQL DB…"/>
          <p:cNvSpPr txBox="1"/>
          <p:nvPr/>
        </p:nvSpPr>
        <p:spPr>
          <a:xfrm>
            <a:off x="6327126" y="2909935"/>
            <a:ext cx="3117109" cy="18475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50031" indent="-250031" algn="l">
              <a:buSzPct val="145000"/>
              <a:buChar char="•"/>
              <a:defRPr sz="1800"/>
            </a:pPr>
            <a:r>
              <a:t>No SQL DB</a:t>
            </a:r>
          </a:p>
          <a:p>
            <a:pPr marL="250031" indent="-250031" algn="l">
              <a:buSzPct val="145000"/>
              <a:buChar char="•"/>
              <a:defRPr sz="1800"/>
            </a:pPr>
            <a:r>
              <a:t>Key Value Simple Query</a:t>
            </a:r>
          </a:p>
          <a:p>
            <a:pPr marL="250031" indent="-250031" algn="l">
              <a:buSzPct val="145000"/>
              <a:buChar char="•"/>
              <a:defRPr sz="1800"/>
            </a:pPr>
            <a:r>
              <a:t>APP to manage DB Integrity </a:t>
            </a:r>
          </a:p>
          <a:p>
            <a:pPr marL="250031" indent="-250031" algn="l">
              <a:buSzPct val="145000"/>
              <a:buChar char="•"/>
              <a:defRPr sz="1800"/>
            </a:pPr>
            <a:r>
              <a:t>Easy to setup, Operate and Scale</a:t>
            </a:r>
          </a:p>
        </p:txBody>
      </p:sp>
      <p:sp>
        <p:nvSpPr>
          <p:cNvPr id="153" name="Petabyte Scale Data Warehouse Service…"/>
          <p:cNvSpPr txBox="1"/>
          <p:nvPr/>
        </p:nvSpPr>
        <p:spPr>
          <a:xfrm>
            <a:off x="2290124" y="6262296"/>
            <a:ext cx="3117109" cy="27238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50031" indent="-250031" algn="l">
              <a:buSzPct val="145000"/>
              <a:buChar char="•"/>
              <a:defRPr sz="1800"/>
            </a:pPr>
            <a:r>
              <a:t>Petabyte Scale Data Warehouse Service</a:t>
            </a:r>
          </a:p>
          <a:p>
            <a:pPr marL="250031" indent="-250031" algn="l">
              <a:buSzPct val="145000"/>
              <a:buChar char="•"/>
              <a:defRPr sz="1800"/>
            </a:pPr>
            <a:r>
              <a:t>Analytics for virtually any size Data set using SQL-based tools</a:t>
            </a:r>
          </a:p>
          <a:p>
            <a:pPr marL="250031" indent="-250031" algn="l">
              <a:buSzPct val="145000"/>
              <a:buChar char="•"/>
              <a:defRPr sz="1800"/>
            </a:pPr>
            <a:r>
              <a:t>Redshift cluster is a set of nodes, which consists of a leader node and one or more compute nodes</a:t>
            </a:r>
          </a:p>
        </p:txBody>
      </p:sp>
      <p:sp>
        <p:nvSpPr>
          <p:cNvPr id="154" name="Hot Reads…"/>
          <p:cNvSpPr txBox="1"/>
          <p:nvPr/>
        </p:nvSpPr>
        <p:spPr>
          <a:xfrm>
            <a:off x="6134154" y="6116246"/>
            <a:ext cx="3117108" cy="30159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50031" indent="-250031" algn="l">
              <a:buSzPct val="145000"/>
              <a:buChar char="•"/>
              <a:defRPr sz="1800"/>
            </a:pPr>
            <a:r>
              <a:t>Hot Reads</a:t>
            </a:r>
          </a:p>
          <a:p>
            <a:pPr marL="250031" indent="-250031" algn="l">
              <a:buSzPct val="145000"/>
              <a:buChar char="•"/>
              <a:defRPr sz="1800"/>
            </a:pPr>
            <a:r>
              <a:t>Web Service and easy to deploy</a:t>
            </a:r>
          </a:p>
          <a:p>
            <a:pPr marL="250031" indent="-250031" algn="l">
              <a:buSzPct val="145000"/>
              <a:buChar char="•"/>
              <a:defRPr sz="1800"/>
            </a:pPr>
            <a:r>
              <a:t>It runs Memcached or Redis protocol compliant  server nodes</a:t>
            </a:r>
          </a:p>
          <a:p>
            <a:pPr marL="250031" indent="-250031" algn="l">
              <a:buSzPct val="145000"/>
              <a:buChar char="•"/>
              <a:defRPr sz="1800"/>
            </a:pPr>
            <a:r>
              <a:t>Significantly improve latency and throughput for many read-heavy application workloads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1001</TotalTime>
  <Words>936</Words>
  <Application>Microsoft Macintosh PowerPoint</Application>
  <PresentationFormat>Custom</PresentationFormat>
  <Paragraphs>77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Helvetica Light</vt:lpstr>
      <vt:lpstr>Helvetica Neue</vt:lpstr>
      <vt:lpstr>Helvetica Neue Light</vt:lpstr>
      <vt:lpstr>Helvetica Neue Medium</vt:lpstr>
      <vt:lpstr>Helvetica Neue Thin</vt:lpstr>
      <vt:lpstr>Arial</vt:lpstr>
      <vt:lpstr>White</vt:lpstr>
      <vt:lpstr>AWS Module 6</vt:lpstr>
      <vt:lpstr>AWS Databases</vt:lpstr>
      <vt:lpstr>AWS - RDS</vt:lpstr>
      <vt:lpstr>RDS - Backup and Snapshot</vt:lpstr>
      <vt:lpstr>Multi-AZ RDS Deployment</vt:lpstr>
      <vt:lpstr>Multi-AZ RDS Deployment</vt:lpstr>
      <vt:lpstr>Multi-AZ RDS Deployment</vt:lpstr>
      <vt:lpstr>RDS - Read Replica</vt:lpstr>
      <vt:lpstr>AWS Databases - Summary</vt:lpstr>
      <vt:lpstr>AWS Databases</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Module 6</dc:title>
  <cp:lastModifiedBy>Kapil Pralhadrao bawane (GIS)</cp:lastModifiedBy>
  <cp:revision>3</cp:revision>
  <dcterms:modified xsi:type="dcterms:W3CDTF">2017-09-15T09:12:07Z</dcterms:modified>
</cp:coreProperties>
</file>