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10" autoAdjust="0"/>
    <p:restoredTop sz="94660"/>
  </p:normalViewPr>
  <p:slideViewPr>
    <p:cSldViewPr snapToGrid="0">
      <p:cViewPr>
        <p:scale>
          <a:sx n="66" d="100"/>
          <a:sy n="66" d="100"/>
        </p:scale>
        <p:origin x="2472" y="1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5AB4E3-79FC-46E0-9D60-E5279E5402D6}"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DB35E-9023-4472-A739-A33ADD7F34EC}" type="slidenum">
              <a:rPr lang="en-US" smtClean="0"/>
              <a:t>‹#›</a:t>
            </a:fld>
            <a:endParaRPr lang="en-US"/>
          </a:p>
        </p:txBody>
      </p:sp>
    </p:spTree>
    <p:extLst>
      <p:ext uri="{BB962C8B-B14F-4D97-AF65-F5344CB8AC3E}">
        <p14:creationId xmlns:p14="http://schemas.microsoft.com/office/powerpoint/2010/main" val="292839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AB4E3-79FC-46E0-9D60-E5279E5402D6}"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DB35E-9023-4472-A739-A33ADD7F34EC}" type="slidenum">
              <a:rPr lang="en-US" smtClean="0"/>
              <a:t>‹#›</a:t>
            </a:fld>
            <a:endParaRPr lang="en-US"/>
          </a:p>
        </p:txBody>
      </p:sp>
    </p:spTree>
    <p:extLst>
      <p:ext uri="{BB962C8B-B14F-4D97-AF65-F5344CB8AC3E}">
        <p14:creationId xmlns:p14="http://schemas.microsoft.com/office/powerpoint/2010/main" val="376535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AB4E3-79FC-46E0-9D60-E5279E5402D6}"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DB35E-9023-4472-A739-A33ADD7F34EC}" type="slidenum">
              <a:rPr lang="en-US" smtClean="0"/>
              <a:t>‹#›</a:t>
            </a:fld>
            <a:endParaRPr lang="en-US"/>
          </a:p>
        </p:txBody>
      </p:sp>
    </p:spTree>
    <p:extLst>
      <p:ext uri="{BB962C8B-B14F-4D97-AF65-F5344CB8AC3E}">
        <p14:creationId xmlns:p14="http://schemas.microsoft.com/office/powerpoint/2010/main" val="121773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AB4E3-79FC-46E0-9D60-E5279E5402D6}"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DB35E-9023-4472-A739-A33ADD7F34EC}" type="slidenum">
              <a:rPr lang="en-US" smtClean="0"/>
              <a:t>‹#›</a:t>
            </a:fld>
            <a:endParaRPr lang="en-US"/>
          </a:p>
        </p:txBody>
      </p:sp>
    </p:spTree>
    <p:extLst>
      <p:ext uri="{BB962C8B-B14F-4D97-AF65-F5344CB8AC3E}">
        <p14:creationId xmlns:p14="http://schemas.microsoft.com/office/powerpoint/2010/main" val="32103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5AB4E3-79FC-46E0-9D60-E5279E5402D6}"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DB35E-9023-4472-A739-A33ADD7F34EC}" type="slidenum">
              <a:rPr lang="en-US" smtClean="0"/>
              <a:t>‹#›</a:t>
            </a:fld>
            <a:endParaRPr lang="en-US"/>
          </a:p>
        </p:txBody>
      </p:sp>
    </p:spTree>
    <p:extLst>
      <p:ext uri="{BB962C8B-B14F-4D97-AF65-F5344CB8AC3E}">
        <p14:creationId xmlns:p14="http://schemas.microsoft.com/office/powerpoint/2010/main" val="282699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5AB4E3-79FC-46E0-9D60-E5279E5402D6}"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B35E-9023-4472-A739-A33ADD7F34EC}" type="slidenum">
              <a:rPr lang="en-US" smtClean="0"/>
              <a:t>‹#›</a:t>
            </a:fld>
            <a:endParaRPr lang="en-US"/>
          </a:p>
        </p:txBody>
      </p:sp>
    </p:spTree>
    <p:extLst>
      <p:ext uri="{BB962C8B-B14F-4D97-AF65-F5344CB8AC3E}">
        <p14:creationId xmlns:p14="http://schemas.microsoft.com/office/powerpoint/2010/main" val="78811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5AB4E3-79FC-46E0-9D60-E5279E5402D6}" type="datetimeFigureOut">
              <a:rPr lang="en-US" smtClean="0"/>
              <a:t>11/9/17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DB35E-9023-4472-A739-A33ADD7F34EC}" type="slidenum">
              <a:rPr lang="en-US" smtClean="0"/>
              <a:t>‹#›</a:t>
            </a:fld>
            <a:endParaRPr lang="en-US"/>
          </a:p>
        </p:txBody>
      </p:sp>
    </p:spTree>
    <p:extLst>
      <p:ext uri="{BB962C8B-B14F-4D97-AF65-F5344CB8AC3E}">
        <p14:creationId xmlns:p14="http://schemas.microsoft.com/office/powerpoint/2010/main" val="67219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5AB4E3-79FC-46E0-9D60-E5279E5402D6}" type="datetimeFigureOut">
              <a:rPr lang="en-US" smtClean="0"/>
              <a:t>11/9/17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DB35E-9023-4472-A739-A33ADD7F34EC}" type="slidenum">
              <a:rPr lang="en-US" smtClean="0"/>
              <a:t>‹#›</a:t>
            </a:fld>
            <a:endParaRPr lang="en-US"/>
          </a:p>
        </p:txBody>
      </p:sp>
    </p:spTree>
    <p:extLst>
      <p:ext uri="{BB962C8B-B14F-4D97-AF65-F5344CB8AC3E}">
        <p14:creationId xmlns:p14="http://schemas.microsoft.com/office/powerpoint/2010/main" val="8104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AB4E3-79FC-46E0-9D60-E5279E5402D6}" type="datetimeFigureOut">
              <a:rPr lang="en-US" smtClean="0"/>
              <a:t>11/9/17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4DB35E-9023-4472-A739-A33ADD7F34EC}" type="slidenum">
              <a:rPr lang="en-US" smtClean="0"/>
              <a:t>‹#›</a:t>
            </a:fld>
            <a:endParaRPr lang="en-US"/>
          </a:p>
        </p:txBody>
      </p:sp>
    </p:spTree>
    <p:extLst>
      <p:ext uri="{BB962C8B-B14F-4D97-AF65-F5344CB8AC3E}">
        <p14:creationId xmlns:p14="http://schemas.microsoft.com/office/powerpoint/2010/main" val="380031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5AB4E3-79FC-46E0-9D60-E5279E5402D6}"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B35E-9023-4472-A739-A33ADD7F34EC}" type="slidenum">
              <a:rPr lang="en-US" smtClean="0"/>
              <a:t>‹#›</a:t>
            </a:fld>
            <a:endParaRPr lang="en-US"/>
          </a:p>
        </p:txBody>
      </p:sp>
    </p:spTree>
    <p:extLst>
      <p:ext uri="{BB962C8B-B14F-4D97-AF65-F5344CB8AC3E}">
        <p14:creationId xmlns:p14="http://schemas.microsoft.com/office/powerpoint/2010/main" val="369427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5AB4E3-79FC-46E0-9D60-E5279E5402D6}"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B35E-9023-4472-A739-A33ADD7F34EC}" type="slidenum">
              <a:rPr lang="en-US" smtClean="0"/>
              <a:t>‹#›</a:t>
            </a:fld>
            <a:endParaRPr lang="en-US"/>
          </a:p>
        </p:txBody>
      </p:sp>
    </p:spTree>
    <p:extLst>
      <p:ext uri="{BB962C8B-B14F-4D97-AF65-F5344CB8AC3E}">
        <p14:creationId xmlns:p14="http://schemas.microsoft.com/office/powerpoint/2010/main" val="21122000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AB4E3-79FC-46E0-9D60-E5279E5402D6}" type="datetimeFigureOut">
              <a:rPr lang="en-US" smtClean="0"/>
              <a:t>11/9/17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DB35E-9023-4472-A739-A33ADD7F34EC}" type="slidenum">
              <a:rPr lang="en-US" smtClean="0"/>
              <a:t>‹#›</a:t>
            </a:fld>
            <a:endParaRPr lang="en-US"/>
          </a:p>
        </p:txBody>
      </p:sp>
    </p:spTree>
    <p:extLst>
      <p:ext uri="{BB962C8B-B14F-4D97-AF65-F5344CB8AC3E}">
        <p14:creationId xmlns:p14="http://schemas.microsoft.com/office/powerpoint/2010/main" val="91044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ws.amazon.com/what-is-cloud-storage/"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s://aws.amazon.com/cloud-data-migr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en.wikipedia.org/wiki/Recovery_time_objecti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Module - 9</a:t>
            </a:r>
            <a:endParaRPr lang="en-US" dirty="0"/>
          </a:p>
        </p:txBody>
      </p:sp>
      <p:sp>
        <p:nvSpPr>
          <p:cNvPr id="3" name="Subtitle 2"/>
          <p:cNvSpPr>
            <a:spLocks noGrp="1"/>
          </p:cNvSpPr>
          <p:nvPr>
            <p:ph type="subTitle" idx="1"/>
          </p:nvPr>
        </p:nvSpPr>
        <p:spPr/>
        <p:txBody>
          <a:bodyPr/>
          <a:lstStyle/>
          <a:p>
            <a:r>
              <a:rPr lang="en-US" dirty="0" smtClean="0"/>
              <a:t>AWS Snowball</a:t>
            </a:r>
          </a:p>
          <a:p>
            <a:r>
              <a:rPr lang="en-US" dirty="0" smtClean="0"/>
              <a:t>AWS DMS</a:t>
            </a:r>
          </a:p>
          <a:p>
            <a:r>
              <a:rPr lang="en-US" dirty="0" smtClean="0"/>
              <a:t>Disaster Recovery</a:t>
            </a:r>
            <a:endParaRPr lang="en-US" dirty="0"/>
          </a:p>
        </p:txBody>
      </p:sp>
    </p:spTree>
    <p:extLst>
      <p:ext uri="{BB962C8B-B14F-4D97-AF65-F5344CB8AC3E}">
        <p14:creationId xmlns:p14="http://schemas.microsoft.com/office/powerpoint/2010/main" val="703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651" y="0"/>
            <a:ext cx="10515600" cy="1325563"/>
          </a:xfrm>
        </p:spPr>
        <p:txBody>
          <a:bodyPr/>
          <a:lstStyle/>
          <a:p>
            <a:r>
              <a:rPr lang="en-US" dirty="0" smtClean="0"/>
              <a:t>Snowball</a:t>
            </a:r>
            <a:endParaRPr lang="en-US" dirty="0"/>
          </a:p>
        </p:txBody>
      </p:sp>
      <p:sp>
        <p:nvSpPr>
          <p:cNvPr id="3" name="Content Placeholder 2"/>
          <p:cNvSpPr>
            <a:spLocks noGrp="1"/>
          </p:cNvSpPr>
          <p:nvPr>
            <p:ph idx="1"/>
          </p:nvPr>
        </p:nvSpPr>
        <p:spPr>
          <a:xfrm>
            <a:off x="468085" y="1277257"/>
            <a:ext cx="6958149" cy="4755148"/>
          </a:xfrm>
        </p:spPr>
        <p:txBody>
          <a:bodyPr wrap="square">
            <a:spAutoFit/>
          </a:bodyPr>
          <a:lstStyle/>
          <a:p>
            <a:pPr marL="285750" indent="-285750">
              <a:spcBef>
                <a:spcPts val="1200"/>
              </a:spcBef>
            </a:pPr>
            <a:r>
              <a:rPr lang="en-US" sz="1800" dirty="0">
                <a:solidFill>
                  <a:srgbClr val="333333"/>
                </a:solidFill>
                <a:latin typeface="AmazonEmberLight"/>
              </a:rPr>
              <a:t>Snowball is a petabyte-scale data transport solution that uses secure appliances to </a:t>
            </a:r>
            <a:r>
              <a:rPr lang="en-US" sz="1800" dirty="0">
                <a:solidFill>
                  <a:srgbClr val="333333"/>
                </a:solidFill>
                <a:latin typeface="AmazonEmberLight"/>
                <a:hlinkClick r:id="rId2"/>
              </a:rPr>
              <a:t>transfer large amounts of data</a:t>
            </a:r>
            <a:r>
              <a:rPr lang="en-US" sz="1800" dirty="0">
                <a:solidFill>
                  <a:srgbClr val="333333"/>
                </a:solidFill>
                <a:latin typeface="AmazonEmberLight"/>
              </a:rPr>
              <a:t> into and out of the </a:t>
            </a:r>
            <a:r>
              <a:rPr lang="en-US" sz="1800" dirty="0">
                <a:solidFill>
                  <a:srgbClr val="333333"/>
                </a:solidFill>
                <a:latin typeface="AmazonEmberLight"/>
                <a:hlinkClick r:id="rId3"/>
              </a:rPr>
              <a:t>AWS cloud</a:t>
            </a:r>
            <a:r>
              <a:rPr lang="en-US" sz="1800" dirty="0">
                <a:solidFill>
                  <a:srgbClr val="333333"/>
                </a:solidFill>
                <a:latin typeface="AmazonEmberLight"/>
              </a:rPr>
              <a:t>. </a:t>
            </a:r>
          </a:p>
          <a:p>
            <a:pPr marL="285750" indent="-285750">
              <a:spcBef>
                <a:spcPts val="1200"/>
              </a:spcBef>
            </a:pPr>
            <a:r>
              <a:rPr lang="en-US" sz="1800" dirty="0">
                <a:solidFill>
                  <a:srgbClr val="333333"/>
                </a:solidFill>
                <a:latin typeface="AmazonEmberLight"/>
              </a:rPr>
              <a:t>Using Snowball addresses common challenges with large-scale data transfers including high network costs, long transfer times, and security concerns. Transferring data with Snowball is simple, fast, secure, and can be as little as one-fifth the cost of high-speed Internet.</a:t>
            </a:r>
          </a:p>
          <a:p>
            <a:pPr marL="285750" indent="-285750">
              <a:spcBef>
                <a:spcPts val="1200"/>
              </a:spcBef>
            </a:pPr>
            <a:r>
              <a:rPr lang="en-US" sz="1800" dirty="0">
                <a:solidFill>
                  <a:srgbClr val="333333"/>
                </a:solidFill>
                <a:latin typeface="AmazonEmberLight"/>
              </a:rPr>
              <a:t>256 bit encryption</a:t>
            </a:r>
          </a:p>
          <a:p>
            <a:pPr marL="285750" indent="-285750">
              <a:spcBef>
                <a:spcPts val="1200"/>
              </a:spcBef>
            </a:pPr>
            <a:r>
              <a:rPr lang="en-US" sz="1800" dirty="0">
                <a:solidFill>
                  <a:srgbClr val="333333"/>
                </a:solidFill>
                <a:latin typeface="AmazonEmberLight"/>
              </a:rPr>
              <a:t>Data is encrypted by the Snowball client before it reaches the Snowball</a:t>
            </a:r>
          </a:p>
          <a:p>
            <a:pPr marL="285750" indent="-285750">
              <a:spcBef>
                <a:spcPts val="1200"/>
              </a:spcBef>
            </a:pPr>
            <a:r>
              <a:rPr lang="en-US" sz="1800" dirty="0">
                <a:solidFill>
                  <a:srgbClr val="333333"/>
                </a:solidFill>
                <a:latin typeface="AmazonEmberLight"/>
              </a:rPr>
              <a:t>Keys are managed by AWS KMS and never sent to the Snowball</a:t>
            </a:r>
          </a:p>
          <a:p>
            <a:pPr marL="285750" indent="-285750">
              <a:spcBef>
                <a:spcPts val="1200"/>
              </a:spcBef>
            </a:pPr>
            <a:r>
              <a:rPr lang="en-US" sz="1800" dirty="0">
                <a:solidFill>
                  <a:srgbClr val="333333"/>
                </a:solidFill>
                <a:latin typeface="AmazonEmberLight"/>
              </a:rPr>
              <a:t>Built to handle “Cyber Attack”</a:t>
            </a:r>
          </a:p>
          <a:p>
            <a:pPr marL="285750" indent="-285750">
              <a:spcBef>
                <a:spcPts val="1200"/>
              </a:spcBef>
            </a:pPr>
            <a:endParaRPr lang="en-US" sz="1800" dirty="0">
              <a:solidFill>
                <a:srgbClr val="333333"/>
              </a:solidFill>
              <a:latin typeface="AmazonEmberLight"/>
            </a:endParaRPr>
          </a:p>
        </p:txBody>
      </p:sp>
      <p:pic>
        <p:nvPicPr>
          <p:cNvPr id="4" name="Picture 3"/>
          <p:cNvPicPr>
            <a:picLocks noChangeAspect="1"/>
          </p:cNvPicPr>
          <p:nvPr/>
        </p:nvPicPr>
        <p:blipFill>
          <a:blip r:embed="rId4"/>
          <a:stretch>
            <a:fillRect/>
          </a:stretch>
        </p:blipFill>
        <p:spPr>
          <a:xfrm>
            <a:off x="7796349" y="1197564"/>
            <a:ext cx="3810000" cy="4619625"/>
          </a:xfrm>
          <a:prstGeom prst="rect">
            <a:avLst/>
          </a:prstGeom>
        </p:spPr>
      </p:pic>
    </p:spTree>
    <p:extLst>
      <p:ext uri="{BB962C8B-B14F-4D97-AF65-F5344CB8AC3E}">
        <p14:creationId xmlns:p14="http://schemas.microsoft.com/office/powerpoint/2010/main" val="4149049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325563"/>
          </a:xfrm>
        </p:spPr>
        <p:txBody>
          <a:bodyPr/>
          <a:lstStyle/>
          <a:p>
            <a:r>
              <a:rPr lang="en-US" dirty="0" smtClean="0"/>
              <a:t>How it Works ?</a:t>
            </a:r>
            <a:endParaRPr lang="en-US" dirty="0"/>
          </a:p>
        </p:txBody>
      </p:sp>
      <p:pic>
        <p:nvPicPr>
          <p:cNvPr id="4" name="Picture 3"/>
          <p:cNvPicPr>
            <a:picLocks noChangeAspect="1"/>
          </p:cNvPicPr>
          <p:nvPr/>
        </p:nvPicPr>
        <p:blipFill>
          <a:blip r:embed="rId2"/>
          <a:stretch>
            <a:fillRect/>
          </a:stretch>
        </p:blipFill>
        <p:spPr>
          <a:xfrm>
            <a:off x="508000" y="1690688"/>
            <a:ext cx="10845800" cy="4342617"/>
          </a:xfrm>
          <a:prstGeom prst="rect">
            <a:avLst/>
          </a:prstGeom>
        </p:spPr>
      </p:pic>
    </p:spTree>
    <p:extLst>
      <p:ext uri="{BB962C8B-B14F-4D97-AF65-F5344CB8AC3E}">
        <p14:creationId xmlns:p14="http://schemas.microsoft.com/office/powerpoint/2010/main" val="96366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Snowball Edge</a:t>
            </a:r>
            <a:endParaRPr lang="en-US" dirty="0"/>
          </a:p>
        </p:txBody>
      </p:sp>
      <p:pic>
        <p:nvPicPr>
          <p:cNvPr id="1026" name="Picture 2" descr="snowball-edge.319.3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1900" y="2113756"/>
            <a:ext cx="2667000" cy="3038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1417320"/>
            <a:ext cx="7289800" cy="4585871"/>
          </a:xfrm>
          <a:prstGeom prst="rect">
            <a:avLst/>
          </a:prstGeom>
        </p:spPr>
        <p:txBody>
          <a:bodyPr wrap="square">
            <a:spAutoFit/>
          </a:bodyPr>
          <a:lstStyle/>
          <a:p>
            <a:pPr marL="285750" indent="-285750">
              <a:spcBef>
                <a:spcPts val="1200"/>
              </a:spcBef>
              <a:buFont typeface="Arial" panose="020B0604020202020204" pitchFamily="34" charset="0"/>
              <a:buChar char="•"/>
            </a:pPr>
            <a:r>
              <a:rPr lang="en-US" b="0" i="0" dirty="0" smtClean="0">
                <a:solidFill>
                  <a:srgbClr val="333333"/>
                </a:solidFill>
                <a:effectLst/>
                <a:latin typeface="AmazonEmberLight"/>
              </a:rPr>
              <a:t>AWS Snowball Edge is a 100TB data transfer device with on-board storage and compute capabilities. </a:t>
            </a:r>
          </a:p>
          <a:p>
            <a:pPr marL="285750" indent="-285750">
              <a:spcBef>
                <a:spcPts val="1200"/>
              </a:spcBef>
              <a:buFont typeface="Arial" panose="020B0604020202020204" pitchFamily="34" charset="0"/>
              <a:buChar char="•"/>
            </a:pPr>
            <a:r>
              <a:rPr lang="en-US" b="0" i="0" dirty="0" smtClean="0">
                <a:solidFill>
                  <a:srgbClr val="333333"/>
                </a:solidFill>
                <a:effectLst/>
                <a:latin typeface="AmazonEmberLight"/>
              </a:rPr>
              <a:t>You can use Snowball Edge to move large amounts of data into and out of AWS, as a temporary storage tier for large local datasets, or to support local workloads in remote or offline locations.</a:t>
            </a:r>
          </a:p>
          <a:p>
            <a:pPr marL="285750" indent="-285750">
              <a:spcBef>
                <a:spcPts val="1200"/>
              </a:spcBef>
              <a:buFont typeface="Arial" panose="020B0604020202020204" pitchFamily="34" charset="0"/>
              <a:buChar char="•"/>
            </a:pPr>
            <a:r>
              <a:rPr lang="en-US" dirty="0" smtClean="0">
                <a:solidFill>
                  <a:srgbClr val="333333"/>
                </a:solidFill>
                <a:latin typeface="AmazonEmberLight"/>
              </a:rPr>
              <a:t>Local Compute equivalent to an Amazon EC2 m4.4large instance</a:t>
            </a:r>
            <a:endParaRPr lang="en-US" b="0" i="0" dirty="0" smtClean="0">
              <a:solidFill>
                <a:srgbClr val="333333"/>
              </a:solidFill>
              <a:effectLst/>
              <a:latin typeface="AmazonEmberLight"/>
            </a:endParaRPr>
          </a:p>
          <a:p>
            <a:pPr marL="285750" indent="-285750">
              <a:spcBef>
                <a:spcPts val="1200"/>
              </a:spcBef>
              <a:buFont typeface="Arial" panose="020B0604020202020204" pitchFamily="34" charset="0"/>
              <a:buChar char="•"/>
            </a:pPr>
            <a:r>
              <a:rPr lang="en-US" b="0" i="0" dirty="0" smtClean="0">
                <a:solidFill>
                  <a:srgbClr val="333333"/>
                </a:solidFill>
                <a:effectLst/>
                <a:latin typeface="AmazonEmberLight"/>
              </a:rPr>
              <a:t>Snowball Edge connects to your existing applications and infrastructure using standard storage interfaces, streamlining the data transfer process and minimizing setup and integration. </a:t>
            </a:r>
          </a:p>
          <a:p>
            <a:pPr marL="285750" indent="-285750">
              <a:spcBef>
                <a:spcPts val="1200"/>
              </a:spcBef>
              <a:buFont typeface="Arial" panose="020B0604020202020204" pitchFamily="34" charset="0"/>
              <a:buChar char="•"/>
            </a:pPr>
            <a:r>
              <a:rPr lang="en-US" b="0" i="0" dirty="0" smtClean="0">
                <a:solidFill>
                  <a:srgbClr val="333333"/>
                </a:solidFill>
                <a:effectLst/>
                <a:latin typeface="AmazonEmberLight"/>
              </a:rPr>
              <a:t>Snowball Edge can cluster together to form a local storage tier and process your data on-premises, helping ensure your applications continue to run even when they are not able to access the cloud.</a:t>
            </a:r>
          </a:p>
          <a:p>
            <a:pPr marL="285750" indent="-285750">
              <a:buFont typeface="Arial" panose="020B0604020202020204" pitchFamily="34" charset="0"/>
              <a:buChar char="•"/>
            </a:pPr>
            <a:endParaRPr lang="en-US" b="0" i="0" dirty="0">
              <a:solidFill>
                <a:srgbClr val="333333"/>
              </a:solidFill>
              <a:effectLst/>
              <a:latin typeface="AmazonEmberLight"/>
            </a:endParaRPr>
          </a:p>
        </p:txBody>
      </p:sp>
    </p:spTree>
    <p:extLst>
      <p:ext uri="{BB962C8B-B14F-4D97-AF65-F5344CB8AC3E}">
        <p14:creationId xmlns:p14="http://schemas.microsoft.com/office/powerpoint/2010/main" val="73517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4" y="-139890"/>
            <a:ext cx="10515600" cy="1325563"/>
          </a:xfrm>
        </p:spPr>
        <p:txBody>
          <a:bodyPr/>
          <a:lstStyle/>
          <a:p>
            <a:r>
              <a:rPr lang="en-US" dirty="0" smtClean="0"/>
              <a:t>AWS </a:t>
            </a:r>
            <a:r>
              <a:rPr lang="en-US" dirty="0" err="1" smtClean="0"/>
              <a:t>SnowMobil</a:t>
            </a:r>
            <a:endParaRPr lang="en-US" dirty="0"/>
          </a:p>
        </p:txBody>
      </p:sp>
      <p:pic>
        <p:nvPicPr>
          <p:cNvPr id="2050" name="Picture 2" descr="Image result for AWS snowball e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4" y="1033273"/>
            <a:ext cx="11122026" cy="567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615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1300"/>
            <a:ext cx="10515600" cy="1325563"/>
          </a:xfrm>
        </p:spPr>
        <p:txBody>
          <a:bodyPr/>
          <a:lstStyle/>
          <a:p>
            <a:r>
              <a:rPr lang="en-US" dirty="0" smtClean="0"/>
              <a:t>AWS Database migration Service (DMS)</a:t>
            </a:r>
            <a:endParaRPr lang="en-US" dirty="0"/>
          </a:p>
        </p:txBody>
      </p:sp>
      <p:sp>
        <p:nvSpPr>
          <p:cNvPr id="3" name="Content Placeholder 2"/>
          <p:cNvSpPr>
            <a:spLocks noGrp="1"/>
          </p:cNvSpPr>
          <p:nvPr>
            <p:ph idx="1"/>
          </p:nvPr>
        </p:nvSpPr>
        <p:spPr>
          <a:xfrm>
            <a:off x="215900" y="1089025"/>
            <a:ext cx="6210300" cy="5943165"/>
          </a:xfrm>
        </p:spPr>
        <p:txBody>
          <a:bodyPr wrap="square">
            <a:spAutoFit/>
          </a:bodyPr>
          <a:lstStyle/>
          <a:p>
            <a:pPr marL="285750" indent="-285750">
              <a:spcBef>
                <a:spcPts val="1200"/>
              </a:spcBef>
            </a:pPr>
            <a:r>
              <a:rPr lang="en-US" sz="1800" dirty="0">
                <a:solidFill>
                  <a:srgbClr val="333333"/>
                </a:solidFill>
                <a:latin typeface="AmazonEmberLight"/>
              </a:rPr>
              <a:t>AWS Database Migration Service helps you migrate databases to AWS quickly and securely. The source database remains fully operational during the migration, minimizing downtime to applications that rely on the database</a:t>
            </a:r>
            <a:r>
              <a:rPr lang="en-US" sz="1800" dirty="0" smtClean="0">
                <a:solidFill>
                  <a:srgbClr val="333333"/>
                </a:solidFill>
                <a:latin typeface="AmazonEmberLight"/>
              </a:rPr>
              <a:t>.</a:t>
            </a:r>
          </a:p>
          <a:p>
            <a:pPr marL="285750" indent="-285750">
              <a:spcBef>
                <a:spcPts val="1200"/>
              </a:spcBef>
            </a:pPr>
            <a:r>
              <a:rPr lang="en-US" sz="1800" dirty="0" smtClean="0">
                <a:solidFill>
                  <a:srgbClr val="333333"/>
                </a:solidFill>
                <a:latin typeface="AmazonEmberLight"/>
              </a:rPr>
              <a:t> </a:t>
            </a:r>
            <a:r>
              <a:rPr lang="en-US" sz="1800" dirty="0">
                <a:solidFill>
                  <a:srgbClr val="333333"/>
                </a:solidFill>
                <a:latin typeface="AmazonEmberLight"/>
              </a:rPr>
              <a:t>The AWS Database Migration Service can migrate your data to and from most widely used commercial and open-source databases.</a:t>
            </a:r>
          </a:p>
          <a:p>
            <a:pPr marL="285750" indent="-285750">
              <a:spcBef>
                <a:spcPts val="1200"/>
              </a:spcBef>
            </a:pPr>
            <a:r>
              <a:rPr lang="en-US" sz="1800" dirty="0">
                <a:solidFill>
                  <a:srgbClr val="333333"/>
                </a:solidFill>
                <a:latin typeface="AmazonEmberLight"/>
              </a:rPr>
              <a:t>The service supports homogenous migrations such as Oracle to Oracle, as well as heterogeneous migrations between different database platforms, such as Oracle to Amazon Aurora or Microsoft SQL Server to MySQL. </a:t>
            </a:r>
            <a:endParaRPr lang="en-US" sz="1800" dirty="0" smtClean="0">
              <a:solidFill>
                <a:srgbClr val="333333"/>
              </a:solidFill>
              <a:latin typeface="AmazonEmberLight"/>
            </a:endParaRPr>
          </a:p>
          <a:p>
            <a:pPr marL="285750" indent="-285750">
              <a:spcBef>
                <a:spcPts val="1200"/>
              </a:spcBef>
            </a:pPr>
            <a:r>
              <a:rPr lang="en-US" sz="1800" dirty="0" smtClean="0">
                <a:solidFill>
                  <a:srgbClr val="333333"/>
                </a:solidFill>
                <a:latin typeface="AmazonEmberLight"/>
              </a:rPr>
              <a:t>It </a:t>
            </a:r>
            <a:r>
              <a:rPr lang="en-US" sz="1800" dirty="0">
                <a:solidFill>
                  <a:srgbClr val="333333"/>
                </a:solidFill>
                <a:latin typeface="AmazonEmberLight"/>
              </a:rPr>
              <a:t>also allows you to stream data to Amazon Redshift, Amazon </a:t>
            </a:r>
            <a:r>
              <a:rPr lang="en-US" sz="1800" dirty="0" err="1">
                <a:solidFill>
                  <a:srgbClr val="333333"/>
                </a:solidFill>
                <a:latin typeface="AmazonEmberLight"/>
              </a:rPr>
              <a:t>DynamoDB</a:t>
            </a:r>
            <a:r>
              <a:rPr lang="en-US" sz="1800" dirty="0">
                <a:solidFill>
                  <a:srgbClr val="333333"/>
                </a:solidFill>
                <a:latin typeface="AmazonEmberLight"/>
              </a:rPr>
              <a:t>, and Amazon S3 from any of the supported sources including Amazon Aurora, PostgreSQL, MySQL, </a:t>
            </a:r>
            <a:r>
              <a:rPr lang="en-US" sz="1800" dirty="0" err="1">
                <a:solidFill>
                  <a:srgbClr val="333333"/>
                </a:solidFill>
                <a:latin typeface="AmazonEmberLight"/>
              </a:rPr>
              <a:t>MariaDB</a:t>
            </a:r>
            <a:r>
              <a:rPr lang="en-US" sz="1800" dirty="0">
                <a:solidFill>
                  <a:srgbClr val="333333"/>
                </a:solidFill>
                <a:latin typeface="AmazonEmberLight"/>
              </a:rPr>
              <a:t>, Oracle, SAP ASE, SQL Server and MongoDB, enabling consolidation and easy analysis of data in the petabyte-scale data warehouse. AWS Database Migration Service can also be used for continuous data replication with high-availability.</a:t>
            </a:r>
          </a:p>
          <a:p>
            <a:pPr marL="285750" indent="-285750">
              <a:spcBef>
                <a:spcPts val="1200"/>
              </a:spcBef>
            </a:pPr>
            <a:endParaRPr lang="en-US" sz="1800" dirty="0">
              <a:solidFill>
                <a:srgbClr val="333333"/>
              </a:solidFill>
              <a:latin typeface="AmazonEmberLight"/>
            </a:endParaRPr>
          </a:p>
        </p:txBody>
      </p:sp>
      <p:pic>
        <p:nvPicPr>
          <p:cNvPr id="3074" name="Picture 2" descr="Image result for aws database migration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417" y="4065152"/>
            <a:ext cx="5835583" cy="27384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130925" y="702827"/>
            <a:ext cx="5629275" cy="3400425"/>
          </a:xfrm>
          <a:prstGeom prst="rect">
            <a:avLst/>
          </a:prstGeom>
        </p:spPr>
      </p:pic>
    </p:spTree>
    <p:extLst>
      <p:ext uri="{BB962C8B-B14F-4D97-AF65-F5344CB8AC3E}">
        <p14:creationId xmlns:p14="http://schemas.microsoft.com/office/powerpoint/2010/main" val="4022630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1300"/>
            <a:ext cx="10515600" cy="1325563"/>
          </a:xfrm>
        </p:spPr>
        <p:txBody>
          <a:bodyPr/>
          <a:lstStyle/>
          <a:p>
            <a:r>
              <a:rPr lang="en-US" dirty="0" smtClean="0"/>
              <a:t>AWS Disaster Recovery</a:t>
            </a:r>
            <a:endParaRPr lang="en-US" dirty="0"/>
          </a:p>
        </p:txBody>
      </p:sp>
      <p:sp>
        <p:nvSpPr>
          <p:cNvPr id="6" name="Rectangle 5"/>
          <p:cNvSpPr/>
          <p:nvPr/>
        </p:nvSpPr>
        <p:spPr>
          <a:xfrm>
            <a:off x="605517" y="1258434"/>
            <a:ext cx="10798629" cy="3877985"/>
          </a:xfrm>
          <a:prstGeom prst="rect">
            <a:avLst/>
          </a:prstGeom>
        </p:spPr>
        <p:txBody>
          <a:bodyPr vert="horz" wrap="square" lIns="91440" tIns="45720" rIns="91440" bIns="45720" rtlCol="0">
            <a:spAutoFit/>
          </a:bodyPr>
          <a:lstStyle/>
          <a:p>
            <a:pPr marL="285750" indent="-285750">
              <a:lnSpc>
                <a:spcPct val="90000"/>
              </a:lnSpc>
              <a:spcBef>
                <a:spcPts val="1200"/>
              </a:spcBef>
              <a:buFont typeface="Arial" panose="020B0604020202020204" pitchFamily="34" charset="0"/>
              <a:buChar char="•"/>
            </a:pPr>
            <a:r>
              <a:rPr lang="en-US" b="1" dirty="0">
                <a:solidFill>
                  <a:srgbClr val="333333"/>
                </a:solidFill>
                <a:latin typeface="AmazonEmberLight"/>
              </a:rPr>
              <a:t>Business Continuity:</a:t>
            </a:r>
            <a:r>
              <a:rPr lang="en-US" dirty="0">
                <a:solidFill>
                  <a:srgbClr val="333333"/>
                </a:solidFill>
                <a:latin typeface="AmazonEmberLight"/>
              </a:rPr>
              <a:t> Ensuring that your organization’s mission critical business functions continuing to operate or they recover pretty quickly from a serious incidence.</a:t>
            </a:r>
          </a:p>
          <a:p>
            <a:pPr marL="285750" indent="-285750">
              <a:lnSpc>
                <a:spcPct val="90000"/>
              </a:lnSpc>
              <a:spcBef>
                <a:spcPts val="1200"/>
              </a:spcBef>
              <a:buFont typeface="Arial" panose="020B0604020202020204" pitchFamily="34" charset="0"/>
              <a:buChar char="•"/>
            </a:pPr>
            <a:r>
              <a:rPr lang="en-US" b="1" dirty="0">
                <a:solidFill>
                  <a:srgbClr val="333333"/>
                </a:solidFill>
                <a:latin typeface="AmazonEmberLight"/>
              </a:rPr>
              <a:t>Disaster Recovery: </a:t>
            </a:r>
            <a:r>
              <a:rPr lang="en-US" dirty="0">
                <a:solidFill>
                  <a:srgbClr val="333333"/>
                </a:solidFill>
                <a:latin typeface="AmazonEmberLight"/>
              </a:rPr>
              <a:t>Disaster recovery is all about preparing for and recovering from a disaster, so any event that has a negative impact on your business; things like hardware failures; software failures; power outages; physical damages to your building like fire, flooding, and hurricanes or even human error. Disaster recovery is all about planning for those incidents.</a:t>
            </a:r>
          </a:p>
          <a:p>
            <a:pPr marL="285750" indent="-285750">
              <a:lnSpc>
                <a:spcPct val="90000"/>
              </a:lnSpc>
              <a:spcBef>
                <a:spcPts val="1200"/>
              </a:spcBef>
              <a:buFont typeface="Arial" panose="020B0604020202020204" pitchFamily="34" charset="0"/>
              <a:buChar char="•"/>
            </a:pPr>
            <a:r>
              <a:rPr lang="en-US" b="1" dirty="0">
                <a:solidFill>
                  <a:srgbClr val="333333"/>
                </a:solidFill>
                <a:latin typeface="AmazonEmberLight"/>
              </a:rPr>
              <a:t>Recovery Point Objectives (RPO): </a:t>
            </a:r>
            <a:r>
              <a:rPr lang="en-US" dirty="0">
                <a:solidFill>
                  <a:srgbClr val="333333"/>
                </a:solidFill>
                <a:latin typeface="AmazonEmberLight"/>
              </a:rPr>
              <a:t>RPO is basically the acceptable amount of data loss measured in time. If your disaster hits at 12:00 PM and your RPO is one hour, your system should recover all the data that was in the system before 11:00 AM. Your data loss will only span from 11:00 AM to 12:00 PM.</a:t>
            </a:r>
          </a:p>
          <a:p>
            <a:pPr marL="285750" indent="-285750">
              <a:lnSpc>
                <a:spcPct val="90000"/>
              </a:lnSpc>
              <a:spcBef>
                <a:spcPts val="1200"/>
              </a:spcBef>
              <a:buFont typeface="Arial" panose="020B0604020202020204" pitchFamily="34" charset="0"/>
              <a:buChar char="•"/>
            </a:pPr>
            <a:r>
              <a:rPr lang="en-US" b="1" dirty="0">
                <a:solidFill>
                  <a:srgbClr val="333333"/>
                </a:solidFill>
                <a:latin typeface="AmazonEmberLight"/>
              </a:rPr>
              <a:t>Recovery Time Objective (RTO): </a:t>
            </a:r>
            <a:r>
              <a:rPr lang="en-US" dirty="0">
                <a:solidFill>
                  <a:srgbClr val="333333"/>
                </a:solidFill>
                <a:latin typeface="AmazonEmberLight"/>
              </a:rPr>
              <a:t>RTO is the time it takes after a disruption to restore your business processes back to their agreed upon service levels. If your disaster occurs at 12 p.m. and your RTO is eight hours, you should be back up and running by no later than 8:00 p.m.</a:t>
            </a:r>
          </a:p>
        </p:txBody>
      </p:sp>
    </p:spTree>
    <p:extLst>
      <p:ext uri="{BB962C8B-B14F-4D97-AF65-F5344CB8AC3E}">
        <p14:creationId xmlns:p14="http://schemas.microsoft.com/office/powerpoint/2010/main" val="1376884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1300"/>
            <a:ext cx="10515600" cy="1325563"/>
          </a:xfrm>
        </p:spPr>
        <p:txBody>
          <a:bodyPr/>
          <a:lstStyle/>
          <a:p>
            <a:r>
              <a:rPr lang="en-US" dirty="0" smtClean="0"/>
              <a:t>AWS Disaster Recovery</a:t>
            </a:r>
            <a:endParaRPr lang="en-US" dirty="0"/>
          </a:p>
        </p:txBody>
      </p:sp>
      <p:pic>
        <p:nvPicPr>
          <p:cNvPr id="4" name="Picture 2" descr="Image result for aws disaster recov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46" y="692377"/>
            <a:ext cx="9067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86972" y="2913467"/>
            <a:ext cx="10900228" cy="3074688"/>
          </a:xfrm>
          <a:prstGeom prst="rect">
            <a:avLst/>
          </a:prstGeom>
        </p:spPr>
        <p:txBody>
          <a:bodyPr wrap="square">
            <a:spAutoFit/>
          </a:bodyPr>
          <a:lstStyle/>
          <a:p>
            <a:pPr marL="285750" indent="-285750">
              <a:lnSpc>
                <a:spcPct val="90000"/>
              </a:lnSpc>
              <a:spcBef>
                <a:spcPts val="1200"/>
              </a:spcBef>
              <a:buFont typeface="Arial" panose="020B0604020202020204" pitchFamily="34" charset="0"/>
              <a:buChar char="•"/>
            </a:pPr>
            <a:r>
              <a:rPr lang="en-US" b="1" dirty="0">
                <a:solidFill>
                  <a:srgbClr val="333333"/>
                </a:solidFill>
                <a:latin typeface="AmazonEmberLight"/>
              </a:rPr>
              <a:t>Backup and Restore</a:t>
            </a:r>
            <a:r>
              <a:rPr lang="en-US" dirty="0">
                <a:solidFill>
                  <a:srgbClr val="333333"/>
                </a:solidFill>
                <a:latin typeface="AmazonEmberLight"/>
              </a:rPr>
              <a:t>: Pretty common solution for on-premises infrastructure. Data is backed up to tapes or some other remote storage, AWS can also act as that “remote storage”</a:t>
            </a:r>
          </a:p>
          <a:p>
            <a:pPr marL="285750" indent="-285750">
              <a:lnSpc>
                <a:spcPct val="90000"/>
              </a:lnSpc>
              <a:spcBef>
                <a:spcPts val="1200"/>
              </a:spcBef>
              <a:buFont typeface="Arial" panose="020B0604020202020204" pitchFamily="34" charset="0"/>
              <a:buChar char="•"/>
            </a:pPr>
            <a:r>
              <a:rPr lang="en-US" b="1" dirty="0">
                <a:solidFill>
                  <a:srgbClr val="333333"/>
                </a:solidFill>
                <a:latin typeface="AmazonEmberLight"/>
              </a:rPr>
              <a:t>Pilot Light:</a:t>
            </a:r>
            <a:r>
              <a:rPr lang="en-US" dirty="0">
                <a:solidFill>
                  <a:srgbClr val="333333"/>
                </a:solidFill>
                <a:latin typeface="AmazonEmberLight"/>
              </a:rPr>
              <a:t> Based on idea of having little “something” in a remote location that will help us to speed up recovery process in case of disaster, for example, it can be a copy of Database running in another region</a:t>
            </a:r>
          </a:p>
          <a:p>
            <a:pPr marL="285750" indent="-285750">
              <a:lnSpc>
                <a:spcPct val="90000"/>
              </a:lnSpc>
              <a:spcBef>
                <a:spcPts val="1200"/>
              </a:spcBef>
              <a:buFont typeface="Arial" panose="020B0604020202020204" pitchFamily="34" charset="0"/>
              <a:buChar char="•"/>
            </a:pPr>
            <a:r>
              <a:rPr lang="en-US" b="1" dirty="0">
                <a:solidFill>
                  <a:srgbClr val="333333"/>
                </a:solidFill>
                <a:latin typeface="AmazonEmberLight"/>
              </a:rPr>
              <a:t>Warm Standby</a:t>
            </a:r>
            <a:r>
              <a:rPr lang="en-US" dirty="0">
                <a:solidFill>
                  <a:srgbClr val="333333"/>
                </a:solidFill>
                <a:latin typeface="AmazonEmberLight"/>
              </a:rPr>
              <a:t>: This solution extends the pilot light elements and preparation. It further decreases the recovery time (</a:t>
            </a:r>
            <a:r>
              <a:rPr lang="en-US" dirty="0">
                <a:solidFill>
                  <a:srgbClr val="333333"/>
                </a:solidFill>
                <a:latin typeface="AmazonEmberLight"/>
                <a:hlinkClick r:id="rId3"/>
              </a:rPr>
              <a:t>RTO</a:t>
            </a:r>
            <a:r>
              <a:rPr lang="en-US" dirty="0">
                <a:solidFill>
                  <a:srgbClr val="333333"/>
                </a:solidFill>
                <a:latin typeface="AmazonEmberLight"/>
              </a:rPr>
              <a:t>) because some services are always running.</a:t>
            </a:r>
          </a:p>
          <a:p>
            <a:pPr marL="285750" indent="-285750">
              <a:lnSpc>
                <a:spcPct val="90000"/>
              </a:lnSpc>
              <a:spcBef>
                <a:spcPts val="1200"/>
              </a:spcBef>
              <a:buFont typeface="Arial" panose="020B0604020202020204" pitchFamily="34" charset="0"/>
              <a:buChar char="•"/>
            </a:pPr>
            <a:r>
              <a:rPr lang="en-US" b="1" dirty="0">
                <a:solidFill>
                  <a:srgbClr val="333333"/>
                </a:solidFill>
                <a:latin typeface="AmazonEmberLight"/>
              </a:rPr>
              <a:t>Multi site</a:t>
            </a:r>
            <a:r>
              <a:rPr lang="en-US" dirty="0">
                <a:solidFill>
                  <a:srgbClr val="333333"/>
                </a:solidFill>
                <a:latin typeface="AmazonEmberLight"/>
              </a:rPr>
              <a:t>: Full copy of infrastructure in another region. Don’t want to deep into details here, since name of this strategy pretty much explains itself.</a:t>
            </a:r>
          </a:p>
          <a:p>
            <a:pPr>
              <a:buFont typeface="Arial" panose="020B0604020202020204" pitchFamily="34" charset="0"/>
              <a:buChar char="•"/>
            </a:pPr>
            <a:endParaRPr lang="en-US" i="0" dirty="0">
              <a:effectLst/>
              <a:latin typeface="medium-content-serif-font"/>
            </a:endParaRPr>
          </a:p>
        </p:txBody>
      </p:sp>
    </p:spTree>
    <p:extLst>
      <p:ext uri="{BB962C8B-B14F-4D97-AF65-F5344CB8AC3E}">
        <p14:creationId xmlns:p14="http://schemas.microsoft.com/office/powerpoint/2010/main" val="4063463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541</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AmazonEmberLight</vt:lpstr>
      <vt:lpstr>Calibri</vt:lpstr>
      <vt:lpstr>Calibri Light</vt:lpstr>
      <vt:lpstr>medium-content-serif-font</vt:lpstr>
      <vt:lpstr>Arial</vt:lpstr>
      <vt:lpstr>Office Theme</vt:lpstr>
      <vt:lpstr>AWS Module - 9</vt:lpstr>
      <vt:lpstr>Snowball</vt:lpstr>
      <vt:lpstr>How it Works ?</vt:lpstr>
      <vt:lpstr>AWS Snowball Edge</vt:lpstr>
      <vt:lpstr>AWS SnowMobil</vt:lpstr>
      <vt:lpstr>AWS Database migration Service (DMS)</vt:lpstr>
      <vt:lpstr>AWS Disaster Recovery</vt:lpstr>
      <vt:lpstr>AWS Disaster Recovery</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Module - 9</dc:title>
  <dc:creator>Kapil Pralhadrao bawane (GIS)</dc:creator>
  <cp:lastModifiedBy>Kapil Pralhadrao bawane (GIS)</cp:lastModifiedBy>
  <cp:revision>5</cp:revision>
  <dcterms:created xsi:type="dcterms:W3CDTF">2017-10-24T06:35:59Z</dcterms:created>
  <dcterms:modified xsi:type="dcterms:W3CDTF">2017-11-09T14:52:22Z</dcterms:modified>
</cp:coreProperties>
</file>