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0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E4D45E-5D07-4EE0-A13B-E4842E012AC0}"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4D45E-5D07-4EE0-A13B-E4842E012AC0}"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4D45E-5D07-4EE0-A13B-E4842E012AC0}"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4D45E-5D07-4EE0-A13B-E4842E012AC0}"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4D45E-5D07-4EE0-A13B-E4842E012AC0}"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E4D45E-5D07-4EE0-A13B-E4842E012AC0}"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E4D45E-5D07-4EE0-A13B-E4842E012AC0}" type="datetimeFigureOut">
              <a:rPr lang="en-US" smtClean="0"/>
              <a:pPr/>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E4D45E-5D07-4EE0-A13B-E4842E012AC0}" type="datetimeFigureOut">
              <a:rPr lang="en-US" smtClean="0"/>
              <a:pPr/>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4D45E-5D07-4EE0-A13B-E4842E012AC0}" type="datetimeFigureOut">
              <a:rPr lang="en-US" smtClean="0"/>
              <a:pPr/>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4D45E-5D07-4EE0-A13B-E4842E012AC0}"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4D45E-5D07-4EE0-A13B-E4842E012AC0}"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C9CCF-2585-4180-AB48-044A630F77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D45E-5D07-4EE0-A13B-E4842E012AC0}" type="datetimeFigureOut">
              <a:rPr lang="en-US" smtClean="0"/>
              <a:pPr/>
              <a:t>5/21/2019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C9CCF-2585-4180-AB48-044A630F77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Cloud Computing</a:t>
            </a:r>
            <a:endParaRPr lang="en-US" dirty="0"/>
          </a:p>
        </p:txBody>
      </p:sp>
      <p:sp>
        <p:nvSpPr>
          <p:cNvPr id="5" name="TextBox 4"/>
          <p:cNvSpPr txBox="1"/>
          <p:nvPr/>
        </p:nvSpPr>
        <p:spPr>
          <a:xfrm>
            <a:off x="1" y="1828800"/>
            <a:ext cx="8762999" cy="369332"/>
          </a:xfrm>
          <a:prstGeom prst="rect">
            <a:avLst/>
          </a:prstGeom>
          <a:noFill/>
        </p:spPr>
        <p:txBody>
          <a:bodyPr wrap="square" rtlCol="0">
            <a:spAutoFit/>
          </a:bodyPr>
          <a:lstStyle/>
          <a:p>
            <a:r>
              <a:rPr lang="en-US" dirty="0" smtClean="0"/>
              <a:t> </a:t>
            </a:r>
            <a:endParaRPr lang="en-US" sz="2400" dirty="0"/>
          </a:p>
        </p:txBody>
      </p:sp>
      <p:sp>
        <p:nvSpPr>
          <p:cNvPr id="4" name="TextBox 3"/>
          <p:cNvSpPr txBox="1"/>
          <p:nvPr/>
        </p:nvSpPr>
        <p:spPr>
          <a:xfrm>
            <a:off x="381000" y="2133600"/>
            <a:ext cx="7696200" cy="1569660"/>
          </a:xfrm>
          <a:prstGeom prst="rect">
            <a:avLst/>
          </a:prstGeom>
          <a:noFill/>
        </p:spPr>
        <p:txBody>
          <a:bodyPr wrap="square" rtlCol="0">
            <a:spAutoFit/>
          </a:bodyPr>
          <a:lstStyle/>
          <a:p>
            <a:r>
              <a:rPr lang="en-US" sz="2400" dirty="0" smtClean="0"/>
              <a:t>Cloud computing is the on-demand delivery of compute power, </a:t>
            </a:r>
            <a:r>
              <a:rPr lang="en-US" sz="2400" smtClean="0"/>
              <a:t>database </a:t>
            </a:r>
            <a:r>
              <a:rPr lang="en-US" sz="2400" smtClean="0"/>
              <a:t>,storage</a:t>
            </a:r>
            <a:r>
              <a:rPr lang="en-US" sz="2400" dirty="0" smtClean="0"/>
              <a:t>, applications, and other IT resources through a cloud services platform via the internet with pay-as-you-go pricing. </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Public Cloud</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sz="2600" dirty="0" smtClean="0"/>
          </a:p>
          <a:p>
            <a:pPr>
              <a:buNone/>
            </a:pPr>
            <a:r>
              <a:rPr lang="en-US" sz="3100" dirty="0" smtClean="0"/>
              <a:t>    </a:t>
            </a:r>
            <a:r>
              <a:rPr lang="en-US" sz="2600" dirty="0" smtClean="0"/>
              <a:t>The cloud infrastructure is provisioned for open use by the general public. It may be owned, managed, and operated by a business, academic, or government organization, or some combination of them. It exists on the  premises of the cloud provider. </a:t>
            </a:r>
          </a:p>
          <a:p>
            <a:pPr>
              <a:buNone/>
            </a:pPr>
            <a:r>
              <a:rPr lang="en-US" sz="2600" dirty="0" smtClean="0"/>
              <a:t>• Computing resources, such as virtual machines (VMs), applications or storage, available to the general public over the internet. </a:t>
            </a:r>
          </a:p>
          <a:p>
            <a:pPr>
              <a:buNone/>
            </a:pPr>
            <a:r>
              <a:rPr lang="en-US" sz="2600" dirty="0" smtClean="0"/>
              <a:t>• It reduces the need for organizations to invest in and maintain their own on-premises IT resources. </a:t>
            </a:r>
          </a:p>
          <a:p>
            <a:pPr>
              <a:buNone/>
            </a:pPr>
            <a:r>
              <a:rPr lang="en-US" sz="2600" dirty="0" smtClean="0"/>
              <a:t>• It enables scalability to meet workload and user demands</a:t>
            </a:r>
            <a:r>
              <a:rPr lang="en-US" sz="3100" dirty="0" smtClean="0"/>
              <a:t>.</a:t>
            </a:r>
            <a:endParaRPr lang="en-US" sz="3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Private cloud</a:t>
            </a:r>
            <a:endParaRPr lang="en-US" sz="4000" b="1" dirty="0"/>
          </a:p>
        </p:txBody>
      </p:sp>
      <p:sp>
        <p:nvSpPr>
          <p:cNvPr id="3" name="Content Placeholder 2"/>
          <p:cNvSpPr>
            <a:spLocks noGrp="1"/>
          </p:cNvSpPr>
          <p:nvPr>
            <p:ph idx="1"/>
          </p:nvPr>
        </p:nvSpPr>
        <p:spPr/>
        <p:txBody>
          <a:bodyPr>
            <a:normAutofit/>
          </a:bodyPr>
          <a:lstStyle/>
          <a:p>
            <a:pPr>
              <a:buNone/>
            </a:pPr>
            <a:r>
              <a:rPr lang="en-US" dirty="0" smtClean="0"/>
              <a:t>    </a:t>
            </a:r>
            <a:r>
              <a:rPr lang="en-US" sz="2400" dirty="0" smtClean="0"/>
              <a:t>The cloud infrastructure is provisioned for exclusive use by a single organization comprising multiple consumers. It may be owned, managed, and operated by the organization, a third party, or some combination of them, and it may exist on or off premises. </a:t>
            </a:r>
          </a:p>
          <a:p>
            <a:pPr>
              <a:buNone/>
            </a:pPr>
            <a:r>
              <a:rPr lang="en-US" sz="2400" dirty="0" smtClean="0"/>
              <a:t>•  A private cloud is dedicated to a single organization. </a:t>
            </a:r>
          </a:p>
          <a:p>
            <a:pPr>
              <a:buNone/>
            </a:pPr>
            <a:r>
              <a:rPr lang="en-US" sz="2400" dirty="0" smtClean="0"/>
              <a:t>•  Private cloud offers hosted services to a limited number of people behind a firewall, so it minimizes the security concerns some organizations have around cloud. Private cloud also gives companies direct control over their data.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Hybrid Cloud</a:t>
            </a:r>
            <a:endParaRPr lang="en-US" sz="4000" b="1"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sz="3400" dirty="0" smtClean="0"/>
              <a:t>The cloud infrastructure is a composition of two or more distinct cloud infrastructures (private, community, public or on-premises) that remain unique entities, but are bound together by standardized or proprietary technology that enables data and application portability (e.g., cloud bursting for load balancing between clouds). </a:t>
            </a:r>
          </a:p>
          <a:p>
            <a:pPr>
              <a:buNone/>
            </a:pPr>
            <a:r>
              <a:rPr lang="en-US" sz="3400" dirty="0" smtClean="0"/>
              <a:t>     </a:t>
            </a:r>
          </a:p>
          <a:p>
            <a:r>
              <a:rPr lang="en-US" sz="3400" dirty="0" smtClean="0"/>
              <a:t>At the most fundamental level, hybrid computing can be viewed as having data that resides both on-premises and in the cloud.</a:t>
            </a:r>
          </a:p>
          <a:p>
            <a:pPr>
              <a:buNone/>
            </a:pPr>
            <a:endParaRPr lang="en-US" sz="3400" dirty="0" smtClean="0"/>
          </a:p>
          <a:p>
            <a:pPr>
              <a:buNone/>
            </a:pPr>
            <a:r>
              <a:rPr lang="en-US" sz="3400" dirty="0" smtClean="0"/>
              <a:t>•  Hybrid cloud can a combination of public &amp; private cloud services or with on-premises, with orchestration between the two</a:t>
            </a:r>
            <a:r>
              <a:rPr lang="en-US"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Basics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2000" dirty="0" smtClean="0"/>
              <a:t>Whether you are running applications that share photos to millions of mobile users or you're supporting the critical operations of your business, a cloud services platform provides rapid access to flexible and low cost IT resources. With cloud computing, you don't need to make large upfront investments in hardware and spend a lot of time on the heavy lifting of managing that hardware. Instead, you can provision exactly the right type and size of computing resources you need to power your newest bright idea or operate your IT department. You can access as many resources as you need, almost instantly, and only pay for what  you use.</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2700" dirty="0" smtClean="0"/>
              <a:t>Advantages and Benefits of Cloud Computing </a:t>
            </a:r>
            <a:endParaRPr lang="en-US" sz="2700" dirty="0"/>
          </a:p>
        </p:txBody>
      </p:sp>
      <p:sp>
        <p:nvSpPr>
          <p:cNvPr id="3" name="Content Placeholder 2"/>
          <p:cNvSpPr>
            <a:spLocks noGrp="1"/>
          </p:cNvSpPr>
          <p:nvPr>
            <p:ph idx="1"/>
          </p:nvPr>
        </p:nvSpPr>
        <p:spPr/>
        <p:txBody>
          <a:bodyPr>
            <a:normAutofit lnSpcReduction="10000"/>
          </a:bodyPr>
          <a:lstStyle/>
          <a:p>
            <a:r>
              <a:rPr lang="en-US" sz="2000" b="1" dirty="0" smtClean="0"/>
              <a:t>Cost Efficient Model</a:t>
            </a:r>
            <a:r>
              <a:rPr lang="en-US" sz="2000" dirty="0" smtClean="0"/>
              <a:t>:  </a:t>
            </a:r>
          </a:p>
          <a:p>
            <a:pPr>
              <a:buNone/>
            </a:pPr>
            <a:r>
              <a:rPr lang="en-US" sz="2000" dirty="0" smtClean="0"/>
              <a:t>      </a:t>
            </a:r>
            <a:r>
              <a:rPr lang="en-US" sz="2000" dirty="0" smtClean="0">
                <a:cs typeface="Times New Roman" pitchFamily="18" charset="0"/>
              </a:rPr>
              <a:t>Instead of having to invest heavily in data centers and servers before you know how you're going to use them, you can only pay when you consume computing resources, and only pay for how much you consume.</a:t>
            </a:r>
          </a:p>
          <a:p>
            <a:r>
              <a:rPr lang="en-US" sz="2000" b="1" dirty="0" smtClean="0">
                <a:cs typeface="Times New Roman" pitchFamily="18" charset="0"/>
              </a:rPr>
              <a:t>Stop spending money on running and maintaining data centers</a:t>
            </a:r>
            <a:r>
              <a:rPr lang="en-US" sz="2000" dirty="0" smtClean="0">
                <a:cs typeface="Times New Roman" pitchFamily="18" charset="0"/>
              </a:rPr>
              <a:t>:</a:t>
            </a:r>
          </a:p>
          <a:p>
            <a:pPr>
              <a:buNone/>
            </a:pPr>
            <a:r>
              <a:rPr lang="en-US" sz="2000" dirty="0" smtClean="0">
                <a:cs typeface="Times New Roman" pitchFamily="18" charset="0"/>
              </a:rPr>
              <a:t>       Focus on projects that differentiate your business, not the infrastructure. Cloud computing lets you focus on your own customers, rather than on the heavy lifting o[ racking, stacking and powering servers. </a:t>
            </a:r>
          </a:p>
          <a:p>
            <a:r>
              <a:rPr lang="en-US" sz="2000" b="1" dirty="0" smtClean="0"/>
              <a:t>Stop guessing capacity  (Elasticity or Scalable)</a:t>
            </a:r>
            <a:r>
              <a:rPr lang="en-US" sz="2000" dirty="0" smtClean="0"/>
              <a:t>: </a:t>
            </a:r>
          </a:p>
          <a:p>
            <a:pPr>
              <a:buNone/>
            </a:pPr>
            <a:r>
              <a:rPr lang="en-US" sz="2000" dirty="0" smtClean="0"/>
              <a:t>       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 </a:t>
            </a:r>
          </a:p>
          <a:p>
            <a:pPr>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ormAutofit/>
          </a:bodyPr>
          <a:lstStyle/>
          <a:p>
            <a:r>
              <a:rPr lang="en-US" sz="3200" dirty="0" smtClean="0"/>
              <a:t>Advantages and Benefits of Cloud Computing</a:t>
            </a:r>
            <a:endParaRPr lang="en-US" sz="3200" dirty="0"/>
          </a:p>
        </p:txBody>
      </p:sp>
      <p:sp>
        <p:nvSpPr>
          <p:cNvPr id="3" name="Content Placeholder 2"/>
          <p:cNvSpPr>
            <a:spLocks noGrp="1"/>
          </p:cNvSpPr>
          <p:nvPr>
            <p:ph idx="1"/>
          </p:nvPr>
        </p:nvSpPr>
        <p:spPr/>
        <p:txBody>
          <a:bodyPr>
            <a:normAutofit/>
          </a:bodyPr>
          <a:lstStyle/>
          <a:p>
            <a:r>
              <a:rPr lang="en-US" sz="2000" b="1" dirty="0" smtClean="0"/>
              <a:t>Increase speed and agility</a:t>
            </a:r>
            <a:r>
              <a:rPr lang="en-US" sz="2000" dirty="0" smtClean="0"/>
              <a:t>:</a:t>
            </a:r>
          </a:p>
          <a:p>
            <a:pPr>
              <a:buNone/>
            </a:pPr>
            <a:r>
              <a:rPr lang="en-US" sz="2000" dirty="0" smtClean="0"/>
              <a:t>       In 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endParaRPr lang="en-US" sz="2000" b="1" dirty="0" smtClean="0"/>
          </a:p>
          <a:p>
            <a:r>
              <a:rPr lang="en-US" sz="2000" b="1" dirty="0" smtClean="0"/>
              <a:t>Go global in minutes: </a:t>
            </a:r>
          </a:p>
          <a:p>
            <a:pPr>
              <a:buNone/>
            </a:pPr>
            <a:r>
              <a:rPr lang="en-US" sz="2000" dirty="0" smtClean="0"/>
              <a:t>      Easily deploy your application in multiple regions around the world with just a few clicks. This means you can provide a lower latency and better experience for your customers simply and at minimal cost.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US" dirty="0"/>
          </a:p>
        </p:txBody>
      </p:sp>
      <p:sp>
        <p:nvSpPr>
          <p:cNvPr id="3" name="Content Placeholder 2"/>
          <p:cNvSpPr>
            <a:spLocks noGrp="1"/>
          </p:cNvSpPr>
          <p:nvPr>
            <p:ph idx="1"/>
          </p:nvPr>
        </p:nvSpPr>
        <p:spPr/>
        <p:txBody>
          <a:bodyPr/>
          <a:lstStyle/>
          <a:p>
            <a:pPr>
              <a:buNone/>
            </a:pPr>
            <a:r>
              <a:rPr lang="en-US" dirty="0" smtClean="0"/>
              <a:t>1. Infrastructure as a Service (IaaS)</a:t>
            </a:r>
          </a:p>
          <a:p>
            <a:pPr>
              <a:buNone/>
            </a:pPr>
            <a:r>
              <a:rPr lang="en-US" dirty="0" smtClean="0"/>
              <a:t>2. Platform as a Service (PaaS)</a:t>
            </a:r>
          </a:p>
          <a:p>
            <a:pPr>
              <a:buNone/>
            </a:pPr>
            <a:r>
              <a:rPr lang="en-US" dirty="0" smtClean="0"/>
              <a:t>3. Software as a Service (SaaS)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Service Models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endParaRPr lang="en-US" b="1" dirty="0" smtClean="0"/>
          </a:p>
          <a:p>
            <a:r>
              <a:rPr lang="en-US" sz="3600" b="1" dirty="0" smtClean="0"/>
              <a:t>Infrastructure as a Service (IaaS): </a:t>
            </a:r>
          </a:p>
          <a:p>
            <a:pPr>
              <a:buNone/>
            </a:pPr>
            <a:r>
              <a:rPr lang="en-US" dirty="0" smtClean="0"/>
              <a:t>      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IaaS providers deploy and manage pre-configured and virtualized hardware and enable users to spin up virtual machines or computing power without the labor-intensive server management or hardware investments. </a:t>
            </a:r>
          </a:p>
          <a:p>
            <a:pPr>
              <a:buNone/>
            </a:pPr>
            <a:r>
              <a:rPr lang="en-US" dirty="0" smtClean="0"/>
              <a:t>      Amazon Web Services, for example, offers IaaS through the Elastic Compute Cloud, or EC2. Most IaaS packages cover the storage, networking, servers, and virtualization components, while IaaS customers are usually responsible for installing and maintaining the operating system, databases, security components, and applications.</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Service Models</a:t>
            </a:r>
            <a:endParaRPr lang="en-US" sz="3200" dirty="0"/>
          </a:p>
        </p:txBody>
      </p:sp>
      <p:sp>
        <p:nvSpPr>
          <p:cNvPr id="3" name="Content Placeholder 2"/>
          <p:cNvSpPr>
            <a:spLocks noGrp="1"/>
          </p:cNvSpPr>
          <p:nvPr>
            <p:ph idx="1"/>
          </p:nvPr>
        </p:nvSpPr>
        <p:spPr/>
        <p:txBody>
          <a:bodyPr>
            <a:normAutofit/>
          </a:bodyPr>
          <a:lstStyle/>
          <a:p>
            <a:r>
              <a:rPr lang="en-US" sz="2400" b="1" dirty="0" smtClean="0"/>
              <a:t>Platform as a Service (PaaS) :</a:t>
            </a:r>
          </a:p>
          <a:p>
            <a:pPr>
              <a:buNone/>
            </a:pPr>
            <a:r>
              <a:rPr lang="en-US" sz="2200" b="1" dirty="0" smtClean="0"/>
              <a:t>     </a:t>
            </a:r>
            <a:r>
              <a:rPr lang="en-US" sz="2000" dirty="0" smtClean="0"/>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 PaaS solutions appeal to developers who want to spend more time coding, testing, and deploying their applications instead of dealing with hardware oriented tasks such as managing security patches and operating system updates.</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Service Models</a:t>
            </a:r>
            <a:endParaRPr lang="en-US" sz="3200" dirty="0"/>
          </a:p>
        </p:txBody>
      </p:sp>
      <p:sp>
        <p:nvSpPr>
          <p:cNvPr id="3" name="Content Placeholder 2"/>
          <p:cNvSpPr>
            <a:spLocks noGrp="1"/>
          </p:cNvSpPr>
          <p:nvPr>
            <p:ph idx="1"/>
          </p:nvPr>
        </p:nvSpPr>
        <p:spPr/>
        <p:txBody>
          <a:bodyPr>
            <a:normAutofit/>
          </a:bodyPr>
          <a:lstStyle/>
          <a:p>
            <a:r>
              <a:rPr lang="en-US" sz="2400" b="1" dirty="0" smtClean="0"/>
              <a:t>Software as a Service (SaaS) </a:t>
            </a:r>
            <a:r>
              <a:rPr lang="en-US" sz="2400" dirty="0" smtClean="0"/>
              <a:t>:</a:t>
            </a:r>
          </a:p>
          <a:p>
            <a:pPr>
              <a:buNone/>
            </a:pPr>
            <a:r>
              <a:rPr lang="en-US" sz="2000" dirty="0" smtClean="0"/>
              <a:t>     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 Saas providers host an application and make it available to users through the internet, usually a browser-based interface. As the most familiar category of cloud computing, users most commonly interact with Saas applications such as Gmail, Dropbox, Salesforce, or Netflix.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Deployment Models</a:t>
            </a:r>
            <a:endParaRPr lang="en-US" sz="2800" dirty="0"/>
          </a:p>
        </p:txBody>
      </p:sp>
      <p:sp>
        <p:nvSpPr>
          <p:cNvPr id="3" name="Content Placeholder 2"/>
          <p:cNvSpPr>
            <a:spLocks noGrp="1"/>
          </p:cNvSpPr>
          <p:nvPr>
            <p:ph idx="1"/>
          </p:nvPr>
        </p:nvSpPr>
        <p:spPr/>
        <p:txBody>
          <a:bodyPr>
            <a:normAutofit/>
          </a:bodyPr>
          <a:lstStyle/>
          <a:p>
            <a:r>
              <a:rPr lang="en-US" sz="2400" dirty="0" smtClean="0"/>
              <a:t>Public Cloud</a:t>
            </a:r>
          </a:p>
          <a:p>
            <a:r>
              <a:rPr lang="en-US" sz="2400" dirty="0" smtClean="0"/>
              <a:t>Private Cloud</a:t>
            </a:r>
          </a:p>
          <a:p>
            <a:r>
              <a:rPr lang="en-US" sz="2400" dirty="0" smtClean="0"/>
              <a:t>Hybrid Cloud</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2649</TotalTime>
  <Words>1230</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Cloud Computing</vt:lpstr>
      <vt:lpstr>Cloud Computing Basics</vt:lpstr>
      <vt:lpstr> Advantages and Benefits of Cloud Computing </vt:lpstr>
      <vt:lpstr>Advantages and Benefits of Cloud Computing</vt:lpstr>
      <vt:lpstr>Service Models</vt:lpstr>
      <vt:lpstr>Service Models </vt:lpstr>
      <vt:lpstr>Service Models</vt:lpstr>
      <vt:lpstr>Service Models</vt:lpstr>
      <vt:lpstr>Deployment Models</vt:lpstr>
      <vt:lpstr> Public Cloud</vt:lpstr>
      <vt:lpstr>Private cloud</vt:lpstr>
      <vt:lpstr>Hybrid Cloud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Ankit Sachdeva</dc:creator>
  <cp:lastModifiedBy>Ankit Sachdeva</cp:lastModifiedBy>
  <cp:revision>91</cp:revision>
  <dcterms:created xsi:type="dcterms:W3CDTF">2018-07-23T00:47:30Z</dcterms:created>
  <dcterms:modified xsi:type="dcterms:W3CDTF">2019-05-20T19:48:20Z</dcterms:modified>
</cp:coreProperties>
</file>