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sldIdLst>
    <p:sldId id="284" r:id="rId2"/>
    <p:sldId id="277" r:id="rId3"/>
    <p:sldId id="278" r:id="rId4"/>
    <p:sldId id="279" r:id="rId5"/>
    <p:sldId id="260" r:id="rId6"/>
    <p:sldId id="261" r:id="rId7"/>
    <p:sldId id="263" r:id="rId8"/>
    <p:sldId id="296" r:id="rId9"/>
    <p:sldId id="297" r:id="rId10"/>
    <p:sldId id="298" r:id="rId11"/>
    <p:sldId id="280" r:id="rId12"/>
    <p:sldId id="267" r:id="rId13"/>
    <p:sldId id="281" r:id="rId14"/>
    <p:sldId id="282" r:id="rId15"/>
    <p:sldId id="270" r:id="rId16"/>
    <p:sldId id="283" r:id="rId17"/>
    <p:sldId id="274" r:id="rId18"/>
    <p:sldId id="275" r:id="rId19"/>
    <p:sldId id="276" r:id="rId20"/>
    <p:sldId id="285" r:id="rId21"/>
    <p:sldId id="286" r:id="rId22"/>
    <p:sldId id="288" r:id="rId23"/>
    <p:sldId id="299" r:id="rId24"/>
    <p:sldId id="287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301" r:id="rId33"/>
    <p:sldId id="302" r:id="rId34"/>
    <p:sldId id="300" r:id="rId35"/>
    <p:sldId id="30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3EE0E2-DA7B-B945-90C4-B9427C8787B0}" v="16" dt="2023-11-27T05:19:19.798"/>
    <p1510:client id="{5805A405-6B12-4923-8338-32E69D5A8F22}" v="203" dt="2023-11-28T19:40:24.425"/>
    <p1510:client id="{6638D793-7CC4-4FDE-80EA-E2B6D86B9AA6}" v="2059" dt="2023-11-28T22:12:08.711"/>
    <p1510:client id="{96CE74D3-4EAD-4313-8834-9B8F7A731473}" v="1265" dt="2023-11-27T04:53:14.628"/>
    <p1510:client id="{9B81F1F2-583D-44D4-800E-B7C554DBADAB}" v="196" dt="2023-11-27T05:20:39.783"/>
    <p1510:client id="{A298D63F-278D-4DC0-B19F-8C183432D0C4}" v="28" dt="2023-11-27T22:51:30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8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3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770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25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89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63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46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99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7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5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0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4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80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7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8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3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95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57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  <p:sldLayoutId id="2147483974" r:id="rId12"/>
    <p:sldLayoutId id="2147483975" r:id="rId13"/>
    <p:sldLayoutId id="2147483976" r:id="rId14"/>
    <p:sldLayoutId id="2147483977" r:id="rId15"/>
    <p:sldLayoutId id="2147483978" r:id="rId16"/>
    <p:sldLayoutId id="21474839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C4DF-6723-FCC2-622A-039414439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>
                <a:ea typeface="Calibri Light" panose="020F0302020204030204"/>
                <a:cs typeface="Calibri Light"/>
              </a:rPr>
              <a:t>FAKE NEWS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BDA8F-BE89-BAEC-47F0-BA3F00E8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Team members:</a:t>
            </a:r>
          </a:p>
          <a:p>
            <a:r>
              <a:rPr lang="en-US" dirty="0">
                <a:ea typeface="Calibri"/>
                <a:cs typeface="Calibri"/>
              </a:rPr>
              <a:t>Rajagopal Naidu </a:t>
            </a:r>
            <a:r>
              <a:rPr lang="en-US" dirty="0" err="1">
                <a:ea typeface="Calibri"/>
                <a:cs typeface="Calibri"/>
              </a:rPr>
              <a:t>Kodavati</a:t>
            </a:r>
            <a:r>
              <a:rPr lang="en-US" dirty="0">
                <a:ea typeface="Calibri"/>
                <a:cs typeface="Calibri"/>
              </a:rPr>
              <a:t> –  11596822</a:t>
            </a:r>
          </a:p>
          <a:p>
            <a:pPr>
              <a:buClr>
                <a:srgbClr val="1287C3"/>
              </a:buClr>
            </a:pPr>
            <a:r>
              <a:rPr lang="en-US" dirty="0">
                <a:ea typeface="Calibri"/>
                <a:cs typeface="Calibri"/>
              </a:rPr>
              <a:t>Jaya </a:t>
            </a:r>
            <a:r>
              <a:rPr lang="en-US" dirty="0" err="1">
                <a:ea typeface="Calibri"/>
                <a:cs typeface="Calibri"/>
              </a:rPr>
              <a:t>naga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satya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pavan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ganesh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kotipalli</a:t>
            </a:r>
            <a:r>
              <a:rPr lang="en-US" dirty="0">
                <a:ea typeface="Calibri"/>
                <a:cs typeface="Calibri"/>
              </a:rPr>
              <a:t> – 11594936</a:t>
            </a:r>
            <a:endParaRPr lang="en-US"/>
          </a:p>
          <a:p>
            <a:r>
              <a:rPr lang="en-US" dirty="0">
                <a:ea typeface="Calibri"/>
                <a:cs typeface="Calibri"/>
              </a:rPr>
              <a:t>Mounika </a:t>
            </a:r>
            <a:r>
              <a:rPr lang="en-US" dirty="0" err="1">
                <a:ea typeface="Calibri"/>
                <a:cs typeface="Calibri"/>
              </a:rPr>
              <a:t>Katipally</a:t>
            </a:r>
            <a:r>
              <a:rPr lang="en-US" dirty="0">
                <a:ea typeface="Calibri"/>
                <a:cs typeface="Calibri"/>
              </a:rPr>
              <a:t> - </a:t>
            </a:r>
            <a:r>
              <a:rPr lang="en-US" dirty="0">
                <a:ea typeface="+mn-lt"/>
                <a:cs typeface="+mn-lt"/>
              </a:rPr>
              <a:t>11734660</a:t>
            </a:r>
          </a:p>
        </p:txBody>
      </p:sp>
    </p:spTree>
    <p:extLst>
      <p:ext uri="{BB962C8B-B14F-4D97-AF65-F5344CB8AC3E}">
        <p14:creationId xmlns:p14="http://schemas.microsoft.com/office/powerpoint/2010/main" val="4197522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11E0-7506-5C74-B3E6-44B6E4F54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669" y="623094"/>
            <a:ext cx="10515600" cy="560149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>
                <a:ea typeface="Calibri"/>
                <a:cs typeface="Calibri"/>
              </a:rPr>
              <a:t>The first and second screen shorts from the above slide are real and fake news datasets.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The features of both datasets are same which are title, text, date, and subject.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We also add one more feature </a:t>
            </a:r>
            <a:r>
              <a:rPr lang="en-US" err="1">
                <a:ea typeface="Calibri"/>
                <a:cs typeface="Calibri"/>
              </a:rPr>
              <a:t>is_news</a:t>
            </a:r>
            <a:r>
              <a:rPr lang="en-US">
                <a:ea typeface="Calibri"/>
                <a:cs typeface="Calibri"/>
              </a:rPr>
              <a:t> to dataset which describes 1 for fake text and 0 for True text.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We combine both real and fake news dataset to one dataset called news.</a:t>
            </a:r>
          </a:p>
        </p:txBody>
      </p:sp>
    </p:spTree>
    <p:extLst>
      <p:ext uri="{BB962C8B-B14F-4D97-AF65-F5344CB8AC3E}">
        <p14:creationId xmlns:p14="http://schemas.microsoft.com/office/powerpoint/2010/main" val="153663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A37F-230F-F6A7-0F8B-09AF1A2A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 light"/>
                <a:cs typeface="calibri light"/>
              </a:rPr>
              <a:t>Exploratory Data 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83A80-7832-7560-2E92-FA4A1A50E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966" y="2500312"/>
            <a:ext cx="10018713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cs typeface="Calibri"/>
              </a:rPr>
              <a:t>Data Visualization :</a:t>
            </a:r>
            <a:endParaRPr lang="en-US">
              <a:ea typeface="Calibri" panose="020F0502020204030204"/>
              <a:cs typeface="Calibri"/>
            </a:endParaRPr>
          </a:p>
          <a:p>
            <a:pPr marL="0" indent="0">
              <a:buNone/>
            </a:pPr>
            <a:endParaRPr lang="en-US" b="1">
              <a:cs typeface="Calibri"/>
            </a:endParaRPr>
          </a:p>
          <a:p>
            <a:r>
              <a:rPr lang="en-US">
                <a:cs typeface="Calibri"/>
              </a:rPr>
              <a:t>A bar plot is created using Seaborn's "</a:t>
            </a:r>
            <a:r>
              <a:rPr lang="en-US" err="1">
                <a:cs typeface="Calibri"/>
              </a:rPr>
              <a:t>countplot</a:t>
            </a:r>
            <a:r>
              <a:rPr lang="en-US">
                <a:cs typeface="Calibri"/>
              </a:rPr>
              <a:t>".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 distribution of true or fake information in the dataset is visualized.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 count of each category ('</a:t>
            </a:r>
            <a:r>
              <a:rPr lang="en-US" err="1">
                <a:cs typeface="Calibri"/>
              </a:rPr>
              <a:t>is_news_fake</a:t>
            </a:r>
            <a:r>
              <a:rPr lang="en-US">
                <a:cs typeface="Calibri"/>
              </a:rPr>
              <a:t>') is shown here.</a:t>
            </a:r>
          </a:p>
          <a:p>
            <a:pPr marL="0" indent="0">
              <a:buNone/>
            </a:pPr>
            <a:endParaRPr lang="en-US" sz="2400" b="1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8544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FD64E-D4C3-D2A7-01B5-E76E9FDFA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294" y="117078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 performance of the model  is visualized using confusion matrix.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A heatmap is plotted using Seaborn and Matplotlib.</a:t>
            </a:r>
            <a:endParaRPr lang="en-US">
              <a:ea typeface="Calibri"/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Predicted vs. actual labels for the test set are shown here.</a:t>
            </a:r>
            <a:endParaRPr lang="en-US">
              <a:ea typeface="Calibri"/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9015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70316-4500-30F3-7121-255F8594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637" y="623093"/>
            <a:ext cx="10515600" cy="53633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cs typeface="Calibri"/>
              </a:rPr>
              <a:t>Data Preprocessing :</a:t>
            </a:r>
            <a:endParaRPr lang="en-US">
              <a:ea typeface="Calibri" panose="020F0502020204030204"/>
              <a:cs typeface="Calibri"/>
            </a:endParaRPr>
          </a:p>
          <a:p>
            <a:endParaRPr lang="en-US" b="1">
              <a:cs typeface="Calibri"/>
            </a:endParaRPr>
          </a:p>
          <a:p>
            <a:pPr>
              <a:buFont typeface="Arial,Sans-Serif" panose="020B0604020202020204" pitchFamily="34" charset="0"/>
            </a:pPr>
            <a:r>
              <a:rPr lang="en-US">
                <a:cs typeface="Calibri"/>
              </a:rPr>
              <a:t>The two datasets ('Fake.csv' and 'True.csv') are combined in to one </a:t>
            </a:r>
            <a:r>
              <a:rPr lang="en-US" err="1">
                <a:cs typeface="Calibri"/>
              </a:rPr>
              <a:t>DataFrame</a:t>
            </a:r>
            <a:r>
              <a:rPr lang="en-US">
                <a:cs typeface="Calibri"/>
              </a:rPr>
              <a:t> called 'news'.</a:t>
            </a:r>
            <a:endParaRPr lang="en-US">
              <a:ea typeface="Calibri"/>
              <a:cs typeface="Calibri"/>
            </a:endParaRPr>
          </a:p>
          <a:p>
            <a:endParaRPr lang="en-US">
              <a:cs typeface="Calibri"/>
            </a:endParaRPr>
          </a:p>
          <a:p>
            <a:pPr>
              <a:buFont typeface="Arial,Sans-Serif" panose="020B0604020202020204" pitchFamily="34" charset="0"/>
            </a:pPr>
            <a:r>
              <a:rPr lang="en-US">
                <a:cs typeface="Calibri"/>
              </a:rPr>
              <a:t>A new categorical feature is created.</a:t>
            </a:r>
            <a:endParaRPr lang="en-US">
              <a:ea typeface="Calibri"/>
              <a:cs typeface="Calibri"/>
            </a:endParaRPr>
          </a:p>
          <a:p>
            <a:endParaRPr lang="en-US">
              <a:cs typeface="Calibri"/>
            </a:endParaRPr>
          </a:p>
          <a:p>
            <a:pPr>
              <a:buFont typeface="Arial,Sans-Serif" panose="020B0604020202020204" pitchFamily="34" charset="0"/>
            </a:pPr>
            <a:r>
              <a:rPr lang="en-US">
                <a:cs typeface="Calibri"/>
              </a:rPr>
              <a:t>The number of values that are missing in each column are verified and counted.</a:t>
            </a:r>
            <a:endParaRPr lang="en-US">
              <a:ea typeface="Calibri"/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521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F1EF-1BBF-794C-95F7-97221FE02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637" y="813594"/>
            <a:ext cx="10515600" cy="56014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solidFill>
                  <a:srgbClr val="444444"/>
                </a:solidFill>
                <a:cs typeface="Calibri"/>
              </a:rPr>
              <a:t>HTML tags, URLs and text within square brackets are removed.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>
              <a:solidFill>
                <a:srgbClr val="444444"/>
              </a:solidFill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solidFill>
                  <a:srgbClr val="444444"/>
                </a:solidFill>
                <a:cs typeface="Calibri"/>
              </a:rPr>
              <a:t>Using NLTK's </a:t>
            </a:r>
            <a:r>
              <a:rPr lang="en-US" err="1">
                <a:solidFill>
                  <a:srgbClr val="444444"/>
                </a:solidFill>
                <a:cs typeface="Calibri"/>
              </a:rPr>
              <a:t>stopwords</a:t>
            </a:r>
            <a:r>
              <a:rPr lang="en-US">
                <a:solidFill>
                  <a:srgbClr val="444444"/>
                </a:solidFill>
                <a:cs typeface="Calibri"/>
              </a:rPr>
              <a:t> list and string library, </a:t>
            </a:r>
            <a:r>
              <a:rPr lang="en-US" err="1">
                <a:solidFill>
                  <a:srgbClr val="444444"/>
                </a:solidFill>
                <a:cs typeface="Calibri"/>
              </a:rPr>
              <a:t>BeautifulSoup</a:t>
            </a:r>
            <a:r>
              <a:rPr lang="en-US">
                <a:solidFill>
                  <a:srgbClr val="444444"/>
                </a:solidFill>
                <a:cs typeface="Calibri"/>
              </a:rPr>
              <a:t>, and regular expressions, the </a:t>
            </a:r>
            <a:r>
              <a:rPr lang="en-US" err="1">
                <a:solidFill>
                  <a:srgbClr val="444444"/>
                </a:solidFill>
                <a:cs typeface="Calibri"/>
              </a:rPr>
              <a:t>stopwords</a:t>
            </a:r>
            <a:r>
              <a:rPr lang="en-US">
                <a:solidFill>
                  <a:srgbClr val="444444"/>
                </a:solidFill>
                <a:cs typeface="Calibri"/>
              </a:rPr>
              <a:t> and punctuations are removed from text respectively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>
              <a:solidFill>
                <a:srgbClr val="444444"/>
              </a:solidFill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solidFill>
                  <a:srgbClr val="444444"/>
                </a:solidFill>
                <a:cs typeface="Calibri"/>
              </a:rPr>
              <a:t>'text' and 'title' columns are merged and 'date', 'subject', 'title' columns are dropped from the </a:t>
            </a:r>
            <a:r>
              <a:rPr lang="en-US" err="1">
                <a:solidFill>
                  <a:srgbClr val="444444"/>
                </a:solidFill>
                <a:cs typeface="Calibri"/>
              </a:rPr>
              <a:t>dataframe</a:t>
            </a:r>
            <a:r>
              <a:rPr lang="en-US">
                <a:solidFill>
                  <a:srgbClr val="444444"/>
                </a:solidFill>
                <a:cs typeface="Calibri"/>
              </a:rPr>
              <a:t>.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4723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92EF6-4EF4-7A2A-D31C-789CC10A4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294" y="706438"/>
            <a:ext cx="10515600" cy="562530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/>
            <a:r>
              <a:rPr lang="en-US" err="1">
                <a:latin typeface="Calibri"/>
                <a:ea typeface="+mn-lt"/>
                <a:cs typeface="+mn-lt"/>
              </a:rPr>
              <a:t>Keras</a:t>
            </a:r>
            <a:r>
              <a:rPr lang="en-US">
                <a:latin typeface="Calibri"/>
                <a:ea typeface="+mn-lt"/>
                <a:cs typeface="+mn-lt"/>
              </a:rPr>
              <a:t>' Tokenizer is used to tokenize the text data and convert into sequential data.</a:t>
            </a:r>
          </a:p>
          <a:p>
            <a:pPr marL="457200" indent="-457200"/>
            <a:r>
              <a:rPr lang="en-US">
                <a:latin typeface="Calibri"/>
                <a:ea typeface="+mn-lt"/>
                <a:cs typeface="+mn-lt"/>
              </a:rPr>
              <a:t>To have a uniform input size, the sequential data is then padded to a maximum length. </a:t>
            </a:r>
          </a:p>
          <a:p>
            <a:pPr marL="457200" indent="-457200"/>
            <a:r>
              <a:rPr lang="en-US">
                <a:latin typeface="Calibri"/>
                <a:ea typeface="+mn-lt"/>
                <a:cs typeface="+mn-lt"/>
              </a:rPr>
              <a:t>The 'glove.6B.100d.txt' file is used to  load the  word embeddings of </a:t>
            </a:r>
            <a:r>
              <a:rPr lang="en-US" err="1">
                <a:latin typeface="Calibri"/>
                <a:ea typeface="+mn-lt"/>
                <a:cs typeface="+mn-lt"/>
              </a:rPr>
              <a:t>GloVe</a:t>
            </a:r>
            <a:r>
              <a:rPr lang="en-US">
                <a:latin typeface="Calibri"/>
                <a:ea typeface="+mn-lt"/>
                <a:cs typeface="+mn-lt"/>
              </a:rPr>
              <a:t>.</a:t>
            </a:r>
            <a:endParaRPr lang="en-US">
              <a:latin typeface="Calibri"/>
              <a:ea typeface="Calibri" panose="020F0502020204030204"/>
              <a:cs typeface="Calibri" panose="020F0502020204030204"/>
            </a:endParaRPr>
          </a:p>
          <a:p>
            <a:pPr marL="457200" indent="-457200"/>
            <a:r>
              <a:rPr lang="en-US">
                <a:latin typeface="Calibri"/>
                <a:ea typeface="+mn-lt"/>
                <a:cs typeface="+mn-lt"/>
              </a:rPr>
              <a:t>In order to map the words to their corresponding pre-trained word vectors, an embedding matrix is created.</a:t>
            </a:r>
          </a:p>
          <a:p>
            <a:pPr marL="0" indent="0">
              <a:buNone/>
            </a:pPr>
            <a:endParaRPr lang="en-US">
              <a:latin typeface="Calibri"/>
              <a:ea typeface="Calibri"/>
              <a:cs typeface="Calibri"/>
            </a:endParaRPr>
          </a:p>
          <a:p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4712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D04D-7565-7CF6-D483-75F64A7F4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libri light"/>
                <a:cs typeface="calibri light"/>
              </a:rPr>
              <a:t>Implementation</a:t>
            </a:r>
            <a:endParaRPr lang="en-US">
              <a:latin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10B2B-20DB-95D3-3ABD-A6F60C47B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498" y="2369343"/>
            <a:ext cx="10018713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cs typeface="Calibri"/>
              </a:rPr>
              <a:t>Algorithms used: </a:t>
            </a:r>
            <a:endParaRPr lang="en-US">
              <a:ea typeface="Calibri" panose="020F0502020204030204"/>
              <a:cs typeface="Calibri"/>
            </a:endParaRPr>
          </a:p>
          <a:p>
            <a:endParaRPr lang="en-US">
              <a:cs typeface="Calibri"/>
            </a:endParaRPr>
          </a:p>
          <a:p>
            <a:pPr marL="457200" indent="-457200"/>
            <a:r>
              <a:rPr lang="en-US" b="1">
                <a:cs typeface="Calibri"/>
              </a:rPr>
              <a:t>Long short-term memory</a:t>
            </a:r>
            <a:r>
              <a:rPr lang="en-US">
                <a:cs typeface="Calibri"/>
              </a:rPr>
              <a:t> (</a:t>
            </a:r>
            <a:r>
              <a:rPr lang="en-US" b="1">
                <a:cs typeface="Calibri"/>
              </a:rPr>
              <a:t>LSTM</a:t>
            </a:r>
            <a:r>
              <a:rPr lang="en-US">
                <a:cs typeface="Calibri"/>
              </a:rPr>
              <a:t>)</a:t>
            </a:r>
            <a:endParaRPr lang="en-US">
              <a:ea typeface="Calibri"/>
              <a:cs typeface="Calibri"/>
            </a:endParaRPr>
          </a:p>
          <a:p>
            <a:endParaRPr lang="en-US"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An RNN which is a Deep Learning Technique.</a:t>
            </a:r>
          </a:p>
          <a:p>
            <a:endParaRPr lang="en-US"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Handles and processes the sequential data.</a:t>
            </a:r>
          </a:p>
          <a:p>
            <a:pPr marL="457200" indent="-457200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336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0AEAD-9281-F597-0F6F-D0BC347FB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637" y="437737"/>
            <a:ext cx="10515600" cy="5994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b="1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b="1">
                <a:latin typeface="Calibri"/>
                <a:cs typeface="Calibri"/>
              </a:rPr>
              <a:t>Libraries Used :</a:t>
            </a:r>
            <a:endParaRPr lang="en-US">
              <a:latin typeface="Calibri"/>
              <a:cs typeface="Calibri"/>
            </a:endParaRPr>
          </a:p>
          <a:p>
            <a:pPr marL="0" indent="0">
              <a:buNone/>
            </a:pPr>
            <a:endParaRPr lang="en-US" b="1">
              <a:latin typeface="Calibri"/>
              <a:cs typeface="Calibri"/>
            </a:endParaRPr>
          </a:p>
          <a:p>
            <a:r>
              <a:rPr lang="en-US" b="1">
                <a:latin typeface="Calibri"/>
                <a:cs typeface="Calibri"/>
              </a:rPr>
              <a:t>Pandas: </a:t>
            </a:r>
            <a:r>
              <a:rPr lang="en-US">
                <a:latin typeface="Calibri"/>
                <a:cs typeface="Calibri"/>
              </a:rPr>
              <a:t>Used to read the csv files of the datasets.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 b="1">
                <a:latin typeface="Calibri"/>
                <a:cs typeface="Calibri"/>
              </a:rPr>
              <a:t>Seaborn and Matplotlib:</a:t>
            </a:r>
            <a:r>
              <a:rPr lang="en-US">
                <a:latin typeface="Calibri"/>
                <a:cs typeface="Calibri"/>
              </a:rPr>
              <a:t> Used for Data visualization in the form of graphs and display the confusion matrix </a:t>
            </a:r>
            <a:endParaRPr lang="en-US"/>
          </a:p>
          <a:p>
            <a:endParaRPr lang="en-US">
              <a:latin typeface="Calibri"/>
              <a:cs typeface="Calibri"/>
            </a:endParaRPr>
          </a:p>
          <a:p>
            <a:r>
              <a:rPr lang="en-US" b="1">
                <a:latin typeface="Calibri"/>
                <a:cs typeface="Calibri"/>
              </a:rPr>
              <a:t>NLTK (Natural Language Toolkit):</a:t>
            </a:r>
            <a:r>
              <a:rPr lang="en-US">
                <a:latin typeface="Calibri"/>
                <a:cs typeface="Calibri"/>
              </a:rPr>
              <a:t> Used for Data cleaning (Tokenization) 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 b="1" err="1">
                <a:latin typeface="Calibri"/>
                <a:cs typeface="Calibri"/>
              </a:rPr>
              <a:t>BeautifulSoup</a:t>
            </a:r>
            <a:r>
              <a:rPr lang="en-US" b="1">
                <a:latin typeface="Calibri"/>
                <a:cs typeface="Calibri"/>
              </a:rPr>
              <a:t>:</a:t>
            </a:r>
            <a:r>
              <a:rPr lang="en-US">
                <a:latin typeface="Calibri"/>
                <a:cs typeface="Calibri"/>
              </a:rPr>
              <a:t> HTML tags and URL's are removed using this library.</a:t>
            </a:r>
            <a:endParaRPr lang="en-US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9616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9A824-D7AB-FE25-D55D-82A2D2FBC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106" y="682626"/>
            <a:ext cx="10515600" cy="5720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latin typeface="Calibri"/>
                <a:cs typeface="Calibri"/>
              </a:rPr>
              <a:t>String:</a:t>
            </a:r>
            <a:r>
              <a:rPr lang="en-US">
                <a:latin typeface="Calibri"/>
                <a:cs typeface="Calibri"/>
              </a:rPr>
              <a:t>  Used to remove punctuations.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 b="1">
                <a:latin typeface="Calibri"/>
                <a:cs typeface="Calibri"/>
              </a:rPr>
              <a:t>Regular Expressions (re module):</a:t>
            </a:r>
            <a:r>
              <a:rPr lang="en-US">
                <a:latin typeface="Calibri"/>
                <a:cs typeface="Calibri"/>
              </a:rPr>
              <a:t> Used to remove square brackets.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 b="1">
                <a:latin typeface="Calibri"/>
                <a:cs typeface="Calibri"/>
              </a:rPr>
              <a:t>Scikit-learn:</a:t>
            </a:r>
            <a:r>
              <a:rPr lang="en-US">
                <a:latin typeface="Calibri"/>
                <a:cs typeface="Calibri"/>
              </a:rPr>
              <a:t> A machine learning library to perform data preprocessing, training, classification, test, build confusion matrix and find the accuracy.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 b="1" err="1">
                <a:latin typeface="Calibri"/>
                <a:cs typeface="Calibri"/>
              </a:rPr>
              <a:t>WordCloud</a:t>
            </a:r>
            <a:r>
              <a:rPr lang="en-US" b="1">
                <a:latin typeface="Calibri"/>
                <a:cs typeface="Calibri"/>
              </a:rPr>
              <a:t>:</a:t>
            </a:r>
            <a:r>
              <a:rPr lang="en-US">
                <a:latin typeface="Calibri"/>
                <a:cs typeface="Calibri"/>
              </a:rPr>
              <a:t> used to display the word frequency</a:t>
            </a:r>
          </a:p>
          <a:p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672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A6899-86C6-14BB-798B-99C613B70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481" y="623094"/>
            <a:ext cx="10515600" cy="56134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err="1">
                <a:latin typeface="Calibri"/>
                <a:cs typeface="Calibri"/>
              </a:rPr>
              <a:t>Keras</a:t>
            </a:r>
            <a:r>
              <a:rPr lang="en-US" b="1">
                <a:latin typeface="Calibri"/>
                <a:cs typeface="Calibri"/>
              </a:rPr>
              <a:t> with TensorFlow backend:</a:t>
            </a:r>
            <a:r>
              <a:rPr lang="en-US">
                <a:latin typeface="Calibri"/>
                <a:cs typeface="Calibri"/>
              </a:rPr>
              <a:t> Used to build and train neural network model and also to convert the text data into sequential data.</a:t>
            </a:r>
          </a:p>
          <a:p>
            <a:pPr marL="0" indent="0">
              <a:buNone/>
            </a:pPr>
            <a:endParaRPr lang="en-US">
              <a:latin typeface="Calibri"/>
              <a:cs typeface="Calibri"/>
            </a:endParaRPr>
          </a:p>
          <a:p>
            <a:r>
              <a:rPr lang="en-US" b="1">
                <a:latin typeface="Calibri"/>
                <a:cs typeface="Calibri"/>
              </a:rPr>
              <a:t>NumPy: </a:t>
            </a:r>
            <a:r>
              <a:rPr lang="en-US">
                <a:latin typeface="Calibri"/>
                <a:cs typeface="Calibri"/>
              </a:rPr>
              <a:t>Used to create multi-dimensional arrays, matrices and mathematical functions to operate on the arrays. Here, we had created confusion matrix to find performance of the model.</a:t>
            </a:r>
            <a:endParaRPr lang="en-US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>
              <a:latin typeface="Calibri"/>
              <a:cs typeface="Calibri"/>
            </a:endParaRPr>
          </a:p>
          <a:p>
            <a:r>
              <a:rPr lang="en-US" b="1" err="1">
                <a:latin typeface="Calibri"/>
                <a:cs typeface="Calibri"/>
              </a:rPr>
              <a:t>ReduceLROnPlateau</a:t>
            </a:r>
            <a:r>
              <a:rPr lang="en-US" b="1">
                <a:latin typeface="Calibri"/>
                <a:cs typeface="Calibri"/>
              </a:rPr>
              <a:t> (</a:t>
            </a:r>
            <a:r>
              <a:rPr lang="en-US" b="1" err="1">
                <a:latin typeface="Calibri"/>
                <a:cs typeface="Calibri"/>
              </a:rPr>
              <a:t>Keras</a:t>
            </a:r>
            <a:r>
              <a:rPr lang="en-US" b="1">
                <a:latin typeface="Calibri"/>
                <a:cs typeface="Calibri"/>
              </a:rPr>
              <a:t> Callback):</a:t>
            </a:r>
            <a:r>
              <a:rPr lang="en-US">
                <a:latin typeface="Calibri"/>
                <a:cs typeface="Calibri"/>
              </a:rPr>
              <a:t> We callback </a:t>
            </a:r>
            <a:r>
              <a:rPr lang="en-US" err="1">
                <a:latin typeface="Calibri"/>
                <a:cs typeface="Calibri"/>
              </a:rPr>
              <a:t>Keras</a:t>
            </a:r>
            <a:r>
              <a:rPr lang="en-US">
                <a:latin typeface="Calibri"/>
                <a:cs typeface="Calibri"/>
              </a:rPr>
              <a:t> using this function and used to prevent the model from overfitting and increase model accuracy.</a:t>
            </a:r>
            <a:endParaRPr lang="en-US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>
              <a:latin typeface="Calibri"/>
              <a:ea typeface="Calibri"/>
              <a:cs typeface="Calibri"/>
            </a:endParaRPr>
          </a:p>
          <a:p>
            <a:endParaRPr lang="en-US">
              <a:latin typeface="Calibri"/>
              <a:cs typeface="Calibri"/>
            </a:endParaRPr>
          </a:p>
          <a:p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194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037A-B02A-3510-E0F9-DCFF377B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aseline="0">
                <a:latin typeface="Calibri Light"/>
              </a:rPr>
              <a:t>Introduction</a:t>
            </a:r>
            <a:r>
              <a:rPr lang="en-US" sz="4000">
                <a:latin typeface="Calibri Light"/>
                <a:ea typeface="Calibri Light"/>
                <a:cs typeface="Calibri Light"/>
              </a:rPr>
              <a:t>​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7CC2D-CE53-8BFE-6409-0432A2178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623" y="2369343"/>
            <a:ext cx="10018713" cy="343376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>
                <a:ea typeface="Calibri"/>
                <a:cs typeface="Calibri"/>
              </a:rPr>
              <a:t>The system that detect and separate the text data which is true and which is fake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  <a:p>
            <a:r>
              <a:rPr lang="en-US">
                <a:cs typeface="Calibri"/>
              </a:rPr>
              <a:t>Classification of the data into appropriate and inappropriate data.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To maintain data integrity.</a:t>
            </a:r>
            <a:endParaRPr lang="en-US">
              <a:ea typeface="Calibri"/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Used Machine Learning approaches, RNN and NLP tools.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139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D8FA-B698-FADF-C634-55C9B88E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Outputs</a:t>
            </a:r>
            <a:endParaRPr lang="en-US"/>
          </a:p>
        </p:txBody>
      </p:sp>
      <p:pic>
        <p:nvPicPr>
          <p:cNvPr id="4" name="Content Placeholder 3" descr="A screenshot of a text&#10;&#10;Description automatically generated">
            <a:extLst>
              <a:ext uri="{FF2B5EF4-FFF2-40B4-BE49-F238E27FC236}">
                <a16:creationId xmlns:a16="http://schemas.microsoft.com/office/drawing/2014/main" id="{94631C9D-00C6-E056-A070-E5DA928EB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3872" y="2433083"/>
            <a:ext cx="8493436" cy="3425346"/>
          </a:xfrm>
        </p:spPr>
      </p:pic>
    </p:spTree>
    <p:extLst>
      <p:ext uri="{BB962C8B-B14F-4D97-AF65-F5344CB8AC3E}">
        <p14:creationId xmlns:p14="http://schemas.microsoft.com/office/powerpoint/2010/main" val="2235334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-up of a text&#10;&#10;Description automatically generated">
            <a:extLst>
              <a:ext uri="{FF2B5EF4-FFF2-40B4-BE49-F238E27FC236}">
                <a16:creationId xmlns:a16="http://schemas.microsoft.com/office/drawing/2014/main" id="{FF4A97EC-861E-454F-D78F-EA91F3B90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407" y="1504950"/>
            <a:ext cx="8689180" cy="4162424"/>
          </a:xfrm>
        </p:spPr>
      </p:pic>
    </p:spTree>
    <p:extLst>
      <p:ext uri="{BB962C8B-B14F-4D97-AF65-F5344CB8AC3E}">
        <p14:creationId xmlns:p14="http://schemas.microsoft.com/office/powerpoint/2010/main" val="1664314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-up of a text&#10;&#10;Description automatically generated">
            <a:extLst>
              <a:ext uri="{FF2B5EF4-FFF2-40B4-BE49-F238E27FC236}">
                <a16:creationId xmlns:a16="http://schemas.microsoft.com/office/drawing/2014/main" id="{5FB0F596-7A72-AAE9-C395-6957B00FC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503" y="644010"/>
            <a:ext cx="1885389" cy="2128556"/>
          </a:xfrm>
        </p:spPr>
      </p:pic>
      <p:pic>
        <p:nvPicPr>
          <p:cNvPr id="5" name="Picture 4" descr="A text on a white background&#10;&#10;Description automatically generated">
            <a:extLst>
              <a:ext uri="{FF2B5EF4-FFF2-40B4-BE49-F238E27FC236}">
                <a16:creationId xmlns:a16="http://schemas.microsoft.com/office/drawing/2014/main" id="{266FC6D6-E8E0-BA6B-8E2A-0B943F704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412" y="2868845"/>
            <a:ext cx="1950944" cy="2107827"/>
          </a:xfrm>
          <a:prstGeom prst="rect">
            <a:avLst/>
          </a:prstGeom>
        </p:spPr>
      </p:pic>
      <p:pic>
        <p:nvPicPr>
          <p:cNvPr id="6" name="Picture 5" descr="A black number on a white background&#10;&#10;Description automatically generated">
            <a:extLst>
              <a:ext uri="{FF2B5EF4-FFF2-40B4-BE49-F238E27FC236}">
                <a16:creationId xmlns:a16="http://schemas.microsoft.com/office/drawing/2014/main" id="{5CC655E5-74BC-C558-63C3-2A37EB08E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815" y="5046288"/>
            <a:ext cx="1851773" cy="494180"/>
          </a:xfrm>
          <a:prstGeom prst="rect">
            <a:avLst/>
          </a:prstGeom>
        </p:spPr>
      </p:pic>
      <p:pic>
        <p:nvPicPr>
          <p:cNvPr id="7" name="Picture 6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F1DF7B82-1631-12AC-3102-21DCC3935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8631" y="5732930"/>
            <a:ext cx="1763806" cy="58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8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7BD15-388D-40EC-D62A-3EEC416EC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669" y="754063"/>
            <a:ext cx="10515600" cy="54824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Comparing the datasets</a:t>
            </a: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42424C-67D7-39B0-811F-F57E82C11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369" y="1465389"/>
            <a:ext cx="7517605" cy="490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77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text on a white background&#10;&#10;Description automatically generated">
            <a:extLst>
              <a:ext uri="{FF2B5EF4-FFF2-40B4-BE49-F238E27FC236}">
                <a16:creationId xmlns:a16="http://schemas.microsoft.com/office/drawing/2014/main" id="{58C6F500-31A3-4371-48D6-DCDC7E92B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752" y="1178158"/>
            <a:ext cx="9139709" cy="4625509"/>
          </a:xfrm>
        </p:spPr>
      </p:pic>
    </p:spTree>
    <p:extLst>
      <p:ext uri="{BB962C8B-B14F-4D97-AF65-F5344CB8AC3E}">
        <p14:creationId xmlns:p14="http://schemas.microsoft.com/office/powerpoint/2010/main" val="847960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 up of a text&#10;&#10;Description automatically generated">
            <a:extLst>
              <a:ext uri="{FF2B5EF4-FFF2-40B4-BE49-F238E27FC236}">
                <a16:creationId xmlns:a16="http://schemas.microsoft.com/office/drawing/2014/main" id="{B4ACF94D-B570-A34C-C166-C07297DF5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653" y="1083384"/>
            <a:ext cx="9366877" cy="4695995"/>
          </a:xfrm>
        </p:spPr>
      </p:pic>
    </p:spTree>
    <p:extLst>
      <p:ext uri="{BB962C8B-B14F-4D97-AF65-F5344CB8AC3E}">
        <p14:creationId xmlns:p14="http://schemas.microsoft.com/office/powerpoint/2010/main" val="1555518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news article&#10;&#10;Description automatically generated">
            <a:extLst>
              <a:ext uri="{FF2B5EF4-FFF2-40B4-BE49-F238E27FC236}">
                <a16:creationId xmlns:a16="http://schemas.microsoft.com/office/drawing/2014/main" id="{764F3BA7-55B2-4BE6-1723-15C23374F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779" y="1115292"/>
            <a:ext cx="9660248" cy="4655991"/>
          </a:xfrm>
        </p:spPr>
      </p:pic>
    </p:spTree>
    <p:extLst>
      <p:ext uri="{BB962C8B-B14F-4D97-AF65-F5344CB8AC3E}">
        <p14:creationId xmlns:p14="http://schemas.microsoft.com/office/powerpoint/2010/main" val="3402769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9B0F29-B8F2-7C8C-938E-18BAD6660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258" y="299045"/>
            <a:ext cx="1993651" cy="607974"/>
          </a:xfrm>
        </p:spPr>
      </p:pic>
      <p:pic>
        <p:nvPicPr>
          <p:cNvPr id="5" name="Picture 4" descr="A close-up of a text&#10;&#10;Description automatically generated">
            <a:extLst>
              <a:ext uri="{FF2B5EF4-FFF2-40B4-BE49-F238E27FC236}">
                <a16:creationId xmlns:a16="http://schemas.microsoft.com/office/drawing/2014/main" id="{6A84F3D6-04E3-82FC-D367-C1E6F9C9E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214" y="1094325"/>
            <a:ext cx="1708895" cy="2030323"/>
          </a:xfrm>
          <a:prstGeom prst="rect">
            <a:avLst/>
          </a:prstGeom>
        </p:spPr>
      </p:pic>
      <p:pic>
        <p:nvPicPr>
          <p:cNvPr id="6" name="Picture 5" descr="A screenshot of a news report&#10;&#10;Description automatically generated">
            <a:extLst>
              <a:ext uri="{FF2B5EF4-FFF2-40B4-BE49-F238E27FC236}">
                <a16:creationId xmlns:a16="http://schemas.microsoft.com/office/drawing/2014/main" id="{0FBC48EF-20B5-73AD-3117-4CFFE627D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749" y="3602971"/>
            <a:ext cx="2877670" cy="251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9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7DB53D64-7110-FB83-78F1-1CEA76EFF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993" y="348279"/>
            <a:ext cx="7630329" cy="1814042"/>
          </a:xfrm>
        </p:spPr>
      </p:pic>
      <p:pic>
        <p:nvPicPr>
          <p:cNvPr id="5" name="Picture 4" descr="A white text with black text&#10;&#10;Description automatically generated">
            <a:extLst>
              <a:ext uri="{FF2B5EF4-FFF2-40B4-BE49-F238E27FC236}">
                <a16:creationId xmlns:a16="http://schemas.microsoft.com/office/drawing/2014/main" id="{F613C453-091F-0177-28DA-BCA13320B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365" y="2686085"/>
            <a:ext cx="7759488" cy="342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11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98D490C-059A-79EF-8D60-C18775C42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838" y="619126"/>
            <a:ext cx="8828630" cy="5172074"/>
          </a:xfrm>
        </p:spPr>
      </p:pic>
    </p:spTree>
    <p:extLst>
      <p:ext uri="{BB962C8B-B14F-4D97-AF65-F5344CB8AC3E}">
        <p14:creationId xmlns:p14="http://schemas.microsoft.com/office/powerpoint/2010/main" val="195903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16EB-5428-5003-AC6C-75563159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Problem Statement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9D79E-6E01-D51D-0FB9-FF5D68172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solidFill>
                  <a:srgbClr val="444444"/>
                </a:solidFill>
                <a:cs typeface="Calibri"/>
              </a:rPr>
              <a:t>Misinformation is a big challenge to the internet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>
              <a:solidFill>
                <a:srgbClr val="444444"/>
              </a:solidFill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solidFill>
                  <a:srgbClr val="444444"/>
                </a:solidFill>
                <a:cs typeface="Calibri"/>
              </a:rPr>
              <a:t>Blogs, social networking sites, and online publications.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>
              <a:solidFill>
                <a:srgbClr val="444444"/>
              </a:solidFill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solidFill>
                  <a:srgbClr val="444444"/>
                </a:solidFill>
                <a:cs typeface="Calibri"/>
              </a:rPr>
              <a:t>Loss of data integrity, social disputes, loss of trust and credibility among the users, etc.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3382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E00574-5066-D1A7-DDEE-C97C816C8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745" y="916188"/>
            <a:ext cx="9228755" cy="5149449"/>
          </a:xfrm>
        </p:spPr>
      </p:pic>
    </p:spTree>
    <p:extLst>
      <p:ext uri="{BB962C8B-B14F-4D97-AF65-F5344CB8AC3E}">
        <p14:creationId xmlns:p14="http://schemas.microsoft.com/office/powerpoint/2010/main" val="772494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ut out of a paper&#10;&#10;Description automatically generated">
            <a:extLst>
              <a:ext uri="{FF2B5EF4-FFF2-40B4-BE49-F238E27FC236}">
                <a16:creationId xmlns:a16="http://schemas.microsoft.com/office/drawing/2014/main" id="{CD33F9FD-411B-7398-DB18-F86C72282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8243" y="483339"/>
            <a:ext cx="6695514" cy="228937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DBFBC3-3FB0-D311-C231-BC4FF100F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7" y="3218641"/>
            <a:ext cx="7143749" cy="313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43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86A7-DE58-7BD0-1917-2B86071C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842" y="161925"/>
            <a:ext cx="10018713" cy="1443037"/>
          </a:xfrm>
        </p:spPr>
        <p:txBody>
          <a:bodyPr/>
          <a:lstStyle/>
          <a:p>
            <a:r>
              <a:rPr lang="en-US" dirty="0"/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76CCF-E9B1-2AB1-B14B-504FA7E75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1030" y="1345405"/>
            <a:ext cx="10018713" cy="6338887"/>
          </a:xfrm>
        </p:spPr>
        <p:txBody>
          <a:bodyPr>
            <a:normAutofit/>
          </a:bodyPr>
          <a:lstStyle/>
          <a:p>
            <a:r>
              <a:rPr lang="en-US" dirty="0"/>
              <a:t>Implementation Status report:</a:t>
            </a:r>
          </a:p>
          <a:p>
            <a:pPr>
              <a:buClr>
                <a:srgbClr val="1287C3"/>
              </a:buClr>
            </a:pPr>
            <a:r>
              <a:rPr lang="en-US" dirty="0"/>
              <a:t>Work Completed:</a:t>
            </a:r>
          </a:p>
          <a:p>
            <a:pPr>
              <a:buClr>
                <a:srgbClr val="1287C3"/>
              </a:buClr>
            </a:pPr>
            <a:r>
              <a:rPr lang="en-US" dirty="0"/>
              <a:t>Description:</a:t>
            </a:r>
          </a:p>
          <a:p>
            <a:pPr>
              <a:buClr>
                <a:srgbClr val="1287C3"/>
              </a:buClr>
            </a:pPr>
            <a:r>
              <a:rPr lang="en-US" dirty="0"/>
              <a:t>Our project was on Fake news detection for this model we use </a:t>
            </a:r>
            <a:r>
              <a:rPr lang="en-US" dirty="0" err="1"/>
              <a:t>nltp</a:t>
            </a:r>
            <a:r>
              <a:rPr lang="en-US" dirty="0"/>
              <a:t> tools to clean the data and process text information to the model, we also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sklearn</a:t>
            </a:r>
            <a:r>
              <a:rPr lang="en-US" dirty="0"/>
              <a:t> model to </a:t>
            </a:r>
            <a:r>
              <a:rPr lang="en-US" dirty="0" err="1"/>
              <a:t>analyse</a:t>
            </a:r>
            <a:r>
              <a:rPr lang="en-US" dirty="0"/>
              <a:t> the model and predict the output.</a:t>
            </a:r>
          </a:p>
          <a:p>
            <a:pPr>
              <a:buClr>
                <a:srgbClr val="1287C3"/>
              </a:buClr>
            </a:pPr>
            <a:r>
              <a:rPr lang="en-US" dirty="0"/>
              <a:t>Responsibility:</a:t>
            </a:r>
          </a:p>
          <a:p>
            <a:pPr>
              <a:buClr>
                <a:srgbClr val="1287C3"/>
              </a:buClr>
            </a:pPr>
            <a:r>
              <a:rPr lang="en-US" dirty="0"/>
              <a:t>Rajagopal Naidu </a:t>
            </a:r>
            <a:r>
              <a:rPr lang="en-US" dirty="0" err="1"/>
              <a:t>Kodavati</a:t>
            </a:r>
            <a:r>
              <a:rPr lang="en-US" dirty="0"/>
              <a:t> work with source code and data collection </a:t>
            </a:r>
          </a:p>
          <a:p>
            <a:pPr>
              <a:buClr>
                <a:srgbClr val="1287C3"/>
              </a:buClr>
            </a:pPr>
            <a:r>
              <a:rPr lang="en-US" dirty="0"/>
              <a:t>Jaya </a:t>
            </a:r>
            <a:r>
              <a:rPr lang="en-US" dirty="0" err="1"/>
              <a:t>naga</a:t>
            </a:r>
            <a:r>
              <a:rPr lang="en-US" dirty="0"/>
              <a:t> </a:t>
            </a:r>
            <a:r>
              <a:rPr lang="en-US" dirty="0" err="1"/>
              <a:t>satya</a:t>
            </a:r>
            <a:r>
              <a:rPr lang="en-US" dirty="0"/>
              <a:t> </a:t>
            </a:r>
            <a:r>
              <a:rPr lang="en-US" dirty="0" err="1"/>
              <a:t>pavan</a:t>
            </a:r>
            <a:r>
              <a:rPr lang="en-US" dirty="0"/>
              <a:t> </a:t>
            </a:r>
            <a:r>
              <a:rPr lang="en-US" dirty="0" err="1"/>
              <a:t>ganesh</a:t>
            </a:r>
            <a:r>
              <a:rPr lang="en-US" dirty="0"/>
              <a:t> helps in proposal documentation and data cleaning  </a:t>
            </a:r>
          </a:p>
          <a:p>
            <a:pPr>
              <a:buClr>
                <a:srgbClr val="1287C3"/>
              </a:buClr>
            </a:pPr>
            <a:r>
              <a:rPr lang="en-US" dirty="0"/>
              <a:t>Mounika  works with preparing final ppt </a:t>
            </a:r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35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12392-A71C-7980-6491-475862B89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595313"/>
            <a:ext cx="10018713" cy="5660230"/>
          </a:xfrm>
        </p:spPr>
        <p:txBody>
          <a:bodyPr>
            <a:normAutofit/>
          </a:bodyPr>
          <a:lstStyle/>
          <a:p>
            <a:r>
              <a:rPr lang="en-US" dirty="0" err="1"/>
              <a:t>Contibution</a:t>
            </a:r>
            <a:r>
              <a:rPr lang="en-US" dirty="0"/>
              <a:t>:</a:t>
            </a:r>
          </a:p>
          <a:p>
            <a:pPr>
              <a:buClr>
                <a:srgbClr val="1287C3"/>
              </a:buClr>
            </a:pPr>
            <a:r>
              <a:rPr lang="en-US" dirty="0"/>
              <a:t>Rajagopal Naidu </a:t>
            </a:r>
            <a:r>
              <a:rPr lang="en-US" dirty="0" err="1"/>
              <a:t>Kodavati</a:t>
            </a:r>
            <a:r>
              <a:rPr lang="en-US" dirty="0"/>
              <a:t> – 40%</a:t>
            </a:r>
          </a:p>
          <a:p>
            <a:pPr>
              <a:buClr>
                <a:srgbClr val="1287C3"/>
              </a:buClr>
            </a:pPr>
            <a:r>
              <a:rPr lang="en-US" dirty="0"/>
              <a:t>Jaya </a:t>
            </a:r>
            <a:r>
              <a:rPr lang="en-US" dirty="0" err="1"/>
              <a:t>naga</a:t>
            </a:r>
            <a:r>
              <a:rPr lang="en-US" dirty="0"/>
              <a:t> </a:t>
            </a:r>
            <a:r>
              <a:rPr lang="en-US" dirty="0" err="1"/>
              <a:t>satya</a:t>
            </a:r>
            <a:r>
              <a:rPr lang="en-US" dirty="0"/>
              <a:t> </a:t>
            </a:r>
            <a:r>
              <a:rPr lang="en-US" dirty="0" err="1"/>
              <a:t>pavan</a:t>
            </a:r>
            <a:r>
              <a:rPr lang="en-US" dirty="0"/>
              <a:t> </a:t>
            </a:r>
            <a:r>
              <a:rPr lang="en-US" dirty="0" err="1"/>
              <a:t>ganesh</a:t>
            </a:r>
            <a:r>
              <a:rPr lang="en-US" dirty="0"/>
              <a:t> </a:t>
            </a:r>
            <a:r>
              <a:rPr lang="en-US" dirty="0" err="1"/>
              <a:t>kotipalli</a:t>
            </a:r>
            <a:r>
              <a:rPr lang="en-US" dirty="0"/>
              <a:t> – 30%</a:t>
            </a:r>
          </a:p>
          <a:p>
            <a:pPr>
              <a:buClr>
                <a:srgbClr val="1287C3"/>
              </a:buClr>
            </a:pPr>
            <a:r>
              <a:rPr lang="en-US" dirty="0"/>
              <a:t>Mounika </a:t>
            </a:r>
            <a:r>
              <a:rPr lang="en-US" dirty="0" err="1"/>
              <a:t>Katipally</a:t>
            </a:r>
            <a:r>
              <a:rPr lang="en-US" dirty="0"/>
              <a:t> – 30%</a:t>
            </a:r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r>
              <a:rPr lang="en-US" dirty="0"/>
              <a:t>Issues/ concerns:</a:t>
            </a:r>
          </a:p>
          <a:p>
            <a:pPr>
              <a:buClr>
                <a:srgbClr val="1287C3"/>
              </a:buClr>
            </a:pPr>
            <a:r>
              <a:rPr lang="en-US" dirty="0"/>
              <a:t>We face some issues in source code like predicted the data and later on missing some information in proposal so we try to fulfill in final submission and </a:t>
            </a:r>
            <a:r>
              <a:rPr lang="en-US" dirty="0" err="1"/>
              <a:t>analysing</a:t>
            </a:r>
            <a:r>
              <a:rPr lang="en-US" dirty="0"/>
              <a:t> of model so we try different methods in </a:t>
            </a:r>
            <a:r>
              <a:rPr lang="en-US" dirty="0" err="1"/>
              <a:t>Deeplearning</a:t>
            </a:r>
            <a:r>
              <a:rPr lang="en-US" dirty="0"/>
              <a:t> models. </a:t>
            </a:r>
          </a:p>
          <a:p>
            <a:pPr>
              <a:buClr>
                <a:srgbClr val="1287C3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99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0CA0DD-E971-E4F9-383D-4647A9C2C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216" y="583406"/>
            <a:ext cx="10018713" cy="4612482"/>
          </a:xfrm>
        </p:spPr>
        <p:txBody>
          <a:bodyPr>
            <a:normAutofit/>
          </a:bodyPr>
          <a:lstStyle/>
          <a:p>
            <a:r>
              <a:rPr lang="en-US" dirty="0"/>
              <a:t>References:</a:t>
            </a:r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Hunt, Elle (December 17, 2016). "What is fake news? How to spot it and what you can do to stop it".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The Guardian. Retrieved January 15, 2017.</a:t>
            </a:r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Gross, Terry (October 2016). "The Twitter paradox: How a platform designed for free speech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enables internet trolls". NPR. Retrieved May 30, 2018.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07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86431-9DCA-B412-3EEB-6FA1628F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623" y="1250155"/>
            <a:ext cx="10018713" cy="3969544"/>
          </a:xfrm>
        </p:spPr>
        <p:txBody>
          <a:bodyPr/>
          <a:lstStyle/>
          <a:p>
            <a:r>
              <a:rPr lang="en-US" dirty="0"/>
              <a:t>Video Link:</a:t>
            </a:r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r>
              <a:rPr lang="en-US" dirty="0" err="1"/>
              <a:t>Github</a:t>
            </a:r>
            <a:r>
              <a:rPr lang="en-US" dirty="0"/>
              <a:t> link: </a:t>
            </a:r>
          </a:p>
          <a:p>
            <a:pPr>
              <a:buClr>
                <a:srgbClr val="1287C3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6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59529-7634-E255-33DF-2957CBB82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952" y="110974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Various efforts have been undertaken to identify and categorize false information manually.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Increase in data volume, is a challenging task to manual efforts.</a:t>
            </a:r>
            <a:endParaRPr lang="en-US">
              <a:ea typeface="Calibri"/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Here comes, Fake news detection using the ML, NLP and Deep Learning (RNN) techniques.</a:t>
            </a: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endParaRPr lang="en-US" sz="2600">
              <a:ea typeface="Calibri" panose="020F0502020204030204"/>
              <a:cs typeface="Calibri"/>
            </a:endParaRPr>
          </a:p>
          <a:p>
            <a:endParaRPr lang="en-US" sz="2600">
              <a:cs typeface="Calibri"/>
            </a:endParaRPr>
          </a:p>
          <a:p>
            <a:pPr marL="0" indent="0">
              <a:buNone/>
            </a:pPr>
            <a:endParaRPr lang="en-US" sz="2600">
              <a:ea typeface="Calibri" panose="020F0502020204030204"/>
              <a:cs typeface="Calibri"/>
            </a:endParaRPr>
          </a:p>
          <a:p>
            <a:pPr marL="0" indent="0">
              <a:buNone/>
            </a:pPr>
            <a:endParaRPr lang="en-US" sz="2600">
              <a:ea typeface="Calibri" panose="020F0502020204030204"/>
              <a:cs typeface="Calibri"/>
            </a:endParaRPr>
          </a:p>
          <a:p>
            <a:endParaRPr lang="en-US" sz="2600">
              <a:ea typeface="Calibri" panose="020F0502020204030204"/>
              <a:cs typeface="Calibri"/>
            </a:endParaRPr>
          </a:p>
          <a:p>
            <a:endParaRPr lang="en-US"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072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EBFEF-750C-D56E-7774-FBF38177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Methodology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A259-D573-5B56-2A8D-0A0822220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6295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         Work Flow diagram:</a:t>
            </a: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6B9705-3DE1-23B7-C8CB-2FDC2F23AEC2}"/>
              </a:ext>
            </a:extLst>
          </p:cNvPr>
          <p:cNvSpPr/>
          <p:nvPr/>
        </p:nvSpPr>
        <p:spPr>
          <a:xfrm>
            <a:off x="1272793" y="2589190"/>
            <a:ext cx="2479183" cy="9981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a typeface="Calibri"/>
                <a:cs typeface="Calibri"/>
              </a:rPr>
              <a:t>Collection of two datasets(</a:t>
            </a:r>
            <a:r>
              <a:rPr lang="en-US" err="1">
                <a:ea typeface="Calibri"/>
                <a:cs typeface="Calibri"/>
              </a:rPr>
              <a:t>fake&amp;real</a:t>
            </a:r>
            <a:r>
              <a:rPr lang="en-US">
                <a:ea typeface="Calibri"/>
                <a:cs typeface="Calibri"/>
              </a:rPr>
              <a:t>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2149CA8-B41B-9EB4-8EF3-DCB973DC4F21}"/>
              </a:ext>
            </a:extLst>
          </p:cNvPr>
          <p:cNvSpPr/>
          <p:nvPr/>
        </p:nvSpPr>
        <p:spPr>
          <a:xfrm>
            <a:off x="4319788" y="2937992"/>
            <a:ext cx="912253" cy="2039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C38C5E-41C9-4060-9B09-5D2D3987B27F}"/>
              </a:ext>
            </a:extLst>
          </p:cNvPr>
          <p:cNvSpPr/>
          <p:nvPr/>
        </p:nvSpPr>
        <p:spPr>
          <a:xfrm>
            <a:off x="5720366" y="2675049"/>
            <a:ext cx="1985492" cy="76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a typeface="Calibri"/>
                <a:cs typeface="Calibri"/>
              </a:rPr>
              <a:t>Modify data by adding req features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0235CF4-D306-A2C3-8FB1-3A7F7AFA6A9E}"/>
              </a:ext>
            </a:extLst>
          </p:cNvPr>
          <p:cNvSpPr/>
          <p:nvPr/>
        </p:nvSpPr>
        <p:spPr>
          <a:xfrm>
            <a:off x="8277358" y="2911161"/>
            <a:ext cx="643943" cy="2146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E92126-20AF-A955-D5B1-BDEB5B726321}"/>
              </a:ext>
            </a:extLst>
          </p:cNvPr>
          <p:cNvSpPr/>
          <p:nvPr/>
        </p:nvSpPr>
        <p:spPr>
          <a:xfrm>
            <a:off x="9896105" y="2613001"/>
            <a:ext cx="1502535" cy="8478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a typeface="Calibri"/>
                <a:cs typeface="Calibri"/>
              </a:rPr>
              <a:t>Merge datasets to one dataset</a:t>
            </a:r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57AA10A-CEA1-AFAE-D692-3E6CC0B20010}"/>
              </a:ext>
            </a:extLst>
          </p:cNvPr>
          <p:cNvSpPr/>
          <p:nvPr/>
        </p:nvSpPr>
        <p:spPr>
          <a:xfrm>
            <a:off x="10510033" y="3842867"/>
            <a:ext cx="268309" cy="59028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362FEE-5212-604C-8BBB-5C3731D1E70E}"/>
              </a:ext>
            </a:extLst>
          </p:cNvPr>
          <p:cNvSpPr/>
          <p:nvPr/>
        </p:nvSpPr>
        <p:spPr>
          <a:xfrm>
            <a:off x="9618908" y="4856408"/>
            <a:ext cx="2221605" cy="1169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a typeface="Calibri"/>
                <a:cs typeface="Calibri"/>
              </a:rPr>
              <a:t>Apply only text data in dataset for easy analysis</a:t>
            </a:r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7FB25C46-60DA-99B8-21FA-6CC0DD494139}"/>
              </a:ext>
            </a:extLst>
          </p:cNvPr>
          <p:cNvSpPr/>
          <p:nvPr/>
        </p:nvSpPr>
        <p:spPr>
          <a:xfrm>
            <a:off x="8304190" y="5325950"/>
            <a:ext cx="729802" cy="20391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3A5FC0-F0E6-C9EB-6D70-CCB2A1C767D0}"/>
              </a:ext>
            </a:extLst>
          </p:cNvPr>
          <p:cNvSpPr/>
          <p:nvPr/>
        </p:nvSpPr>
        <p:spPr>
          <a:xfrm>
            <a:off x="6374370" y="4537120"/>
            <a:ext cx="1781577" cy="17708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a typeface="Calibri"/>
                <a:cs typeface="Calibri"/>
              </a:rPr>
              <a:t>Remove </a:t>
            </a:r>
            <a:r>
              <a:rPr lang="en-US" err="1">
                <a:ea typeface="Calibri"/>
                <a:cs typeface="Calibri"/>
              </a:rPr>
              <a:t>stopwords,url</a:t>
            </a:r>
            <a:r>
              <a:rPr lang="en-US">
                <a:ea typeface="Calibri"/>
                <a:cs typeface="Calibri"/>
              </a:rPr>
              <a:t> and </a:t>
            </a:r>
            <a:r>
              <a:rPr lang="en-US" err="1">
                <a:ea typeface="Calibri"/>
                <a:cs typeface="Calibri"/>
              </a:rPr>
              <a:t>panctuation</a:t>
            </a:r>
            <a:r>
              <a:rPr lang="en-US">
                <a:ea typeface="Calibri"/>
                <a:cs typeface="Calibri"/>
              </a:rPr>
              <a:t> from text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BEF37525-6D98-5B1D-E77A-A8E0639281F1}"/>
              </a:ext>
            </a:extLst>
          </p:cNvPr>
          <p:cNvSpPr/>
          <p:nvPr/>
        </p:nvSpPr>
        <p:spPr>
          <a:xfrm>
            <a:off x="5022759" y="5293753"/>
            <a:ext cx="697605" cy="23611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0126619-F770-B15D-6904-640CF92BAE6C}"/>
              </a:ext>
            </a:extLst>
          </p:cNvPr>
          <p:cNvSpPr/>
          <p:nvPr/>
        </p:nvSpPr>
        <p:spPr>
          <a:xfrm>
            <a:off x="3338781" y="4853724"/>
            <a:ext cx="1491802" cy="10732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a typeface="Calibri"/>
                <a:cs typeface="Calibri"/>
              </a:rPr>
              <a:t>Train the data to build model prediction</a:t>
            </a:r>
            <a:endParaRPr lang="en-US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F62E3501-BD4F-2C68-E5B2-4854FF75EB04}"/>
              </a:ext>
            </a:extLst>
          </p:cNvPr>
          <p:cNvSpPr/>
          <p:nvPr/>
        </p:nvSpPr>
        <p:spPr>
          <a:xfrm>
            <a:off x="2428203" y="5325950"/>
            <a:ext cx="579549" cy="19318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F375CE97-97A0-13F3-9BC1-A02B73391135}"/>
              </a:ext>
            </a:extLst>
          </p:cNvPr>
          <p:cNvSpPr/>
          <p:nvPr/>
        </p:nvSpPr>
        <p:spPr>
          <a:xfrm>
            <a:off x="572505" y="4763842"/>
            <a:ext cx="1824506" cy="1523999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a typeface="Calibri"/>
                <a:cs typeface="Calibri"/>
              </a:rPr>
              <a:t>Result with </a:t>
            </a:r>
            <a:r>
              <a:rPr lang="en-US" err="1">
                <a:ea typeface="Calibri"/>
                <a:cs typeface="Calibri"/>
              </a:rPr>
              <a:t>predection</a:t>
            </a:r>
            <a:r>
              <a:rPr lang="en-US">
                <a:ea typeface="Calibri"/>
                <a:cs typeface="Calibri"/>
              </a:rPr>
              <a:t> of accuracy of fake and real data</a:t>
            </a:r>
          </a:p>
        </p:txBody>
      </p:sp>
    </p:spTree>
    <p:extLst>
      <p:ext uri="{BB962C8B-B14F-4D97-AF65-F5344CB8AC3E}">
        <p14:creationId xmlns:p14="http://schemas.microsoft.com/office/powerpoint/2010/main" val="219102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FE9F0-374E-2498-D756-5BC123A87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6" y="350592"/>
            <a:ext cx="11218068" cy="63859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                  Architecture diagram:</a:t>
            </a: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E5124B-5315-BDC2-FE2E-B6BC8B4FB930}"/>
              </a:ext>
            </a:extLst>
          </p:cNvPr>
          <p:cNvSpPr/>
          <p:nvPr/>
        </p:nvSpPr>
        <p:spPr>
          <a:xfrm>
            <a:off x="4419063" y="2095499"/>
            <a:ext cx="3616816" cy="10839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Prepare and gather dataset(Fake data and real data)</a:t>
            </a:r>
          </a:p>
          <a:p>
            <a:pPr algn="ctr"/>
            <a:endParaRPr lang="en-US">
              <a:solidFill>
                <a:schemeClr val="tx1"/>
              </a:solidFill>
              <a:ea typeface="Calibri"/>
              <a:cs typeface="Calibri"/>
            </a:endParaRPr>
          </a:p>
        </p:txBody>
      </p:sp>
      <p:pic>
        <p:nvPicPr>
          <p:cNvPr id="12" name="Picture 11" descr="Programming data on computer monitor">
            <a:extLst>
              <a:ext uri="{FF2B5EF4-FFF2-40B4-BE49-F238E27FC236}">
                <a16:creationId xmlns:a16="http://schemas.microsoft.com/office/drawing/2014/main" id="{F01BBB3F-FCA5-BEAF-CB37-5F7B111FA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701" y="874260"/>
            <a:ext cx="1770846" cy="1161470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71CB8BE-3672-1CD9-D3D2-DDB8E90187E6}"/>
              </a:ext>
            </a:extLst>
          </p:cNvPr>
          <p:cNvCxnSpPr/>
          <p:nvPr/>
        </p:nvCxnSpPr>
        <p:spPr>
          <a:xfrm>
            <a:off x="7612555" y="1463060"/>
            <a:ext cx="1354427" cy="21378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Database with solid fill">
            <a:extLst>
              <a:ext uri="{FF2B5EF4-FFF2-40B4-BE49-F238E27FC236}">
                <a16:creationId xmlns:a16="http://schemas.microsoft.com/office/drawing/2014/main" id="{CEC08B90-658C-A5C0-42F5-62AC48101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3927" y="2306392"/>
            <a:ext cx="914400" cy="9144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963A80-2EB4-04CD-1C32-BCBC358923EB}"/>
              </a:ext>
            </a:extLst>
          </p:cNvPr>
          <p:cNvSpPr/>
          <p:nvPr/>
        </p:nvSpPr>
        <p:spPr>
          <a:xfrm>
            <a:off x="8840809" y="3300210"/>
            <a:ext cx="2318197" cy="11161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Merge datasets to one data and adding required features to data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70BFE24-F0C4-8F4C-6AB7-7C6829D9FF62}"/>
              </a:ext>
            </a:extLst>
          </p:cNvPr>
          <p:cNvCxnSpPr/>
          <p:nvPr/>
        </p:nvCxnSpPr>
        <p:spPr>
          <a:xfrm flipH="1">
            <a:off x="6613570" y="4159071"/>
            <a:ext cx="1983346" cy="2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Document with solid fill">
            <a:extLst>
              <a:ext uri="{FF2B5EF4-FFF2-40B4-BE49-F238E27FC236}">
                <a16:creationId xmlns:a16="http://schemas.microsoft.com/office/drawing/2014/main" id="{8B09CA18-94D7-2F41-93C4-380B8B57DF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06096" y="2971800"/>
            <a:ext cx="914400" cy="9144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5701F6B-E071-DD1C-A5AA-B8F027042F07}"/>
              </a:ext>
            </a:extLst>
          </p:cNvPr>
          <p:cNvSpPr/>
          <p:nvPr/>
        </p:nvSpPr>
        <p:spPr>
          <a:xfrm>
            <a:off x="4883239" y="3930739"/>
            <a:ext cx="1663521" cy="8049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Only text data is considered in data 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A3BA96B-2B06-458B-84D8-5CE9F417C59E}"/>
              </a:ext>
            </a:extLst>
          </p:cNvPr>
          <p:cNvCxnSpPr/>
          <p:nvPr/>
        </p:nvCxnSpPr>
        <p:spPr>
          <a:xfrm flipH="1">
            <a:off x="2914248" y="4173158"/>
            <a:ext cx="1822360" cy="2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31FA414-D31B-AD2A-651F-F43159E82C44}"/>
              </a:ext>
            </a:extLst>
          </p:cNvPr>
          <p:cNvSpPr/>
          <p:nvPr/>
        </p:nvSpPr>
        <p:spPr>
          <a:xfrm>
            <a:off x="225380" y="3662429"/>
            <a:ext cx="2575773" cy="150253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Cleaning the raw and text data by removing </a:t>
            </a:r>
            <a:r>
              <a:rPr lang="en-US" err="1">
                <a:solidFill>
                  <a:schemeClr val="tx1"/>
                </a:solidFill>
                <a:ea typeface="Calibri"/>
                <a:cs typeface="Calibri"/>
              </a:rPr>
              <a:t>stopwords</a:t>
            </a:r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 and other non </a:t>
            </a:r>
            <a:r>
              <a:rPr lang="en-US" err="1">
                <a:solidFill>
                  <a:schemeClr val="tx1"/>
                </a:solidFill>
                <a:ea typeface="Calibri"/>
                <a:cs typeface="Calibri"/>
              </a:rPr>
              <a:t>usefull</a:t>
            </a:r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 material in text</a:t>
            </a:r>
            <a:endParaRPr lang="en-US" err="1">
              <a:solidFill>
                <a:schemeClr val="tx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274BDFE-CB56-A32B-D925-3619672CA430}"/>
              </a:ext>
            </a:extLst>
          </p:cNvPr>
          <p:cNvCxnSpPr/>
          <p:nvPr/>
        </p:nvCxnSpPr>
        <p:spPr>
          <a:xfrm flipH="1">
            <a:off x="2788813" y="1386089"/>
            <a:ext cx="1865289" cy="15905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bstract render of glass nodes and mesh">
            <a:extLst>
              <a:ext uri="{FF2B5EF4-FFF2-40B4-BE49-F238E27FC236}">
                <a16:creationId xmlns:a16="http://schemas.microsoft.com/office/drawing/2014/main" id="{28AD62E9-B60E-73B2-D0B1-AA99A8890D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3127" y="4875441"/>
            <a:ext cx="1534732" cy="105663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524D705-CC43-CD6E-2C64-BF7C97357EDA}"/>
              </a:ext>
            </a:extLst>
          </p:cNvPr>
          <p:cNvSpPr/>
          <p:nvPr/>
        </p:nvSpPr>
        <p:spPr>
          <a:xfrm>
            <a:off x="2055253" y="5985993"/>
            <a:ext cx="3928054" cy="761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Building the model by training the data and predicting output and using some </a:t>
            </a:r>
            <a:r>
              <a:rPr lang="en-US" err="1">
                <a:solidFill>
                  <a:schemeClr val="tx1"/>
                </a:solidFill>
                <a:ea typeface="Calibri"/>
                <a:cs typeface="Calibri"/>
              </a:rPr>
              <a:t>Deeplearning</a:t>
            </a:r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 models and NLP tools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1CEE3C1-7709-2BA2-9D3D-3881EEC09759}"/>
              </a:ext>
            </a:extLst>
          </p:cNvPr>
          <p:cNvCxnSpPr/>
          <p:nvPr/>
        </p:nvCxnSpPr>
        <p:spPr>
          <a:xfrm>
            <a:off x="836724" y="5167247"/>
            <a:ext cx="1118316" cy="13436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Bar chart with solid fill">
            <a:extLst>
              <a:ext uri="{FF2B5EF4-FFF2-40B4-BE49-F238E27FC236}">
                <a16:creationId xmlns:a16="http://schemas.microsoft.com/office/drawing/2014/main" id="{3756AA7B-9011-6B20-8A44-7A33D12360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1194" y="4635321"/>
            <a:ext cx="914400" cy="914400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665483CC-F01E-7436-70D5-8414E231C376}"/>
              </a:ext>
            </a:extLst>
          </p:cNvPr>
          <p:cNvSpPr/>
          <p:nvPr/>
        </p:nvSpPr>
        <p:spPr>
          <a:xfrm>
            <a:off x="8199548" y="5548647"/>
            <a:ext cx="2243069" cy="1148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Analysis and Accuracy of model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A626259-071D-6782-B97F-DBB80A5B0B3A}"/>
              </a:ext>
            </a:extLst>
          </p:cNvPr>
          <p:cNvCxnSpPr/>
          <p:nvPr/>
        </p:nvCxnSpPr>
        <p:spPr>
          <a:xfrm>
            <a:off x="6229081" y="6180786"/>
            <a:ext cx="1837386" cy="21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Wipe Clean Besom · Free vector graphic on Pixabay">
            <a:extLst>
              <a:ext uri="{FF2B5EF4-FFF2-40B4-BE49-F238E27FC236}">
                <a16:creationId xmlns:a16="http://schemas.microsoft.com/office/drawing/2014/main" id="{609B06A0-B2B8-343E-53FA-C711A8B190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2081" y="2366961"/>
            <a:ext cx="1509713" cy="123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8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118D-6F7E-6E36-BBC9-C820C9DF5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/>
                <a:cs typeface="calibri light"/>
              </a:rPr>
              <a:t>Description of 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1B05D-0D6B-6EF8-58B7-8CA1928D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solidFill>
                  <a:srgbClr val="444444"/>
                </a:solidFill>
                <a:cs typeface="Calibri"/>
              </a:rPr>
              <a:t>Used datasets from Kaggle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>
              <a:solidFill>
                <a:srgbClr val="444444"/>
              </a:solidFill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solidFill>
                  <a:srgbClr val="444444"/>
                </a:solidFill>
                <a:cs typeface="Calibri"/>
              </a:rPr>
              <a:t>True.csv - Dataset with valid information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>
              <a:solidFill>
                <a:srgbClr val="444444"/>
              </a:solidFill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solidFill>
                  <a:srgbClr val="444444"/>
                </a:solidFill>
                <a:cs typeface="Calibri"/>
              </a:rPr>
              <a:t>Fake.csv - Dataset with misinformation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662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17DC5-87B3-6AE6-68C6-2672C6428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4330"/>
            <a:ext cx="10515600" cy="55426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          Design of features:</a:t>
            </a: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D00F39-14D1-D68E-A2DB-D6B818011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1" y="1714500"/>
            <a:ext cx="8417718" cy="427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1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57C07-C7F0-3977-F644-2309805EC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9782"/>
            <a:ext cx="10515600" cy="538718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8267A8-FDFE-43F8-4C23-462805F4E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9" y="964407"/>
            <a:ext cx="9227342" cy="503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23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Parallax</vt:lpstr>
      <vt:lpstr>FAKE NEWS DETECTION</vt:lpstr>
      <vt:lpstr>Introduction​</vt:lpstr>
      <vt:lpstr>Problem Statement</vt:lpstr>
      <vt:lpstr>PowerPoint Presentation</vt:lpstr>
      <vt:lpstr>Methodology</vt:lpstr>
      <vt:lpstr>PowerPoint Presentation</vt:lpstr>
      <vt:lpstr>Description of Dataset</vt:lpstr>
      <vt:lpstr>PowerPoint Presentation</vt:lpstr>
      <vt:lpstr>PowerPoint Presentation</vt:lpstr>
      <vt:lpstr>PowerPoint Presentation</vt:lpstr>
      <vt:lpstr>Exploratory Data Analysis</vt:lpstr>
      <vt:lpstr>PowerPoint Presentation</vt:lpstr>
      <vt:lpstr>PowerPoint Presentation</vt:lpstr>
      <vt:lpstr>PowerPoint Presentation</vt:lpstr>
      <vt:lpstr>PowerPoint Presentation</vt:lpstr>
      <vt:lpstr>Implementation</vt:lpstr>
      <vt:lpstr>PowerPoint Presentation</vt:lpstr>
      <vt:lpstr>PowerPoint Presentation</vt:lpstr>
      <vt:lpstr>PowerPoint Presentation</vt:lpstr>
      <vt:lpstr>Outputs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Management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207</cp:revision>
  <dcterms:created xsi:type="dcterms:W3CDTF">2023-11-26T00:53:52Z</dcterms:created>
  <dcterms:modified xsi:type="dcterms:W3CDTF">2023-11-28T22:12:12Z</dcterms:modified>
</cp:coreProperties>
</file>