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8" r:id="rId9"/>
    <p:sldId id="269" r:id="rId10"/>
    <p:sldId id="260" r:id="rId11"/>
    <p:sldId id="321" r:id="rId12"/>
    <p:sldId id="271" r:id="rId13"/>
    <p:sldId id="318" r:id="rId14"/>
    <p:sldId id="319" r:id="rId15"/>
    <p:sldId id="320" r:id="rId16"/>
    <p:sldId id="322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B6A35-F24E-43E0-B93E-BE200E1F03C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91437A-024B-4DAD-847C-7D666DE1A0E1}">
      <dgm:prSet/>
      <dgm:spPr/>
      <dgm:t>
        <a:bodyPr/>
        <a:lstStyle/>
        <a:p>
          <a:r>
            <a:rPr lang="en-US"/>
            <a:t>Data Workflow</a:t>
          </a:r>
        </a:p>
      </dgm:t>
    </dgm:pt>
    <dgm:pt modelId="{086A5B3C-FDD8-40CD-9EBF-2BD1F64872C3}" type="parTrans" cxnId="{54C8D375-DF7C-4320-8314-F46070A31204}">
      <dgm:prSet/>
      <dgm:spPr/>
      <dgm:t>
        <a:bodyPr/>
        <a:lstStyle/>
        <a:p>
          <a:endParaRPr lang="en-US"/>
        </a:p>
      </dgm:t>
    </dgm:pt>
    <dgm:pt modelId="{C48CA57C-D7CA-4DE0-AAB2-A6D64FDF135B}" type="sibTrans" cxnId="{54C8D375-DF7C-4320-8314-F46070A31204}">
      <dgm:prSet/>
      <dgm:spPr/>
      <dgm:t>
        <a:bodyPr/>
        <a:lstStyle/>
        <a:p>
          <a:endParaRPr lang="en-US"/>
        </a:p>
      </dgm:t>
    </dgm:pt>
    <dgm:pt modelId="{E6760292-EE25-4333-B64D-962E268E2385}">
      <dgm:prSet/>
      <dgm:spPr/>
      <dgm:t>
        <a:bodyPr/>
        <a:lstStyle/>
        <a:p>
          <a:r>
            <a:rPr lang="en-US"/>
            <a:t>Data Collection – This process is definitely a challenging as we need to collect suitable data according to our output visualizations</a:t>
          </a:r>
        </a:p>
      </dgm:t>
    </dgm:pt>
    <dgm:pt modelId="{3343C069-750A-49D8-A478-25250D163A54}" type="parTrans" cxnId="{68DEA7C2-E00E-4003-A52F-EAF320F88F5E}">
      <dgm:prSet/>
      <dgm:spPr/>
      <dgm:t>
        <a:bodyPr/>
        <a:lstStyle/>
        <a:p>
          <a:endParaRPr lang="en-US"/>
        </a:p>
      </dgm:t>
    </dgm:pt>
    <dgm:pt modelId="{BEC76527-2C15-4140-BD7B-75262C2C9084}" type="sibTrans" cxnId="{68DEA7C2-E00E-4003-A52F-EAF320F88F5E}">
      <dgm:prSet/>
      <dgm:spPr/>
      <dgm:t>
        <a:bodyPr/>
        <a:lstStyle/>
        <a:p>
          <a:endParaRPr lang="en-US"/>
        </a:p>
      </dgm:t>
    </dgm:pt>
    <dgm:pt modelId="{4816494B-D89A-4B18-8E0E-5292AF0FD061}">
      <dgm:prSet/>
      <dgm:spPr/>
      <dgm:t>
        <a:bodyPr/>
        <a:lstStyle/>
        <a:p>
          <a:r>
            <a:rPr lang="en-US"/>
            <a:t>Data Cleaning – In this we removed null values and for some attributes where there are fewer missing values, we have replaced them with mean of the column.</a:t>
          </a:r>
        </a:p>
      </dgm:t>
    </dgm:pt>
    <dgm:pt modelId="{9A133420-8CA3-4903-BC8E-133A371387AB}" type="parTrans" cxnId="{E42D3778-ADB2-4C02-990C-D0390F177C85}">
      <dgm:prSet/>
      <dgm:spPr/>
      <dgm:t>
        <a:bodyPr/>
        <a:lstStyle/>
        <a:p>
          <a:endParaRPr lang="en-US"/>
        </a:p>
      </dgm:t>
    </dgm:pt>
    <dgm:pt modelId="{C7405173-AAC9-414C-8110-B449FB1F49DF}" type="sibTrans" cxnId="{E42D3778-ADB2-4C02-990C-D0390F177C85}">
      <dgm:prSet/>
      <dgm:spPr/>
      <dgm:t>
        <a:bodyPr/>
        <a:lstStyle/>
        <a:p>
          <a:endParaRPr lang="en-US"/>
        </a:p>
      </dgm:t>
    </dgm:pt>
    <dgm:pt modelId="{AFA12D2E-3F0D-4AE5-8D9D-5E18F94A25A4}">
      <dgm:prSet/>
      <dgm:spPr/>
      <dgm:t>
        <a:bodyPr/>
        <a:lstStyle/>
        <a:p>
          <a:r>
            <a:rPr lang="en-US" dirty="0"/>
            <a:t>Data Analysis – This step includes the analyzing part between two taken datasets. To analyze the similarities leading us to draw the ideas and visualizations.</a:t>
          </a:r>
        </a:p>
      </dgm:t>
    </dgm:pt>
    <dgm:pt modelId="{62469855-8083-4ECD-A36E-D9108889958F}" type="parTrans" cxnId="{BDAA3F41-1DD2-47F2-9780-2B1AE4F11668}">
      <dgm:prSet/>
      <dgm:spPr/>
      <dgm:t>
        <a:bodyPr/>
        <a:lstStyle/>
        <a:p>
          <a:endParaRPr lang="en-US"/>
        </a:p>
      </dgm:t>
    </dgm:pt>
    <dgm:pt modelId="{E08670B5-8CA8-488C-B52E-D56406F58765}" type="sibTrans" cxnId="{BDAA3F41-1DD2-47F2-9780-2B1AE4F11668}">
      <dgm:prSet/>
      <dgm:spPr/>
      <dgm:t>
        <a:bodyPr/>
        <a:lstStyle/>
        <a:p>
          <a:endParaRPr lang="en-US"/>
        </a:p>
      </dgm:t>
    </dgm:pt>
    <dgm:pt modelId="{C3E56C97-623A-4A34-98D9-59530F5F6C76}">
      <dgm:prSet/>
      <dgm:spPr/>
      <dgm:t>
        <a:bodyPr/>
        <a:lstStyle/>
        <a:p>
          <a:r>
            <a:rPr lang="en-US"/>
            <a:t>Merge of Data – This step goes with merging two datasets by verifying the rows and  columns related.</a:t>
          </a:r>
        </a:p>
      </dgm:t>
    </dgm:pt>
    <dgm:pt modelId="{DCA08FEC-37AA-41F6-97B3-187AECC2E648}" type="parTrans" cxnId="{3EB3A7DD-7711-403A-8C8A-EE622181604F}">
      <dgm:prSet/>
      <dgm:spPr/>
      <dgm:t>
        <a:bodyPr/>
        <a:lstStyle/>
        <a:p>
          <a:endParaRPr lang="en-US"/>
        </a:p>
      </dgm:t>
    </dgm:pt>
    <dgm:pt modelId="{4A4C41DD-9DCD-4962-8FB1-B4F2F49DBDF9}" type="sibTrans" cxnId="{3EB3A7DD-7711-403A-8C8A-EE622181604F}">
      <dgm:prSet/>
      <dgm:spPr/>
      <dgm:t>
        <a:bodyPr/>
        <a:lstStyle/>
        <a:p>
          <a:endParaRPr lang="en-US"/>
        </a:p>
      </dgm:t>
    </dgm:pt>
    <dgm:pt modelId="{2DE219BD-96E7-4596-8219-0E11DD33BCB6}">
      <dgm:prSet/>
      <dgm:spPr/>
      <dgm:t>
        <a:bodyPr/>
        <a:lstStyle/>
        <a:p>
          <a:r>
            <a:rPr lang="en-US"/>
            <a:t>Building Visualizations – The above steps definitely helped us to build visualizations diving into both datasets and the required statistical information.</a:t>
          </a:r>
        </a:p>
      </dgm:t>
    </dgm:pt>
    <dgm:pt modelId="{AA4308C4-8D5C-405A-9BC8-048AC76AF861}" type="parTrans" cxnId="{59D843D6-72EB-46CC-B876-E01A5F1F1FB9}">
      <dgm:prSet/>
      <dgm:spPr/>
      <dgm:t>
        <a:bodyPr/>
        <a:lstStyle/>
        <a:p>
          <a:endParaRPr lang="en-US"/>
        </a:p>
      </dgm:t>
    </dgm:pt>
    <dgm:pt modelId="{E5F52B58-1CE4-4762-A369-619E46503D34}" type="sibTrans" cxnId="{59D843D6-72EB-46CC-B876-E01A5F1F1FB9}">
      <dgm:prSet/>
      <dgm:spPr/>
      <dgm:t>
        <a:bodyPr/>
        <a:lstStyle/>
        <a:p>
          <a:endParaRPr lang="en-US"/>
        </a:p>
      </dgm:t>
    </dgm:pt>
    <dgm:pt modelId="{3FB7103B-49D4-434D-98F8-6743C9B3B670}" type="pres">
      <dgm:prSet presAssocID="{366B6A35-F24E-43E0-B93E-BE200E1F03CF}" presName="vert0" presStyleCnt="0">
        <dgm:presLayoutVars>
          <dgm:dir/>
          <dgm:animOne val="branch"/>
          <dgm:animLvl val="lvl"/>
        </dgm:presLayoutVars>
      </dgm:prSet>
      <dgm:spPr/>
    </dgm:pt>
    <dgm:pt modelId="{3F0D0C47-395E-4E91-BE95-9A74D2A46A07}" type="pres">
      <dgm:prSet presAssocID="{C491437A-024B-4DAD-847C-7D666DE1A0E1}" presName="thickLine" presStyleLbl="alignNode1" presStyleIdx="0" presStyleCnt="1"/>
      <dgm:spPr/>
    </dgm:pt>
    <dgm:pt modelId="{0C95DED1-2B7B-4E38-9DE6-354CFE9E7E8A}" type="pres">
      <dgm:prSet presAssocID="{C491437A-024B-4DAD-847C-7D666DE1A0E1}" presName="horz1" presStyleCnt="0"/>
      <dgm:spPr/>
    </dgm:pt>
    <dgm:pt modelId="{5DD830F2-EC33-4CE7-B579-3FC40F877031}" type="pres">
      <dgm:prSet presAssocID="{C491437A-024B-4DAD-847C-7D666DE1A0E1}" presName="tx1" presStyleLbl="revTx" presStyleIdx="0" presStyleCnt="6"/>
      <dgm:spPr/>
    </dgm:pt>
    <dgm:pt modelId="{9E14055F-214D-47A2-B9A8-396F7F1DDB3C}" type="pres">
      <dgm:prSet presAssocID="{C491437A-024B-4DAD-847C-7D666DE1A0E1}" presName="vert1" presStyleCnt="0"/>
      <dgm:spPr/>
    </dgm:pt>
    <dgm:pt modelId="{E0B8C3B7-FD71-4D61-BC16-A3A3F26588CD}" type="pres">
      <dgm:prSet presAssocID="{E6760292-EE25-4333-B64D-962E268E2385}" presName="vertSpace2a" presStyleCnt="0"/>
      <dgm:spPr/>
    </dgm:pt>
    <dgm:pt modelId="{C3726093-D61D-48A8-992D-17539A5D88FC}" type="pres">
      <dgm:prSet presAssocID="{E6760292-EE25-4333-B64D-962E268E2385}" presName="horz2" presStyleCnt="0"/>
      <dgm:spPr/>
    </dgm:pt>
    <dgm:pt modelId="{E7011E56-E06A-485C-AA76-AA5146AE4DB9}" type="pres">
      <dgm:prSet presAssocID="{E6760292-EE25-4333-B64D-962E268E2385}" presName="horzSpace2" presStyleCnt="0"/>
      <dgm:spPr/>
    </dgm:pt>
    <dgm:pt modelId="{F643E737-9F68-4BD0-AB9B-F1B90219A735}" type="pres">
      <dgm:prSet presAssocID="{E6760292-EE25-4333-B64D-962E268E2385}" presName="tx2" presStyleLbl="revTx" presStyleIdx="1" presStyleCnt="6"/>
      <dgm:spPr/>
    </dgm:pt>
    <dgm:pt modelId="{360470ED-A4B6-4311-AA0E-2FC264A22930}" type="pres">
      <dgm:prSet presAssocID="{E6760292-EE25-4333-B64D-962E268E2385}" presName="vert2" presStyleCnt="0"/>
      <dgm:spPr/>
    </dgm:pt>
    <dgm:pt modelId="{C381DAAD-39F8-4AEE-9CB9-C0D9540828A8}" type="pres">
      <dgm:prSet presAssocID="{E6760292-EE25-4333-B64D-962E268E2385}" presName="thinLine2b" presStyleLbl="callout" presStyleIdx="0" presStyleCnt="5"/>
      <dgm:spPr/>
    </dgm:pt>
    <dgm:pt modelId="{6BFC770C-DDB3-4B7A-8150-33A4AB8E3066}" type="pres">
      <dgm:prSet presAssocID="{E6760292-EE25-4333-B64D-962E268E2385}" presName="vertSpace2b" presStyleCnt="0"/>
      <dgm:spPr/>
    </dgm:pt>
    <dgm:pt modelId="{4BD98B3E-85DF-4055-840B-7DB11BDEEF23}" type="pres">
      <dgm:prSet presAssocID="{4816494B-D89A-4B18-8E0E-5292AF0FD061}" presName="horz2" presStyleCnt="0"/>
      <dgm:spPr/>
    </dgm:pt>
    <dgm:pt modelId="{B1DA9AAF-CCC7-46C9-9F1D-7830EC25D5BF}" type="pres">
      <dgm:prSet presAssocID="{4816494B-D89A-4B18-8E0E-5292AF0FD061}" presName="horzSpace2" presStyleCnt="0"/>
      <dgm:spPr/>
    </dgm:pt>
    <dgm:pt modelId="{4DFF9BB3-CDB5-49D7-8CDE-9500FB1E97AD}" type="pres">
      <dgm:prSet presAssocID="{4816494B-D89A-4B18-8E0E-5292AF0FD061}" presName="tx2" presStyleLbl="revTx" presStyleIdx="2" presStyleCnt="6"/>
      <dgm:spPr/>
    </dgm:pt>
    <dgm:pt modelId="{0ECE9DB5-82A0-47BC-9FA6-F919420E2A7F}" type="pres">
      <dgm:prSet presAssocID="{4816494B-D89A-4B18-8E0E-5292AF0FD061}" presName="vert2" presStyleCnt="0"/>
      <dgm:spPr/>
    </dgm:pt>
    <dgm:pt modelId="{F6893AB7-AF09-4E61-A488-534ACC14CE89}" type="pres">
      <dgm:prSet presAssocID="{4816494B-D89A-4B18-8E0E-5292AF0FD061}" presName="thinLine2b" presStyleLbl="callout" presStyleIdx="1" presStyleCnt="5"/>
      <dgm:spPr/>
    </dgm:pt>
    <dgm:pt modelId="{328FC09D-4D2E-43A3-ABCB-ECA7F8079028}" type="pres">
      <dgm:prSet presAssocID="{4816494B-D89A-4B18-8E0E-5292AF0FD061}" presName="vertSpace2b" presStyleCnt="0"/>
      <dgm:spPr/>
    </dgm:pt>
    <dgm:pt modelId="{FF71F6A5-8C52-40B0-B4CF-6B3E96AD73FC}" type="pres">
      <dgm:prSet presAssocID="{AFA12D2E-3F0D-4AE5-8D9D-5E18F94A25A4}" presName="horz2" presStyleCnt="0"/>
      <dgm:spPr/>
    </dgm:pt>
    <dgm:pt modelId="{99D22A90-ECEE-4DD7-9FB7-AD2F9E59908E}" type="pres">
      <dgm:prSet presAssocID="{AFA12D2E-3F0D-4AE5-8D9D-5E18F94A25A4}" presName="horzSpace2" presStyleCnt="0"/>
      <dgm:spPr/>
    </dgm:pt>
    <dgm:pt modelId="{CDCFAB45-C0C4-4B5C-812D-89CD45B6EC72}" type="pres">
      <dgm:prSet presAssocID="{AFA12D2E-3F0D-4AE5-8D9D-5E18F94A25A4}" presName="tx2" presStyleLbl="revTx" presStyleIdx="3" presStyleCnt="6"/>
      <dgm:spPr/>
    </dgm:pt>
    <dgm:pt modelId="{0AEAB879-B979-45E9-A31F-63D8D17A188C}" type="pres">
      <dgm:prSet presAssocID="{AFA12D2E-3F0D-4AE5-8D9D-5E18F94A25A4}" presName="vert2" presStyleCnt="0"/>
      <dgm:spPr/>
    </dgm:pt>
    <dgm:pt modelId="{D4BF1038-5613-4798-AB7F-92FB4237E6D4}" type="pres">
      <dgm:prSet presAssocID="{AFA12D2E-3F0D-4AE5-8D9D-5E18F94A25A4}" presName="thinLine2b" presStyleLbl="callout" presStyleIdx="2" presStyleCnt="5"/>
      <dgm:spPr/>
    </dgm:pt>
    <dgm:pt modelId="{D5BC0DE5-46DE-4E45-9BE6-64FB3B1DDBA8}" type="pres">
      <dgm:prSet presAssocID="{AFA12D2E-3F0D-4AE5-8D9D-5E18F94A25A4}" presName="vertSpace2b" presStyleCnt="0"/>
      <dgm:spPr/>
    </dgm:pt>
    <dgm:pt modelId="{E73A5A10-C9BF-4D17-9AFC-27BAAB21B609}" type="pres">
      <dgm:prSet presAssocID="{C3E56C97-623A-4A34-98D9-59530F5F6C76}" presName="horz2" presStyleCnt="0"/>
      <dgm:spPr/>
    </dgm:pt>
    <dgm:pt modelId="{188A61E8-3B26-4C3D-B923-12AF681C47FC}" type="pres">
      <dgm:prSet presAssocID="{C3E56C97-623A-4A34-98D9-59530F5F6C76}" presName="horzSpace2" presStyleCnt="0"/>
      <dgm:spPr/>
    </dgm:pt>
    <dgm:pt modelId="{164C2B83-5640-4373-9A5F-B0432BA0ED01}" type="pres">
      <dgm:prSet presAssocID="{C3E56C97-623A-4A34-98D9-59530F5F6C76}" presName="tx2" presStyleLbl="revTx" presStyleIdx="4" presStyleCnt="6"/>
      <dgm:spPr/>
    </dgm:pt>
    <dgm:pt modelId="{601CDE4F-2DD4-4EE8-B9BE-9BA8E33BB5FA}" type="pres">
      <dgm:prSet presAssocID="{C3E56C97-623A-4A34-98D9-59530F5F6C76}" presName="vert2" presStyleCnt="0"/>
      <dgm:spPr/>
    </dgm:pt>
    <dgm:pt modelId="{DDDEDBD9-A88D-48B4-8B9A-D26F7EC6F8EB}" type="pres">
      <dgm:prSet presAssocID="{C3E56C97-623A-4A34-98D9-59530F5F6C76}" presName="thinLine2b" presStyleLbl="callout" presStyleIdx="3" presStyleCnt="5"/>
      <dgm:spPr/>
    </dgm:pt>
    <dgm:pt modelId="{47612B35-C2F8-4B1E-9567-E8F04599E915}" type="pres">
      <dgm:prSet presAssocID="{C3E56C97-623A-4A34-98D9-59530F5F6C76}" presName="vertSpace2b" presStyleCnt="0"/>
      <dgm:spPr/>
    </dgm:pt>
    <dgm:pt modelId="{7836C5C3-C156-4025-9B04-D5BD5BFF255C}" type="pres">
      <dgm:prSet presAssocID="{2DE219BD-96E7-4596-8219-0E11DD33BCB6}" presName="horz2" presStyleCnt="0"/>
      <dgm:spPr/>
    </dgm:pt>
    <dgm:pt modelId="{E254AF4A-FE55-4700-8066-FB36977491A0}" type="pres">
      <dgm:prSet presAssocID="{2DE219BD-96E7-4596-8219-0E11DD33BCB6}" presName="horzSpace2" presStyleCnt="0"/>
      <dgm:spPr/>
    </dgm:pt>
    <dgm:pt modelId="{E8BED710-4184-4A6C-9F68-A4BE2219D025}" type="pres">
      <dgm:prSet presAssocID="{2DE219BD-96E7-4596-8219-0E11DD33BCB6}" presName="tx2" presStyleLbl="revTx" presStyleIdx="5" presStyleCnt="6"/>
      <dgm:spPr/>
    </dgm:pt>
    <dgm:pt modelId="{B84D727A-DC06-45D4-BF91-E48CFC5C9DDA}" type="pres">
      <dgm:prSet presAssocID="{2DE219BD-96E7-4596-8219-0E11DD33BCB6}" presName="vert2" presStyleCnt="0"/>
      <dgm:spPr/>
    </dgm:pt>
    <dgm:pt modelId="{7BE94390-3889-4CBD-AAD4-DCEE690D0560}" type="pres">
      <dgm:prSet presAssocID="{2DE219BD-96E7-4596-8219-0E11DD33BCB6}" presName="thinLine2b" presStyleLbl="callout" presStyleIdx="4" presStyleCnt="5"/>
      <dgm:spPr/>
    </dgm:pt>
    <dgm:pt modelId="{BEC0DAA8-7123-45D6-B040-32985F585F26}" type="pres">
      <dgm:prSet presAssocID="{2DE219BD-96E7-4596-8219-0E11DD33BCB6}" presName="vertSpace2b" presStyleCnt="0"/>
      <dgm:spPr/>
    </dgm:pt>
  </dgm:ptLst>
  <dgm:cxnLst>
    <dgm:cxn modelId="{B2C4950C-3943-4B46-9A63-A13CEA56C0CF}" type="presOf" srcId="{C3E56C97-623A-4A34-98D9-59530F5F6C76}" destId="{164C2B83-5640-4373-9A5F-B0432BA0ED01}" srcOrd="0" destOrd="0" presId="urn:microsoft.com/office/officeart/2008/layout/LinedList"/>
    <dgm:cxn modelId="{46BEC019-D2A3-4B48-B74A-55EE558CAD3C}" type="presOf" srcId="{2DE219BD-96E7-4596-8219-0E11DD33BCB6}" destId="{E8BED710-4184-4A6C-9F68-A4BE2219D025}" srcOrd="0" destOrd="0" presId="urn:microsoft.com/office/officeart/2008/layout/LinedList"/>
    <dgm:cxn modelId="{2B9A6438-9B40-4D8C-BB77-7369CEC6AD19}" type="presOf" srcId="{E6760292-EE25-4333-B64D-962E268E2385}" destId="{F643E737-9F68-4BD0-AB9B-F1B90219A735}" srcOrd="0" destOrd="0" presId="urn:microsoft.com/office/officeart/2008/layout/LinedList"/>
    <dgm:cxn modelId="{BDAA3F41-1DD2-47F2-9780-2B1AE4F11668}" srcId="{C491437A-024B-4DAD-847C-7D666DE1A0E1}" destId="{AFA12D2E-3F0D-4AE5-8D9D-5E18F94A25A4}" srcOrd="2" destOrd="0" parTransId="{62469855-8083-4ECD-A36E-D9108889958F}" sibTransId="{E08670B5-8CA8-488C-B52E-D56406F58765}"/>
    <dgm:cxn modelId="{54C8D375-DF7C-4320-8314-F46070A31204}" srcId="{366B6A35-F24E-43E0-B93E-BE200E1F03CF}" destId="{C491437A-024B-4DAD-847C-7D666DE1A0E1}" srcOrd="0" destOrd="0" parTransId="{086A5B3C-FDD8-40CD-9EBF-2BD1F64872C3}" sibTransId="{C48CA57C-D7CA-4DE0-AAB2-A6D64FDF135B}"/>
    <dgm:cxn modelId="{E42D3778-ADB2-4C02-990C-D0390F177C85}" srcId="{C491437A-024B-4DAD-847C-7D666DE1A0E1}" destId="{4816494B-D89A-4B18-8E0E-5292AF0FD061}" srcOrd="1" destOrd="0" parTransId="{9A133420-8CA3-4903-BC8E-133A371387AB}" sibTransId="{C7405173-AAC9-414C-8110-B449FB1F49DF}"/>
    <dgm:cxn modelId="{1F2AEA82-C74F-4A51-9014-C7D35626C3F3}" type="presOf" srcId="{AFA12D2E-3F0D-4AE5-8D9D-5E18F94A25A4}" destId="{CDCFAB45-C0C4-4B5C-812D-89CD45B6EC72}" srcOrd="0" destOrd="0" presId="urn:microsoft.com/office/officeart/2008/layout/LinedList"/>
    <dgm:cxn modelId="{03A2D19F-6101-4121-98F6-F175A3AB330F}" type="presOf" srcId="{C491437A-024B-4DAD-847C-7D666DE1A0E1}" destId="{5DD830F2-EC33-4CE7-B579-3FC40F877031}" srcOrd="0" destOrd="0" presId="urn:microsoft.com/office/officeart/2008/layout/LinedList"/>
    <dgm:cxn modelId="{5694BABC-B612-43DF-B563-F7A272768A84}" type="presOf" srcId="{366B6A35-F24E-43E0-B93E-BE200E1F03CF}" destId="{3FB7103B-49D4-434D-98F8-6743C9B3B670}" srcOrd="0" destOrd="0" presId="urn:microsoft.com/office/officeart/2008/layout/LinedList"/>
    <dgm:cxn modelId="{68DEA7C2-E00E-4003-A52F-EAF320F88F5E}" srcId="{C491437A-024B-4DAD-847C-7D666DE1A0E1}" destId="{E6760292-EE25-4333-B64D-962E268E2385}" srcOrd="0" destOrd="0" parTransId="{3343C069-750A-49D8-A478-25250D163A54}" sibTransId="{BEC76527-2C15-4140-BD7B-75262C2C9084}"/>
    <dgm:cxn modelId="{59D843D6-72EB-46CC-B876-E01A5F1F1FB9}" srcId="{C491437A-024B-4DAD-847C-7D666DE1A0E1}" destId="{2DE219BD-96E7-4596-8219-0E11DD33BCB6}" srcOrd="4" destOrd="0" parTransId="{AA4308C4-8D5C-405A-9BC8-048AC76AF861}" sibTransId="{E5F52B58-1CE4-4762-A369-619E46503D34}"/>
    <dgm:cxn modelId="{3EB3A7DD-7711-403A-8C8A-EE622181604F}" srcId="{C491437A-024B-4DAD-847C-7D666DE1A0E1}" destId="{C3E56C97-623A-4A34-98D9-59530F5F6C76}" srcOrd="3" destOrd="0" parTransId="{DCA08FEC-37AA-41F6-97B3-187AECC2E648}" sibTransId="{4A4C41DD-9DCD-4962-8FB1-B4F2F49DBDF9}"/>
    <dgm:cxn modelId="{D1EB37E0-C771-4B11-A72D-B504F5C97AF9}" type="presOf" srcId="{4816494B-D89A-4B18-8E0E-5292AF0FD061}" destId="{4DFF9BB3-CDB5-49D7-8CDE-9500FB1E97AD}" srcOrd="0" destOrd="0" presId="urn:microsoft.com/office/officeart/2008/layout/LinedList"/>
    <dgm:cxn modelId="{5C04B52C-E27B-4052-A19D-2403744C7A64}" type="presParOf" srcId="{3FB7103B-49D4-434D-98F8-6743C9B3B670}" destId="{3F0D0C47-395E-4E91-BE95-9A74D2A46A07}" srcOrd="0" destOrd="0" presId="urn:microsoft.com/office/officeart/2008/layout/LinedList"/>
    <dgm:cxn modelId="{132F2F08-83AA-43CD-A944-1786FDAD9988}" type="presParOf" srcId="{3FB7103B-49D4-434D-98F8-6743C9B3B670}" destId="{0C95DED1-2B7B-4E38-9DE6-354CFE9E7E8A}" srcOrd="1" destOrd="0" presId="urn:microsoft.com/office/officeart/2008/layout/LinedList"/>
    <dgm:cxn modelId="{D2881569-5B37-4554-8D90-8661E997DE95}" type="presParOf" srcId="{0C95DED1-2B7B-4E38-9DE6-354CFE9E7E8A}" destId="{5DD830F2-EC33-4CE7-B579-3FC40F877031}" srcOrd="0" destOrd="0" presId="urn:microsoft.com/office/officeart/2008/layout/LinedList"/>
    <dgm:cxn modelId="{8CE56AF9-8BB8-471C-8D16-1079A04A65DB}" type="presParOf" srcId="{0C95DED1-2B7B-4E38-9DE6-354CFE9E7E8A}" destId="{9E14055F-214D-47A2-B9A8-396F7F1DDB3C}" srcOrd="1" destOrd="0" presId="urn:microsoft.com/office/officeart/2008/layout/LinedList"/>
    <dgm:cxn modelId="{E39BE785-2CB7-4BD2-B52B-DF9350991512}" type="presParOf" srcId="{9E14055F-214D-47A2-B9A8-396F7F1DDB3C}" destId="{E0B8C3B7-FD71-4D61-BC16-A3A3F26588CD}" srcOrd="0" destOrd="0" presId="urn:microsoft.com/office/officeart/2008/layout/LinedList"/>
    <dgm:cxn modelId="{E6A108C5-C24F-4B4F-8500-835E345F4998}" type="presParOf" srcId="{9E14055F-214D-47A2-B9A8-396F7F1DDB3C}" destId="{C3726093-D61D-48A8-992D-17539A5D88FC}" srcOrd="1" destOrd="0" presId="urn:microsoft.com/office/officeart/2008/layout/LinedList"/>
    <dgm:cxn modelId="{0D8A4BA0-A18D-42D2-9145-6B588515358D}" type="presParOf" srcId="{C3726093-D61D-48A8-992D-17539A5D88FC}" destId="{E7011E56-E06A-485C-AA76-AA5146AE4DB9}" srcOrd="0" destOrd="0" presId="urn:microsoft.com/office/officeart/2008/layout/LinedList"/>
    <dgm:cxn modelId="{D6566B98-26C4-4F98-8ABF-BD653BF5D746}" type="presParOf" srcId="{C3726093-D61D-48A8-992D-17539A5D88FC}" destId="{F643E737-9F68-4BD0-AB9B-F1B90219A735}" srcOrd="1" destOrd="0" presId="urn:microsoft.com/office/officeart/2008/layout/LinedList"/>
    <dgm:cxn modelId="{36BC3786-C289-484A-B5AF-4BBB09BE223B}" type="presParOf" srcId="{C3726093-D61D-48A8-992D-17539A5D88FC}" destId="{360470ED-A4B6-4311-AA0E-2FC264A22930}" srcOrd="2" destOrd="0" presId="urn:microsoft.com/office/officeart/2008/layout/LinedList"/>
    <dgm:cxn modelId="{806DDE69-E21C-4CD7-80A7-47B5E2BF7630}" type="presParOf" srcId="{9E14055F-214D-47A2-B9A8-396F7F1DDB3C}" destId="{C381DAAD-39F8-4AEE-9CB9-C0D9540828A8}" srcOrd="2" destOrd="0" presId="urn:microsoft.com/office/officeart/2008/layout/LinedList"/>
    <dgm:cxn modelId="{BE62B234-1F7E-49CC-AF7D-3F2AAECF109B}" type="presParOf" srcId="{9E14055F-214D-47A2-B9A8-396F7F1DDB3C}" destId="{6BFC770C-DDB3-4B7A-8150-33A4AB8E3066}" srcOrd="3" destOrd="0" presId="urn:microsoft.com/office/officeart/2008/layout/LinedList"/>
    <dgm:cxn modelId="{5A2EE5E1-17B1-409E-B335-2B2FBFFC8720}" type="presParOf" srcId="{9E14055F-214D-47A2-B9A8-396F7F1DDB3C}" destId="{4BD98B3E-85DF-4055-840B-7DB11BDEEF23}" srcOrd="4" destOrd="0" presId="urn:microsoft.com/office/officeart/2008/layout/LinedList"/>
    <dgm:cxn modelId="{F2C9FEFF-D25A-4351-86E8-10E86059E1B9}" type="presParOf" srcId="{4BD98B3E-85DF-4055-840B-7DB11BDEEF23}" destId="{B1DA9AAF-CCC7-46C9-9F1D-7830EC25D5BF}" srcOrd="0" destOrd="0" presId="urn:microsoft.com/office/officeart/2008/layout/LinedList"/>
    <dgm:cxn modelId="{B2C6CD5F-F73C-40AF-956F-3CC6B6D77EFA}" type="presParOf" srcId="{4BD98B3E-85DF-4055-840B-7DB11BDEEF23}" destId="{4DFF9BB3-CDB5-49D7-8CDE-9500FB1E97AD}" srcOrd="1" destOrd="0" presId="urn:microsoft.com/office/officeart/2008/layout/LinedList"/>
    <dgm:cxn modelId="{E4F6952F-C066-4883-8EAE-604A2B51DED2}" type="presParOf" srcId="{4BD98B3E-85DF-4055-840B-7DB11BDEEF23}" destId="{0ECE9DB5-82A0-47BC-9FA6-F919420E2A7F}" srcOrd="2" destOrd="0" presId="urn:microsoft.com/office/officeart/2008/layout/LinedList"/>
    <dgm:cxn modelId="{001BB1A1-A7BE-4C1E-8BAE-316B57015F06}" type="presParOf" srcId="{9E14055F-214D-47A2-B9A8-396F7F1DDB3C}" destId="{F6893AB7-AF09-4E61-A488-534ACC14CE89}" srcOrd="5" destOrd="0" presId="urn:microsoft.com/office/officeart/2008/layout/LinedList"/>
    <dgm:cxn modelId="{E28B97B8-A13C-49A5-B48A-A758AEBA610E}" type="presParOf" srcId="{9E14055F-214D-47A2-B9A8-396F7F1DDB3C}" destId="{328FC09D-4D2E-43A3-ABCB-ECA7F8079028}" srcOrd="6" destOrd="0" presId="urn:microsoft.com/office/officeart/2008/layout/LinedList"/>
    <dgm:cxn modelId="{4ACFA7A4-9B58-4189-ACBD-9D51F0EC3D8E}" type="presParOf" srcId="{9E14055F-214D-47A2-B9A8-396F7F1DDB3C}" destId="{FF71F6A5-8C52-40B0-B4CF-6B3E96AD73FC}" srcOrd="7" destOrd="0" presId="urn:microsoft.com/office/officeart/2008/layout/LinedList"/>
    <dgm:cxn modelId="{8AD6FA4E-447E-4A33-B191-26FEC983486B}" type="presParOf" srcId="{FF71F6A5-8C52-40B0-B4CF-6B3E96AD73FC}" destId="{99D22A90-ECEE-4DD7-9FB7-AD2F9E59908E}" srcOrd="0" destOrd="0" presId="urn:microsoft.com/office/officeart/2008/layout/LinedList"/>
    <dgm:cxn modelId="{9414AF97-B080-419D-A520-50A50B54FD41}" type="presParOf" srcId="{FF71F6A5-8C52-40B0-B4CF-6B3E96AD73FC}" destId="{CDCFAB45-C0C4-4B5C-812D-89CD45B6EC72}" srcOrd="1" destOrd="0" presId="urn:microsoft.com/office/officeart/2008/layout/LinedList"/>
    <dgm:cxn modelId="{3ED0768E-7A2E-4BCE-B6EF-9BB2398AF2D2}" type="presParOf" srcId="{FF71F6A5-8C52-40B0-B4CF-6B3E96AD73FC}" destId="{0AEAB879-B979-45E9-A31F-63D8D17A188C}" srcOrd="2" destOrd="0" presId="urn:microsoft.com/office/officeart/2008/layout/LinedList"/>
    <dgm:cxn modelId="{F21950E6-81F7-4CF0-9959-08B8C424A1DE}" type="presParOf" srcId="{9E14055F-214D-47A2-B9A8-396F7F1DDB3C}" destId="{D4BF1038-5613-4798-AB7F-92FB4237E6D4}" srcOrd="8" destOrd="0" presId="urn:microsoft.com/office/officeart/2008/layout/LinedList"/>
    <dgm:cxn modelId="{C5969BE3-B0EE-4D76-946A-5CD57C4FEC03}" type="presParOf" srcId="{9E14055F-214D-47A2-B9A8-396F7F1DDB3C}" destId="{D5BC0DE5-46DE-4E45-9BE6-64FB3B1DDBA8}" srcOrd="9" destOrd="0" presId="urn:microsoft.com/office/officeart/2008/layout/LinedList"/>
    <dgm:cxn modelId="{D82282E4-A9B3-4321-8CD4-60E9BA5973AE}" type="presParOf" srcId="{9E14055F-214D-47A2-B9A8-396F7F1DDB3C}" destId="{E73A5A10-C9BF-4D17-9AFC-27BAAB21B609}" srcOrd="10" destOrd="0" presId="urn:microsoft.com/office/officeart/2008/layout/LinedList"/>
    <dgm:cxn modelId="{70FAE109-F0F9-4F6B-BDB3-1034861A83E4}" type="presParOf" srcId="{E73A5A10-C9BF-4D17-9AFC-27BAAB21B609}" destId="{188A61E8-3B26-4C3D-B923-12AF681C47FC}" srcOrd="0" destOrd="0" presId="urn:microsoft.com/office/officeart/2008/layout/LinedList"/>
    <dgm:cxn modelId="{D4F8B65E-EC5B-46BE-8841-209BBE6705B6}" type="presParOf" srcId="{E73A5A10-C9BF-4D17-9AFC-27BAAB21B609}" destId="{164C2B83-5640-4373-9A5F-B0432BA0ED01}" srcOrd="1" destOrd="0" presId="urn:microsoft.com/office/officeart/2008/layout/LinedList"/>
    <dgm:cxn modelId="{654BDE95-C596-4FAB-A8F6-A12671CD6D49}" type="presParOf" srcId="{E73A5A10-C9BF-4D17-9AFC-27BAAB21B609}" destId="{601CDE4F-2DD4-4EE8-B9BE-9BA8E33BB5FA}" srcOrd="2" destOrd="0" presId="urn:microsoft.com/office/officeart/2008/layout/LinedList"/>
    <dgm:cxn modelId="{EFA81655-07E0-45E7-BEE5-84F9B84FB8C1}" type="presParOf" srcId="{9E14055F-214D-47A2-B9A8-396F7F1DDB3C}" destId="{DDDEDBD9-A88D-48B4-8B9A-D26F7EC6F8EB}" srcOrd="11" destOrd="0" presId="urn:microsoft.com/office/officeart/2008/layout/LinedList"/>
    <dgm:cxn modelId="{6B3F0938-B8D9-4853-8D7E-668A7F4A3588}" type="presParOf" srcId="{9E14055F-214D-47A2-B9A8-396F7F1DDB3C}" destId="{47612B35-C2F8-4B1E-9567-E8F04599E915}" srcOrd="12" destOrd="0" presId="urn:microsoft.com/office/officeart/2008/layout/LinedList"/>
    <dgm:cxn modelId="{2D2356BA-85FB-4F8E-A5A9-631A74BADAF2}" type="presParOf" srcId="{9E14055F-214D-47A2-B9A8-396F7F1DDB3C}" destId="{7836C5C3-C156-4025-9B04-D5BD5BFF255C}" srcOrd="13" destOrd="0" presId="urn:microsoft.com/office/officeart/2008/layout/LinedList"/>
    <dgm:cxn modelId="{AF82CF3D-FC0B-4427-88BE-E9DF6D7174BB}" type="presParOf" srcId="{7836C5C3-C156-4025-9B04-D5BD5BFF255C}" destId="{E254AF4A-FE55-4700-8066-FB36977491A0}" srcOrd="0" destOrd="0" presId="urn:microsoft.com/office/officeart/2008/layout/LinedList"/>
    <dgm:cxn modelId="{A15FBD81-DD0F-46A8-AF49-B467C77B23B0}" type="presParOf" srcId="{7836C5C3-C156-4025-9B04-D5BD5BFF255C}" destId="{E8BED710-4184-4A6C-9F68-A4BE2219D025}" srcOrd="1" destOrd="0" presId="urn:microsoft.com/office/officeart/2008/layout/LinedList"/>
    <dgm:cxn modelId="{B58C5827-8555-427D-BC18-D719A8DC890A}" type="presParOf" srcId="{7836C5C3-C156-4025-9B04-D5BD5BFF255C}" destId="{B84D727A-DC06-45D4-BF91-E48CFC5C9DDA}" srcOrd="2" destOrd="0" presId="urn:microsoft.com/office/officeart/2008/layout/LinedList"/>
    <dgm:cxn modelId="{4676C6B0-B131-4E7E-BA9D-D26E60EC5BD7}" type="presParOf" srcId="{9E14055F-214D-47A2-B9A8-396F7F1DDB3C}" destId="{7BE94390-3889-4CBD-AAD4-DCEE690D0560}" srcOrd="14" destOrd="0" presId="urn:microsoft.com/office/officeart/2008/layout/LinedList"/>
    <dgm:cxn modelId="{AD7904AB-3810-471D-8ECC-2D467DB43313}" type="presParOf" srcId="{9E14055F-214D-47A2-B9A8-396F7F1DDB3C}" destId="{BEC0DAA8-7123-45D6-B040-32985F585F26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C6FDD6-39AB-427D-8DE1-79829A9ECA4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E2D43E-FFDA-4D77-B662-C5E17E9100BE}">
      <dgm:prSet/>
      <dgm:spPr/>
      <dgm:t>
        <a:bodyPr/>
        <a:lstStyle/>
        <a:p>
          <a:r>
            <a:rPr lang="en-US" b="1"/>
            <a:t>Workflow</a:t>
          </a:r>
          <a:endParaRPr lang="en-US"/>
        </a:p>
      </dgm:t>
    </dgm:pt>
    <dgm:pt modelId="{57CF9753-A476-4DEA-99CA-DF07C95CBA2F}" type="parTrans" cxnId="{3A497F81-6DC3-43D4-A940-3DDE8F1689C1}">
      <dgm:prSet/>
      <dgm:spPr/>
      <dgm:t>
        <a:bodyPr/>
        <a:lstStyle/>
        <a:p>
          <a:endParaRPr lang="en-US"/>
        </a:p>
      </dgm:t>
    </dgm:pt>
    <dgm:pt modelId="{14EE94CA-9C72-4B4D-8FCC-4D1883677724}" type="sibTrans" cxnId="{3A497F81-6DC3-43D4-A940-3DDE8F1689C1}">
      <dgm:prSet/>
      <dgm:spPr/>
      <dgm:t>
        <a:bodyPr/>
        <a:lstStyle/>
        <a:p>
          <a:endParaRPr lang="en-US"/>
        </a:p>
      </dgm:t>
    </dgm:pt>
    <dgm:pt modelId="{9BA5FD9B-E845-40FA-AE8E-4AF82926F000}">
      <dgm:prSet/>
      <dgm:spPr/>
      <dgm:t>
        <a:bodyPr/>
        <a:lstStyle/>
        <a:p>
          <a:r>
            <a:rPr lang="en-US" b="1"/>
            <a:t>Feature Extraction: </a:t>
          </a:r>
          <a:r>
            <a:rPr lang="en-US"/>
            <a:t>Transforming raw or original data into numerical attributes to gain insights to our target.</a:t>
          </a:r>
        </a:p>
      </dgm:t>
    </dgm:pt>
    <dgm:pt modelId="{230CC1C3-8109-4C4B-BE6D-0FF6CCF0A144}" type="parTrans" cxnId="{0194662F-7DF4-4197-AEDD-3EC861D38D8C}">
      <dgm:prSet/>
      <dgm:spPr/>
      <dgm:t>
        <a:bodyPr/>
        <a:lstStyle/>
        <a:p>
          <a:endParaRPr lang="en-US"/>
        </a:p>
      </dgm:t>
    </dgm:pt>
    <dgm:pt modelId="{E9733E26-9976-4A60-80FB-4721E2FE0A1F}" type="sibTrans" cxnId="{0194662F-7DF4-4197-AEDD-3EC861D38D8C}">
      <dgm:prSet/>
      <dgm:spPr/>
      <dgm:t>
        <a:bodyPr/>
        <a:lstStyle/>
        <a:p>
          <a:endParaRPr lang="en-US"/>
        </a:p>
      </dgm:t>
    </dgm:pt>
    <dgm:pt modelId="{756DB530-4BEC-4554-B9D5-E6CB434F6DC2}">
      <dgm:prSet/>
      <dgm:spPr/>
      <dgm:t>
        <a:bodyPr/>
        <a:lstStyle/>
        <a:p>
          <a:r>
            <a:rPr lang="en-US" b="1" dirty="0"/>
            <a:t>Correlation Check: </a:t>
          </a:r>
          <a:r>
            <a:rPr lang="en-US" dirty="0"/>
            <a:t>To build correlation or relatability between two columns or attributes. E.g. Accident vs. Insurance.</a:t>
          </a:r>
        </a:p>
      </dgm:t>
    </dgm:pt>
    <dgm:pt modelId="{C097EF95-68B3-4B33-9F9B-2BB1CA91AF38}" type="parTrans" cxnId="{2D919EEE-3E44-48D4-9E4B-5E0E24A147FE}">
      <dgm:prSet/>
      <dgm:spPr/>
      <dgm:t>
        <a:bodyPr/>
        <a:lstStyle/>
        <a:p>
          <a:endParaRPr lang="en-US"/>
        </a:p>
      </dgm:t>
    </dgm:pt>
    <dgm:pt modelId="{E740FFC5-8977-4418-B00F-0AF80E82B9D6}" type="sibTrans" cxnId="{2D919EEE-3E44-48D4-9E4B-5E0E24A147FE}">
      <dgm:prSet/>
      <dgm:spPr/>
      <dgm:t>
        <a:bodyPr/>
        <a:lstStyle/>
        <a:p>
          <a:endParaRPr lang="en-US"/>
        </a:p>
      </dgm:t>
    </dgm:pt>
    <dgm:pt modelId="{3612F6F0-3BDC-4E3A-9CC4-9682F818CF78}">
      <dgm:prSet/>
      <dgm:spPr/>
      <dgm:t>
        <a:bodyPr/>
        <a:lstStyle/>
        <a:p>
          <a:r>
            <a:rPr lang="en-US" b="1"/>
            <a:t>Possible Outcomes: </a:t>
          </a:r>
          <a:r>
            <a:rPr lang="en-US"/>
            <a:t>Brainstorming different ways through the achieved attribute correlations.</a:t>
          </a:r>
        </a:p>
      </dgm:t>
    </dgm:pt>
    <dgm:pt modelId="{D8E8320C-A85E-4070-91FC-DC8F1EDBEC17}" type="parTrans" cxnId="{804E2B9A-4AB1-40B6-B0B2-B742248CD33E}">
      <dgm:prSet/>
      <dgm:spPr/>
      <dgm:t>
        <a:bodyPr/>
        <a:lstStyle/>
        <a:p>
          <a:endParaRPr lang="en-US"/>
        </a:p>
      </dgm:t>
    </dgm:pt>
    <dgm:pt modelId="{AD6A7D43-C3B7-41FC-A75E-71A3610C65BC}" type="sibTrans" cxnId="{804E2B9A-4AB1-40B6-B0B2-B742248CD33E}">
      <dgm:prSet/>
      <dgm:spPr/>
      <dgm:t>
        <a:bodyPr/>
        <a:lstStyle/>
        <a:p>
          <a:endParaRPr lang="en-US"/>
        </a:p>
      </dgm:t>
    </dgm:pt>
    <dgm:pt modelId="{30532605-B751-47A3-A8FE-BC7C8DEA320A}">
      <dgm:prSet/>
      <dgm:spPr/>
      <dgm:t>
        <a:bodyPr/>
        <a:lstStyle/>
        <a:p>
          <a:r>
            <a:rPr lang="en-US" b="1"/>
            <a:t>Target Validation: </a:t>
          </a:r>
          <a:r>
            <a:rPr lang="en-US"/>
            <a:t>Outlining the targets to ensure possible strategies.</a:t>
          </a:r>
        </a:p>
      </dgm:t>
    </dgm:pt>
    <dgm:pt modelId="{466751F4-4BAD-43C8-947E-84262E8F17DD}" type="parTrans" cxnId="{5FA647D4-790F-43B0-987B-9C3593371809}">
      <dgm:prSet/>
      <dgm:spPr/>
      <dgm:t>
        <a:bodyPr/>
        <a:lstStyle/>
        <a:p>
          <a:endParaRPr lang="en-US"/>
        </a:p>
      </dgm:t>
    </dgm:pt>
    <dgm:pt modelId="{5F9EF109-465F-4A39-84FA-6A89F0332EDC}" type="sibTrans" cxnId="{5FA647D4-790F-43B0-987B-9C3593371809}">
      <dgm:prSet/>
      <dgm:spPr/>
      <dgm:t>
        <a:bodyPr/>
        <a:lstStyle/>
        <a:p>
          <a:endParaRPr lang="en-US"/>
        </a:p>
      </dgm:t>
    </dgm:pt>
    <dgm:pt modelId="{727B476F-95AF-4262-8C9F-9A1C84B33C47}">
      <dgm:prSet/>
      <dgm:spPr/>
      <dgm:t>
        <a:bodyPr/>
        <a:lstStyle/>
        <a:p>
          <a:r>
            <a:rPr lang="en-US" b="1"/>
            <a:t>Perform Action to Acquire Target: </a:t>
          </a:r>
          <a:r>
            <a:rPr lang="en-US"/>
            <a:t>We perform the task and target actions using various tools to acquire the target.</a:t>
          </a:r>
        </a:p>
      </dgm:t>
    </dgm:pt>
    <dgm:pt modelId="{F4183036-B3F6-4355-892B-67007BA21C5C}" type="parTrans" cxnId="{053002AD-EEA0-4B43-BDD7-978D28FB91E5}">
      <dgm:prSet/>
      <dgm:spPr/>
      <dgm:t>
        <a:bodyPr/>
        <a:lstStyle/>
        <a:p>
          <a:endParaRPr lang="en-US"/>
        </a:p>
      </dgm:t>
    </dgm:pt>
    <dgm:pt modelId="{7B5F5B11-2345-4358-B544-FF4434811564}" type="sibTrans" cxnId="{053002AD-EEA0-4B43-BDD7-978D28FB91E5}">
      <dgm:prSet/>
      <dgm:spPr/>
      <dgm:t>
        <a:bodyPr/>
        <a:lstStyle/>
        <a:p>
          <a:endParaRPr lang="en-US"/>
        </a:p>
      </dgm:t>
    </dgm:pt>
    <dgm:pt modelId="{97044B0A-E02C-4D13-B967-D646F69102F9}" type="pres">
      <dgm:prSet presAssocID="{3EC6FDD6-39AB-427D-8DE1-79829A9ECA4E}" presName="vert0" presStyleCnt="0">
        <dgm:presLayoutVars>
          <dgm:dir/>
          <dgm:animOne val="branch"/>
          <dgm:animLvl val="lvl"/>
        </dgm:presLayoutVars>
      </dgm:prSet>
      <dgm:spPr/>
    </dgm:pt>
    <dgm:pt modelId="{193265D7-2769-4042-8E71-4F04B75181AB}" type="pres">
      <dgm:prSet presAssocID="{BAE2D43E-FFDA-4D77-B662-C5E17E9100BE}" presName="thickLine" presStyleLbl="alignNode1" presStyleIdx="0" presStyleCnt="6"/>
      <dgm:spPr/>
    </dgm:pt>
    <dgm:pt modelId="{66501622-B444-46A9-A86E-86E54E248968}" type="pres">
      <dgm:prSet presAssocID="{BAE2D43E-FFDA-4D77-B662-C5E17E9100BE}" presName="horz1" presStyleCnt="0"/>
      <dgm:spPr/>
    </dgm:pt>
    <dgm:pt modelId="{5545CB70-4B0A-4963-97DD-B86FB39D938D}" type="pres">
      <dgm:prSet presAssocID="{BAE2D43E-FFDA-4D77-B662-C5E17E9100BE}" presName="tx1" presStyleLbl="revTx" presStyleIdx="0" presStyleCnt="6"/>
      <dgm:spPr/>
    </dgm:pt>
    <dgm:pt modelId="{31A6257A-C79C-4CA5-8E5A-2F67A298852C}" type="pres">
      <dgm:prSet presAssocID="{BAE2D43E-FFDA-4D77-B662-C5E17E9100BE}" presName="vert1" presStyleCnt="0"/>
      <dgm:spPr/>
    </dgm:pt>
    <dgm:pt modelId="{7C295895-0177-40C9-B617-6B5E71BEEFD4}" type="pres">
      <dgm:prSet presAssocID="{9BA5FD9B-E845-40FA-AE8E-4AF82926F000}" presName="thickLine" presStyleLbl="alignNode1" presStyleIdx="1" presStyleCnt="6"/>
      <dgm:spPr/>
    </dgm:pt>
    <dgm:pt modelId="{92E0F186-FD55-4F9A-AA34-C5150E27AC52}" type="pres">
      <dgm:prSet presAssocID="{9BA5FD9B-E845-40FA-AE8E-4AF82926F000}" presName="horz1" presStyleCnt="0"/>
      <dgm:spPr/>
    </dgm:pt>
    <dgm:pt modelId="{51E13629-2705-4AB3-9395-D91E5398AC21}" type="pres">
      <dgm:prSet presAssocID="{9BA5FD9B-E845-40FA-AE8E-4AF82926F000}" presName="tx1" presStyleLbl="revTx" presStyleIdx="1" presStyleCnt="6"/>
      <dgm:spPr/>
    </dgm:pt>
    <dgm:pt modelId="{E3460916-4F83-40D6-8A0F-833BBF76168F}" type="pres">
      <dgm:prSet presAssocID="{9BA5FD9B-E845-40FA-AE8E-4AF82926F000}" presName="vert1" presStyleCnt="0"/>
      <dgm:spPr/>
    </dgm:pt>
    <dgm:pt modelId="{83AD77C9-E32A-44E5-A72A-D63C2434F768}" type="pres">
      <dgm:prSet presAssocID="{756DB530-4BEC-4554-B9D5-E6CB434F6DC2}" presName="thickLine" presStyleLbl="alignNode1" presStyleIdx="2" presStyleCnt="6"/>
      <dgm:spPr/>
    </dgm:pt>
    <dgm:pt modelId="{96E52C85-51E0-43CC-8668-1B09F4AEBF8E}" type="pres">
      <dgm:prSet presAssocID="{756DB530-4BEC-4554-B9D5-E6CB434F6DC2}" presName="horz1" presStyleCnt="0"/>
      <dgm:spPr/>
    </dgm:pt>
    <dgm:pt modelId="{205E2089-DC51-4AF5-889C-A1212ED888A6}" type="pres">
      <dgm:prSet presAssocID="{756DB530-4BEC-4554-B9D5-E6CB434F6DC2}" presName="tx1" presStyleLbl="revTx" presStyleIdx="2" presStyleCnt="6"/>
      <dgm:spPr/>
    </dgm:pt>
    <dgm:pt modelId="{9B1B6764-5C8B-492A-8E5E-6B6760C6D0AE}" type="pres">
      <dgm:prSet presAssocID="{756DB530-4BEC-4554-B9D5-E6CB434F6DC2}" presName="vert1" presStyleCnt="0"/>
      <dgm:spPr/>
    </dgm:pt>
    <dgm:pt modelId="{1D499F04-D5E1-4F43-BB47-2083E8AF9E2E}" type="pres">
      <dgm:prSet presAssocID="{3612F6F0-3BDC-4E3A-9CC4-9682F818CF78}" presName="thickLine" presStyleLbl="alignNode1" presStyleIdx="3" presStyleCnt="6"/>
      <dgm:spPr/>
    </dgm:pt>
    <dgm:pt modelId="{1098E5C0-98A0-405E-B60F-CCDA67723068}" type="pres">
      <dgm:prSet presAssocID="{3612F6F0-3BDC-4E3A-9CC4-9682F818CF78}" presName="horz1" presStyleCnt="0"/>
      <dgm:spPr/>
    </dgm:pt>
    <dgm:pt modelId="{E39480F2-E5DF-4D72-B51C-6DC4DA9DCF07}" type="pres">
      <dgm:prSet presAssocID="{3612F6F0-3BDC-4E3A-9CC4-9682F818CF78}" presName="tx1" presStyleLbl="revTx" presStyleIdx="3" presStyleCnt="6"/>
      <dgm:spPr/>
    </dgm:pt>
    <dgm:pt modelId="{DA6280CF-FDB6-447F-B591-24DE837B054B}" type="pres">
      <dgm:prSet presAssocID="{3612F6F0-3BDC-4E3A-9CC4-9682F818CF78}" presName="vert1" presStyleCnt="0"/>
      <dgm:spPr/>
    </dgm:pt>
    <dgm:pt modelId="{75D96958-9783-4536-8BB7-378CCE99D4A5}" type="pres">
      <dgm:prSet presAssocID="{30532605-B751-47A3-A8FE-BC7C8DEA320A}" presName="thickLine" presStyleLbl="alignNode1" presStyleIdx="4" presStyleCnt="6"/>
      <dgm:spPr/>
    </dgm:pt>
    <dgm:pt modelId="{DC4C0686-8DEC-4043-916B-E662FBE4EE91}" type="pres">
      <dgm:prSet presAssocID="{30532605-B751-47A3-A8FE-BC7C8DEA320A}" presName="horz1" presStyleCnt="0"/>
      <dgm:spPr/>
    </dgm:pt>
    <dgm:pt modelId="{B4A5939C-E6F8-481A-A40D-BB8B0AB06E86}" type="pres">
      <dgm:prSet presAssocID="{30532605-B751-47A3-A8FE-BC7C8DEA320A}" presName="tx1" presStyleLbl="revTx" presStyleIdx="4" presStyleCnt="6"/>
      <dgm:spPr/>
    </dgm:pt>
    <dgm:pt modelId="{07F89D25-C836-4A9F-A5CA-EA1BA6CA6855}" type="pres">
      <dgm:prSet presAssocID="{30532605-B751-47A3-A8FE-BC7C8DEA320A}" presName="vert1" presStyleCnt="0"/>
      <dgm:spPr/>
    </dgm:pt>
    <dgm:pt modelId="{546CE1B8-9E42-47F3-87BA-3A7CE326454D}" type="pres">
      <dgm:prSet presAssocID="{727B476F-95AF-4262-8C9F-9A1C84B33C47}" presName="thickLine" presStyleLbl="alignNode1" presStyleIdx="5" presStyleCnt="6"/>
      <dgm:spPr/>
    </dgm:pt>
    <dgm:pt modelId="{6A37F588-F44D-41F4-87E6-C6923B4C136B}" type="pres">
      <dgm:prSet presAssocID="{727B476F-95AF-4262-8C9F-9A1C84B33C47}" presName="horz1" presStyleCnt="0"/>
      <dgm:spPr/>
    </dgm:pt>
    <dgm:pt modelId="{3FF87210-F9AE-4F0D-9D3E-8881DD6E0531}" type="pres">
      <dgm:prSet presAssocID="{727B476F-95AF-4262-8C9F-9A1C84B33C47}" presName="tx1" presStyleLbl="revTx" presStyleIdx="5" presStyleCnt="6"/>
      <dgm:spPr/>
    </dgm:pt>
    <dgm:pt modelId="{E5D85D1E-9A65-4874-9DFE-B6F61A947194}" type="pres">
      <dgm:prSet presAssocID="{727B476F-95AF-4262-8C9F-9A1C84B33C47}" presName="vert1" presStyleCnt="0"/>
      <dgm:spPr/>
    </dgm:pt>
  </dgm:ptLst>
  <dgm:cxnLst>
    <dgm:cxn modelId="{7C3C3112-1085-46ED-B48D-52DCF9F02F68}" type="presOf" srcId="{756DB530-4BEC-4554-B9D5-E6CB434F6DC2}" destId="{205E2089-DC51-4AF5-889C-A1212ED888A6}" srcOrd="0" destOrd="0" presId="urn:microsoft.com/office/officeart/2008/layout/LinedList"/>
    <dgm:cxn modelId="{0194662F-7DF4-4197-AEDD-3EC861D38D8C}" srcId="{3EC6FDD6-39AB-427D-8DE1-79829A9ECA4E}" destId="{9BA5FD9B-E845-40FA-AE8E-4AF82926F000}" srcOrd="1" destOrd="0" parTransId="{230CC1C3-8109-4C4B-BE6D-0FF6CCF0A144}" sibTransId="{E9733E26-9976-4A60-80FB-4721E2FE0A1F}"/>
    <dgm:cxn modelId="{B64C2662-FC3E-496F-9154-D15FC1C1E2B8}" type="presOf" srcId="{727B476F-95AF-4262-8C9F-9A1C84B33C47}" destId="{3FF87210-F9AE-4F0D-9D3E-8881DD6E0531}" srcOrd="0" destOrd="0" presId="urn:microsoft.com/office/officeart/2008/layout/LinedList"/>
    <dgm:cxn modelId="{2ED6C866-76DB-47B6-857B-4971703E8B3F}" type="presOf" srcId="{BAE2D43E-FFDA-4D77-B662-C5E17E9100BE}" destId="{5545CB70-4B0A-4963-97DD-B86FB39D938D}" srcOrd="0" destOrd="0" presId="urn:microsoft.com/office/officeart/2008/layout/LinedList"/>
    <dgm:cxn modelId="{5CBF9875-5CC8-4102-AAAF-E34404A438AD}" type="presOf" srcId="{3EC6FDD6-39AB-427D-8DE1-79829A9ECA4E}" destId="{97044B0A-E02C-4D13-B967-D646F69102F9}" srcOrd="0" destOrd="0" presId="urn:microsoft.com/office/officeart/2008/layout/LinedList"/>
    <dgm:cxn modelId="{3A497F81-6DC3-43D4-A940-3DDE8F1689C1}" srcId="{3EC6FDD6-39AB-427D-8DE1-79829A9ECA4E}" destId="{BAE2D43E-FFDA-4D77-B662-C5E17E9100BE}" srcOrd="0" destOrd="0" parTransId="{57CF9753-A476-4DEA-99CA-DF07C95CBA2F}" sibTransId="{14EE94CA-9C72-4B4D-8FCC-4D1883677724}"/>
    <dgm:cxn modelId="{957A2894-E651-4B61-8C62-6AAF9677FE9B}" type="presOf" srcId="{3612F6F0-3BDC-4E3A-9CC4-9682F818CF78}" destId="{E39480F2-E5DF-4D72-B51C-6DC4DA9DCF07}" srcOrd="0" destOrd="0" presId="urn:microsoft.com/office/officeart/2008/layout/LinedList"/>
    <dgm:cxn modelId="{804E2B9A-4AB1-40B6-B0B2-B742248CD33E}" srcId="{3EC6FDD6-39AB-427D-8DE1-79829A9ECA4E}" destId="{3612F6F0-3BDC-4E3A-9CC4-9682F818CF78}" srcOrd="3" destOrd="0" parTransId="{D8E8320C-A85E-4070-91FC-DC8F1EDBEC17}" sibTransId="{AD6A7D43-C3B7-41FC-A75E-71A3610C65BC}"/>
    <dgm:cxn modelId="{053002AD-EEA0-4B43-BDD7-978D28FB91E5}" srcId="{3EC6FDD6-39AB-427D-8DE1-79829A9ECA4E}" destId="{727B476F-95AF-4262-8C9F-9A1C84B33C47}" srcOrd="5" destOrd="0" parTransId="{F4183036-B3F6-4355-892B-67007BA21C5C}" sibTransId="{7B5F5B11-2345-4358-B544-FF4434811564}"/>
    <dgm:cxn modelId="{5FA647D4-790F-43B0-987B-9C3593371809}" srcId="{3EC6FDD6-39AB-427D-8DE1-79829A9ECA4E}" destId="{30532605-B751-47A3-A8FE-BC7C8DEA320A}" srcOrd="4" destOrd="0" parTransId="{466751F4-4BAD-43C8-947E-84262E8F17DD}" sibTransId="{5F9EF109-465F-4A39-84FA-6A89F0332EDC}"/>
    <dgm:cxn modelId="{B85CABDE-9120-4C00-962A-D8A854541D97}" type="presOf" srcId="{30532605-B751-47A3-A8FE-BC7C8DEA320A}" destId="{B4A5939C-E6F8-481A-A40D-BB8B0AB06E86}" srcOrd="0" destOrd="0" presId="urn:microsoft.com/office/officeart/2008/layout/LinedList"/>
    <dgm:cxn modelId="{89FDD0E9-7B7E-4642-BC52-A4ED3C9A646B}" type="presOf" srcId="{9BA5FD9B-E845-40FA-AE8E-4AF82926F000}" destId="{51E13629-2705-4AB3-9395-D91E5398AC21}" srcOrd="0" destOrd="0" presId="urn:microsoft.com/office/officeart/2008/layout/LinedList"/>
    <dgm:cxn modelId="{2D919EEE-3E44-48D4-9E4B-5E0E24A147FE}" srcId="{3EC6FDD6-39AB-427D-8DE1-79829A9ECA4E}" destId="{756DB530-4BEC-4554-B9D5-E6CB434F6DC2}" srcOrd="2" destOrd="0" parTransId="{C097EF95-68B3-4B33-9F9B-2BB1CA91AF38}" sibTransId="{E740FFC5-8977-4418-B00F-0AF80E82B9D6}"/>
    <dgm:cxn modelId="{001D8F07-415D-49A8-960F-64AA64C37F5F}" type="presParOf" srcId="{97044B0A-E02C-4D13-B967-D646F69102F9}" destId="{193265D7-2769-4042-8E71-4F04B75181AB}" srcOrd="0" destOrd="0" presId="urn:microsoft.com/office/officeart/2008/layout/LinedList"/>
    <dgm:cxn modelId="{9A57C64B-0E33-436E-8D88-575A30A364A6}" type="presParOf" srcId="{97044B0A-E02C-4D13-B967-D646F69102F9}" destId="{66501622-B444-46A9-A86E-86E54E248968}" srcOrd="1" destOrd="0" presId="urn:microsoft.com/office/officeart/2008/layout/LinedList"/>
    <dgm:cxn modelId="{2F3251AD-1B3C-406A-A2D0-FC0439C7F92D}" type="presParOf" srcId="{66501622-B444-46A9-A86E-86E54E248968}" destId="{5545CB70-4B0A-4963-97DD-B86FB39D938D}" srcOrd="0" destOrd="0" presId="urn:microsoft.com/office/officeart/2008/layout/LinedList"/>
    <dgm:cxn modelId="{A378FC06-C0FD-4995-9295-0245B6B9BA44}" type="presParOf" srcId="{66501622-B444-46A9-A86E-86E54E248968}" destId="{31A6257A-C79C-4CA5-8E5A-2F67A298852C}" srcOrd="1" destOrd="0" presId="urn:microsoft.com/office/officeart/2008/layout/LinedList"/>
    <dgm:cxn modelId="{B60D8494-8552-4710-8C6D-635184F93C04}" type="presParOf" srcId="{97044B0A-E02C-4D13-B967-D646F69102F9}" destId="{7C295895-0177-40C9-B617-6B5E71BEEFD4}" srcOrd="2" destOrd="0" presId="urn:microsoft.com/office/officeart/2008/layout/LinedList"/>
    <dgm:cxn modelId="{38AF2E15-AD58-40ED-BBF9-67BB86EC0271}" type="presParOf" srcId="{97044B0A-E02C-4D13-B967-D646F69102F9}" destId="{92E0F186-FD55-4F9A-AA34-C5150E27AC52}" srcOrd="3" destOrd="0" presId="urn:microsoft.com/office/officeart/2008/layout/LinedList"/>
    <dgm:cxn modelId="{538EFA45-142D-4C9C-9FD7-FBAFE818A907}" type="presParOf" srcId="{92E0F186-FD55-4F9A-AA34-C5150E27AC52}" destId="{51E13629-2705-4AB3-9395-D91E5398AC21}" srcOrd="0" destOrd="0" presId="urn:microsoft.com/office/officeart/2008/layout/LinedList"/>
    <dgm:cxn modelId="{A7720C31-9F90-4EDD-84E3-3D6A84F408A9}" type="presParOf" srcId="{92E0F186-FD55-4F9A-AA34-C5150E27AC52}" destId="{E3460916-4F83-40D6-8A0F-833BBF76168F}" srcOrd="1" destOrd="0" presId="urn:microsoft.com/office/officeart/2008/layout/LinedList"/>
    <dgm:cxn modelId="{5058BAEF-0C78-422C-93A3-63EB9BE3B1F8}" type="presParOf" srcId="{97044B0A-E02C-4D13-B967-D646F69102F9}" destId="{83AD77C9-E32A-44E5-A72A-D63C2434F768}" srcOrd="4" destOrd="0" presId="urn:microsoft.com/office/officeart/2008/layout/LinedList"/>
    <dgm:cxn modelId="{7BED47B2-74CE-4019-9E87-A6F2F88A056F}" type="presParOf" srcId="{97044B0A-E02C-4D13-B967-D646F69102F9}" destId="{96E52C85-51E0-43CC-8668-1B09F4AEBF8E}" srcOrd="5" destOrd="0" presId="urn:microsoft.com/office/officeart/2008/layout/LinedList"/>
    <dgm:cxn modelId="{4F843165-45E7-470D-A76B-FA76361F39D2}" type="presParOf" srcId="{96E52C85-51E0-43CC-8668-1B09F4AEBF8E}" destId="{205E2089-DC51-4AF5-889C-A1212ED888A6}" srcOrd="0" destOrd="0" presId="urn:microsoft.com/office/officeart/2008/layout/LinedList"/>
    <dgm:cxn modelId="{139AC35A-1EE8-4CBD-968D-0392AC476030}" type="presParOf" srcId="{96E52C85-51E0-43CC-8668-1B09F4AEBF8E}" destId="{9B1B6764-5C8B-492A-8E5E-6B6760C6D0AE}" srcOrd="1" destOrd="0" presId="urn:microsoft.com/office/officeart/2008/layout/LinedList"/>
    <dgm:cxn modelId="{212D7A13-B94F-42EC-BE70-BCD822941E4B}" type="presParOf" srcId="{97044B0A-E02C-4D13-B967-D646F69102F9}" destId="{1D499F04-D5E1-4F43-BB47-2083E8AF9E2E}" srcOrd="6" destOrd="0" presId="urn:microsoft.com/office/officeart/2008/layout/LinedList"/>
    <dgm:cxn modelId="{00D3CF27-57C3-4DEC-9F50-7CE31211B433}" type="presParOf" srcId="{97044B0A-E02C-4D13-B967-D646F69102F9}" destId="{1098E5C0-98A0-405E-B60F-CCDA67723068}" srcOrd="7" destOrd="0" presId="urn:microsoft.com/office/officeart/2008/layout/LinedList"/>
    <dgm:cxn modelId="{B512BBF3-26BD-446E-AE05-C606F15B3C3D}" type="presParOf" srcId="{1098E5C0-98A0-405E-B60F-CCDA67723068}" destId="{E39480F2-E5DF-4D72-B51C-6DC4DA9DCF07}" srcOrd="0" destOrd="0" presId="urn:microsoft.com/office/officeart/2008/layout/LinedList"/>
    <dgm:cxn modelId="{A80FE1E1-AAF5-4349-A73F-91FC666BB712}" type="presParOf" srcId="{1098E5C0-98A0-405E-B60F-CCDA67723068}" destId="{DA6280CF-FDB6-447F-B591-24DE837B054B}" srcOrd="1" destOrd="0" presId="urn:microsoft.com/office/officeart/2008/layout/LinedList"/>
    <dgm:cxn modelId="{ECF737D2-4EF2-424B-B9D3-0776B971B888}" type="presParOf" srcId="{97044B0A-E02C-4D13-B967-D646F69102F9}" destId="{75D96958-9783-4536-8BB7-378CCE99D4A5}" srcOrd="8" destOrd="0" presId="urn:microsoft.com/office/officeart/2008/layout/LinedList"/>
    <dgm:cxn modelId="{96AC0660-013F-4125-807C-54E0D0C68559}" type="presParOf" srcId="{97044B0A-E02C-4D13-B967-D646F69102F9}" destId="{DC4C0686-8DEC-4043-916B-E662FBE4EE91}" srcOrd="9" destOrd="0" presId="urn:microsoft.com/office/officeart/2008/layout/LinedList"/>
    <dgm:cxn modelId="{81253237-E594-4AE9-A7DD-D3C87A5039FA}" type="presParOf" srcId="{DC4C0686-8DEC-4043-916B-E662FBE4EE91}" destId="{B4A5939C-E6F8-481A-A40D-BB8B0AB06E86}" srcOrd="0" destOrd="0" presId="urn:microsoft.com/office/officeart/2008/layout/LinedList"/>
    <dgm:cxn modelId="{086743AA-6C6E-4B8C-B3C9-90EFB1750639}" type="presParOf" srcId="{DC4C0686-8DEC-4043-916B-E662FBE4EE91}" destId="{07F89D25-C836-4A9F-A5CA-EA1BA6CA6855}" srcOrd="1" destOrd="0" presId="urn:microsoft.com/office/officeart/2008/layout/LinedList"/>
    <dgm:cxn modelId="{1E874A48-8C0B-4FBE-89F5-8331FA98269C}" type="presParOf" srcId="{97044B0A-E02C-4D13-B967-D646F69102F9}" destId="{546CE1B8-9E42-47F3-87BA-3A7CE326454D}" srcOrd="10" destOrd="0" presId="urn:microsoft.com/office/officeart/2008/layout/LinedList"/>
    <dgm:cxn modelId="{0AF8CAAA-DBA1-4A56-9D5B-E59F11E35473}" type="presParOf" srcId="{97044B0A-E02C-4D13-B967-D646F69102F9}" destId="{6A37F588-F44D-41F4-87E6-C6923B4C136B}" srcOrd="11" destOrd="0" presId="urn:microsoft.com/office/officeart/2008/layout/LinedList"/>
    <dgm:cxn modelId="{B4D0CACE-E277-45AE-80B8-5E3910892903}" type="presParOf" srcId="{6A37F588-F44D-41F4-87E6-C6923B4C136B}" destId="{3FF87210-F9AE-4F0D-9D3E-8881DD6E0531}" srcOrd="0" destOrd="0" presId="urn:microsoft.com/office/officeart/2008/layout/LinedList"/>
    <dgm:cxn modelId="{F9386E11-AE8D-4BA3-B62F-F2AA49E6D65B}" type="presParOf" srcId="{6A37F588-F44D-41F4-87E6-C6923B4C136B}" destId="{E5D85D1E-9A65-4874-9DFE-B6F61A9471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D0C47-395E-4E91-BE95-9A74D2A46A07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830F2-EC33-4CE7-B579-3FC40F877031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Workflow</a:t>
          </a:r>
        </a:p>
      </dsp:txBody>
      <dsp:txXfrm>
        <a:off x="0" y="0"/>
        <a:ext cx="2103120" cy="4351338"/>
      </dsp:txXfrm>
    </dsp:sp>
    <dsp:sp modelId="{F643E737-9F68-4BD0-AB9B-F1B90219A735}">
      <dsp:nvSpPr>
        <dsp:cNvPr id="0" name=""/>
        <dsp:cNvSpPr/>
      </dsp:nvSpPr>
      <dsp:spPr>
        <a:xfrm>
          <a:off x="2260854" y="41006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Collection – This process is definitely a challenging as we need to collect suitable data according to our output visualizations</a:t>
          </a:r>
        </a:p>
      </dsp:txBody>
      <dsp:txXfrm>
        <a:off x="2260854" y="41006"/>
        <a:ext cx="8254746" cy="820125"/>
      </dsp:txXfrm>
    </dsp:sp>
    <dsp:sp modelId="{C381DAAD-39F8-4AEE-9CB9-C0D9540828A8}">
      <dsp:nvSpPr>
        <dsp:cNvPr id="0" name=""/>
        <dsp:cNvSpPr/>
      </dsp:nvSpPr>
      <dsp:spPr>
        <a:xfrm>
          <a:off x="2103120" y="8611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9BB3-CDB5-49D7-8CDE-9500FB1E97AD}">
      <dsp:nvSpPr>
        <dsp:cNvPr id="0" name=""/>
        <dsp:cNvSpPr/>
      </dsp:nvSpPr>
      <dsp:spPr>
        <a:xfrm>
          <a:off x="2260854" y="902137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Cleaning – In this we removed null values and for some attributes where there are fewer missing values, we have replaced them with mean of the column.</a:t>
          </a:r>
        </a:p>
      </dsp:txBody>
      <dsp:txXfrm>
        <a:off x="2260854" y="902137"/>
        <a:ext cx="8254746" cy="820125"/>
      </dsp:txXfrm>
    </dsp:sp>
    <dsp:sp modelId="{F6893AB7-AF09-4E61-A488-534ACC14CE89}">
      <dsp:nvSpPr>
        <dsp:cNvPr id="0" name=""/>
        <dsp:cNvSpPr/>
      </dsp:nvSpPr>
      <dsp:spPr>
        <a:xfrm>
          <a:off x="2103120" y="17222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FAB45-C0C4-4B5C-812D-89CD45B6EC72}">
      <dsp:nvSpPr>
        <dsp:cNvPr id="0" name=""/>
        <dsp:cNvSpPr/>
      </dsp:nvSpPr>
      <dsp:spPr>
        <a:xfrm>
          <a:off x="2260854" y="1763269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Analysis – This step includes the analyzing part between two taken datasets. To analyze the similarities leading us to draw the ideas and visualizations.</a:t>
          </a:r>
        </a:p>
      </dsp:txBody>
      <dsp:txXfrm>
        <a:off x="2260854" y="1763269"/>
        <a:ext cx="8254746" cy="820125"/>
      </dsp:txXfrm>
    </dsp:sp>
    <dsp:sp modelId="{D4BF1038-5613-4798-AB7F-92FB4237E6D4}">
      <dsp:nvSpPr>
        <dsp:cNvPr id="0" name=""/>
        <dsp:cNvSpPr/>
      </dsp:nvSpPr>
      <dsp:spPr>
        <a:xfrm>
          <a:off x="2103120" y="258339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C2B83-5640-4373-9A5F-B0432BA0ED01}">
      <dsp:nvSpPr>
        <dsp:cNvPr id="0" name=""/>
        <dsp:cNvSpPr/>
      </dsp:nvSpPr>
      <dsp:spPr>
        <a:xfrm>
          <a:off x="2260854" y="2624400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Merge of Data – This step goes with merging two datasets by verifying the rows and  columns related.</a:t>
          </a:r>
        </a:p>
      </dsp:txBody>
      <dsp:txXfrm>
        <a:off x="2260854" y="2624400"/>
        <a:ext cx="8254746" cy="820125"/>
      </dsp:txXfrm>
    </dsp:sp>
    <dsp:sp modelId="{DDDEDBD9-A88D-48B4-8B9A-D26F7EC6F8EB}">
      <dsp:nvSpPr>
        <dsp:cNvPr id="0" name=""/>
        <dsp:cNvSpPr/>
      </dsp:nvSpPr>
      <dsp:spPr>
        <a:xfrm>
          <a:off x="2103120" y="344452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ED710-4184-4A6C-9F68-A4BE2219D025}">
      <dsp:nvSpPr>
        <dsp:cNvPr id="0" name=""/>
        <dsp:cNvSpPr/>
      </dsp:nvSpPr>
      <dsp:spPr>
        <a:xfrm>
          <a:off x="2260854" y="3485532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Building Visualizations – The above steps definitely helped us to build visualizations diving into both datasets and the required statistical information.</a:t>
          </a:r>
        </a:p>
      </dsp:txBody>
      <dsp:txXfrm>
        <a:off x="2260854" y="3485532"/>
        <a:ext cx="8254746" cy="820125"/>
      </dsp:txXfrm>
    </dsp:sp>
    <dsp:sp modelId="{7BE94390-3889-4CBD-AAD4-DCEE690D0560}">
      <dsp:nvSpPr>
        <dsp:cNvPr id="0" name=""/>
        <dsp:cNvSpPr/>
      </dsp:nvSpPr>
      <dsp:spPr>
        <a:xfrm>
          <a:off x="2103120" y="430565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265D7-2769-4042-8E71-4F04B75181A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5CB70-4B0A-4963-97DD-B86FB39D938D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Workflow</a:t>
          </a:r>
          <a:endParaRPr lang="en-US" sz="2000" kern="1200"/>
        </a:p>
      </dsp:txBody>
      <dsp:txXfrm>
        <a:off x="0" y="2124"/>
        <a:ext cx="10515600" cy="724514"/>
      </dsp:txXfrm>
    </dsp:sp>
    <dsp:sp modelId="{7C295895-0177-40C9-B617-6B5E71BEEFD4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13629-2705-4AB3-9395-D91E5398AC21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Feature Extraction: </a:t>
          </a:r>
          <a:r>
            <a:rPr lang="en-US" sz="2000" kern="1200"/>
            <a:t>Transforming raw or original data into numerical attributes to gain insights to our target.</a:t>
          </a:r>
        </a:p>
      </dsp:txBody>
      <dsp:txXfrm>
        <a:off x="0" y="726639"/>
        <a:ext cx="10515600" cy="724514"/>
      </dsp:txXfrm>
    </dsp:sp>
    <dsp:sp modelId="{83AD77C9-E32A-44E5-A72A-D63C2434F768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E2089-DC51-4AF5-889C-A1212ED888A6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Correlation Check: </a:t>
          </a:r>
          <a:r>
            <a:rPr lang="en-US" sz="2000" kern="1200" dirty="0"/>
            <a:t>To build correlation or relatability between two columns or attributes. E.g. Accident vs. Insurance.</a:t>
          </a:r>
        </a:p>
      </dsp:txBody>
      <dsp:txXfrm>
        <a:off x="0" y="1451154"/>
        <a:ext cx="10515600" cy="724514"/>
      </dsp:txXfrm>
    </dsp:sp>
    <dsp:sp modelId="{1D499F04-D5E1-4F43-BB47-2083E8AF9E2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480F2-E5DF-4D72-B51C-6DC4DA9DCF07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Possible Outcomes: </a:t>
          </a:r>
          <a:r>
            <a:rPr lang="en-US" sz="2000" kern="1200"/>
            <a:t>Brainstorming different ways through the achieved attribute correlations.</a:t>
          </a:r>
        </a:p>
      </dsp:txBody>
      <dsp:txXfrm>
        <a:off x="0" y="2175669"/>
        <a:ext cx="10515600" cy="724514"/>
      </dsp:txXfrm>
    </dsp:sp>
    <dsp:sp modelId="{75D96958-9783-4536-8BB7-378CCE99D4A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5939C-E6F8-481A-A40D-BB8B0AB06E86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Target Validation: </a:t>
          </a:r>
          <a:r>
            <a:rPr lang="en-US" sz="2000" kern="1200"/>
            <a:t>Outlining the targets to ensure possible strategies.</a:t>
          </a:r>
        </a:p>
      </dsp:txBody>
      <dsp:txXfrm>
        <a:off x="0" y="2900183"/>
        <a:ext cx="10515600" cy="724514"/>
      </dsp:txXfrm>
    </dsp:sp>
    <dsp:sp modelId="{546CE1B8-9E42-47F3-87BA-3A7CE326454D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87210-F9AE-4F0D-9D3E-8881DD6E0531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Perform Action to Acquire Target: </a:t>
          </a:r>
          <a:r>
            <a:rPr lang="en-US" sz="2000" kern="1200"/>
            <a:t>We perform the task and target actions using various tools to acquire the target.</a:t>
          </a: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A23E1-D2D8-4136-86EC-6259FFF4A71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87BBB-0DB6-4FB3-AEDF-AA1CF7ECA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F9E3-C615-721D-B65D-0098C5A4F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F4D6E-8BF6-20D0-F2E1-250EDD5C1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D1B9-8A46-7C8D-1BF9-508B907D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14C-3EED-4205-9094-9AED4F85F77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7A26-F927-5040-7991-A55FAF6E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7F93-AB6A-74FA-082F-0A58FAF4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F-1508-43D4-8D44-7D4A15F6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7959-0D63-DD73-DF15-FBEDBB4C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4DD11-41B8-3832-7B42-47331292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54D2-7A4A-02F9-3AFA-C67DC017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14C-3EED-4205-9094-9AED4F85F77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879A-7B1A-A76C-ACE6-7DBF288D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12985-C2D8-1387-2B26-CFAA39B2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F-1508-43D4-8D44-7D4A15F6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DC475-ECBD-FEF9-45D3-B334E80C0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D13E5-6980-6E5A-2FDD-01F9FCA1D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6E4F-4EF8-1D34-C3ED-3AD285DA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14C-3EED-4205-9094-9AED4F85F77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9D343-986A-08C4-7C27-5C8F79F6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8072-4BAF-5EE3-FC18-0F276FCB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F-1508-43D4-8D44-7D4A15F6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75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61532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8A85-B23F-BC03-E475-78926403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2991-FFF4-FABC-3367-F3CA667C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6CA4-8BD4-020D-8097-1D093B0E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14C-3EED-4205-9094-9AED4F85F77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F759-40C6-8898-C39E-D18408D6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C2D6-EEAC-1FF4-C32C-18CA7F43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F-1508-43D4-8D44-7D4A15F6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31B5-37DD-B513-43AD-810DE917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21D7-1625-37F4-081E-3C824EA9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D291-7423-BEBA-9107-3D0334E6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14C-3EED-4205-9094-9AED4F85F77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A0D4-1F6C-C3BC-2F82-8D5BB8D7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0D67C-7269-ED55-24BD-A7DF1540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F-1508-43D4-8D44-7D4A15F6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4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22F3-562F-36CF-0DD7-93F2C867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E9AD-7A67-3D99-1E52-806349694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6CF24-78A0-AE84-2937-833E5E30A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61F52-2F6F-2729-EB8E-DA467A91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14C-3EED-4205-9094-9AED4F85F77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2D55B-BDF9-6F74-20ED-2FB4E04B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DE30F-85E7-0062-17D3-3458072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F-1508-43D4-8D44-7D4A15F6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494C-9E8E-9396-0AC5-1CBBC6EE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DA7CB-8C7C-AECB-0EF6-9135336EE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45CB0-D808-5782-B1A9-291ED34E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32DCA-0A20-DE20-56A1-EB55CD4A4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8AB76-10F4-3985-4025-69413D84D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34266-5739-A620-8268-2F1FCC4A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14C-3EED-4205-9094-9AED4F85F77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3C689-1F42-6B7A-6A45-693CD748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39BD5-3DD2-6129-4E60-8060C57C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F-1508-43D4-8D44-7D4A15F6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35EF-03AE-441E-8D55-C659D1EE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4E5AA-6FE8-3A5A-7D5A-50C22D3A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14C-3EED-4205-9094-9AED4F85F77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982D5-25BE-BAE4-BD1E-72C0F174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D13B5-CE4F-AA6B-0719-BEF1C480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F-1508-43D4-8D44-7D4A15F6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3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BA56E-98AB-D418-4D2B-FD9753EF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14C-3EED-4205-9094-9AED4F85F77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B8A9E-AC83-88C6-2D12-CA5BD019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BE1C2-8105-9324-5A61-D1F105AB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F-1508-43D4-8D44-7D4A15F6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1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D59E-70BD-9C76-94B1-1130AC1D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2691-1F28-44BC-EC84-23F74048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EE854-9DD1-CF1C-F1DD-FAEB316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C77D5-6926-2785-9CCE-643D81BA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14C-3EED-4205-9094-9AED4F85F77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26187-3C29-8F60-2ED7-E5708086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E00FF-21F9-42EA-CD89-2013840E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F-1508-43D4-8D44-7D4A15F6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E982-E2AB-4254-6B9B-56FCB76A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CBC50-7DA2-C122-5E1E-A3232CE4E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C35AA-F1BF-DB78-AA93-C145660E6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C93C9-C099-D864-7B90-DC7C372C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914C-3EED-4205-9094-9AED4F85F77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90F0A-215F-9C39-30DF-074E2517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B5CB-079C-1FE3-1989-DB2D0D6F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EF5F-1508-43D4-8D44-7D4A15F6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05033-4FD2-9165-00DC-738400EB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6B1E9-A7CE-2723-201B-1C4B1EFF2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EC5B2-3CF9-6EFA-90F4-CDCDAB65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B914C-3EED-4205-9094-9AED4F85F77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11658-181F-17A2-786D-03A680E6E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9E75-ECB2-3BA4-AD9E-AD52997A3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8EF5F-1508-43D4-8D44-7D4A15F6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vypanda.com/essays/road-accidents-storytelling-through-tableau-visualizations/" TargetMode="External"/><Relationship Id="rId2" Type="http://schemas.openxmlformats.org/officeDocument/2006/relationships/hyperlink" Target="https://towardsdatascience.com/easy-maps-with-tableau-4f56a8dcff0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insurance-complaints-all-data" TargetMode="External"/><Relationship Id="rId2" Type="http://schemas.openxmlformats.org/officeDocument/2006/relationships/hyperlink" Target="https://www.kaggle.com/datasets/nextmillionaire/car-accident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70A2CAF6-D439-F701-3D4A-0D98B404F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8C529D-C374-0EC2-BDA1-028A33E3C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 and Analysis of Car Accidents Using Scientific Data Visualization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F0A39-B47F-747A-E30F-FDDC00A0E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0878" y="5218044"/>
            <a:ext cx="3617844" cy="1480930"/>
          </a:xfrm>
        </p:spPr>
        <p:txBody>
          <a:bodyPr>
            <a:normAutofit lnSpcReduction="10000"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Group</a:t>
            </a:r>
          </a:p>
          <a:p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Likitha Baddam - 11646434</a:t>
            </a:r>
          </a:p>
          <a:p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Rajagopal Naidu </a:t>
            </a:r>
            <a:r>
              <a:rPr lang="en-US" sz="12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Kodavati</a:t>
            </a:r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- 11596822</a:t>
            </a:r>
          </a:p>
          <a:p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Jaya Naga Satya Pavan Ganesh </a:t>
            </a:r>
            <a:r>
              <a:rPr lang="en-US" sz="12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Kotipalli</a:t>
            </a:r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- 11594936</a:t>
            </a:r>
          </a:p>
          <a:p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Anil Kumar Reddy Vanteru - 11724866</a:t>
            </a:r>
          </a:p>
          <a:p>
            <a:endParaRPr lang="en-US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31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4A16-1ECA-2134-8B29-B27208A3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47503" cy="913069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USING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94E8-BFBF-7E2E-28D7-5003CDB6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We used various Visualization tools. The prime ones are Tableau, Microsoft Power BI, </a:t>
            </a:r>
            <a:r>
              <a:rPr lang="en-IN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Vizhub</a:t>
            </a:r>
            <a:r>
              <a:rPr lang="en-I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 for data web development.</a:t>
            </a:r>
          </a:p>
          <a:p>
            <a:r>
              <a:rPr lang="en-I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In </a:t>
            </a:r>
            <a:r>
              <a:rPr lang="en-IN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Vizhub</a:t>
            </a:r>
            <a:r>
              <a:rPr lang="en-I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 we used d3.js library for skeleton, styling and functionality of the visualization. </a:t>
            </a:r>
          </a:p>
          <a:p>
            <a:r>
              <a:rPr lang="en-I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We designed the interactive dashboards by using these tools.</a:t>
            </a:r>
          </a:p>
          <a:p>
            <a:r>
              <a:rPr lang="en-I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These dashboards are put into action to get the information about each data point upon selected. </a:t>
            </a:r>
          </a:p>
          <a:p>
            <a:endParaRPr lang="en-US" dirty="0"/>
          </a:p>
        </p:txBody>
      </p:sp>
      <p:pic>
        <p:nvPicPr>
          <p:cNvPr id="4" name="Content Placeholder 5" descr="A close-up of a logo&#10;&#10;Description automatically generated">
            <a:extLst>
              <a:ext uri="{FF2B5EF4-FFF2-40B4-BE49-F238E27FC236}">
                <a16:creationId xmlns:a16="http://schemas.microsoft.com/office/drawing/2014/main" id="{086EB0AC-0B22-9F1F-87D9-5305D718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296" y="48675"/>
            <a:ext cx="3490452" cy="772984"/>
          </a:xfrm>
          <a:prstGeom prst="rect">
            <a:avLst/>
          </a:prstGeom>
        </p:spPr>
      </p:pic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2A5B98DD-7685-46A8-2A6E-0639FEBB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722" y="679456"/>
            <a:ext cx="2721077" cy="8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2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72AA-5027-B095-6012-C5668E50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u="sng" dirty="0"/>
              <a:t>RESULTS FOR ANALYSIS</a:t>
            </a:r>
            <a:br>
              <a:rPr lang="en-IN" dirty="0"/>
            </a:br>
            <a:r>
              <a:rPr lang="en-IN" sz="3100" dirty="0"/>
              <a:t>Below is the dashboard showing all the relations that obtained during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5E615-73C5-1339-4376-F095F6563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258" y="2071431"/>
            <a:ext cx="8466851" cy="4351338"/>
          </a:xfrm>
        </p:spPr>
      </p:pic>
    </p:spTree>
    <p:extLst>
      <p:ext uri="{BB962C8B-B14F-4D97-AF65-F5344CB8AC3E}">
        <p14:creationId xmlns:p14="http://schemas.microsoft.com/office/powerpoint/2010/main" val="190011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94E8-BFBF-7E2E-28D7-5003CDB64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3429000"/>
            <a:ext cx="4114800" cy="3820089"/>
          </a:xfr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500" b="0" dirty="0">
                <a:latin typeface="+mn-lt"/>
                <a:cs typeface="Gill Sans Light" panose="020B0302020104020203" pitchFamily="34" charset="-79"/>
              </a:rPr>
              <a:t>The major outcome of the project is the development of  interactive dashboards that can give the information at any instance.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500" b="0" dirty="0">
                <a:latin typeface="+mn-lt"/>
                <a:cs typeface="Gill Sans Light" panose="020B0302020104020203" pitchFamily="34" charset="-79"/>
              </a:rPr>
              <a:t>In each dataset we taken the keys and established a relation between the keys. T</a:t>
            </a:r>
            <a:r>
              <a:rPr lang="en-US" sz="1500" dirty="0"/>
              <a:t>his significantly helps us to statistically analyze the major factors which causes this problem or accidents.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500" dirty="0"/>
              <a:t>The insurance reports shows an outcome that the insurances claims are more on the aspect of accident and health, which is highest compared to all categories of claim.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7" name="Picture 6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A2A9957F-1FD9-BFAA-040C-4AD956A4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94" y="359357"/>
            <a:ext cx="5337442" cy="3109060"/>
          </a:xfrm>
          <a:prstGeom prst="rect">
            <a:avLst/>
          </a:prstGeom>
        </p:spPr>
      </p:pic>
      <p:pic>
        <p:nvPicPr>
          <p:cNvPr id="6" name="Picture 5" descr="A line graph with numbers and a line&#10;&#10;Description automatically generated">
            <a:extLst>
              <a:ext uri="{FF2B5EF4-FFF2-40B4-BE49-F238E27FC236}">
                <a16:creationId xmlns:a16="http://schemas.microsoft.com/office/drawing/2014/main" id="{62651DBD-3513-E715-0FFE-E4BA944F0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94" y="3689684"/>
            <a:ext cx="5337442" cy="2802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E88AC-63AA-3EDC-8C94-3D3B84F8A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327" y="283577"/>
            <a:ext cx="4227870" cy="30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8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E507903-6F55-81F8-2550-A4A9907B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82297"/>
            <a:ext cx="10360152" cy="2276590"/>
          </a:xfrm>
        </p:spPr>
        <p:txBody>
          <a:bodyPr anchor="b">
            <a:noAutofit/>
          </a:bodyPr>
          <a:lstStyle/>
          <a:p>
            <a:pPr lvl="1" algn="l">
              <a:lnSpc>
                <a:spcPct val="90000"/>
              </a:lnSpc>
            </a:pPr>
            <a:b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count of accidents is more on the weekends than any other day, as compared to other days of a week, especially on Fridays.</a:t>
            </a:r>
            <a:b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day light the causalities are very high compared to other times of a day which is 16.34%.</a:t>
            </a:r>
          </a:p>
          <a:p>
            <a:pPr lvl="2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2148DD-3DA1-B293-F825-DD836A8AC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" b="-2"/>
          <a:stretch/>
        </p:blipFill>
        <p:spPr>
          <a:xfrm>
            <a:off x="0" y="2487273"/>
            <a:ext cx="6729984" cy="3840480"/>
          </a:xfrm>
          <a:prstGeom prst="rect">
            <a:avLst/>
          </a:prstGeom>
          <a:noFill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060E23-57F7-F164-55FD-CA86B268016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3"/>
          <a:srcRect l="4652" r="13587" b="3"/>
          <a:stretch/>
        </p:blipFill>
        <p:spPr>
          <a:xfrm>
            <a:off x="8113472" y="2039111"/>
            <a:ext cx="3163824" cy="384048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5B342-1DEE-0F5C-7DA8-C9EBB0CC0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6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8CC9B6-4A7E-4958-E8D4-9D07227A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4" y="967408"/>
            <a:ext cx="5764213" cy="2005022"/>
          </a:xfrm>
        </p:spPr>
        <p:txBody>
          <a:bodyPr/>
          <a:lstStyle/>
          <a:p>
            <a:r>
              <a:rPr lang="en-IN" sz="3000" dirty="0"/>
              <a:t>Irrespective of the road condition most low number of accidents happening on snow day.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413BF-7A9E-1121-641C-4BF814B289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544889"/>
            <a:ext cx="5764916" cy="29257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one million vehicles accounted for liability insurances.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complaints are raised by the insured category.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CEA46-9F42-A113-FB9B-02B0B1B686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0013" y="5880100"/>
            <a:ext cx="661987" cy="895350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DC6FF4-BC9C-44BE-9573-CD7937FB5A3F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764213" y="0"/>
            <a:ext cx="6427787" cy="33131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D52F8-7576-BE90-C67E-20B217AF7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13043"/>
            <a:ext cx="5764916" cy="354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F13C1-5646-60F1-9737-26B8C1FE6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1635" y="4945420"/>
            <a:ext cx="10548729" cy="127343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graph show the count of complaints happening in certain years.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year 2018 the accidents are very high which is nearly less than 28 thousands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124A-3987-C4F9-6F0F-8BCCBA9DB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01" y="387350"/>
            <a:ext cx="8199831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6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8FD3D82-8599-D66D-1F93-0BC6FCC85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660" y="5014451"/>
            <a:ext cx="10120145" cy="1224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sum of speed limits decreases with date. By keeping the cursor at any instance we can get the value of sum of speed limit and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13799-DAC5-929F-88C1-BB3302EC9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26" y="222360"/>
            <a:ext cx="8974412" cy="51154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9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D2A2B4-6E24-F85A-8E3F-0283CBB4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908" y="634558"/>
            <a:ext cx="5029200" cy="269547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bar graph shows the road type reflecting the count of accidents,</a:t>
            </a:r>
          </a:p>
          <a:p>
            <a:r>
              <a:rPr lang="en-US" sz="1800" dirty="0">
                <a:solidFill>
                  <a:schemeClr val="tx2"/>
                </a:solidFill>
              </a:rPr>
              <a:t>Most accidents are occurring on Dual Carriage away roads which is nearly 50 thousand, followed by roundabout.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Most of the insurance company complaints are related to accidents and Health which is the second largest issue on insurance complaints.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A4291B-1DFE-D65E-E37C-F08D7E4D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34558"/>
            <a:ext cx="4514105" cy="2695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A87153-E991-7276-941A-ED01D144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495231"/>
            <a:ext cx="3962743" cy="2751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1F19BF-3B9D-7DF6-23AF-28104B57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904" y="3330034"/>
            <a:ext cx="4229204" cy="313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7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18783-AE4A-C555-D481-75F2F3BA7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" r="1" b="1"/>
          <a:stretch/>
        </p:blipFill>
        <p:spPr>
          <a:xfrm>
            <a:off x="7922114" y="10"/>
            <a:ext cx="4269884" cy="30283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B2EE8-E461-7C5F-E30C-B311890E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WORK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B112-4904-8C78-D523-C20A556B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29" y="2101692"/>
            <a:ext cx="6939116" cy="4058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Implementation Status Report</a:t>
            </a:r>
          </a:p>
          <a:p>
            <a:pPr marL="0" indent="0">
              <a:buNone/>
            </a:pPr>
            <a:r>
              <a:rPr lang="en-US" sz="2000" dirty="0"/>
              <a:t>Responsibility of Task: Below is the person responsible for their individual tasks.</a:t>
            </a:r>
          </a:p>
          <a:p>
            <a:r>
              <a:rPr lang="en-US" sz="2000" b="1" dirty="0" err="1"/>
              <a:t>Likitha</a:t>
            </a:r>
            <a:r>
              <a:rPr lang="en-US" sz="2000" dirty="0"/>
              <a:t> – Responsible for Tableau visualizations, Correlation of Data, Statistical analysis of visualizations in Tableau.</a:t>
            </a:r>
          </a:p>
          <a:p>
            <a:r>
              <a:rPr lang="en-US" sz="2000" b="1" dirty="0"/>
              <a:t>Rajagopal</a:t>
            </a:r>
            <a:r>
              <a:rPr lang="en-US" sz="2000" dirty="0"/>
              <a:t> - Responsible for Power Bi and D3.js visualizations, Statistical analysis of visualizations in Power Bi and D3.js visualizations.</a:t>
            </a:r>
          </a:p>
          <a:p>
            <a:r>
              <a:rPr lang="en-US" sz="2000" b="1" dirty="0"/>
              <a:t>Jaya Naga Pavan </a:t>
            </a:r>
            <a:r>
              <a:rPr lang="en-US" sz="2000" dirty="0"/>
              <a:t>– Responsible for Data collection, Feature extraction and Target Validations.</a:t>
            </a:r>
          </a:p>
          <a:p>
            <a:r>
              <a:rPr lang="en-US" sz="2000" b="1" dirty="0"/>
              <a:t>Anil</a:t>
            </a:r>
            <a:r>
              <a:rPr lang="en-US" sz="2000" dirty="0"/>
              <a:t> – Responsible for Possible Outcomes, Statistical Analysis and Documentation.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141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9484-D11D-186F-6A3A-8D8C2541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FC7A-4B65-1EF9-D96C-738A8C85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https://towardsdatascience.com/easy-maps-with-tableau-4f56a8dcff0d</a:t>
            </a:r>
            <a:endParaRPr lang="en-US" dirty="0"/>
          </a:p>
          <a:p>
            <a:r>
              <a:rPr lang="en-US" dirty="0">
                <a:hlinkClick r:id="rId3"/>
              </a:rPr>
              <a:t>https://ivypanda.com/essays/road-accidents-storytelling-through-tableau-visualizations/</a:t>
            </a:r>
            <a:endParaRPr lang="en-US" dirty="0"/>
          </a:p>
          <a:p>
            <a:r>
              <a:rPr lang="en-US" dirty="0"/>
              <a:t>https://www.academia.edu/61092412/Road_Traffic_Accident_Data_Analysis_and_Its_Visualization?f_ri=220864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B0543-E005-F8B6-71A1-7D268BE73E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0173061" y="214491"/>
            <a:ext cx="1566656" cy="1543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173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4B498-2C7D-2A62-49C2-B412FE34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7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5BDC-8371-AC81-79BC-5DBFD9A5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488" y="564543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DOMAIN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project relies intersecting public transportation, Road Safety, and Public &amp; Economic Facilities which is the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Science domain.</a:t>
            </a: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WORKFLOW</a:t>
            </a:r>
          </a:p>
          <a:p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BA14A-5F40-5AB6-8164-7074F439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02" y="2290936"/>
            <a:ext cx="9540603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A401B2-848D-E306-F8E0-F4FC28D5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4E48-61CC-377A-0D58-CF685922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Dataset: </a:t>
            </a:r>
            <a:r>
              <a:rPr lang="en-US" sz="18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We have taken 2 datasets</a:t>
            </a:r>
          </a:p>
          <a:p>
            <a:pPr marL="971550" lvl="1" indent="-514350"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Car Accident Dataset</a:t>
            </a:r>
          </a:p>
          <a:p>
            <a:pPr marL="971550" lvl="1" indent="-514350"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Insurance Complaints Dataset</a:t>
            </a:r>
          </a:p>
          <a:p>
            <a:r>
              <a:rPr lang="en-US" sz="18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The dataset type is a csv file whereas the records(Attributes) which highlight our analysis are as below</a:t>
            </a:r>
          </a:p>
          <a:p>
            <a:r>
              <a:rPr lang="en-US" sz="18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Number_of_Vehicles</a:t>
            </a:r>
            <a:endParaRPr lang="en-US" sz="18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Day_of_Week</a:t>
            </a:r>
            <a:endParaRPr lang="en-US" sz="18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Number_of_Casualties</a:t>
            </a:r>
            <a:endParaRPr lang="en-US" sz="18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Road_Surface_Conditions</a:t>
            </a:r>
            <a:endParaRPr lang="en-US" sz="18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Complaint number</a:t>
            </a:r>
          </a:p>
          <a:p>
            <a:r>
              <a:rPr lang="en-US" sz="18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Received date</a:t>
            </a:r>
          </a:p>
          <a:p>
            <a:r>
              <a:rPr lang="en-US" sz="18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Complaint filed by</a:t>
            </a:r>
          </a:p>
          <a:p>
            <a:r>
              <a:rPr lang="en-US" sz="18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Complaint filed against</a:t>
            </a:r>
          </a:p>
          <a:p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0E6AC-BA40-E6CD-2C1F-1E2A0CB3B399}"/>
              </a:ext>
            </a:extLst>
          </p:cNvPr>
          <p:cNvSpPr txBox="1"/>
          <p:nvPr/>
        </p:nvSpPr>
        <p:spPr>
          <a:xfrm>
            <a:off x="4753591" y="5860807"/>
            <a:ext cx="7438104" cy="385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https://www.kaggle.com/datasets/nextmillionaire/car-accident-dataset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1BB03-F4EB-7030-776D-927B3AC191DD}"/>
              </a:ext>
            </a:extLst>
          </p:cNvPr>
          <p:cNvSpPr txBox="1"/>
          <p:nvPr/>
        </p:nvSpPr>
        <p:spPr>
          <a:xfrm>
            <a:off x="4866662" y="6249252"/>
            <a:ext cx="7211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https://catalog.data.gov/dataset/insurance-complaints-all-data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01B2-848D-E306-F8E0-F4FC28D5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</a:t>
            </a:r>
            <a:r>
              <a:rPr lang="en-US" sz="1500" dirty="0"/>
              <a:t>cont.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B4B0D0-09E9-CC83-1D17-42A2C61E0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31" y="1690688"/>
            <a:ext cx="11794738" cy="1899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020BC5-E461-3927-389F-F3BF0A5E4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41" y="4639779"/>
            <a:ext cx="8627164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2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401B2-848D-E306-F8E0-F4FC28D5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/>
              <a:t>DATA ABSTRACTION cont.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13BF1-B024-111D-5A44-A673607A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Data Workflow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00371-63AB-1CA5-949A-2A569ABF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44" y="2290936"/>
            <a:ext cx="865431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1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01B2-848D-E306-F8E0-F4FC28D5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</a:t>
            </a:r>
            <a:r>
              <a:rPr lang="en-US" sz="1500" dirty="0"/>
              <a:t>cont.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683390F-A339-90A0-20CE-9E920E352C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37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5D6E9-B0EB-4433-72D6-0DC80DBD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TASK ABSTRACTION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9108-99CD-B8C1-8D92-BB730425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Here are the tasks we performed in this project. Let's dive directly into Targets and their plan of action.</a:t>
            </a:r>
          </a:p>
          <a:p>
            <a:pPr marL="0" indent="0">
              <a:buNone/>
            </a:pPr>
            <a:r>
              <a:rPr lang="en-US" sz="1500" b="1" u="sng" dirty="0"/>
              <a:t>Target: </a:t>
            </a:r>
          </a:p>
          <a:p>
            <a:r>
              <a:rPr lang="en-US" sz="1500" dirty="0"/>
              <a:t>To analyze the causalities occurred in a day basis, their patterns, nature influence, trends and structure of the car accidents.</a:t>
            </a:r>
          </a:p>
          <a:p>
            <a:r>
              <a:rPr lang="en-US" sz="1500" dirty="0"/>
              <a:t>To analyze the insurance claiming patterns and trends.</a:t>
            </a:r>
          </a:p>
          <a:p>
            <a:r>
              <a:rPr lang="en-US" sz="1500" dirty="0"/>
              <a:t>To develop a visualization to present these insights on how well we can draw and </a:t>
            </a:r>
            <a:r>
              <a:rPr lang="en-US" sz="1500" dirty="0" err="1"/>
              <a:t>analyse</a:t>
            </a:r>
            <a:r>
              <a:rPr lang="en-US" sz="1500" dirty="0"/>
              <a:t> the patterns.</a:t>
            </a:r>
          </a:p>
          <a:p>
            <a:pPr marL="0" indent="0">
              <a:buNone/>
            </a:pPr>
            <a:r>
              <a:rPr lang="en-US" sz="1500" b="1" u="sng" dirty="0"/>
              <a:t>Actions:</a:t>
            </a:r>
          </a:p>
          <a:p>
            <a:r>
              <a:rPr lang="en-US" sz="1500" dirty="0"/>
              <a:t>To reach our target we have first collected the required datasets.</a:t>
            </a:r>
          </a:p>
          <a:p>
            <a:r>
              <a:rPr lang="en-US" sz="1500" dirty="0"/>
              <a:t>Cleansed the dataset on car accidents and insurance data.</a:t>
            </a:r>
          </a:p>
          <a:p>
            <a:r>
              <a:rPr lang="en-US" sz="1500" dirty="0"/>
              <a:t>Fixed the null values and outliers.</a:t>
            </a:r>
          </a:p>
          <a:p>
            <a:r>
              <a:rPr lang="en-US" sz="1500" dirty="0"/>
              <a:t>Merged dataset to analyze and identify the correlation and patterns</a:t>
            </a:r>
          </a:p>
          <a:p>
            <a:r>
              <a:rPr lang="en-US" sz="1500" dirty="0"/>
              <a:t>We used visualization tools like D3.js, Tableau and Power BI.</a:t>
            </a:r>
          </a:p>
          <a:p>
            <a:r>
              <a:rPr lang="en-US" sz="1500" dirty="0"/>
              <a:t>Next analyzed all the trends and patterns according to the visualizations gained.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134D-7271-39C6-AF2B-273ED0065C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8060436" y="82502"/>
            <a:ext cx="3462528" cy="15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5D6E9-B0EB-4433-72D6-0DC80DBD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/>
              <a:t>TASK ABSTRACTION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9108-99CD-B8C1-8D92-BB730425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Workflow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8D104-97F9-CDF9-3987-D088413B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96" y="2290936"/>
            <a:ext cx="8897416" cy="3959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C737F-1471-3E61-443C-4687C9E1D2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8603283" y="448843"/>
            <a:ext cx="3349592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0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D6E9-B0EB-4433-72D6-0DC80DBD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TASK ABSTRACTION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F1CCC-2A91-7B53-8355-9679054C0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3683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A52EC9F-6644-1E5E-E688-6EF738E269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7960" y="243564"/>
            <a:ext cx="2694039" cy="11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2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1026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Courier New</vt:lpstr>
      <vt:lpstr>Sagona Book</vt:lpstr>
      <vt:lpstr>Times New Roman</vt:lpstr>
      <vt:lpstr>Office Theme</vt:lpstr>
      <vt:lpstr>Evaluation and Analysis of Car Accidents Using Scientific Data Visualization</vt:lpstr>
      <vt:lpstr>INTRODUCTION</vt:lpstr>
      <vt:lpstr>DATA ABSTRACTION</vt:lpstr>
      <vt:lpstr>DATA ABSTRACTION cont.</vt:lpstr>
      <vt:lpstr>DATA ABSTRACTION cont.</vt:lpstr>
      <vt:lpstr>DATA ABSTRACTION cont.</vt:lpstr>
      <vt:lpstr>TASK ABSTRACTION</vt:lpstr>
      <vt:lpstr>TASK ABSTRACTION</vt:lpstr>
      <vt:lpstr>TASK ABSTRACTION</vt:lpstr>
      <vt:lpstr>IMPLEMENTATION USING TOOLS</vt:lpstr>
      <vt:lpstr>RESULTS FOR ANALYSIS Below is the dashboard showing all the relations that obtained during analysis</vt:lpstr>
      <vt:lpstr>PowerPoint Presentation</vt:lpstr>
      <vt:lpstr>  The count of accidents is more on the weekends than any other day, as compared to other days of a week, especially on Fridays. In the day light the causalities are very high compared to other times of a day which is 16.34%. </vt:lpstr>
      <vt:lpstr>Irrespective of the road condition most low number of accidents happening on snow day.</vt:lpstr>
      <vt:lpstr>PowerPoint Presentation</vt:lpstr>
      <vt:lpstr>PowerPoint Presentation</vt:lpstr>
      <vt:lpstr>PowerPoint Presentation</vt:lpstr>
      <vt:lpstr>WORK MANAGEMENT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and Analysis of Car Accidents Using Scientific Data Visualization</dc:title>
  <dc:creator>Likitha Baddam</dc:creator>
  <cp:lastModifiedBy>Anil Reddy</cp:lastModifiedBy>
  <cp:revision>10</cp:revision>
  <dcterms:created xsi:type="dcterms:W3CDTF">2024-04-27T00:21:49Z</dcterms:created>
  <dcterms:modified xsi:type="dcterms:W3CDTF">2024-04-27T05:10:12Z</dcterms:modified>
</cp:coreProperties>
</file>