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72" r:id="rId7"/>
    <p:sldId id="281" r:id="rId8"/>
    <p:sldId id="262" r:id="rId9"/>
    <p:sldId id="264" r:id="rId10"/>
    <p:sldId id="273" r:id="rId11"/>
    <p:sldId id="279" r:id="rId12"/>
    <p:sldId id="274" r:id="rId13"/>
    <p:sldId id="280" r:id="rId14"/>
    <p:sldId id="275" r:id="rId15"/>
    <p:sldId id="287" r:id="rId16"/>
    <p:sldId id="288" r:id="rId17"/>
    <p:sldId id="289" r:id="rId18"/>
    <p:sldId id="290" r:id="rId19"/>
    <p:sldId id="291" r:id="rId20"/>
    <p:sldId id="276" r:id="rId21"/>
    <p:sldId id="292" r:id="rId22"/>
    <p:sldId id="277" r:id="rId23"/>
    <p:sldId id="293" r:id="rId24"/>
    <p:sldId id="297" r:id="rId25"/>
    <p:sldId id="298" r:id="rId26"/>
    <p:sldId id="299" r:id="rId27"/>
    <p:sldId id="265"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ajkoushikv/studenthive/wiki/Wikipag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STUDENT HIVE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CS 691 – Computer Science Capstone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9CF55-353A-1BBC-26BF-BB3900E7D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609A4-3089-73AF-22C0-DFA993073F9D}"/>
              </a:ext>
            </a:extLst>
          </p:cNvPr>
          <p:cNvSpPr>
            <a:spLocks noGrp="1"/>
          </p:cNvSpPr>
          <p:nvPr>
            <p:ph type="title"/>
          </p:nvPr>
        </p:nvSpPr>
        <p:spPr>
          <a:xfrm>
            <a:off x="1362074" y="862640"/>
            <a:ext cx="5111750" cy="512913"/>
          </a:xfrm>
        </p:spPr>
        <p:txBody>
          <a:bodyPr/>
          <a:lstStyle/>
          <a:p>
            <a:r>
              <a:rPr lang="en-US" b="1" dirty="0"/>
              <a:t>PROJECT DESCRIPTION</a:t>
            </a:r>
          </a:p>
        </p:txBody>
      </p:sp>
      <p:sp>
        <p:nvSpPr>
          <p:cNvPr id="3" name="Text Placeholder 2">
            <a:extLst>
              <a:ext uri="{FF2B5EF4-FFF2-40B4-BE49-F238E27FC236}">
                <a16:creationId xmlns:a16="http://schemas.microsoft.com/office/drawing/2014/main" id="{8C7BE23C-7408-C0C1-56D5-169BFDDE6964}"/>
              </a:ext>
            </a:extLst>
          </p:cNvPr>
          <p:cNvSpPr>
            <a:spLocks noGrp="1"/>
          </p:cNvSpPr>
          <p:nvPr>
            <p:ph type="body" idx="1"/>
          </p:nvPr>
        </p:nvSpPr>
        <p:spPr>
          <a:xfrm>
            <a:off x="1362074" y="1885530"/>
            <a:ext cx="5280265" cy="3086939"/>
          </a:xfrm>
        </p:spPr>
        <p:txBody>
          <a:bodyPr>
            <a:normAutofit/>
          </a:bodyPr>
          <a:lstStyle/>
          <a:p>
            <a:r>
              <a:rPr lang="en-US" dirty="0"/>
              <a:t>"Student Hive" is a secure and convenient platform designed for students seeking shared living arrangements. By registering with their school email, users gain access to comprehensive listings tailored to their accommodation preferences and budgeting needs. Advanced search options and communication tools facilitate connections with potential roommates or landlords, while additional resources such as transportation information and nearby amenities enhance the overall living experience. With support and community engagement features available, "Student Hive" empowers students to confidently navigate their search and find the perfect accommodation suited to their needs.</a:t>
            </a:r>
          </a:p>
        </p:txBody>
      </p:sp>
      <p:sp>
        <p:nvSpPr>
          <p:cNvPr id="5" name="Footer Placeholder 4">
            <a:extLst>
              <a:ext uri="{FF2B5EF4-FFF2-40B4-BE49-F238E27FC236}">
                <a16:creationId xmlns:a16="http://schemas.microsoft.com/office/drawing/2014/main" id="{3CBDBAD0-41F5-8CED-40AA-3CF90708975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A933401-6EC2-9676-1803-E5DBE360558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79141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AC916-6A5A-8336-38B8-878995C2B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30375-1796-EC2F-D22B-8773B2E55C8E}"/>
              </a:ext>
            </a:extLst>
          </p:cNvPr>
          <p:cNvSpPr>
            <a:spLocks noGrp="1"/>
          </p:cNvSpPr>
          <p:nvPr>
            <p:ph type="ctrTitle"/>
          </p:nvPr>
        </p:nvSpPr>
        <p:spPr>
          <a:xfrm>
            <a:off x="6991350" y="2148840"/>
            <a:ext cx="4524914" cy="1715531"/>
          </a:xfrm>
        </p:spPr>
        <p:txBody>
          <a:bodyPr/>
          <a:lstStyle/>
          <a:p>
            <a:r>
              <a:rPr lang="en-US" sz="2800" dirty="0"/>
              <a:t>PERSONAS</a:t>
            </a:r>
          </a:p>
        </p:txBody>
      </p:sp>
    </p:spTree>
    <p:extLst>
      <p:ext uri="{BB962C8B-B14F-4D97-AF65-F5344CB8AC3E}">
        <p14:creationId xmlns:p14="http://schemas.microsoft.com/office/powerpoint/2010/main" val="22254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728A-FE57-7DF1-098B-90B80EA1D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BCD0B-DE89-7964-DE01-C88E4E5C608E}"/>
              </a:ext>
            </a:extLst>
          </p:cNvPr>
          <p:cNvSpPr>
            <a:spLocks noGrp="1"/>
          </p:cNvSpPr>
          <p:nvPr>
            <p:ph type="title"/>
          </p:nvPr>
        </p:nvSpPr>
        <p:spPr>
          <a:xfrm>
            <a:off x="5476875" y="136525"/>
            <a:ext cx="5111750" cy="1204912"/>
          </a:xfrm>
        </p:spPr>
        <p:txBody>
          <a:bodyPr>
            <a:normAutofit fontScale="90000"/>
          </a:bodyPr>
          <a:lstStyle/>
          <a:p>
            <a:pPr algn="l"/>
            <a:r>
              <a:rPr lang="en-US" b="1" i="0" dirty="0">
                <a:effectLst/>
                <a:latin typeface="Söhne"/>
              </a:rPr>
              <a:t>Persona 1: Emily, </a:t>
            </a:r>
            <a:br>
              <a:rPr lang="en-US" b="1" i="0" dirty="0">
                <a:effectLst/>
                <a:latin typeface="Söhne"/>
              </a:rPr>
            </a:br>
            <a:r>
              <a:rPr lang="en-US" b="1" i="0" dirty="0">
                <a:effectLst/>
                <a:latin typeface="Söhne"/>
              </a:rPr>
              <a:t>Budget-Conscious Student</a:t>
            </a:r>
          </a:p>
        </p:txBody>
      </p:sp>
      <p:sp>
        <p:nvSpPr>
          <p:cNvPr id="3" name="Text Placeholder 2">
            <a:extLst>
              <a:ext uri="{FF2B5EF4-FFF2-40B4-BE49-F238E27FC236}">
                <a16:creationId xmlns:a16="http://schemas.microsoft.com/office/drawing/2014/main" id="{56FBF60A-5BDF-915F-0347-668EC887BAD7}"/>
              </a:ext>
            </a:extLst>
          </p:cNvPr>
          <p:cNvSpPr>
            <a:spLocks noGrp="1"/>
          </p:cNvSpPr>
          <p:nvPr>
            <p:ph type="body" idx="1"/>
          </p:nvPr>
        </p:nvSpPr>
        <p:spPr>
          <a:xfrm>
            <a:off x="5476875" y="2303253"/>
            <a:ext cx="5111750" cy="2883110"/>
          </a:xfrm>
        </p:spPr>
        <p:txBody>
          <a:bodyPr>
            <a:normAutofit/>
          </a:bodyPr>
          <a:lstStyle/>
          <a:p>
            <a:r>
              <a:rPr lang="en-US" b="0" i="0" dirty="0">
                <a:effectLst/>
              </a:rPr>
              <a:t>Emily is a graduate student studying environmental science, deeply passionate about sustainable living and outdoor activities. To manage her finances while attending university, she searches for affordable housing options on Zillow, prioritizing rentals close to campus to minimize commute times and reduce her carbon footprint. She seeks roommates to share expenses, emphasizing the importance of access to public transport and local amenities like grocery stores that support her eco-friendly lifestyle. Emily's ideal home is a place where she can easily walk to campus, have space to grow her small container garden, and live comfortably within her budget.</a:t>
            </a:r>
            <a:endParaRPr lang="en-US" dirty="0"/>
          </a:p>
        </p:txBody>
      </p:sp>
      <p:sp>
        <p:nvSpPr>
          <p:cNvPr id="5" name="Footer Placeholder 4">
            <a:extLst>
              <a:ext uri="{FF2B5EF4-FFF2-40B4-BE49-F238E27FC236}">
                <a16:creationId xmlns:a16="http://schemas.microsoft.com/office/drawing/2014/main" id="{7AEA337D-06A1-DC61-B716-753C33B6A4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B88AB4D-D4A4-4E40-E419-66DD8B65400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Placeholder 17" descr="Headshot for team slides ">
            <a:extLst>
              <a:ext uri="{FF2B5EF4-FFF2-40B4-BE49-F238E27FC236}">
                <a16:creationId xmlns:a16="http://schemas.microsoft.com/office/drawing/2014/main" id="{E2A9D46B-C604-A52D-6136-50DB37E19CD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5014"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260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734A9-6701-F80A-8587-AE169949F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F4E82-3C6C-652F-6F49-43FD7A59C22F}"/>
              </a:ext>
            </a:extLst>
          </p:cNvPr>
          <p:cNvSpPr>
            <a:spLocks noGrp="1"/>
          </p:cNvSpPr>
          <p:nvPr>
            <p:ph type="title"/>
          </p:nvPr>
        </p:nvSpPr>
        <p:spPr>
          <a:xfrm>
            <a:off x="5476875" y="136525"/>
            <a:ext cx="5111750" cy="1204912"/>
          </a:xfrm>
        </p:spPr>
        <p:txBody>
          <a:bodyPr>
            <a:normAutofit/>
          </a:bodyPr>
          <a:lstStyle/>
          <a:p>
            <a:pPr algn="l"/>
            <a:r>
              <a:rPr lang="en-US" b="1" i="0" dirty="0">
                <a:effectLst/>
                <a:latin typeface="Söhne"/>
              </a:rPr>
              <a:t>Persona 2: Alex, Intern/Co-op Seeker</a:t>
            </a:r>
          </a:p>
        </p:txBody>
      </p:sp>
      <p:sp>
        <p:nvSpPr>
          <p:cNvPr id="3" name="Text Placeholder 2">
            <a:extLst>
              <a:ext uri="{FF2B5EF4-FFF2-40B4-BE49-F238E27FC236}">
                <a16:creationId xmlns:a16="http://schemas.microsoft.com/office/drawing/2014/main" id="{9407A534-CB55-4350-5240-C00B77F08309}"/>
              </a:ext>
            </a:extLst>
          </p:cNvPr>
          <p:cNvSpPr>
            <a:spLocks noGrp="1"/>
          </p:cNvSpPr>
          <p:nvPr>
            <p:ph type="body" idx="1"/>
          </p:nvPr>
        </p:nvSpPr>
        <p:spPr>
          <a:xfrm>
            <a:off x="5476875" y="2303253"/>
            <a:ext cx="5111750" cy="2883110"/>
          </a:xfrm>
        </p:spPr>
        <p:txBody>
          <a:bodyPr>
            <a:normAutofit/>
          </a:bodyPr>
          <a:lstStyle/>
          <a:p>
            <a:r>
              <a:rPr lang="en-US" b="0" i="0" dirty="0">
                <a:effectLst/>
              </a:rPr>
              <a:t>Alex is an undergraduate computer science student preparing for a summer tech internship in a new city. An avid coder and part-time gamer, Alex looks for short-term, furnished housing on Zillow that aligns with the duration of his internship. He values properties that are move-in ready and close to his workplace or well-connected by public transport, enabling him to focus on his professional development and explore his interests in tech meetups. Alex's search is driven by the need for flexibility, affordability, and a hassle-free living situation that supports his busy internship schedule.</a:t>
            </a:r>
            <a:endParaRPr lang="en-US" dirty="0"/>
          </a:p>
        </p:txBody>
      </p:sp>
      <p:sp>
        <p:nvSpPr>
          <p:cNvPr id="5" name="Footer Placeholder 4">
            <a:extLst>
              <a:ext uri="{FF2B5EF4-FFF2-40B4-BE49-F238E27FC236}">
                <a16:creationId xmlns:a16="http://schemas.microsoft.com/office/drawing/2014/main" id="{EF2DF306-AAC7-36EA-C0C8-5152BED2343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CD62B850-1DD9-9515-90A5-8A4A91694E5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Placeholder 19" descr="Headshot for team slides ">
            <a:extLst>
              <a:ext uri="{FF2B5EF4-FFF2-40B4-BE49-F238E27FC236}">
                <a16:creationId xmlns:a16="http://schemas.microsoft.com/office/drawing/2014/main" id="{DC4CD751-7AC2-0FBB-74E1-E574576EC4E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2643"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546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9E8DE-0BBA-BD04-CB89-FBB5E7D03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60E60-DB36-4176-D6E5-E11A0C31643F}"/>
              </a:ext>
            </a:extLst>
          </p:cNvPr>
          <p:cNvSpPr>
            <a:spLocks noGrp="1"/>
          </p:cNvSpPr>
          <p:nvPr>
            <p:ph type="title"/>
          </p:nvPr>
        </p:nvSpPr>
        <p:spPr>
          <a:xfrm>
            <a:off x="5476875" y="456601"/>
            <a:ext cx="5111750" cy="1204912"/>
          </a:xfrm>
        </p:spPr>
        <p:txBody>
          <a:bodyPr>
            <a:normAutofit fontScale="90000"/>
          </a:bodyPr>
          <a:lstStyle/>
          <a:p>
            <a:pPr algn="l"/>
            <a:r>
              <a:rPr lang="en-US" b="1" i="0" dirty="0">
                <a:effectLst/>
                <a:latin typeface="Söhne"/>
              </a:rPr>
              <a:t>Persona 3: Jordan, </a:t>
            </a:r>
            <a:br>
              <a:rPr lang="en-US" b="1" i="0" dirty="0">
                <a:effectLst/>
                <a:latin typeface="Söhne"/>
              </a:rPr>
            </a:br>
            <a:r>
              <a:rPr lang="en-US" b="1" i="0" dirty="0">
                <a:effectLst/>
                <a:latin typeface="Söhne"/>
              </a:rPr>
              <a:t>Graduate Student/Young Professional</a:t>
            </a:r>
          </a:p>
        </p:txBody>
      </p:sp>
      <p:sp>
        <p:nvSpPr>
          <p:cNvPr id="3" name="Text Placeholder 2">
            <a:extLst>
              <a:ext uri="{FF2B5EF4-FFF2-40B4-BE49-F238E27FC236}">
                <a16:creationId xmlns:a16="http://schemas.microsoft.com/office/drawing/2014/main" id="{81ED48E1-9652-9519-5BEC-D5C2117B0CC0}"/>
              </a:ext>
            </a:extLst>
          </p:cNvPr>
          <p:cNvSpPr>
            <a:spLocks noGrp="1"/>
          </p:cNvSpPr>
          <p:nvPr>
            <p:ph type="body" idx="1"/>
          </p:nvPr>
        </p:nvSpPr>
        <p:spPr>
          <a:xfrm>
            <a:off x="5476875" y="2303253"/>
            <a:ext cx="5111750" cy="2883110"/>
          </a:xfrm>
        </p:spPr>
        <p:txBody>
          <a:bodyPr>
            <a:normAutofit/>
          </a:bodyPr>
          <a:lstStyle/>
          <a:p>
            <a:r>
              <a:rPr lang="en-US" b="0" i="0" dirty="0">
                <a:effectLst/>
              </a:rPr>
              <a:t>Jordan, recently graduated with a degree in marketing, is transitioning into the professional world while considering graduate studies. As an enthusiastic amateur photographer and social media aficionado, Jordan uses Zillow to find a living space that strikes a balance between work, study, and leisure, in a neighborhood popular among young professionals and students. She looks for rentals that offer quiet study areas, proximity to cafes and co-working spaces, and access to vibrant social scenes. Jordan's ideal housing solution combines affordability with the convenience of urban living, reflecting her ambition and lifestyle.</a:t>
            </a:r>
            <a:endParaRPr lang="en-US" dirty="0"/>
          </a:p>
        </p:txBody>
      </p:sp>
      <p:sp>
        <p:nvSpPr>
          <p:cNvPr id="5" name="Footer Placeholder 4">
            <a:extLst>
              <a:ext uri="{FF2B5EF4-FFF2-40B4-BE49-F238E27FC236}">
                <a16:creationId xmlns:a16="http://schemas.microsoft.com/office/drawing/2014/main" id="{8E7920BB-620F-8A1A-8891-82921FC2651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E721DB2F-F1F7-0E51-4C07-FE5FEE7AD6C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Placeholder 15" descr="Headshot for team slides ">
            <a:extLst>
              <a:ext uri="{FF2B5EF4-FFF2-40B4-BE49-F238E27FC236}">
                <a16:creationId xmlns:a16="http://schemas.microsoft.com/office/drawing/2014/main" id="{39B262C3-09B1-03BB-E59E-2DB906BA46A6}"/>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1672"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3899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F8AAD-DAC0-EA5C-3230-15AB63FFD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4E527-5670-59A6-F346-C5EBA35EE7DC}"/>
              </a:ext>
            </a:extLst>
          </p:cNvPr>
          <p:cNvSpPr>
            <a:spLocks noGrp="1"/>
          </p:cNvSpPr>
          <p:nvPr>
            <p:ph type="ctrTitle"/>
          </p:nvPr>
        </p:nvSpPr>
        <p:spPr>
          <a:xfrm>
            <a:off x="6991350" y="2148840"/>
            <a:ext cx="4947608" cy="1715531"/>
          </a:xfrm>
        </p:spPr>
        <p:txBody>
          <a:bodyPr/>
          <a:lstStyle/>
          <a:p>
            <a:r>
              <a:rPr lang="en-US" sz="2400" dirty="0"/>
              <a:t>Technologies &amp; Algorithms</a:t>
            </a:r>
          </a:p>
        </p:txBody>
      </p:sp>
    </p:spTree>
    <p:extLst>
      <p:ext uri="{BB962C8B-B14F-4D97-AF65-F5344CB8AC3E}">
        <p14:creationId xmlns:p14="http://schemas.microsoft.com/office/powerpoint/2010/main" val="167233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A711-177F-6714-7399-7C18980CD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FAFBE-F29B-729A-A39D-94F0F667AB1B}"/>
              </a:ext>
            </a:extLst>
          </p:cNvPr>
          <p:cNvSpPr>
            <a:spLocks noGrp="1"/>
          </p:cNvSpPr>
          <p:nvPr>
            <p:ph type="title"/>
          </p:nvPr>
        </p:nvSpPr>
        <p:spPr>
          <a:xfrm>
            <a:off x="1362074" y="862640"/>
            <a:ext cx="5111750" cy="512913"/>
          </a:xfrm>
        </p:spPr>
        <p:txBody>
          <a:bodyPr/>
          <a:lstStyle/>
          <a:p>
            <a:r>
              <a:rPr lang="en-US" b="1" dirty="0"/>
              <a:t>TECHNOLOGIES</a:t>
            </a:r>
          </a:p>
        </p:txBody>
      </p:sp>
      <p:sp>
        <p:nvSpPr>
          <p:cNvPr id="3" name="Text Placeholder 2">
            <a:extLst>
              <a:ext uri="{FF2B5EF4-FFF2-40B4-BE49-F238E27FC236}">
                <a16:creationId xmlns:a16="http://schemas.microsoft.com/office/drawing/2014/main" id="{617B8660-CA23-05A9-95A1-6347E0B7907D}"/>
              </a:ext>
            </a:extLst>
          </p:cNvPr>
          <p:cNvSpPr>
            <a:spLocks noGrp="1"/>
          </p:cNvSpPr>
          <p:nvPr>
            <p:ph type="body" idx="1"/>
          </p:nvPr>
        </p:nvSpPr>
        <p:spPr>
          <a:xfrm>
            <a:off x="1362074" y="1531847"/>
            <a:ext cx="5280265" cy="1897153"/>
          </a:xfrm>
        </p:spPr>
        <p:txBody>
          <a:bodyPr>
            <a:normAutofit/>
          </a:bodyPr>
          <a:lstStyle/>
          <a:p>
            <a:r>
              <a:rPr lang="en-US" sz="1600" b="1" dirty="0"/>
              <a:t>Front End </a:t>
            </a:r>
          </a:p>
          <a:p>
            <a:r>
              <a:rPr lang="en-US" dirty="0"/>
              <a:t>React, Oauth2.0, </a:t>
            </a:r>
            <a:r>
              <a:rPr lang="en-US" dirty="0" err="1"/>
              <a:t>TanStack</a:t>
            </a:r>
            <a:r>
              <a:rPr lang="en-US" dirty="0"/>
              <a:t> Query(Context API - State Management), </a:t>
            </a:r>
            <a:r>
              <a:rPr lang="en-US" dirty="0" err="1"/>
              <a:t>Axios</a:t>
            </a:r>
            <a:r>
              <a:rPr lang="en-US" dirty="0"/>
              <a:t>, Zod (Validation)</a:t>
            </a:r>
          </a:p>
          <a:p>
            <a:r>
              <a:rPr lang="en-US" sz="1600" b="1" dirty="0"/>
              <a:t>Back End</a:t>
            </a:r>
          </a:p>
          <a:p>
            <a:r>
              <a:rPr lang="en-US" dirty="0"/>
              <a:t>Node JS, </a:t>
            </a:r>
            <a:r>
              <a:rPr lang="en-US" dirty="0" err="1"/>
              <a:t>Fastify</a:t>
            </a:r>
            <a:r>
              <a:rPr lang="en-US" dirty="0"/>
              <a:t>, MongoDB, Passport JS(Auth), Mongoose (ORM)</a:t>
            </a:r>
          </a:p>
        </p:txBody>
      </p:sp>
      <p:sp>
        <p:nvSpPr>
          <p:cNvPr id="5" name="Footer Placeholder 4">
            <a:extLst>
              <a:ext uri="{FF2B5EF4-FFF2-40B4-BE49-F238E27FC236}">
                <a16:creationId xmlns:a16="http://schemas.microsoft.com/office/drawing/2014/main" id="{B5512A23-681A-7166-3B89-AEFA710DC957}"/>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D7845248-6738-9CB8-27AB-4F0E13C7399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Title 1">
            <a:extLst>
              <a:ext uri="{FF2B5EF4-FFF2-40B4-BE49-F238E27FC236}">
                <a16:creationId xmlns:a16="http://schemas.microsoft.com/office/drawing/2014/main" id="{F7C54477-3C25-D3D3-78DA-8D8C73446DCD}"/>
              </a:ext>
            </a:extLst>
          </p:cNvPr>
          <p:cNvSpPr txBox="1">
            <a:spLocks/>
          </p:cNvSpPr>
          <p:nvPr/>
        </p:nvSpPr>
        <p:spPr>
          <a:xfrm>
            <a:off x="1362074" y="3577085"/>
            <a:ext cx="5111750" cy="5129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1" dirty="0"/>
              <a:t>ALGORITHMS</a:t>
            </a:r>
          </a:p>
        </p:txBody>
      </p:sp>
      <p:sp>
        <p:nvSpPr>
          <p:cNvPr id="7" name="Text Placeholder 2">
            <a:extLst>
              <a:ext uri="{FF2B5EF4-FFF2-40B4-BE49-F238E27FC236}">
                <a16:creationId xmlns:a16="http://schemas.microsoft.com/office/drawing/2014/main" id="{9B0C764E-DF80-19AD-1CCB-E2FD5E1AC286}"/>
              </a:ext>
            </a:extLst>
          </p:cNvPr>
          <p:cNvSpPr txBox="1">
            <a:spLocks/>
          </p:cNvSpPr>
          <p:nvPr/>
        </p:nvSpPr>
        <p:spPr>
          <a:xfrm>
            <a:off x="1362073" y="4232212"/>
            <a:ext cx="5280265"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t>KNN, Linear Regression</a:t>
            </a:r>
            <a:endParaRPr lang="en-US" dirty="0"/>
          </a:p>
        </p:txBody>
      </p:sp>
    </p:spTree>
    <p:extLst>
      <p:ext uri="{BB962C8B-B14F-4D97-AF65-F5344CB8AC3E}">
        <p14:creationId xmlns:p14="http://schemas.microsoft.com/office/powerpoint/2010/main" val="73971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D4408-741C-A367-2482-2ED2BE0FC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0593D-69B0-936B-2A5C-A3B5074D4857}"/>
              </a:ext>
            </a:extLst>
          </p:cNvPr>
          <p:cNvSpPr>
            <a:spLocks noGrp="1"/>
          </p:cNvSpPr>
          <p:nvPr>
            <p:ph type="ctrTitle"/>
          </p:nvPr>
        </p:nvSpPr>
        <p:spPr>
          <a:xfrm>
            <a:off x="6991350" y="2148840"/>
            <a:ext cx="4524914" cy="1715531"/>
          </a:xfrm>
        </p:spPr>
        <p:txBody>
          <a:bodyPr/>
          <a:lstStyle/>
          <a:p>
            <a:r>
              <a:rPr lang="en-US" sz="2800" dirty="0"/>
              <a:t>TEAM WORKING AGREEMENT</a:t>
            </a:r>
          </a:p>
        </p:txBody>
      </p:sp>
    </p:spTree>
    <p:extLst>
      <p:ext uri="{BB962C8B-B14F-4D97-AF65-F5344CB8AC3E}">
        <p14:creationId xmlns:p14="http://schemas.microsoft.com/office/powerpoint/2010/main" val="23523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856D7-5A9F-5780-23C0-906DA7DA8879}"/>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A16CF8-FF5B-19AD-625A-CA7F01EAC95C}"/>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94190873-4BE7-3053-AB0A-A753CDE1BBE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13" name="Picture 12">
            <a:extLst>
              <a:ext uri="{FF2B5EF4-FFF2-40B4-BE49-F238E27FC236}">
                <a16:creationId xmlns:a16="http://schemas.microsoft.com/office/drawing/2014/main" id="{942A6D5D-8F7B-A3DB-9AD7-A7D8529907D6}"/>
              </a:ext>
            </a:extLst>
          </p:cNvPr>
          <p:cNvPicPr>
            <a:picLocks noChangeAspect="1"/>
          </p:cNvPicPr>
          <p:nvPr/>
        </p:nvPicPr>
        <p:blipFill>
          <a:blip r:embed="rId2"/>
          <a:stretch>
            <a:fillRect/>
          </a:stretch>
        </p:blipFill>
        <p:spPr>
          <a:xfrm>
            <a:off x="1354598" y="756864"/>
            <a:ext cx="4134427" cy="5344271"/>
          </a:xfrm>
          <a:prstGeom prst="rect">
            <a:avLst/>
          </a:prstGeom>
        </p:spPr>
      </p:pic>
    </p:spTree>
    <p:extLst>
      <p:ext uri="{BB962C8B-B14F-4D97-AF65-F5344CB8AC3E}">
        <p14:creationId xmlns:p14="http://schemas.microsoft.com/office/powerpoint/2010/main" val="142103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EA1E5-DC1F-1667-82AA-47CBB0C6B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68E8C-CED5-C31A-1B78-B52D9B7E9C8D}"/>
              </a:ext>
            </a:extLst>
          </p:cNvPr>
          <p:cNvSpPr>
            <a:spLocks noGrp="1"/>
          </p:cNvSpPr>
          <p:nvPr>
            <p:ph type="ctrTitle"/>
          </p:nvPr>
        </p:nvSpPr>
        <p:spPr>
          <a:xfrm>
            <a:off x="6991350" y="2148840"/>
            <a:ext cx="4524914" cy="1715531"/>
          </a:xfrm>
        </p:spPr>
        <p:txBody>
          <a:bodyPr/>
          <a:lstStyle/>
          <a:p>
            <a:r>
              <a:rPr lang="en-US" sz="2800" dirty="0"/>
              <a:t>RETROSPECTIVE</a:t>
            </a:r>
          </a:p>
        </p:txBody>
      </p:sp>
    </p:spTree>
    <p:extLst>
      <p:ext uri="{BB962C8B-B14F-4D97-AF65-F5344CB8AC3E}">
        <p14:creationId xmlns:p14="http://schemas.microsoft.com/office/powerpoint/2010/main" val="14674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22086" y="1319841"/>
            <a:ext cx="2895600" cy="4218317"/>
          </a:xfrm>
        </p:spPr>
        <p:txBody>
          <a:bodyPr>
            <a:noAutofit/>
          </a:bodyPr>
          <a:lstStyle/>
          <a:p>
            <a:r>
              <a:rPr lang="en-US" sz="1800" dirty="0"/>
              <a:t>Agenda</a:t>
            </a:r>
          </a:p>
          <a:p>
            <a:r>
              <a:rPr lang="en-US" sz="1800" dirty="0"/>
              <a:t>Team Members &amp; Roles</a:t>
            </a:r>
          </a:p>
          <a:p>
            <a:r>
              <a:rPr lang="en-US" sz="1800" dirty="0"/>
              <a:t>Problem Statement</a:t>
            </a:r>
          </a:p>
          <a:p>
            <a:r>
              <a:rPr lang="en-US" sz="1800" dirty="0"/>
              <a:t>Project Description</a:t>
            </a:r>
          </a:p>
          <a:p>
            <a:r>
              <a:rPr lang="en-US" sz="1800" dirty="0"/>
              <a:t>Personas</a:t>
            </a:r>
          </a:p>
          <a:p>
            <a:r>
              <a:rPr lang="en-US" sz="1800" dirty="0"/>
              <a:t>Technologies &amp; Algorithms</a:t>
            </a:r>
          </a:p>
          <a:p>
            <a:r>
              <a:rPr lang="en-US" sz="1800" dirty="0"/>
              <a:t>Team Working Agreement</a:t>
            </a:r>
          </a:p>
          <a:p>
            <a:r>
              <a:rPr lang="en-US" sz="1800" dirty="0"/>
              <a:t>Retrospective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056F0-23F8-C5DF-6D22-355C234B8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60493-4125-615C-BAD7-F5ECF9F87560}"/>
              </a:ext>
            </a:extLst>
          </p:cNvPr>
          <p:cNvSpPr>
            <a:spLocks noGrp="1"/>
          </p:cNvSpPr>
          <p:nvPr>
            <p:ph type="title"/>
          </p:nvPr>
        </p:nvSpPr>
        <p:spPr>
          <a:xfrm>
            <a:off x="1362074" y="862640"/>
            <a:ext cx="6651866" cy="512913"/>
          </a:xfrm>
        </p:spPr>
        <p:txBody>
          <a:bodyPr>
            <a:normAutofit/>
          </a:bodyPr>
          <a:lstStyle/>
          <a:p>
            <a:r>
              <a:rPr lang="en-US" b="1" dirty="0"/>
              <a:t>What helped us move forward</a:t>
            </a:r>
          </a:p>
        </p:txBody>
      </p:sp>
      <p:sp>
        <p:nvSpPr>
          <p:cNvPr id="5" name="Footer Placeholder 4">
            <a:extLst>
              <a:ext uri="{FF2B5EF4-FFF2-40B4-BE49-F238E27FC236}">
                <a16:creationId xmlns:a16="http://schemas.microsoft.com/office/drawing/2014/main" id="{B1891336-AEC6-5627-8A2F-2B342F7BA7D9}"/>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A0E29AA-737F-2B07-B12C-F3A87A27CF2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9" name="Text Placeholder 8">
            <a:extLst>
              <a:ext uri="{FF2B5EF4-FFF2-40B4-BE49-F238E27FC236}">
                <a16:creationId xmlns:a16="http://schemas.microsoft.com/office/drawing/2014/main" id="{3202FFF4-27DF-D3EA-6426-475A5453A028}"/>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Effective communication facilitated a thorough grasp of the project objectives.</a:t>
            </a:r>
          </a:p>
          <a:p>
            <a:pPr marL="285750" indent="-285750">
              <a:buFont typeface="Arial" panose="020B0604020202020204" pitchFamily="34" charset="0"/>
              <a:buChar char="•"/>
            </a:pPr>
            <a:r>
              <a:rPr lang="en-US" sz="1600" dirty="0"/>
              <a:t>Collaborative teamwork streamlined the process of gathering requirements.</a:t>
            </a:r>
          </a:p>
          <a:p>
            <a:pPr marL="285750" indent="-285750">
              <a:buFont typeface="Arial" panose="020B0604020202020204" pitchFamily="34" charset="0"/>
              <a:buChar char="•"/>
            </a:pPr>
            <a:r>
              <a:rPr lang="en-US" sz="1600" dirty="0"/>
              <a:t>We've compiled a list of technologies to employ, though there remains a need for deeper comprehension to ensure the development of a high-quality product.</a:t>
            </a:r>
          </a:p>
        </p:txBody>
      </p:sp>
    </p:spTree>
    <p:extLst>
      <p:ext uri="{BB962C8B-B14F-4D97-AF65-F5344CB8AC3E}">
        <p14:creationId xmlns:p14="http://schemas.microsoft.com/office/powerpoint/2010/main" val="261703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1862-9CB1-DEA7-AFFA-08D7055D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A7C1CF-0452-5032-AB9A-E767A4EE723E}"/>
              </a:ext>
            </a:extLst>
          </p:cNvPr>
          <p:cNvSpPr>
            <a:spLocks noGrp="1"/>
          </p:cNvSpPr>
          <p:nvPr>
            <p:ph type="title"/>
          </p:nvPr>
        </p:nvSpPr>
        <p:spPr>
          <a:xfrm>
            <a:off x="1362074" y="862640"/>
            <a:ext cx="6651866" cy="512913"/>
          </a:xfrm>
        </p:spPr>
        <p:txBody>
          <a:bodyPr>
            <a:normAutofit/>
          </a:bodyPr>
          <a:lstStyle/>
          <a:p>
            <a:r>
              <a:rPr lang="en-US" b="1" dirty="0"/>
              <a:t>What held us back</a:t>
            </a:r>
          </a:p>
        </p:txBody>
      </p:sp>
      <p:sp>
        <p:nvSpPr>
          <p:cNvPr id="5" name="Footer Placeholder 4">
            <a:extLst>
              <a:ext uri="{FF2B5EF4-FFF2-40B4-BE49-F238E27FC236}">
                <a16:creationId xmlns:a16="http://schemas.microsoft.com/office/drawing/2014/main" id="{C29F49D4-3AF7-1140-224C-069D3F00C63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BD1EEDC-5EF1-FB9A-3C00-0050725154B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9" name="Text Placeholder 8">
            <a:extLst>
              <a:ext uri="{FF2B5EF4-FFF2-40B4-BE49-F238E27FC236}">
                <a16:creationId xmlns:a16="http://schemas.microsoft.com/office/drawing/2014/main" id="{1F92325B-E200-DC88-4DDA-410C25CF09F8}"/>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Meeting scheduling necessitates meticulous planning.</a:t>
            </a:r>
          </a:p>
          <a:p>
            <a:pPr marL="285750" indent="-285750">
              <a:buFont typeface="Arial" panose="020B0604020202020204" pitchFamily="34" charset="0"/>
              <a:buChar char="•"/>
            </a:pPr>
            <a:r>
              <a:rPr lang="en-US" sz="1600" dirty="0"/>
              <a:t>Need to plan a backup when we encounter unexpected circumstances. In our case, Team member falling sick.</a:t>
            </a:r>
          </a:p>
          <a:p>
            <a:pPr marL="285750" indent="-285750">
              <a:buFont typeface="Arial" panose="020B0604020202020204" pitchFamily="34" charset="0"/>
              <a:buChar char="•"/>
            </a:pPr>
            <a:r>
              <a:rPr lang="en-US" sz="1600" dirty="0"/>
              <a:t>There's room for enhancement in team participation levels.</a:t>
            </a:r>
          </a:p>
        </p:txBody>
      </p:sp>
    </p:spTree>
    <p:extLst>
      <p:ext uri="{BB962C8B-B14F-4D97-AF65-F5344CB8AC3E}">
        <p14:creationId xmlns:p14="http://schemas.microsoft.com/office/powerpoint/2010/main" val="257030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5B304-185C-09AE-0D0F-8A667EF7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FFF08-815D-2E8F-B763-A934E01AF36E}"/>
              </a:ext>
            </a:extLst>
          </p:cNvPr>
          <p:cNvSpPr>
            <a:spLocks noGrp="1"/>
          </p:cNvSpPr>
          <p:nvPr>
            <p:ph type="title"/>
          </p:nvPr>
        </p:nvSpPr>
        <p:spPr>
          <a:xfrm>
            <a:off x="1362074" y="862640"/>
            <a:ext cx="6651866" cy="512913"/>
          </a:xfrm>
        </p:spPr>
        <p:txBody>
          <a:bodyPr>
            <a:normAutofit/>
          </a:bodyPr>
          <a:lstStyle/>
          <a:p>
            <a:r>
              <a:rPr lang="en-US" b="1" dirty="0"/>
              <a:t>What should we do next </a:t>
            </a:r>
          </a:p>
        </p:txBody>
      </p:sp>
      <p:sp>
        <p:nvSpPr>
          <p:cNvPr id="5" name="Footer Placeholder 4">
            <a:extLst>
              <a:ext uri="{FF2B5EF4-FFF2-40B4-BE49-F238E27FC236}">
                <a16:creationId xmlns:a16="http://schemas.microsoft.com/office/drawing/2014/main" id="{625162D4-FA28-9FE2-8362-E471B9CC9FC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E1EB1EA2-1288-2AA4-4897-32F7960E0E0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9" name="Text Placeholder 8">
            <a:extLst>
              <a:ext uri="{FF2B5EF4-FFF2-40B4-BE49-F238E27FC236}">
                <a16:creationId xmlns:a16="http://schemas.microsoft.com/office/drawing/2014/main" id="{6573F1B4-41AE-525C-E92E-897191EBD991}"/>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Schedule a thorough discussion on time availability to ensure proper coordination.</a:t>
            </a:r>
          </a:p>
          <a:p>
            <a:pPr marL="285750" indent="-285750">
              <a:buFont typeface="Arial" panose="020B0604020202020204" pitchFamily="34" charset="0"/>
              <a:buChar char="•"/>
            </a:pPr>
            <a:r>
              <a:rPr lang="en-US" sz="1600" dirty="0"/>
              <a:t>Clarify deadlines to ensure tasks are completed according to the schedule.</a:t>
            </a:r>
          </a:p>
          <a:p>
            <a:pPr marL="285750" indent="-285750">
              <a:buFont typeface="Arial" panose="020B0604020202020204" pitchFamily="34" charset="0"/>
              <a:buChar char="•"/>
            </a:pPr>
            <a:r>
              <a:rPr lang="en-US" sz="1600" dirty="0"/>
              <a:t>Begin working on the assigned activities promptly.</a:t>
            </a:r>
          </a:p>
        </p:txBody>
      </p:sp>
    </p:spTree>
    <p:extLst>
      <p:ext uri="{BB962C8B-B14F-4D97-AF65-F5344CB8AC3E}">
        <p14:creationId xmlns:p14="http://schemas.microsoft.com/office/powerpoint/2010/main" val="394109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B4621-DC44-08AA-AA91-FDA0265AD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F487C-2B88-83F6-BF14-401FBC941BD6}"/>
              </a:ext>
            </a:extLst>
          </p:cNvPr>
          <p:cNvSpPr>
            <a:spLocks noGrp="1"/>
          </p:cNvSpPr>
          <p:nvPr>
            <p:ph type="title"/>
          </p:nvPr>
        </p:nvSpPr>
        <p:spPr>
          <a:xfrm>
            <a:off x="1362074" y="862640"/>
            <a:ext cx="6867526" cy="512913"/>
          </a:xfrm>
        </p:spPr>
        <p:txBody>
          <a:bodyPr>
            <a:normAutofit fontScale="90000"/>
          </a:bodyPr>
          <a:lstStyle/>
          <a:p>
            <a:r>
              <a:rPr lang="en-US" b="1" dirty="0"/>
              <a:t>How could we do things differently</a:t>
            </a:r>
          </a:p>
        </p:txBody>
      </p:sp>
      <p:sp>
        <p:nvSpPr>
          <p:cNvPr id="5" name="Footer Placeholder 4">
            <a:extLst>
              <a:ext uri="{FF2B5EF4-FFF2-40B4-BE49-F238E27FC236}">
                <a16:creationId xmlns:a16="http://schemas.microsoft.com/office/drawing/2014/main" id="{AD06EDAB-0479-0060-8E9E-FF94FEB5B616}"/>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5D1DD33-1C2F-A46D-3261-F09CB7F0A19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9" name="Text Placeholder 8">
            <a:extLst>
              <a:ext uri="{FF2B5EF4-FFF2-40B4-BE49-F238E27FC236}">
                <a16:creationId xmlns:a16="http://schemas.microsoft.com/office/drawing/2014/main" id="{4DD45CAB-2F1D-BFA3-B692-6E86ADB8057B}"/>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Transition from using WhatsApp group chat to utilizing the Discord more frequently. This will provide exposure to office communication practices and the applications commonly used in professional settings.</a:t>
            </a:r>
          </a:p>
          <a:p>
            <a:pPr marL="285750" indent="-285750">
              <a:buFont typeface="Arial" panose="020B0604020202020204" pitchFamily="34" charset="0"/>
              <a:buChar char="•"/>
            </a:pPr>
            <a:r>
              <a:rPr lang="en-US" sz="1600" dirty="0"/>
              <a:t>Foster a culture of mutual support and motivation within the team, allowing individuals who may lack certain skills the space and encouragement to learn and improve.</a:t>
            </a:r>
          </a:p>
        </p:txBody>
      </p:sp>
    </p:spTree>
    <p:extLst>
      <p:ext uri="{BB962C8B-B14F-4D97-AF65-F5344CB8AC3E}">
        <p14:creationId xmlns:p14="http://schemas.microsoft.com/office/powerpoint/2010/main" val="2453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55823" y="2953558"/>
            <a:ext cx="6918925" cy="475442"/>
          </a:xfrm>
        </p:spPr>
        <p:txBody>
          <a:bodyPr>
            <a:normAutofit/>
          </a:bodyPr>
          <a:lstStyle/>
          <a:p>
            <a:r>
              <a:rPr lang="en-US" sz="2400" dirty="0"/>
              <a:t>WIKIPAGE LINK</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24</a:t>
            </a:fld>
            <a:endParaRPr lang="en-US" dirty="0"/>
          </a:p>
        </p:txBody>
      </p:sp>
      <p:sp>
        <p:nvSpPr>
          <p:cNvPr id="8" name="Title 1">
            <a:extLst>
              <a:ext uri="{FF2B5EF4-FFF2-40B4-BE49-F238E27FC236}">
                <a16:creationId xmlns:a16="http://schemas.microsoft.com/office/drawing/2014/main" id="{EC481B4E-3AF6-F5C1-037F-C24EA7A99FF6}"/>
              </a:ext>
            </a:extLst>
          </p:cNvPr>
          <p:cNvSpPr txBox="1">
            <a:spLocks/>
          </p:cNvSpPr>
          <p:nvPr/>
        </p:nvSpPr>
        <p:spPr>
          <a:xfrm>
            <a:off x="4555823" y="3827253"/>
            <a:ext cx="7279619" cy="64123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600" dirty="0">
                <a:hlinkClick r:id="rId2"/>
              </a:rPr>
              <a:t>https://github.com/rajkoushikv/studenthive/wiki/Wikipage</a:t>
            </a:r>
            <a:endParaRPr lang="en-US" sz="1600" dirty="0"/>
          </a:p>
        </p:txBody>
      </p:sp>
    </p:spTree>
    <p:extLst>
      <p:ext uri="{BB962C8B-B14F-4D97-AF65-F5344CB8AC3E}">
        <p14:creationId xmlns:p14="http://schemas.microsoft.com/office/powerpoint/2010/main" val="74437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27275" y="3131160"/>
            <a:ext cx="2737449" cy="595679"/>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8142B-C5AF-3F36-D17E-2BFCE1C38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D8C98-C16B-DA68-C347-574078AB8D55}"/>
              </a:ext>
            </a:extLst>
          </p:cNvPr>
          <p:cNvSpPr>
            <a:spLocks noGrp="1"/>
          </p:cNvSpPr>
          <p:nvPr>
            <p:ph type="ctrTitle"/>
          </p:nvPr>
        </p:nvSpPr>
        <p:spPr>
          <a:xfrm>
            <a:off x="6991350" y="2148840"/>
            <a:ext cx="4524914" cy="1715531"/>
          </a:xfrm>
        </p:spPr>
        <p:txBody>
          <a:bodyPr/>
          <a:lstStyle/>
          <a:p>
            <a:r>
              <a:rPr lang="en-US" sz="2800" dirty="0"/>
              <a:t>INTRODUCTION</a:t>
            </a:r>
          </a:p>
        </p:txBody>
      </p:sp>
    </p:spTree>
    <p:extLst>
      <p:ext uri="{BB962C8B-B14F-4D97-AF65-F5344CB8AC3E}">
        <p14:creationId xmlns:p14="http://schemas.microsoft.com/office/powerpoint/2010/main" val="26728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5CC9E-1AAB-9752-4A3E-7915678B5D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BE6BC-8BFB-7ED0-B191-BF62868AF079}"/>
              </a:ext>
            </a:extLst>
          </p:cNvPr>
          <p:cNvSpPr>
            <a:spLocks noGrp="1"/>
          </p:cNvSpPr>
          <p:nvPr>
            <p:ph type="title"/>
          </p:nvPr>
        </p:nvSpPr>
        <p:spPr>
          <a:xfrm>
            <a:off x="611575" y="862640"/>
            <a:ext cx="5111750" cy="512913"/>
          </a:xfrm>
        </p:spPr>
        <p:txBody>
          <a:bodyPr/>
          <a:lstStyle/>
          <a:p>
            <a:r>
              <a:rPr lang="en-US" b="1" dirty="0"/>
              <a:t>AGENDA</a:t>
            </a:r>
          </a:p>
        </p:txBody>
      </p:sp>
      <p:sp>
        <p:nvSpPr>
          <p:cNvPr id="3" name="Text Placeholder 2">
            <a:extLst>
              <a:ext uri="{FF2B5EF4-FFF2-40B4-BE49-F238E27FC236}">
                <a16:creationId xmlns:a16="http://schemas.microsoft.com/office/drawing/2014/main" id="{CC62C56E-9728-6DAC-DC1F-678C56CB2ACA}"/>
              </a:ext>
            </a:extLst>
          </p:cNvPr>
          <p:cNvSpPr>
            <a:spLocks noGrp="1"/>
          </p:cNvSpPr>
          <p:nvPr>
            <p:ph type="body" idx="1"/>
          </p:nvPr>
        </p:nvSpPr>
        <p:spPr>
          <a:xfrm>
            <a:off x="301926" y="1885530"/>
            <a:ext cx="7194430" cy="4549776"/>
          </a:xfrm>
        </p:spPr>
        <p:txBody>
          <a:bodyPr>
            <a:normAutofit fontScale="92500" lnSpcReduction="20000"/>
          </a:bodyPr>
          <a:lstStyle/>
          <a:p>
            <a:pPr marL="285750" indent="-285750">
              <a:buFont typeface="Arial" panose="020B0604020202020204" pitchFamily="34" charset="0"/>
              <a:buChar char="•"/>
            </a:pPr>
            <a:r>
              <a:rPr lang="en-US" dirty="0"/>
              <a:t>Review progress towards project deadlines and milestones and discuss any delays or challenges encountered and identify solutions.</a:t>
            </a:r>
          </a:p>
          <a:p>
            <a:pPr marL="285750" indent="-285750">
              <a:buFont typeface="Arial" panose="020B0604020202020204" pitchFamily="34" charset="0"/>
              <a:buChar char="•"/>
            </a:pPr>
            <a:r>
              <a:rPr lang="en-US" dirty="0"/>
              <a:t>Ensure alignment on the development progress and tasks completed and address any roadblocks hindering development and strategize solutions.</a:t>
            </a:r>
          </a:p>
          <a:p>
            <a:pPr marL="285750" indent="-285750">
              <a:buFont typeface="Arial" panose="020B0604020202020204" pitchFamily="34" charset="0"/>
              <a:buChar char="•"/>
            </a:pPr>
            <a:r>
              <a:rPr lang="en-US" dirty="0"/>
              <a:t>Mark important submission dates and deadlines for the project deliverables on the shared excel sheet with everyone's schedules.</a:t>
            </a:r>
          </a:p>
          <a:p>
            <a:pPr marL="285750" indent="-285750">
              <a:buFont typeface="Arial" panose="020B0604020202020204" pitchFamily="34" charset="0"/>
              <a:buChar char="•"/>
            </a:pPr>
            <a:r>
              <a:rPr lang="en-US" dirty="0"/>
              <a:t>Review presentation topics to ensure they align with project goals and discuss iterative updates to the presentation and delegate tasks accordingly.</a:t>
            </a:r>
          </a:p>
          <a:p>
            <a:pPr marL="285750" indent="-285750">
              <a:buFont typeface="Arial" panose="020B0604020202020204" pitchFamily="34" charset="0"/>
              <a:buChar char="•"/>
            </a:pPr>
            <a:r>
              <a:rPr lang="en-US" dirty="0"/>
              <a:t>Brainstorm and study through personas to understand client requirements thoroughly and Identify and prioritize the necessary features and functionalities from the client's perspective.</a:t>
            </a:r>
          </a:p>
          <a:p>
            <a:pPr marL="285750" indent="-285750">
              <a:buFont typeface="Arial" panose="020B0604020202020204" pitchFamily="34" charset="0"/>
              <a:buChar char="•"/>
            </a:pPr>
            <a:r>
              <a:rPr lang="en-US" dirty="0"/>
              <a:t>Discuss potential risks associated with the project and their impact and Strategize mitigation plans to address identified risks effectively.</a:t>
            </a:r>
          </a:p>
          <a:p>
            <a:pPr marL="285750" indent="-285750">
              <a:buFont typeface="Arial" panose="020B0604020202020204" pitchFamily="34" charset="0"/>
              <a:buChar char="•"/>
            </a:pPr>
            <a:r>
              <a:rPr lang="en-US" dirty="0"/>
              <a:t>Emphasize the importance of interaction, attendance, cooperation, teamwork and discuss the significance of individual contributions and attention to detail for project success.</a:t>
            </a:r>
          </a:p>
          <a:p>
            <a:pPr marL="285750" indent="-285750">
              <a:buFont typeface="Arial" panose="020B0604020202020204" pitchFamily="34" charset="0"/>
              <a:buChar char="•"/>
            </a:pPr>
            <a:r>
              <a:rPr lang="en-US" dirty="0"/>
              <a:t>Sync on the next steps for development, including task assignments, deadlines and Outline action items and responsibilities for each team member.</a:t>
            </a:r>
          </a:p>
          <a:p>
            <a:pPr marL="285750" indent="-285750">
              <a:buFont typeface="Arial" panose="020B0604020202020204" pitchFamily="34" charset="0"/>
              <a:buChar char="•"/>
            </a:pPr>
            <a:r>
              <a:rPr lang="en-US" dirty="0"/>
              <a:t>Recap key discussion points and action items also confirm the date and time for the next meeting, if necessary and ensure  open communication and collaboration among team members.</a:t>
            </a:r>
          </a:p>
        </p:txBody>
      </p:sp>
      <p:sp>
        <p:nvSpPr>
          <p:cNvPr id="5" name="Footer Placeholder 4">
            <a:extLst>
              <a:ext uri="{FF2B5EF4-FFF2-40B4-BE49-F238E27FC236}">
                <a16:creationId xmlns:a16="http://schemas.microsoft.com/office/drawing/2014/main" id="{7232345D-3085-6921-76C6-FF8B964CBE2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2615A38-A1C2-6784-AAEB-915CF020EC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9264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524914" cy="1715531"/>
          </a:xfrm>
        </p:spPr>
        <p:txBody>
          <a:bodyPr/>
          <a:lstStyle/>
          <a:p>
            <a:r>
              <a:rPr lang="en-US" sz="2800" dirty="0"/>
              <a:t>Team Members &amp; Roles</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902974" y="282729"/>
            <a:ext cx="8386051" cy="483831"/>
          </a:xfrm>
        </p:spPr>
        <p:txBody>
          <a:bodyPr/>
          <a:lstStyle/>
          <a:p>
            <a:r>
              <a:rPr lang="en-US" b="1" dirty="0"/>
              <a:t>MEET OUR TEAM</a:t>
            </a:r>
          </a:p>
        </p:txBody>
      </p:sp>
      <p:pic>
        <p:nvPicPr>
          <p:cNvPr id="16" name="Picture Placeholder 15">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a:blip r:embed="rId2"/>
          <a:srcRect/>
          <a:stretch/>
        </p:blipFill>
        <p:spPr>
          <a:xfrm>
            <a:off x="1467492" y="1099671"/>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6132" y="3005149"/>
            <a:ext cx="2317707" cy="343061"/>
          </a:xfrm>
        </p:spPr>
        <p:txBody>
          <a:bodyPr/>
          <a:lstStyle/>
          <a:p>
            <a:r>
              <a:rPr lang="en-US" dirty="0"/>
              <a:t>SMIT</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68798" y="3348209"/>
            <a:ext cx="1845511" cy="343061"/>
          </a:xfrm>
        </p:spPr>
        <p:txBody>
          <a:bodyPr/>
          <a:lstStyle/>
          <a:p>
            <a:r>
              <a:rPr lang="en-US" dirty="0"/>
              <a:t>FRONT END DEVELOPER</a:t>
            </a:r>
          </a:p>
        </p:txBody>
      </p:sp>
      <p:pic>
        <p:nvPicPr>
          <p:cNvPr id="18" name="Picture Placeholder 17">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a:blip r:embed="rId3"/>
          <a:srcRect/>
          <a:stretch/>
        </p:blipFill>
        <p:spPr>
          <a:xfrm>
            <a:off x="3817225" y="1099671"/>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5864" y="3005149"/>
            <a:ext cx="2330816" cy="343061"/>
          </a:xfrm>
        </p:spPr>
        <p:txBody>
          <a:bodyPr/>
          <a:lstStyle/>
          <a:p>
            <a:r>
              <a:rPr lang="en-US" dirty="0"/>
              <a:t>SUJAN SIDDARTH</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27663" y="3348208"/>
            <a:ext cx="1855949" cy="343061"/>
          </a:xfrm>
        </p:spPr>
        <p:txBody>
          <a:bodyPr/>
          <a:lstStyle/>
          <a:p>
            <a:r>
              <a:rPr lang="en-US" dirty="0"/>
              <a:t>TESTER</a:t>
            </a:r>
          </a:p>
        </p:txBody>
      </p:sp>
      <p:pic>
        <p:nvPicPr>
          <p:cNvPr id="20" name="Picture Placeholder 19">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a:blip r:embed="rId4"/>
          <a:srcRect/>
          <a:stretch/>
        </p:blipFill>
        <p:spPr>
          <a:xfrm>
            <a:off x="6307889" y="1099671"/>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6528" y="3005149"/>
            <a:ext cx="2317707" cy="343061"/>
          </a:xfrm>
        </p:spPr>
        <p:txBody>
          <a:bodyPr/>
          <a:lstStyle/>
          <a:p>
            <a:r>
              <a:rPr lang="en-US" dirty="0"/>
              <a:t>KIRAN KUMAR</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07889" y="3348210"/>
            <a:ext cx="1845511" cy="343061"/>
          </a:xfrm>
        </p:spPr>
        <p:txBody>
          <a:bodyPr/>
          <a:lstStyle/>
          <a:p>
            <a:r>
              <a:rPr lang="en-US" dirty="0"/>
              <a:t>FULL STACK DEVELOPER</a:t>
            </a:r>
          </a:p>
        </p:txBody>
      </p:sp>
      <p:pic>
        <p:nvPicPr>
          <p:cNvPr id="22" name="Picture Placeholder 21">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a:blip r:embed="rId5"/>
          <a:srcRect/>
          <a:stretch/>
        </p:blipFill>
        <p:spPr>
          <a:xfrm>
            <a:off x="8727769" y="1099671"/>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6409" y="3005149"/>
            <a:ext cx="2317706" cy="343061"/>
          </a:xfrm>
        </p:spPr>
        <p:txBody>
          <a:bodyPr/>
          <a:lstStyle/>
          <a:p>
            <a:r>
              <a:rPr lang="en-US" dirty="0"/>
              <a:t>YASHKUMAR</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27770" y="3338260"/>
            <a:ext cx="1845510" cy="343061"/>
          </a:xfrm>
        </p:spPr>
        <p:txBody>
          <a:bodyPr/>
          <a:lstStyle/>
          <a:p>
            <a:r>
              <a:rPr lang="en-US" dirty="0"/>
              <a:t>DATABASE ADMINSTRATOR</a:t>
            </a:r>
          </a:p>
        </p:txBody>
      </p:sp>
      <p:pic>
        <p:nvPicPr>
          <p:cNvPr id="6" name="Picture Placeholder 17">
            <a:extLst>
              <a:ext uri="{FF2B5EF4-FFF2-40B4-BE49-F238E27FC236}">
                <a16:creationId xmlns:a16="http://schemas.microsoft.com/office/drawing/2014/main" id="{4356067E-F290-9220-4FEF-D0C1412FB83F}"/>
              </a:ext>
            </a:extLst>
          </p:cNvPr>
          <p:cNvPicPr>
            <a:picLocks noChangeAspect="1"/>
          </p:cNvPicPr>
          <p:nvPr/>
        </p:nvPicPr>
        <p:blipFill>
          <a:blip r:embed="rId6"/>
          <a:srcRect/>
          <a:stretch/>
        </p:blipFill>
        <p:spPr>
          <a:xfrm>
            <a:off x="2883797" y="3912818"/>
            <a:ext cx="1384133" cy="1845511"/>
          </a:xfrm>
          <a:prstGeom prst="rect">
            <a:avLst/>
          </a:prstGeom>
          <a:solidFill>
            <a:schemeClr val="bg1">
              <a:lumMod val="95000"/>
            </a:schemeClr>
          </a:solidFill>
        </p:spPr>
      </p:pic>
      <p:sp>
        <p:nvSpPr>
          <p:cNvPr id="7" name="Text Placeholder 11">
            <a:extLst>
              <a:ext uri="{FF2B5EF4-FFF2-40B4-BE49-F238E27FC236}">
                <a16:creationId xmlns:a16="http://schemas.microsoft.com/office/drawing/2014/main" id="{6218E5A3-7B95-1897-957C-3DC33C187842}"/>
              </a:ext>
            </a:extLst>
          </p:cNvPr>
          <p:cNvSpPr txBox="1">
            <a:spLocks/>
          </p:cNvSpPr>
          <p:nvPr/>
        </p:nvSpPr>
        <p:spPr>
          <a:xfrm>
            <a:off x="2670360" y="6212568"/>
            <a:ext cx="1855949"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PROJECT MANAGER</a:t>
            </a:r>
          </a:p>
        </p:txBody>
      </p:sp>
      <p:pic>
        <p:nvPicPr>
          <p:cNvPr id="15" name="Picture Placeholder 19">
            <a:extLst>
              <a:ext uri="{FF2B5EF4-FFF2-40B4-BE49-F238E27FC236}">
                <a16:creationId xmlns:a16="http://schemas.microsoft.com/office/drawing/2014/main" id="{CF0F996A-386B-EBA1-849A-7F23453CB641}"/>
              </a:ext>
            </a:extLst>
          </p:cNvPr>
          <p:cNvPicPr>
            <a:picLocks noChangeAspect="1"/>
          </p:cNvPicPr>
          <p:nvPr/>
        </p:nvPicPr>
        <p:blipFill>
          <a:blip r:embed="rId7"/>
          <a:srcRect/>
          <a:stretch/>
        </p:blipFill>
        <p:spPr>
          <a:xfrm>
            <a:off x="5374461" y="3912818"/>
            <a:ext cx="1384133" cy="1845511"/>
          </a:xfrm>
          <a:prstGeom prst="rect">
            <a:avLst/>
          </a:prstGeom>
          <a:solidFill>
            <a:schemeClr val="bg1">
              <a:lumMod val="95000"/>
            </a:schemeClr>
          </a:solidFill>
        </p:spPr>
      </p:pic>
      <p:sp>
        <p:nvSpPr>
          <p:cNvPr id="17" name="Text Placeholder 8">
            <a:extLst>
              <a:ext uri="{FF2B5EF4-FFF2-40B4-BE49-F238E27FC236}">
                <a16:creationId xmlns:a16="http://schemas.microsoft.com/office/drawing/2014/main" id="{A0A19E93-A12D-A6F8-8B50-FBAF20AC8C85}"/>
              </a:ext>
            </a:extLst>
          </p:cNvPr>
          <p:cNvSpPr txBox="1">
            <a:spLocks/>
          </p:cNvSpPr>
          <p:nvPr/>
        </p:nvSpPr>
        <p:spPr>
          <a:xfrm>
            <a:off x="4902411" y="5818296"/>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SIDDHARTHKUMAR </a:t>
            </a:r>
          </a:p>
        </p:txBody>
      </p:sp>
      <p:sp>
        <p:nvSpPr>
          <p:cNvPr id="19" name="Text Placeholder 12">
            <a:extLst>
              <a:ext uri="{FF2B5EF4-FFF2-40B4-BE49-F238E27FC236}">
                <a16:creationId xmlns:a16="http://schemas.microsoft.com/office/drawing/2014/main" id="{00B1D229-2BBA-7651-C578-8E3EBB6A487B}"/>
              </a:ext>
            </a:extLst>
          </p:cNvPr>
          <p:cNvSpPr txBox="1">
            <a:spLocks/>
          </p:cNvSpPr>
          <p:nvPr/>
        </p:nvSpPr>
        <p:spPr>
          <a:xfrm>
            <a:off x="5161024" y="6212568"/>
            <a:ext cx="1845511"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DATA ANALYST</a:t>
            </a:r>
          </a:p>
        </p:txBody>
      </p:sp>
      <p:sp>
        <p:nvSpPr>
          <p:cNvPr id="21" name="Text Placeholder 7">
            <a:extLst>
              <a:ext uri="{FF2B5EF4-FFF2-40B4-BE49-F238E27FC236}">
                <a16:creationId xmlns:a16="http://schemas.microsoft.com/office/drawing/2014/main" id="{5770BAD0-E829-3DDB-D67C-940A0DC8F7D3}"/>
              </a:ext>
            </a:extLst>
          </p:cNvPr>
          <p:cNvSpPr txBox="1">
            <a:spLocks/>
          </p:cNvSpPr>
          <p:nvPr/>
        </p:nvSpPr>
        <p:spPr>
          <a:xfrm>
            <a:off x="2410455" y="5825274"/>
            <a:ext cx="233081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PARTH</a:t>
            </a:r>
          </a:p>
        </p:txBody>
      </p:sp>
      <p:pic>
        <p:nvPicPr>
          <p:cNvPr id="4" name="Picture Placeholder 19">
            <a:extLst>
              <a:ext uri="{FF2B5EF4-FFF2-40B4-BE49-F238E27FC236}">
                <a16:creationId xmlns:a16="http://schemas.microsoft.com/office/drawing/2014/main" id="{B7CFD72A-93AE-2F30-CB38-AEA4E17149A5}"/>
              </a:ext>
            </a:extLst>
          </p:cNvPr>
          <p:cNvPicPr>
            <a:picLocks noChangeAspect="1"/>
          </p:cNvPicPr>
          <p:nvPr/>
        </p:nvPicPr>
        <p:blipFill>
          <a:blip r:embed="rId8"/>
          <a:srcRect/>
          <a:stretch/>
        </p:blipFill>
        <p:spPr>
          <a:xfrm>
            <a:off x="7563653" y="3912818"/>
            <a:ext cx="1845511" cy="1845511"/>
          </a:xfrm>
          <a:prstGeom prst="rect">
            <a:avLst/>
          </a:prstGeom>
          <a:solidFill>
            <a:schemeClr val="bg1">
              <a:lumMod val="95000"/>
            </a:schemeClr>
          </a:solidFill>
        </p:spPr>
      </p:pic>
      <p:sp>
        <p:nvSpPr>
          <p:cNvPr id="5" name="Text Placeholder 8">
            <a:extLst>
              <a:ext uri="{FF2B5EF4-FFF2-40B4-BE49-F238E27FC236}">
                <a16:creationId xmlns:a16="http://schemas.microsoft.com/office/drawing/2014/main" id="{81CEA6F4-5FF1-2621-301A-81CCD0678198}"/>
              </a:ext>
            </a:extLst>
          </p:cNvPr>
          <p:cNvSpPr txBox="1">
            <a:spLocks/>
          </p:cNvSpPr>
          <p:nvPr/>
        </p:nvSpPr>
        <p:spPr>
          <a:xfrm>
            <a:off x="7322292" y="5818296"/>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RAJ KOUSHIK</a:t>
            </a:r>
          </a:p>
        </p:txBody>
      </p:sp>
      <p:sp>
        <p:nvSpPr>
          <p:cNvPr id="23" name="Text Placeholder 12">
            <a:extLst>
              <a:ext uri="{FF2B5EF4-FFF2-40B4-BE49-F238E27FC236}">
                <a16:creationId xmlns:a16="http://schemas.microsoft.com/office/drawing/2014/main" id="{85535849-89A7-17BF-180B-C814FC82EB89}"/>
              </a:ext>
            </a:extLst>
          </p:cNvPr>
          <p:cNvSpPr txBox="1">
            <a:spLocks/>
          </p:cNvSpPr>
          <p:nvPr/>
        </p:nvSpPr>
        <p:spPr>
          <a:xfrm>
            <a:off x="7580905" y="6212568"/>
            <a:ext cx="1845511"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FULL STACK DEVELOPER</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39FFA-B703-A5EF-716F-E8DF883AC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06D9-2EE9-AC95-FA39-760470AC43F0}"/>
              </a:ext>
            </a:extLst>
          </p:cNvPr>
          <p:cNvSpPr>
            <a:spLocks noGrp="1"/>
          </p:cNvSpPr>
          <p:nvPr>
            <p:ph type="ctrTitle"/>
          </p:nvPr>
        </p:nvSpPr>
        <p:spPr>
          <a:xfrm>
            <a:off x="6991350" y="2148840"/>
            <a:ext cx="4524914" cy="1715531"/>
          </a:xfrm>
        </p:spPr>
        <p:txBody>
          <a:bodyPr/>
          <a:lstStyle/>
          <a:p>
            <a:r>
              <a:rPr lang="en-US" sz="2800" dirty="0"/>
              <a:t>PROBLEM STATEMENT</a:t>
            </a:r>
          </a:p>
        </p:txBody>
      </p:sp>
    </p:spTree>
    <p:extLst>
      <p:ext uri="{BB962C8B-B14F-4D97-AF65-F5344CB8AC3E}">
        <p14:creationId xmlns:p14="http://schemas.microsoft.com/office/powerpoint/2010/main" val="149554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878DB-86F3-D2CF-BEF1-FBD4CCF4B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5BAE4-A502-7F69-D570-E332DEA998AB}"/>
              </a:ext>
            </a:extLst>
          </p:cNvPr>
          <p:cNvSpPr>
            <a:spLocks noGrp="1"/>
          </p:cNvSpPr>
          <p:nvPr>
            <p:ph type="title"/>
          </p:nvPr>
        </p:nvSpPr>
        <p:spPr>
          <a:xfrm>
            <a:off x="1362074" y="862640"/>
            <a:ext cx="5111750" cy="512913"/>
          </a:xfrm>
        </p:spPr>
        <p:txBody>
          <a:bodyPr/>
          <a:lstStyle/>
          <a:p>
            <a:r>
              <a:rPr lang="en-US" b="1" dirty="0"/>
              <a:t>PROBLEM STATEMENT</a:t>
            </a:r>
          </a:p>
        </p:txBody>
      </p:sp>
      <p:sp>
        <p:nvSpPr>
          <p:cNvPr id="3" name="Text Placeholder 2">
            <a:extLst>
              <a:ext uri="{FF2B5EF4-FFF2-40B4-BE49-F238E27FC236}">
                <a16:creationId xmlns:a16="http://schemas.microsoft.com/office/drawing/2014/main" id="{1C085C16-5F46-F760-EEDB-C0B16ECEF91E}"/>
              </a:ext>
            </a:extLst>
          </p:cNvPr>
          <p:cNvSpPr>
            <a:spLocks noGrp="1"/>
          </p:cNvSpPr>
          <p:nvPr>
            <p:ph type="body" idx="1"/>
          </p:nvPr>
        </p:nvSpPr>
        <p:spPr>
          <a:xfrm>
            <a:off x="1362074" y="1885530"/>
            <a:ext cx="5280265" cy="3086939"/>
          </a:xfrm>
        </p:spPr>
        <p:txBody>
          <a:bodyPr>
            <a:normAutofit/>
          </a:bodyPr>
          <a:lstStyle/>
          <a:p>
            <a:r>
              <a:rPr lang="en-US" dirty="0"/>
              <a:t>In the current landscape of student housing, there exists a lack of secure and convenient platforms tailored specifically to the needs of students seeking shared living arrangements. Many students struggle to find reliable and trustworthy accommodation options that align with their preferences, leading to frustration and uncertainty in their housing search. Additionally, the absence of comprehensive resources such as transportation information and nearby amenities further complicates the process, leaving students feeling overwhelmed and disconnected from their potential living environments. As a result, there is a pressing need for a solution that addresses these challenges and provides students with a seamless and empowering experience in finding suitable accommodation.</a:t>
            </a:r>
          </a:p>
        </p:txBody>
      </p:sp>
      <p:sp>
        <p:nvSpPr>
          <p:cNvPr id="5" name="Footer Placeholder 4">
            <a:extLst>
              <a:ext uri="{FF2B5EF4-FFF2-40B4-BE49-F238E27FC236}">
                <a16:creationId xmlns:a16="http://schemas.microsoft.com/office/drawing/2014/main" id="{8702020F-DB9C-37EE-C529-5A20C91D8E75}"/>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267097-FE47-CB18-C22C-22AC9A7806E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30510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DB46B-4BE1-5B82-D06D-169742F19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682FE-F8A7-3B32-C61D-89AB0500CA19}"/>
              </a:ext>
            </a:extLst>
          </p:cNvPr>
          <p:cNvSpPr>
            <a:spLocks noGrp="1"/>
          </p:cNvSpPr>
          <p:nvPr>
            <p:ph type="ctrTitle"/>
          </p:nvPr>
        </p:nvSpPr>
        <p:spPr>
          <a:xfrm>
            <a:off x="6991350" y="2148840"/>
            <a:ext cx="4524914" cy="1715531"/>
          </a:xfrm>
        </p:spPr>
        <p:txBody>
          <a:bodyPr/>
          <a:lstStyle/>
          <a:p>
            <a:r>
              <a:rPr lang="en-US" sz="2800" dirty="0"/>
              <a:t>PROJECT DESCRIPTION</a:t>
            </a:r>
          </a:p>
        </p:txBody>
      </p:sp>
    </p:spTree>
    <p:extLst>
      <p:ext uri="{BB962C8B-B14F-4D97-AF65-F5344CB8AC3E}">
        <p14:creationId xmlns:p14="http://schemas.microsoft.com/office/powerpoint/2010/main" val="222115313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{78F1405D-1DF5-4196-A5DA-A93633F2AF14}tf67328976_win32</Template>
  <TotalTime>119</TotalTime>
  <Words>1132</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Söhne</vt:lpstr>
      <vt:lpstr>Tenorite</vt:lpstr>
      <vt:lpstr>Office Theme</vt:lpstr>
      <vt:lpstr>STUDENT HIVE</vt:lpstr>
      <vt:lpstr>PowerPoint Presentation</vt:lpstr>
      <vt:lpstr>INTRODUCTION</vt:lpstr>
      <vt:lpstr>AGENDA</vt:lpstr>
      <vt:lpstr>Team Members &amp; Roles</vt:lpstr>
      <vt:lpstr>MEET OUR TEAM</vt:lpstr>
      <vt:lpstr>PROBLEM STATEMENT</vt:lpstr>
      <vt:lpstr>PROBLEM STATEMENT</vt:lpstr>
      <vt:lpstr>PROJECT DESCRIPTION</vt:lpstr>
      <vt:lpstr>PROJECT DESCRIPTION</vt:lpstr>
      <vt:lpstr>PERSONAS</vt:lpstr>
      <vt:lpstr>Persona 1: Emily,  Budget-Conscious Student</vt:lpstr>
      <vt:lpstr>Persona 2: Alex, Intern/Co-op Seeker</vt:lpstr>
      <vt:lpstr>Persona 3: Jordan,  Graduate Student/Young Professional</vt:lpstr>
      <vt:lpstr>Technologies &amp; Algorithms</vt:lpstr>
      <vt:lpstr>TECHNOLOGIES</vt:lpstr>
      <vt:lpstr>TEAM WORKING AGREEMENT</vt:lpstr>
      <vt:lpstr>PowerPoint Presentation</vt:lpstr>
      <vt:lpstr>RETROSPECTIVE</vt:lpstr>
      <vt:lpstr>What helped us move forward</vt:lpstr>
      <vt:lpstr>What held us back</vt:lpstr>
      <vt:lpstr>What should we do next </vt:lpstr>
      <vt:lpstr>How could we do things differently</vt:lpstr>
      <vt:lpstr>WIKIPAGE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HIVE</dc:title>
  <dc:creator>Velamarthi, Mr. Rajkoushik</dc:creator>
  <cp:lastModifiedBy>Velamarthi, Mr. Rajkoushik</cp:lastModifiedBy>
  <cp:revision>7</cp:revision>
  <dcterms:created xsi:type="dcterms:W3CDTF">2024-02-07T01:13:28Z</dcterms:created>
  <dcterms:modified xsi:type="dcterms:W3CDTF">2024-02-08T04:28:45Z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