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70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504B-79C5-4AD9-B1A9-8B22E583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850006"/>
            <a:ext cx="8144134" cy="3256773"/>
          </a:xfrm>
        </p:spPr>
        <p:txBody>
          <a:bodyPr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2800" b="1" dirty="0"/>
              <a:t>EIC Horizon Prize for 'Affordable High-Tech</a:t>
            </a:r>
            <a:br>
              <a:rPr lang="en-GB" sz="2800" dirty="0"/>
            </a:br>
            <a:r>
              <a:rPr lang="en-GB" sz="2800" b="1" dirty="0"/>
              <a:t>for Humanitarian Aid’</a:t>
            </a:r>
            <a:br>
              <a:rPr lang="en-GB" sz="2800" b="1" dirty="0"/>
            </a:br>
            <a:br>
              <a:rPr lang="en-GB" sz="2800" b="1" dirty="0"/>
            </a:br>
            <a:r>
              <a:rPr lang="en-GB" sz="2800" b="1" dirty="0" err="1"/>
              <a:t>Pametno</a:t>
            </a:r>
            <a:r>
              <a:rPr lang="en-GB" sz="2800" b="1" dirty="0"/>
              <a:t> </a:t>
            </a:r>
            <a:r>
              <a:rPr lang="en-GB" sz="2800" b="1" dirty="0" err="1"/>
              <a:t>grejanje</a:t>
            </a:r>
            <a:r>
              <a:rPr lang="en-GB" sz="2800" b="1" dirty="0"/>
              <a:t> za </a:t>
            </a:r>
            <a:r>
              <a:rPr lang="en-GB" sz="2800" b="1" dirty="0" err="1"/>
              <a:t>ugro</a:t>
            </a:r>
            <a:r>
              <a:rPr lang="sr-Latn-RS" sz="2800" b="1" dirty="0"/>
              <a:t>ž</a:t>
            </a:r>
            <a:r>
              <a:rPr lang="en-GB" sz="2800" b="1" dirty="0" err="1"/>
              <a:t>ene</a:t>
            </a:r>
            <a:br>
              <a:rPr lang="en-GB" sz="2000" b="1" dirty="0"/>
            </a:br>
            <a:br>
              <a:rPr lang="en-GB" sz="2000" dirty="0"/>
            </a:br>
            <a:r>
              <a:rPr lang="en-GB" dirty="0" err="1"/>
              <a:t>WarmApp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A2C5-1119-4143-943D-7323A508B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613955"/>
          </a:xfrm>
        </p:spPr>
        <p:txBody>
          <a:bodyPr>
            <a:normAutofit/>
          </a:bodyPr>
          <a:lstStyle/>
          <a:p>
            <a:r>
              <a:rPr lang="sr-Latn-RS" dirty="0"/>
              <a:t>Koordinatori </a:t>
            </a:r>
            <a:r>
              <a:rPr lang="en-GB" dirty="0"/>
              <a:t>:</a:t>
            </a:r>
            <a:endParaRPr lang="sr-Latn-RS" dirty="0"/>
          </a:p>
          <a:p>
            <a:r>
              <a:rPr lang="en-GB" dirty="0"/>
              <a:t>Stepan Stan</a:t>
            </a:r>
            <a:r>
              <a:rPr lang="sr-Latn-RS" dirty="0"/>
              <a:t>č</a:t>
            </a:r>
            <a:r>
              <a:rPr lang="en-GB" dirty="0" err="1"/>
              <a:t>i</a:t>
            </a:r>
            <a:r>
              <a:rPr lang="sr-Latn-RS" dirty="0"/>
              <a:t>ć</a:t>
            </a:r>
            <a:r>
              <a:rPr lang="en-GB" dirty="0"/>
              <a:t> 0386/2015</a:t>
            </a:r>
          </a:p>
          <a:p>
            <a:r>
              <a:rPr lang="en-GB" dirty="0"/>
              <a:t>Anja </a:t>
            </a:r>
            <a:r>
              <a:rPr lang="en-GB" dirty="0" err="1"/>
              <a:t>Rajkovi</a:t>
            </a:r>
            <a:r>
              <a:rPr lang="sr-Latn-RS" dirty="0"/>
              <a:t>ć</a:t>
            </a:r>
            <a:r>
              <a:rPr lang="en-GB" dirty="0"/>
              <a:t> 0396/2015</a:t>
            </a:r>
            <a:endParaRPr lang="sr-Latn-RS" dirty="0"/>
          </a:p>
          <a:p>
            <a:r>
              <a:rPr lang="sr-Latn-RS" dirty="0"/>
              <a:t>Univerzitet u Beogradu, Elektrotehnički fakultet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59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31CC-98BA-4F19-9213-0B75D174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Budžet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9EEE-E463-4436-A43D-051F3F21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Honorari - </a:t>
            </a:r>
            <a:r>
              <a:rPr lang="en-GB" dirty="0"/>
              <a:t>360</a:t>
            </a:r>
            <a:r>
              <a:rPr lang="sr-Cyrl-BA" dirty="0"/>
              <a:t>,</a:t>
            </a:r>
            <a:r>
              <a:rPr lang="en-GB" dirty="0"/>
              <a:t>640</a:t>
            </a:r>
            <a:r>
              <a:rPr lang="sr-Cyrl-BA" dirty="0"/>
              <a:t>.00</a:t>
            </a:r>
            <a:r>
              <a:rPr lang="en-GB" dirty="0"/>
              <a:t> + 87</a:t>
            </a:r>
            <a:r>
              <a:rPr lang="sr-Cyrl-BA" dirty="0"/>
              <a:t>,</a:t>
            </a:r>
            <a:r>
              <a:rPr lang="en-GB" dirty="0"/>
              <a:t>336</a:t>
            </a:r>
            <a:r>
              <a:rPr lang="sr-Cyrl-BA" dirty="0"/>
              <a:t>.00</a:t>
            </a:r>
            <a:r>
              <a:rPr lang="sr-Latn-RS" dirty="0"/>
              <a:t> EUR</a:t>
            </a:r>
          </a:p>
          <a:p>
            <a:endParaRPr lang="sr-Latn-RS" dirty="0"/>
          </a:p>
          <a:p>
            <a:r>
              <a:rPr lang="sr-Latn-RS" dirty="0"/>
              <a:t>Direktni troškovi - </a:t>
            </a:r>
            <a:r>
              <a:rPr lang="en-US" dirty="0"/>
              <a:t>212</a:t>
            </a:r>
            <a:r>
              <a:rPr lang="sr-Cyrl-BA" dirty="0"/>
              <a:t>,</a:t>
            </a:r>
            <a:r>
              <a:rPr lang="en-US" dirty="0"/>
              <a:t>525</a:t>
            </a:r>
            <a:r>
              <a:rPr lang="sr-Cyrl-BA" dirty="0"/>
              <a:t>.00</a:t>
            </a:r>
            <a:r>
              <a:rPr lang="sr-Latn-RS" dirty="0"/>
              <a:t> EUR</a:t>
            </a:r>
          </a:p>
          <a:p>
            <a:endParaRPr lang="sr-Latn-RS" dirty="0"/>
          </a:p>
          <a:p>
            <a:r>
              <a:rPr lang="sr-Latn-RS" dirty="0"/>
              <a:t>Indirektni troškovi - </a:t>
            </a:r>
            <a:r>
              <a:rPr lang="en-US" dirty="0"/>
              <a:t>248</a:t>
            </a:r>
            <a:r>
              <a:rPr lang="sr-Cyrl-BA" dirty="0"/>
              <a:t>,</a:t>
            </a:r>
            <a:r>
              <a:rPr lang="en-US" dirty="0"/>
              <a:t>705</a:t>
            </a:r>
            <a:r>
              <a:rPr lang="sr-Cyrl-BA" dirty="0"/>
              <a:t>.00</a:t>
            </a:r>
            <a:r>
              <a:rPr lang="sr-Latn-RS" dirty="0"/>
              <a:t> EUR</a:t>
            </a:r>
          </a:p>
          <a:p>
            <a:endParaRPr lang="sr-Latn-RS" dirty="0"/>
          </a:p>
          <a:p>
            <a:r>
              <a:rPr lang="sr-Latn-RS" dirty="0"/>
              <a:t>Total - </a:t>
            </a:r>
            <a:r>
              <a:rPr lang="en-US" b="1" dirty="0"/>
              <a:t>909</a:t>
            </a:r>
            <a:r>
              <a:rPr lang="sr-Cyrl-BA" b="1" dirty="0"/>
              <a:t>,</a:t>
            </a:r>
            <a:r>
              <a:rPr lang="en-US" b="1" dirty="0"/>
              <a:t>206</a:t>
            </a:r>
            <a:r>
              <a:rPr lang="sr-Cyrl-BA" b="1" dirty="0"/>
              <a:t>.00</a:t>
            </a:r>
            <a:r>
              <a:rPr lang="sr-Latn-RS" b="1" dirty="0"/>
              <a:t> 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68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7735-B8F0-41DA-A668-6E85A75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Cena gotovog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0625-FEA1-42D6-8860-168CE0C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Instanca sistema – 25,000.00 EUR za stambenu zgradu sa 200 stanova (15-20m kv.)</a:t>
            </a:r>
          </a:p>
          <a:p>
            <a:endParaRPr lang="sr-Latn-RS" dirty="0"/>
          </a:p>
          <a:p>
            <a:r>
              <a:rPr lang="sr-Latn-RS" dirty="0"/>
              <a:t>Mesečno održavanje - 1,000.00 EUR</a:t>
            </a:r>
          </a:p>
          <a:p>
            <a:endParaRPr lang="sr-Latn-RS" dirty="0"/>
          </a:p>
          <a:p>
            <a:r>
              <a:rPr lang="sr-Latn-RS" dirty="0"/>
              <a:t>Dodatni troškovi – plate za zaposlene koji vrše modifikacije na softveru i dodaju funkcionalnosti na hardveru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150-BB19-467B-B235-B0CF1A39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</a:t>
            </a:r>
            <a:r>
              <a:rPr lang="sr-Latn-RS" dirty="0"/>
              <a:t>č</a:t>
            </a:r>
            <a:r>
              <a:rPr lang="en-GB" dirty="0" err="1"/>
              <a:t>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382-5918-40D6-8EC0-B0A4F44C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82" y="3650518"/>
            <a:ext cx="9613861" cy="3599316"/>
          </a:xfrm>
        </p:spPr>
        <p:txBody>
          <a:bodyPr/>
          <a:lstStyle/>
          <a:p>
            <a:r>
              <a:rPr lang="sr-Latn-RS" dirty="0"/>
              <a:t>Preko milijardu ljudi živi u uslovima ekstremnog siromaštva</a:t>
            </a:r>
          </a:p>
          <a:p>
            <a:r>
              <a:rPr lang="sr-Latn-RS" dirty="0"/>
              <a:t>Ogromna potreba za sistemom koji efikasno i jeftino snabdeva ogroman broj stanovnika toplotnom energijom</a:t>
            </a:r>
          </a:p>
          <a:p>
            <a:r>
              <a:rPr lang="sr-Latn-RS" dirty="0"/>
              <a:t>Softver za optimizaciju potrošnje električne energije</a:t>
            </a:r>
          </a:p>
        </p:txBody>
      </p:sp>
    </p:spTree>
    <p:extLst>
      <p:ext uri="{BB962C8B-B14F-4D97-AF65-F5344CB8AC3E}">
        <p14:creationId xmlns:p14="http://schemas.microsoft.com/office/powerpoint/2010/main" val="50470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3A8-D9E9-42C0-8795-6C54E430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0859-EF27-4EE3-85ED-2ACACD60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9600" dirty="0"/>
              <a:t>Hvala na pažnji!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4135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166-5221-4120-A9AE-57803F26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Sadr</a:t>
            </a:r>
            <a:r>
              <a:rPr lang="sr-Latn-RS" dirty="0"/>
              <a:t>ž</a:t>
            </a:r>
            <a:r>
              <a:rPr lang="en-GB" dirty="0" err="1"/>
              <a:t>aj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8952-15F3-46C9-9959-4389942E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2716"/>
          </a:xfrm>
        </p:spPr>
        <p:txBody>
          <a:bodyPr>
            <a:normAutofit/>
          </a:bodyPr>
          <a:lstStyle/>
          <a:p>
            <a:r>
              <a:rPr lang="sr-Latn-RS" dirty="0"/>
              <a:t>Uvod</a:t>
            </a:r>
          </a:p>
          <a:p>
            <a:r>
              <a:rPr lang="sr-Latn-RS" dirty="0"/>
              <a:t>Postojeće rešenje I unapređenja</a:t>
            </a:r>
          </a:p>
          <a:p>
            <a:r>
              <a:rPr lang="sr-Latn-RS" dirty="0"/>
              <a:t>Korisnici</a:t>
            </a:r>
          </a:p>
          <a:p>
            <a:r>
              <a:rPr lang="sr-Latn-RS" dirty="0"/>
              <a:t>Tehnički koncepti</a:t>
            </a:r>
          </a:p>
          <a:p>
            <a:r>
              <a:rPr lang="sr-Latn-RS" dirty="0"/>
              <a:t>Moduli rešenja</a:t>
            </a:r>
          </a:p>
          <a:p>
            <a:r>
              <a:rPr lang="sr-Latn-RS" dirty="0"/>
              <a:t>Rezultati projekta</a:t>
            </a:r>
          </a:p>
          <a:p>
            <a:r>
              <a:rPr lang="sr-Latn-RS" dirty="0"/>
              <a:t>Budžet</a:t>
            </a:r>
          </a:p>
          <a:p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6970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340B-DC59-4F23-84F5-A7BBBE0B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0ABD-B09A-4191-92EC-FBCD42C9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Konkurs </a:t>
            </a:r>
            <a:r>
              <a:rPr lang="en-GB" b="1" dirty="0"/>
              <a:t>EIC Horizon Prize for 'Affordable High-Tech</a:t>
            </a:r>
            <a:br>
              <a:rPr lang="en-GB" dirty="0"/>
            </a:br>
            <a:r>
              <a:rPr lang="en-GB" b="1" dirty="0"/>
              <a:t>for Humanitarian Aid’</a:t>
            </a:r>
            <a:endParaRPr lang="sr-Latn-RS" b="1" dirty="0"/>
          </a:p>
          <a:p>
            <a:r>
              <a:rPr lang="sr-Latn-RS" b="1" dirty="0"/>
              <a:t>Osnovni cilj – dobijanje što većeg kvaliteta krajnjeg proizvoda na finansijski i energetski najoptimalniji način.</a:t>
            </a:r>
          </a:p>
          <a:p>
            <a:r>
              <a:rPr lang="sr-Latn-RS" b="1" dirty="0"/>
              <a:t>Znatni napredak u distribuciji toplotne energije ugroženoj populaciji.</a:t>
            </a:r>
          </a:p>
          <a:p>
            <a:r>
              <a:rPr lang="sr-Latn-RS" b="1" dirty="0"/>
              <a:t>Krajnji cilj – poboljšan životni standard ugroženih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8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AE55-2036-4E7B-B7AA-666601E5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Participanti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C68BA-E6D3-4EED-A412-DB38E75D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Koordinator participant – Univerzitet u Beogradu, Elektrotehnički fakultet, Srbija</a:t>
            </a:r>
          </a:p>
          <a:p>
            <a:r>
              <a:rPr lang="sr-Latn-RS" dirty="0"/>
              <a:t>Umea Univerzitet, Odsek za fiziku, Švedska</a:t>
            </a:r>
          </a:p>
          <a:p>
            <a:r>
              <a:rPr lang="sr-Latn-RS" dirty="0"/>
              <a:t>Univerzitet u Ljubljani, Elektrotehnički fakultet, Slovenija</a:t>
            </a:r>
          </a:p>
          <a:p>
            <a:r>
              <a:rPr lang="sr-Latn-RS" dirty="0"/>
              <a:t>Institut za termodinamičko inženjerstvo, Štutgart, Nemačka</a:t>
            </a:r>
          </a:p>
          <a:p>
            <a:r>
              <a:rPr lang="sr-Latn-RS" dirty="0"/>
              <a:t>Kompanija ADAX, Oslo, Norveška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85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191-D2C8-48AB-9BF2-0BAA2DF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Trenutna</a:t>
            </a:r>
            <a:r>
              <a:rPr lang="en-GB" dirty="0"/>
              <a:t> </a:t>
            </a:r>
            <a:r>
              <a:rPr lang="en-GB" dirty="0" err="1"/>
              <a:t>struktura</a:t>
            </a:r>
            <a:r>
              <a:rPr lang="en-GB" dirty="0"/>
              <a:t> I </a:t>
            </a:r>
            <a:r>
              <a:rPr lang="en-GB" dirty="0" err="1"/>
              <a:t>mogu</a:t>
            </a:r>
            <a:r>
              <a:rPr lang="sr-Latn-RS" dirty="0"/>
              <a:t>ć</a:t>
            </a:r>
            <a:r>
              <a:rPr lang="en-GB" dirty="0"/>
              <a:t>a </a:t>
            </a:r>
            <a:r>
              <a:rPr lang="en-GB" dirty="0" err="1"/>
              <a:t>unapre</a:t>
            </a:r>
            <a:r>
              <a:rPr lang="sr-Latn-RS" dirty="0"/>
              <a:t>đ</a:t>
            </a:r>
            <a:r>
              <a:rPr lang="en-GB" dirty="0" err="1"/>
              <a:t>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B31F-CE3F-4D0B-96F8-F096ABE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Sistem – norveški panel i termostat</a:t>
            </a:r>
          </a:p>
          <a:p>
            <a:r>
              <a:rPr lang="sr-Latn-RS" dirty="0"/>
              <a:t>Termostat je povezan sa panelom i reguliše temperaturu objekta</a:t>
            </a:r>
          </a:p>
          <a:p>
            <a:r>
              <a:rPr lang="sr-Latn-RS" dirty="0"/>
              <a:t>Novo rešenje – omogućava daljinsku kontrolu grejnog sistema </a:t>
            </a:r>
          </a:p>
          <a:p>
            <a:r>
              <a:rPr lang="sr-Latn-RS" dirty="0"/>
              <a:t>Najznačajnija odlika – znatna ušteda u potrošnji električne energije</a:t>
            </a:r>
          </a:p>
          <a:p>
            <a:r>
              <a:rPr lang="sr-Latn-RS" dirty="0"/>
              <a:t>Preciznost – podaci iz hidrometeorološkog zavoda</a:t>
            </a:r>
          </a:p>
          <a:p>
            <a:r>
              <a:rPr lang="sr-Latn-RS" dirty="0"/>
              <a:t>Web i mobilna aplikacija za daljinsko upravljanje</a:t>
            </a:r>
          </a:p>
        </p:txBody>
      </p:sp>
    </p:spTree>
    <p:extLst>
      <p:ext uri="{BB962C8B-B14F-4D97-AF65-F5344CB8AC3E}">
        <p14:creationId xmlns:p14="http://schemas.microsoft.com/office/powerpoint/2010/main" val="312815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A54-C476-4271-B266-C3DC20E5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Korisnici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B7EC-35FF-444E-BE9F-CAD0D033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73020"/>
          </a:xfrm>
        </p:spPr>
        <p:txBody>
          <a:bodyPr>
            <a:normAutofit fontScale="92500" lnSpcReduction="10000"/>
          </a:bodyPr>
          <a:lstStyle/>
          <a:p>
            <a:r>
              <a:rPr lang="sr-Latn-RS" b="1" dirty="0"/>
              <a:t>Administrator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Instalacija sistema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Raspodela mobilnih uređaja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Distribucija lozinki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Odobravanje naloga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Selekcija tehničara</a:t>
            </a:r>
            <a:r>
              <a:rPr lang="sr-Cyrl-BA" dirty="0"/>
              <a:t> </a:t>
            </a:r>
            <a:endParaRPr lang="en-GB" dirty="0"/>
          </a:p>
          <a:p>
            <a:r>
              <a:rPr lang="sr-Latn-RS" b="1" dirty="0"/>
              <a:t>Tehničar volonter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Održavanje hardvera sistema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Nadgledanje podataka o temperaturi</a:t>
            </a:r>
          </a:p>
          <a:p>
            <a:r>
              <a:rPr lang="sr-Latn-RS" b="1" dirty="0"/>
              <a:t>Krajnji korisnik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Poseduje stambeni objekat sa električnom energijom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Ima resurse za regulisanje računa potrošnje električne energije (račun može da pokrije država/organizacija)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Pogodnost – posedovanje mobilog uređaja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b="1" dirty="0"/>
              <a:t>Savesno korišćenje dostupnih resursa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806B-0450-40BA-B187-0682D2E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 rešenja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297B-BDCC-4C41-9BB9-51D556E7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dirty="0"/>
              <a:t>Grejno telo</a:t>
            </a:r>
          </a:p>
          <a:p>
            <a:r>
              <a:rPr lang="sr-Latn-RS" sz="2800" b="1" dirty="0"/>
              <a:t>Server</a:t>
            </a:r>
          </a:p>
          <a:p>
            <a:r>
              <a:rPr lang="sr-Latn-RS" sz="2800" b="1" dirty="0"/>
              <a:t>Lokalna mreža</a:t>
            </a:r>
          </a:p>
          <a:p>
            <a:r>
              <a:rPr lang="sr-Latn-RS" sz="2800" b="1" dirty="0"/>
              <a:t>Aplikacija</a:t>
            </a:r>
          </a:p>
          <a:p>
            <a:r>
              <a:rPr lang="sr-Latn-RS" sz="2800" b="1" dirty="0"/>
              <a:t>Dodatni modul – obezbeđenje servera od eventualne krađe/nesavesnog korišćenja</a:t>
            </a:r>
          </a:p>
        </p:txBody>
      </p:sp>
    </p:spTree>
    <p:extLst>
      <p:ext uri="{BB962C8B-B14F-4D97-AF65-F5344CB8AC3E}">
        <p14:creationId xmlns:p14="http://schemas.microsoft.com/office/powerpoint/2010/main" val="215903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F52-2992-4E82-A572-FBD341EF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Tehni</a:t>
            </a:r>
            <a:r>
              <a:rPr lang="sr-Latn-RS" dirty="0"/>
              <a:t>č</a:t>
            </a:r>
            <a:r>
              <a:rPr lang="en-GB" dirty="0" err="1"/>
              <a:t>ki</a:t>
            </a:r>
            <a:r>
              <a:rPr lang="en-GB" dirty="0"/>
              <a:t> </a:t>
            </a:r>
            <a:r>
              <a:rPr lang="sr-Latn-RS" dirty="0"/>
              <a:t>k</a:t>
            </a:r>
            <a:r>
              <a:rPr lang="en-GB" dirty="0" err="1"/>
              <a:t>oncept</a:t>
            </a:r>
            <a:r>
              <a:rPr lang="sr-Latn-RS" dirty="0"/>
              <a:t>i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0263-271A-4282-A426-839C0D3F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6557606" cy="421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Komunikacija </a:t>
            </a:r>
          </a:p>
          <a:p>
            <a:r>
              <a:rPr lang="sr-Latn-RS" dirty="0"/>
              <a:t>Server – hidrometeorološki zavod putem Interneta</a:t>
            </a:r>
          </a:p>
          <a:p>
            <a:r>
              <a:rPr lang="sr-Latn-RS" dirty="0"/>
              <a:t>Server – krajnji korisnik putem Interneta ili lokalne mreže</a:t>
            </a:r>
          </a:p>
          <a:p>
            <a:r>
              <a:rPr lang="sr-Latn-RS" dirty="0"/>
              <a:t>Server – termostat putem lokalne mreže</a:t>
            </a:r>
          </a:p>
          <a:p>
            <a:r>
              <a:rPr lang="sr-Latn-RS" dirty="0"/>
              <a:t>Termostat – grejno telo putem integrisanih električnih kola</a:t>
            </a:r>
          </a:p>
          <a:p>
            <a:r>
              <a:rPr lang="sr-Latn-RS" dirty="0"/>
              <a:t>Termostat – krajnji korisnik putem aplikacije ili touch pad-a na termostatu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C9C68-F1A3-413E-B172-F4C9E784DCCC}"/>
              </a:ext>
            </a:extLst>
          </p:cNvPr>
          <p:cNvSpPr txBox="1"/>
          <p:nvPr/>
        </p:nvSpPr>
        <p:spPr>
          <a:xfrm>
            <a:off x="7521262" y="2343955"/>
            <a:ext cx="43273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Arhitektura</a:t>
            </a:r>
          </a:p>
          <a:p>
            <a:endParaRPr lang="sr-Latn-RS" dirty="0"/>
          </a:p>
          <a:p>
            <a:r>
              <a:rPr lang="sr-Latn-RS" dirty="0"/>
              <a:t>Server – 8GB RAM, i5 procesor (minimalna konfiguracija)</a:t>
            </a:r>
          </a:p>
          <a:p>
            <a:endParaRPr lang="sr-Latn-RS" dirty="0"/>
          </a:p>
          <a:p>
            <a:r>
              <a:rPr lang="sr-Latn-RS" dirty="0"/>
              <a:t>Norveski panel – maksimalna snaga 1500W</a:t>
            </a:r>
          </a:p>
          <a:p>
            <a:endParaRPr lang="sr-Latn-RS" dirty="0"/>
          </a:p>
          <a:p>
            <a:r>
              <a:rPr lang="sr-Latn-RS" dirty="0"/>
              <a:t>Lokalna mreža – LAN/WiFi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1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4ECD-1632-4B41-BE93-4B4A228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projekta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409E-AF78-4597-B6D2-794B70D60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sr-Latn-RS" dirty="0"/>
              <a:t>Plan projekta</a:t>
            </a:r>
          </a:p>
          <a:p>
            <a:pPr lvl="0"/>
            <a:r>
              <a:rPr lang="sr-Latn-RS" dirty="0"/>
              <a:t>Procena budžeta</a:t>
            </a:r>
          </a:p>
          <a:p>
            <a:pPr lvl="0"/>
            <a:r>
              <a:rPr lang="sr-Latn-RS" dirty="0"/>
              <a:t>Oformljeni timovi</a:t>
            </a:r>
          </a:p>
          <a:p>
            <a:pPr lvl="0"/>
            <a:r>
              <a:rPr lang="sr-Latn-RS" dirty="0"/>
              <a:t>Izvršene nabavke</a:t>
            </a:r>
          </a:p>
          <a:p>
            <a:pPr lvl="0"/>
            <a:r>
              <a:rPr lang="sr-Latn-RS" dirty="0"/>
              <a:t>Prototip optimizovanog norveskog panela</a:t>
            </a:r>
          </a:p>
          <a:p>
            <a:pPr lvl="0"/>
            <a:r>
              <a:rPr lang="sr-Latn-RS" dirty="0"/>
              <a:t>Prototip termostata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9E42-0CF7-4706-854D-04254537F7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sr-Latn-RS" dirty="0"/>
              <a:t>Prototip lokalne mreže</a:t>
            </a:r>
          </a:p>
          <a:p>
            <a:pPr lvl="0"/>
            <a:r>
              <a:rPr lang="sr-Latn-RS" dirty="0"/>
              <a:t>Prototip softvera</a:t>
            </a:r>
          </a:p>
          <a:p>
            <a:pPr lvl="0"/>
            <a:r>
              <a:rPr lang="sr-Latn-RS" dirty="0"/>
              <a:t>Prototip korisničke aplikacije</a:t>
            </a:r>
          </a:p>
          <a:p>
            <a:pPr lvl="0"/>
            <a:r>
              <a:rPr lang="sr-Latn-RS" dirty="0"/>
              <a:t>Beta verzija krajnjeg sistema</a:t>
            </a:r>
          </a:p>
          <a:p>
            <a:pPr lvl="0"/>
            <a:r>
              <a:rPr lang="sr-Latn-RS" dirty="0"/>
              <a:t>Krajnji proizvod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110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</TotalTime>
  <Words>425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   EIC Horizon Prize for 'Affordable High-Tech for Humanitarian Aid’  Pametno grejanje za ugrožene  WarmApp</vt:lpstr>
      <vt:lpstr>Sadržaj</vt:lpstr>
      <vt:lpstr>Uvod</vt:lpstr>
      <vt:lpstr>Participanti</vt:lpstr>
      <vt:lpstr>Trenutna struktura I moguća unapređenja</vt:lpstr>
      <vt:lpstr>Korisnici</vt:lpstr>
      <vt:lpstr>Moduli rešenja</vt:lpstr>
      <vt:lpstr>Tehnički koncepti </vt:lpstr>
      <vt:lpstr>Rezultati projekta</vt:lpstr>
      <vt:lpstr>Budžet</vt:lpstr>
      <vt:lpstr>Cena gotovog sistema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EIC Horizon Prize for 'Affordable High-Tech for Humanitarian Aid’  Pametno grejanje za ugrozene  WarmApp</dc:title>
  <dc:creator>Anja Rajkovic</dc:creator>
  <cp:lastModifiedBy>Anja Rajkovic</cp:lastModifiedBy>
  <cp:revision>10</cp:revision>
  <dcterms:created xsi:type="dcterms:W3CDTF">2018-06-17T13:54:54Z</dcterms:created>
  <dcterms:modified xsi:type="dcterms:W3CDTF">2018-06-17T21:47:29Z</dcterms:modified>
</cp:coreProperties>
</file>