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727"/>
  </p:normalViewPr>
  <p:slideViewPr>
    <p:cSldViewPr snapToGrid="0" snapToObjects="1">
      <p:cViewPr varScale="1">
        <p:scale>
          <a:sx n="87" d="100"/>
          <a:sy n="87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128B-CBF6-824A-9488-166CE10F0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1E56-C9EB-BF48-85F6-3B825B857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35D0-4F0A-4C49-9039-411B536A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0686-4B6B-3448-9713-4F41D856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C5FD-2E81-2A44-A72E-255FE317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5099-3D03-9A48-A438-CC3D372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65786-4B22-CD48-A870-0441CFCB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45A7-679C-F54F-95D1-B21FD1C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DB67-2879-4248-B9A6-2EBB5837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5C62-42AC-D841-9231-52EC3091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4B9E-3685-3F49-AA6B-3D7F55F0D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5389A-EC61-DD47-A6C6-78ACECA5B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E094-A4C0-0A48-BE27-CE48942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846C-7008-5348-A0A1-E1B72A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4C32-BF90-7A42-AF9A-0A980088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E184-920E-3043-AACA-ECBA1377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3AD6-E1D4-CC43-A0B3-40F351AB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31E1-9F7B-3546-8F64-B6952B5B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1687-C88A-6842-A504-BFD0A4B6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D2E7-BE0A-EC40-AB71-5B765232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6CF7-1E84-C640-A837-D99CBDF9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F11C-9BCE-A04E-ACCE-AF0E8B78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F9E8-0C3C-F14F-A18F-FEBD47EB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8D4D-5271-2B43-9A8A-0432EDFA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EE1B-583E-7148-BF7F-158D258A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6E9C-3D7F-3B47-878C-B07AD268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525F-E4D7-6847-B6E8-26E71C28B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1C53-BC20-254E-B9C6-94491E8EE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9B01A-9606-1645-9D87-5F5C9E4A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E5B2-EC89-454C-9D7C-501B1BA6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128F-AA3D-6549-B744-36631CC6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9D4B-725D-1742-8FF3-23625FC3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CCFD-109A-B04D-9F08-733D1681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D5A4-D1DF-C24B-B9B1-FA2663023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338AF-5CB9-D740-9DFF-038C0E39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6E229-A390-7E4C-AEAE-00B6564A9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2C94C-2195-AB46-9998-CCB28220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98EE9-63A9-0749-8DDD-5BF8B958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AE837-32E7-E34C-946F-486089A1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9196-CDD4-4C4E-B496-D9AE8478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D114F-AD26-4544-A8A8-885FE70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3EC82-311B-E94E-AF91-0B76000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DEBA2-ECAA-5B4D-A897-AB4E049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6A3F9-648F-8346-8521-1795AF19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8C89D-0FA3-664C-9901-D8C76E94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3311A-DACF-0B46-912D-4D049F87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870D-78E0-384D-99E1-77CE8F12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2594-900F-4444-81CA-72F3A1C63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BDD72-7A43-8147-B3D6-11C6DDE8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5A6B1-0A62-4847-B710-8BF07DCE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1AE1-14A4-554F-9E49-893FB009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F523F-C3E9-8F40-BE81-C1512223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5355-6CD9-6B4F-8CB1-A6A3A089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E2D3D-5202-9842-ADE3-3E19ECA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1A246-19D3-534F-BEDD-D89B29F8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640D4-3156-4C46-ACFF-9E62C8D2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21677-7AFE-2F44-BFF3-319B5FCA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47EA-53B9-9A43-8AC8-663314F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3F9AF-7C63-6640-B3A9-AA8DE41E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A5BD-10F8-0441-B614-32855589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2BBC-2F54-DB4E-B765-B2EB20FA0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8D15-2FCB-4C45-A440-410BB6518FE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7C23-710D-8E40-B306-33A9D72CB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A4BA-0652-1649-8894-7BB57502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5CC8-09EF-364E-981E-B395C671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7" y="60186"/>
            <a:ext cx="11818035" cy="5352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Innovators</a:t>
            </a:r>
            <a:r>
              <a:rPr lang="en-US" sz="2800" dirty="0">
                <a:solidFill>
                  <a:sysClr val="windowText" lastClr="000000"/>
                </a:solidFill>
              </a:rPr>
              <a:t>: </a:t>
            </a:r>
            <a:r>
              <a:rPr lang="en-IN" sz="2400" dirty="0"/>
              <a:t>Enhancing Factory walkthrough with augmented reality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1087" y="1858037"/>
            <a:ext cx="3982971" cy="2097161"/>
            <a:chOff x="13366" y="1847906"/>
            <a:chExt cx="3982971" cy="2097161"/>
          </a:xfrm>
        </p:grpSpPr>
        <p:sp>
          <p:nvSpPr>
            <p:cNvPr id="8" name="Rectangle 7"/>
            <p:cNvSpPr/>
            <p:nvPr/>
          </p:nvSpPr>
          <p:spPr>
            <a:xfrm>
              <a:off x="58057" y="2206261"/>
              <a:ext cx="3938280" cy="1738806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>
              <a:noFill/>
            </a:ln>
          </p:spPr>
          <p:txBody>
            <a:bodyPr wrap="square" lIns="121912" tIns="60956" rIns="121912" bIns="60956">
              <a:noAutofit/>
            </a:bodyPr>
            <a:lstStyle/>
            <a:p>
              <a:pPr algn="just"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At present the factory workflow is demonstrated using videos and presentations.</a:t>
              </a:r>
            </a:p>
            <a:p>
              <a:pPr algn="just"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To make the presentation more interesting and enjoyable for the audience we can use AR technology to give them a detailed explanation of the Factory processes.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6464" y="2150820"/>
              <a:ext cx="799728" cy="1"/>
            </a:xfrm>
            <a:prstGeom prst="line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 flipV="1">
              <a:off x="569288" y="2150820"/>
              <a:ext cx="3274847" cy="1"/>
            </a:xfrm>
            <a:prstGeom prst="line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</p:cxnSp>
        <p:sp>
          <p:nvSpPr>
            <p:cNvPr id="11" name="TextBox 10"/>
            <p:cNvSpPr txBox="1"/>
            <p:nvPr/>
          </p:nvSpPr>
          <p:spPr bwMode="auto">
            <a:xfrm>
              <a:off x="13366" y="1847906"/>
              <a:ext cx="2134605" cy="275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1912" tIns="60956" rIns="121912" bIns="60956" rtlCol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lvl="0" indent="0" algn="just" defTabSz="68463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05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anose="020B0502040204020203" pitchFamily="34" charset="0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sz="1400" kern="0" dirty="0">
                  <a:solidFill>
                    <a:srgbClr val="075CA9"/>
                  </a:solidFill>
                </a:rPr>
                <a:t>BUSINESS SCENARIO </a:t>
              </a:r>
              <a:endParaRPr lang="en-GB" sz="1400" kern="0" dirty="0">
                <a:solidFill>
                  <a:srgbClr val="075CA9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63683" y="3891624"/>
            <a:ext cx="4051244" cy="2380696"/>
            <a:chOff x="8063682" y="3891624"/>
            <a:chExt cx="4051244" cy="2380696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8072834" y="3891624"/>
              <a:ext cx="2728697" cy="237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1912" tIns="60956" rIns="121912" bIns="60956" rtlCol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lvl="0" indent="0" algn="just" defTabSz="68463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05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anose="020B0502040204020203" pitchFamily="34" charset="0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GB" sz="1400" kern="0" dirty="0">
                  <a:solidFill>
                    <a:srgbClr val="075CA9"/>
                  </a:solidFill>
                </a:rPr>
                <a:t>VALUE PROPOSITION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072837" y="4220664"/>
              <a:ext cx="1074548" cy="1"/>
            </a:xfrm>
            <a:prstGeom prst="line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>
            <a:xfrm flipV="1">
              <a:off x="9100733" y="4220664"/>
              <a:ext cx="2814976" cy="1"/>
            </a:xfrm>
            <a:prstGeom prst="line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</p:cxnSp>
        <p:sp>
          <p:nvSpPr>
            <p:cNvPr id="17" name="Rectangle 16"/>
            <p:cNvSpPr/>
            <p:nvPr/>
          </p:nvSpPr>
          <p:spPr>
            <a:xfrm>
              <a:off x="8063682" y="4312006"/>
              <a:ext cx="4051244" cy="1960314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>
              <a:noFill/>
            </a:ln>
          </p:spPr>
          <p:txBody>
            <a:bodyPr wrap="square" lIns="121912" tIns="60956" rIns="121912" bIns="60956">
              <a:noAutofit/>
            </a:bodyPr>
            <a:lstStyle/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kern="0" dirty="0">
                  <a:solidFill>
                    <a:prstClr val="black"/>
                  </a:solidFill>
                  <a:latin typeface="+mj-lt"/>
                  <a:ea typeface="Segoe UI" panose="020B0502040204020203" pitchFamily="34" charset="0"/>
                  <a:cs typeface="Arial" panose="020B0604020202020204" pitchFamily="34" charset="0"/>
                </a:rPr>
                <a:t>Captivating walkthrough experience with AR.</a:t>
              </a:r>
            </a:p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kern="0" dirty="0">
                  <a:solidFill>
                    <a:prstClr val="black"/>
                  </a:solidFill>
                  <a:latin typeface="+mj-lt"/>
                  <a:ea typeface="Segoe UI" panose="020B0502040204020203" pitchFamily="34" charset="0"/>
                  <a:cs typeface="Arial" panose="020B0604020202020204" pitchFamily="34" charset="0"/>
                </a:rPr>
                <a:t>Simple to implement using a phone or tablet.</a:t>
              </a:r>
            </a:p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kern="0" dirty="0">
                  <a:solidFill>
                    <a:prstClr val="black"/>
                  </a:solidFill>
                  <a:latin typeface="+mj-lt"/>
                  <a:ea typeface="Segoe UI" panose="020B0502040204020203" pitchFamily="34" charset="0"/>
                  <a:cs typeface="Arial" panose="020B0604020202020204" pitchFamily="34" charset="0"/>
                </a:rPr>
                <a:t>Deliver detailed walkthrough in a short time.</a:t>
              </a:r>
            </a:p>
            <a:p>
              <a:pPr algn="just">
                <a:defRPr/>
              </a:pPr>
              <a:endParaRPr lang="en-US" sz="1200" kern="0" dirty="0">
                <a:solidFill>
                  <a:prstClr val="black"/>
                </a:solidFill>
                <a:ea typeface="Segoe UI" panose="020B0502040204020203" pitchFamily="34" charset="0"/>
                <a:cs typeface="Arial" panose="020B0604020202020204" pitchFamily="34" charset="0"/>
              </a:endParaRPr>
            </a:p>
            <a:p>
              <a:pPr algn="just">
                <a:defRPr/>
              </a:pPr>
              <a:endParaRPr lang="en-US" sz="1200" kern="0" dirty="0">
                <a:solidFill>
                  <a:prstClr val="black"/>
                </a:solidFill>
                <a:ea typeface="Segoe UI" panose="020B0502040204020203" pitchFamily="34" charset="0"/>
                <a:cs typeface="Arial" panose="020B0604020202020204" pitchFamily="34" charset="0"/>
              </a:endParaRPr>
            </a:p>
            <a:p>
              <a:pPr algn="just">
                <a:defRPr/>
              </a:pPr>
              <a:endParaRPr lang="en-US" sz="1200" kern="0" dirty="0">
                <a:solidFill>
                  <a:prstClr val="black"/>
                </a:solidFill>
                <a:ea typeface="Segoe UI" panose="020B0502040204020203" pitchFamily="34" charset="0"/>
                <a:cs typeface="Arial" panose="020B0604020202020204" pitchFamily="34" charset="0"/>
              </a:endParaRPr>
            </a:p>
            <a:p>
              <a:pPr algn="just">
                <a:defRPr/>
              </a:pPr>
              <a:r>
                <a:rPr lang="en-US" sz="1200" kern="0" dirty="0">
                  <a:solidFill>
                    <a:prstClr val="black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00" y="3849429"/>
            <a:ext cx="3987837" cy="2422892"/>
            <a:chOff x="8500" y="3901680"/>
            <a:chExt cx="3987837" cy="242289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77245" y="4229747"/>
              <a:ext cx="799728" cy="1"/>
            </a:xfrm>
            <a:prstGeom prst="line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V="1">
              <a:off x="560069" y="4229747"/>
              <a:ext cx="3274847" cy="1"/>
            </a:xfrm>
            <a:prstGeom prst="line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</p:cxnSp>
        <p:sp>
          <p:nvSpPr>
            <p:cNvPr id="27" name="TextBox 26"/>
            <p:cNvSpPr txBox="1"/>
            <p:nvPr/>
          </p:nvSpPr>
          <p:spPr bwMode="auto">
            <a:xfrm>
              <a:off x="8500" y="3901680"/>
              <a:ext cx="3501784" cy="383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1912" tIns="60956" rIns="121912" bIns="60956" rtlCol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lvl="0" indent="0" algn="just" defTabSz="68463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05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anose="020B0502040204020203" pitchFamily="34" charset="0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sz="1400" kern="0" dirty="0">
                  <a:solidFill>
                    <a:srgbClr val="075CA9"/>
                  </a:solidFill>
                </a:rPr>
                <a:t>OPPORTUNITY</a:t>
              </a:r>
              <a:endParaRPr lang="en-GB" sz="1400" kern="0" dirty="0">
                <a:solidFill>
                  <a:srgbClr val="075CA9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908" y="4294043"/>
              <a:ext cx="3939429" cy="2030529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>
              <a:noFill/>
            </a:ln>
          </p:spPr>
          <p:txBody>
            <a:bodyPr wrap="square" lIns="121912" tIns="60956" rIns="121912" bIns="60956">
              <a:noAutofit/>
            </a:bodyPr>
            <a:lstStyle/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Impress clients with a captivating presentation.</a:t>
              </a:r>
            </a:p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Make it less boring by delivering key details within a short period of time.</a:t>
              </a:r>
            </a:p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Visual representations have a wider reach than texts/words.</a:t>
              </a:r>
            </a:p>
            <a:p>
              <a:pPr algn="just">
                <a:defRPr/>
              </a:pPr>
              <a:endParaRPr lang="en-US" sz="1200" dirty="0">
                <a:solidFill>
                  <a:srgbClr val="141414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9120" y="1800010"/>
            <a:ext cx="3921752" cy="5057988"/>
            <a:chOff x="4029120" y="1834843"/>
            <a:chExt cx="3921752" cy="4487581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096756" y="2148660"/>
              <a:ext cx="995436" cy="1"/>
            </a:xfrm>
            <a:prstGeom prst="line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V="1">
              <a:off x="4829951" y="2148660"/>
              <a:ext cx="2784137" cy="1"/>
            </a:xfrm>
            <a:prstGeom prst="line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</p:cxnSp>
        <p:sp>
          <p:nvSpPr>
            <p:cNvPr id="32" name="TextBox 31"/>
            <p:cNvSpPr txBox="1"/>
            <p:nvPr/>
          </p:nvSpPr>
          <p:spPr bwMode="auto">
            <a:xfrm>
              <a:off x="4029120" y="1834843"/>
              <a:ext cx="3341233" cy="29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1912" tIns="60956" rIns="121912" bIns="60956" rtlCol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lvl="0" indent="0" algn="just" defTabSz="68463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05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anose="020B0502040204020203" pitchFamily="34" charset="0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sz="1400" kern="0" dirty="0">
                  <a:solidFill>
                    <a:srgbClr val="075CA9"/>
                  </a:solidFill>
                </a:rPr>
                <a:t>SOLUTION / APPROACH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75612" y="2206262"/>
              <a:ext cx="3875260" cy="4116162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>
              <a:noFill/>
            </a:ln>
          </p:spPr>
          <p:txBody>
            <a:bodyPr wrap="square" lIns="121912" tIns="60956" rIns="121912" bIns="60956">
              <a:noAutofit/>
            </a:bodyPr>
            <a:lstStyle/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 Use marker based approach to make the user point a phone/tablet to a designated marker.</a:t>
              </a:r>
            </a:p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Once marker is  in frame, animations/video are displayed.</a:t>
              </a:r>
            </a:p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Use different markers for one particular part of the factory.</a:t>
              </a:r>
            </a:p>
            <a:p>
              <a:pPr marL="171446" indent="-171446" algn="just"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Markers can be a plain cardboard or a sheet with a particular text as marker.</a:t>
              </a:r>
            </a:p>
            <a:p>
              <a:pPr algn="just"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Tools and technologies:</a:t>
              </a:r>
            </a:p>
            <a:p>
              <a:pPr algn="just"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Unity,</a:t>
              </a:r>
            </a:p>
            <a:p>
              <a:pPr algn="just"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Vuforia AR Engine</a:t>
              </a:r>
            </a:p>
            <a:p>
              <a:pPr algn="just"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Latest IOS or android phone/tablet.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33004" y="555614"/>
            <a:ext cx="4081923" cy="1841861"/>
            <a:chOff x="8033004" y="740607"/>
            <a:chExt cx="4081922" cy="1841861"/>
          </a:xfrm>
        </p:grpSpPr>
        <p:sp>
          <p:nvSpPr>
            <p:cNvPr id="35" name="TextBox 34"/>
            <p:cNvSpPr txBox="1"/>
            <p:nvPr/>
          </p:nvSpPr>
          <p:spPr bwMode="auto">
            <a:xfrm>
              <a:off x="8033004" y="740607"/>
              <a:ext cx="3268673" cy="25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1912" tIns="60956" rIns="121912" bIns="60956" rtlCol="0">
              <a:prstTxWarp prst="textNoShape">
                <a:avLst/>
              </a:prstTxWarp>
              <a:noAutofit/>
            </a:bodyPr>
            <a:lstStyle/>
            <a:p>
              <a:pPr algn="just" defTabSz="91273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67" b="1" dirty="0">
                  <a:solidFill>
                    <a:srgbClr val="075CA9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BENEFIT/OUTCOME</a:t>
              </a:r>
              <a:endParaRPr lang="en-GB" sz="1467" b="1" dirty="0">
                <a:solidFill>
                  <a:srgbClr val="075CA9"/>
                </a:solidFill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8069888" y="1044279"/>
              <a:ext cx="1074548" cy="1"/>
            </a:xfrm>
            <a:prstGeom prst="line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 flipV="1">
              <a:off x="9100733" y="1044278"/>
              <a:ext cx="2814976" cy="1"/>
            </a:xfrm>
            <a:prstGeom prst="line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8059130" y="1110703"/>
              <a:ext cx="4055796" cy="1471765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>
              <a:noFill/>
            </a:ln>
          </p:spPr>
          <p:txBody>
            <a:bodyPr wrap="square" lIns="121912" tIns="60956" rIns="121912" bIns="60956">
              <a:noAutofit/>
            </a:bodyPr>
            <a:lstStyle/>
            <a:p>
              <a:pPr algn="just">
                <a:defRPr/>
              </a:pPr>
              <a:r>
                <a:rPr lang="en-US" sz="1333" i="1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Using AR we can reduce the need for long texts for representing processes.</a:t>
              </a:r>
            </a:p>
            <a:p>
              <a:pPr algn="just">
                <a:defRPr/>
              </a:pPr>
              <a:r>
                <a:rPr lang="en-US" sz="1333" i="1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Using AR will make the presentation standout from other firms.</a:t>
              </a:r>
            </a:p>
            <a:p>
              <a:pPr algn="just">
                <a:defRPr/>
              </a:pPr>
              <a:endParaRPr lang="en-US" sz="1200" i="1" dirty="0">
                <a:solidFill>
                  <a:srgbClr val="141414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 bwMode="auto">
          <a:xfrm>
            <a:off x="8007832" y="2356569"/>
            <a:ext cx="2728697" cy="23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2" tIns="60956" rIns="121912" bIns="60956" rtlCol="0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just" defTabSz="6846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sz="1400" kern="0" dirty="0">
                <a:solidFill>
                  <a:srgbClr val="075CA9"/>
                </a:solidFill>
              </a:rPr>
              <a:t>TARGET CUSTOMER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5284" y="1166913"/>
            <a:ext cx="7873627" cy="632737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>
            <a:noFill/>
          </a:ln>
        </p:spPr>
        <p:txBody>
          <a:bodyPr wrap="square" lIns="121912" tIns="60956" rIns="121912" bIns="60956">
            <a:noAutofit/>
          </a:bodyPr>
          <a:lstStyle/>
          <a:p>
            <a:pPr algn="just" defTabSz="68462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75CA9"/>
                </a:solidFill>
                <a:ea typeface="Segoe UI" panose="020B0502040204020203" pitchFamily="34" charset="0"/>
                <a:cs typeface="Arial" panose="020B0604020202020204" pitchFamily="34" charset="0"/>
              </a:rPr>
              <a:t>IDEA DESCRIPTION: </a:t>
            </a:r>
          </a:p>
          <a:p>
            <a:pPr algn="just" defTabSz="68462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kern="0" dirty="0">
                <a:solidFill>
                  <a:srgbClr val="141414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To make the factory walkthrough experience more interesting for the clients by using Augmented Reality.</a:t>
            </a:r>
            <a:endParaRPr lang="en-GB" sz="1333" kern="0" dirty="0">
              <a:solidFill>
                <a:srgbClr val="075CA9"/>
              </a:solidFill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33004" y="2373461"/>
            <a:ext cx="4097141" cy="1518163"/>
            <a:chOff x="8033004" y="2373461"/>
            <a:chExt cx="4097141" cy="1518163"/>
          </a:xfrm>
        </p:grpSpPr>
        <p:grpSp>
          <p:nvGrpSpPr>
            <p:cNvPr id="18" name="Group 17"/>
            <p:cNvGrpSpPr/>
            <p:nvPr/>
          </p:nvGrpSpPr>
          <p:grpSpPr>
            <a:xfrm>
              <a:off x="8033004" y="2373461"/>
              <a:ext cx="4081922" cy="1518163"/>
              <a:chOff x="8033004" y="2373461"/>
              <a:chExt cx="4081922" cy="151816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059130" y="2767620"/>
                <a:ext cx="4055796" cy="1124004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>
                <a:noFill/>
              </a:ln>
            </p:spPr>
            <p:txBody>
              <a:bodyPr wrap="square" lIns="121912" tIns="60956" rIns="121912" bIns="60956">
                <a:noAutofit/>
              </a:bodyPr>
              <a:lstStyle/>
              <a:p>
                <a:pPr marL="285233" indent="-285233" algn="just">
                  <a:buFont typeface="Arial" panose="020B0604020202020204" pitchFamily="34" charset="0"/>
                  <a:buChar char="•"/>
                  <a:defRPr/>
                </a:pPr>
                <a:endParaRPr lang="en-US" sz="1200" kern="0" dirty="0">
                  <a:solidFill>
                    <a:prstClr val="black"/>
                  </a:solidFill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 bwMode="auto">
              <a:xfrm>
                <a:off x="8033004" y="2373461"/>
                <a:ext cx="2134605" cy="275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21912" tIns="60956" rIns="121912" bIns="60956" rtlCol="0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just" defTabSz="684638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050" b="1" i="0" u="none" strike="noStrike" cap="none" spc="0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egoe UI" panose="020B0502040204020203" pitchFamily="34" charset="0"/>
                    <a:cs typeface="Arial" panose="020B0604020202020204" pitchFamily="34" charset="0"/>
                  </a:defRPr>
                </a:lvl1pPr>
              </a:lstStyle>
              <a:p>
                <a:pPr>
                  <a:defRPr/>
                </a:pPr>
                <a:endParaRPr lang="en-GB" sz="1400" kern="0" dirty="0">
                  <a:solidFill>
                    <a:srgbClr val="075CA9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8069888" y="2678298"/>
                <a:ext cx="1074548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019672" y="2678298"/>
                <a:ext cx="2814976" cy="1"/>
              </a:xfrm>
              <a:prstGeom prst="line">
                <a:avLst/>
              </a:prstGeom>
              <a:noFill/>
              <a:ln w="57150" cap="flat" cmpd="sng" algn="ctr">
                <a:solidFill>
                  <a:srgbClr val="FFFF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8040340" y="2836312"/>
              <a:ext cx="4089805" cy="502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defRPr/>
              </a:pPr>
              <a:r>
                <a:rPr lang="en-US" sz="1333" dirty="0">
                  <a:solidFill>
                    <a:srgbClr val="141414"/>
                  </a:solidFill>
                  <a:latin typeface="Calibri Light" panose="020F0302020204030204" pitchFamily="34" charset="0"/>
                </a:rPr>
                <a:t>All clients and customers who want a walkthrough of the Factory.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7245" y="578906"/>
            <a:ext cx="7873627" cy="52274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>
            <a:noFill/>
          </a:ln>
        </p:spPr>
        <p:txBody>
          <a:bodyPr wrap="square" lIns="121912" tIns="60956" rIns="121912" bIns="60956">
            <a:noAutofit/>
          </a:bodyPr>
          <a:lstStyle/>
          <a:p>
            <a:pPr algn="just" defTabSz="68462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75CA9"/>
                </a:solidFill>
                <a:ea typeface="Segoe UI" panose="020B0502040204020203" pitchFamily="34" charset="0"/>
                <a:cs typeface="Arial" panose="020B0604020202020204" pitchFamily="34" charset="0"/>
              </a:rPr>
              <a:t>TEAM MEMBERS:  </a:t>
            </a:r>
            <a:r>
              <a:rPr lang="en-IN" sz="1600" dirty="0" err="1"/>
              <a:t>Suryaprasanth</a:t>
            </a:r>
            <a:r>
              <a:rPr lang="en-IN" sz="1600" dirty="0"/>
              <a:t>, Swetha, </a:t>
            </a:r>
            <a:r>
              <a:rPr lang="en-IN" sz="1600" dirty="0" err="1"/>
              <a:t>Nanthabala</a:t>
            </a:r>
            <a:r>
              <a:rPr lang="en-IN" sz="1600" dirty="0"/>
              <a:t>, Rajkumar, </a:t>
            </a:r>
            <a:r>
              <a:rPr lang="en-IN" sz="1600" dirty="0" err="1"/>
              <a:t>Sathyapriya</a:t>
            </a:r>
            <a:endParaRPr lang="en-GB" sz="1600" b="1" kern="0" dirty="0">
              <a:solidFill>
                <a:srgbClr val="075CA9"/>
              </a:solidFill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14" y="7303"/>
            <a:ext cx="1981559" cy="548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BDEFE-47CF-E643-A8B9-321E8E8D78DC}"/>
              </a:ext>
            </a:extLst>
          </p:cNvPr>
          <p:cNvSpPr txBox="1"/>
          <p:nvPr/>
        </p:nvSpPr>
        <p:spPr>
          <a:xfrm>
            <a:off x="1674564" y="6551364"/>
            <a:ext cx="0" cy="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36576" rIns="0" bIns="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1467" b="1" spc="133" dirty="0">
              <a:solidFill>
                <a:srgbClr val="F95547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D19CA-CA95-5E46-A4C4-4A6F16589A97}"/>
              </a:ext>
            </a:extLst>
          </p:cNvPr>
          <p:cNvSpPr txBox="1"/>
          <p:nvPr/>
        </p:nvSpPr>
        <p:spPr>
          <a:xfrm>
            <a:off x="1865523" y="6536675"/>
            <a:ext cx="0" cy="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36576" rIns="0" bIns="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1467" b="1" spc="133" dirty="0">
              <a:solidFill>
                <a:srgbClr val="F95547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60906-B81D-174E-B3B8-903B02CC2497}"/>
              </a:ext>
            </a:extLst>
          </p:cNvPr>
          <p:cNvSpPr txBox="1"/>
          <p:nvPr/>
        </p:nvSpPr>
        <p:spPr>
          <a:xfrm>
            <a:off x="1263268" y="6610120"/>
            <a:ext cx="0" cy="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36576" rIns="0" bIns="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1467" b="1" spc="133" dirty="0">
              <a:solidFill>
                <a:srgbClr val="F95547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2B955-E416-404D-A44B-1D46E9CE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123" y="4947576"/>
            <a:ext cx="1852100" cy="14870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DE3D906-FA5F-0B4A-89FF-30F662110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02444"/>
            <a:ext cx="3593690" cy="16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261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Demi Bold</vt:lpstr>
      <vt:lpstr>Calibri</vt:lpstr>
      <vt:lpstr>Calibri Light</vt:lpstr>
      <vt:lpstr>Office Theme</vt:lpstr>
      <vt:lpstr>The Innovators: Enhancing Factory walkthrough with augmented reality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Innovators: Enhancing Factory walkthrough with augmented reality</dc:title>
  <dc:creator>Suresh, Rajkumar (Cognizant)</dc:creator>
  <cp:lastModifiedBy>Suresh, Rajkumar (Cognizant)</cp:lastModifiedBy>
  <cp:revision>4</cp:revision>
  <dcterms:created xsi:type="dcterms:W3CDTF">2019-11-12T04:54:10Z</dcterms:created>
  <dcterms:modified xsi:type="dcterms:W3CDTF">2019-11-12T10:13:24Z</dcterms:modified>
</cp:coreProperties>
</file>