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">
          <p15:clr>
            <a:srgbClr val="A4A3A4"/>
          </p15:clr>
        </p15:guide>
        <p15:guide id="2" pos="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" orient="horz"/>
        <p:guide pos="4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S_Background.png" id="16" name="Google Shape;16;p2"/>
          <p:cNvPicPr preferRelativeResize="0"/>
          <p:nvPr/>
        </p:nvPicPr>
        <p:blipFill rotWithShape="1">
          <a:blip r:embed="rId2">
            <a:alphaModFix/>
          </a:blip>
          <a:srcRect b="71597" l="0" r="0" t="0"/>
          <a:stretch/>
        </p:blipFill>
        <p:spPr>
          <a:xfrm>
            <a:off x="0" y="0"/>
            <a:ext cx="9144000" cy="89571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8651557" y="6673334"/>
            <a:ext cx="51809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Disney </a:t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0" y="831702"/>
            <a:ext cx="9144000" cy="64008"/>
          </a:xfrm>
          <a:prstGeom prst="rect">
            <a:avLst/>
          </a:prstGeom>
          <a:solidFill>
            <a:srgbClr val="4100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22190" l="0" r="0" t="0"/>
          <a:stretch/>
        </p:blipFill>
        <p:spPr>
          <a:xfrm>
            <a:off x="-784460" y="-213727"/>
            <a:ext cx="4362823" cy="1109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7-2ua50628kw.wdw.disney.com:8626/prid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/>
        </p:nvSpPr>
        <p:spPr>
          <a:xfrm>
            <a:off x="327218" y="2104007"/>
            <a:ext cx="881678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Priority Replenishment Inventory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Dispatch Environment  </a:t>
            </a:r>
            <a:endParaRPr/>
          </a:p>
        </p:txBody>
      </p:sp>
      <p:sp>
        <p:nvSpPr>
          <p:cNvPr id="25" name="Google Shape;25;p3"/>
          <p:cNvSpPr txBox="1"/>
          <p:nvPr/>
        </p:nvSpPr>
        <p:spPr>
          <a:xfrm>
            <a:off x="2411852" y="516488"/>
            <a:ext cx="6635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 17, 2018</a:t>
            </a:r>
            <a:endParaRPr/>
          </a:p>
        </p:txBody>
      </p:sp>
      <p:sp>
        <p:nvSpPr>
          <p:cNvPr id="26" name="Google Shape;26;p3"/>
          <p:cNvSpPr txBox="1"/>
          <p:nvPr/>
        </p:nvSpPr>
        <p:spPr>
          <a:xfrm>
            <a:off x="2411852" y="108723"/>
            <a:ext cx="66357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Priority Replenishment Review </a:t>
            </a:r>
            <a:endParaRPr/>
          </a:p>
        </p:txBody>
      </p:sp>
      <p:sp>
        <p:nvSpPr>
          <p:cNvPr id="27" name="Google Shape;27;p3"/>
          <p:cNvSpPr txBox="1"/>
          <p:nvPr/>
        </p:nvSpPr>
        <p:spPr>
          <a:xfrm>
            <a:off x="327218" y="3137528"/>
            <a:ext cx="54864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UAT Functions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Release 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May 17- 25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/>
        </p:nvSpPr>
        <p:spPr>
          <a:xfrm>
            <a:off x="95250" y="1017438"/>
            <a:ext cx="66031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Region and Store</a:t>
            </a:r>
            <a:endParaRPr/>
          </a:p>
        </p:txBody>
      </p:sp>
      <p:grpSp>
        <p:nvGrpSpPr>
          <p:cNvPr id="141" name="Google Shape;141;p12"/>
          <p:cNvGrpSpPr/>
          <p:nvPr/>
        </p:nvGrpSpPr>
        <p:grpSpPr>
          <a:xfrm>
            <a:off x="95250" y="1011034"/>
            <a:ext cx="8881226" cy="344958"/>
            <a:chOff x="95250" y="1226494"/>
            <a:chExt cx="2846917" cy="344958"/>
          </a:xfrm>
        </p:grpSpPr>
        <p:sp>
          <p:nvSpPr>
            <p:cNvPr id="142" name="Google Shape;142;p12"/>
            <p:cNvSpPr/>
            <p:nvPr/>
          </p:nvSpPr>
          <p:spPr>
            <a:xfrm>
              <a:off x="95250" y="1226494"/>
              <a:ext cx="2846917" cy="343958"/>
            </a:xfrm>
            <a:prstGeom prst="rect">
              <a:avLst/>
            </a:prstGeom>
            <a:solidFill>
              <a:srgbClr val="4100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3" name="Google Shape;143;p12"/>
            <p:cNvSpPr txBox="1"/>
            <p:nvPr/>
          </p:nvSpPr>
          <p:spPr>
            <a:xfrm>
              <a:off x="95250" y="1232898"/>
              <a:ext cx="211666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Assigning Self to Pick </a:t>
              </a:r>
              <a:endParaRPr/>
            </a:p>
          </p:txBody>
        </p:sp>
      </p:grpSp>
      <p:sp>
        <p:nvSpPr>
          <p:cNvPr id="144" name="Google Shape;144;p12"/>
          <p:cNvSpPr txBox="1"/>
          <p:nvPr/>
        </p:nvSpPr>
        <p:spPr>
          <a:xfrm>
            <a:off x="615742" y="6022685"/>
            <a:ext cx="2152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Assign self to an item in the list by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selecting the heart. </a:t>
            </a:r>
            <a:endParaRPr/>
          </a:p>
        </p:txBody>
      </p:sp>
      <p:sp>
        <p:nvSpPr>
          <p:cNvPr id="145" name="Google Shape;145;p12"/>
          <p:cNvSpPr/>
          <p:nvPr/>
        </p:nvSpPr>
        <p:spPr>
          <a:xfrm>
            <a:off x="95250" y="1635674"/>
            <a:ext cx="3029803" cy="34395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Assigning in List</a:t>
            </a:r>
            <a:endParaRPr/>
          </a:p>
        </p:txBody>
      </p:sp>
      <p:pic>
        <p:nvPicPr>
          <p:cNvPr id="146" name="Google Shape;1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059" y="2061656"/>
            <a:ext cx="2732184" cy="3786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0761" y="2212565"/>
            <a:ext cx="4804750" cy="3484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07952" y="5848367"/>
            <a:ext cx="274580" cy="31488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2"/>
          <p:cNvSpPr/>
          <p:nvPr/>
        </p:nvSpPr>
        <p:spPr>
          <a:xfrm>
            <a:off x="3940761" y="1635674"/>
            <a:ext cx="4804750" cy="34395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Assigning in List</a:t>
            </a:r>
            <a:endParaRPr/>
          </a:p>
        </p:txBody>
      </p:sp>
      <p:sp>
        <p:nvSpPr>
          <p:cNvPr id="150" name="Google Shape;150;p12"/>
          <p:cNvSpPr txBox="1"/>
          <p:nvPr/>
        </p:nvSpPr>
        <p:spPr>
          <a:xfrm>
            <a:off x="4997500" y="6044944"/>
            <a:ext cx="31527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Assign self to an item in the item details page by selecting “Assign to Me.”</a:t>
            </a:r>
            <a:endParaRPr/>
          </a:p>
        </p:txBody>
      </p:sp>
      <p:sp>
        <p:nvSpPr>
          <p:cNvPr id="151" name="Google Shape;151;p12"/>
          <p:cNvSpPr txBox="1"/>
          <p:nvPr/>
        </p:nvSpPr>
        <p:spPr>
          <a:xfrm>
            <a:off x="2411852" y="108723"/>
            <a:ext cx="66357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Priority Replenishment Review </a:t>
            </a:r>
            <a:endParaRPr/>
          </a:p>
        </p:txBody>
      </p:sp>
      <p:sp>
        <p:nvSpPr>
          <p:cNvPr id="152" name="Google Shape;152;p12"/>
          <p:cNvSpPr txBox="1"/>
          <p:nvPr/>
        </p:nvSpPr>
        <p:spPr>
          <a:xfrm>
            <a:off x="2411852" y="516488"/>
            <a:ext cx="6635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 17, 2018</a:t>
            </a:r>
            <a:endParaRPr/>
          </a:p>
        </p:txBody>
      </p:sp>
      <p:pic>
        <p:nvPicPr>
          <p:cNvPr id="153" name="Google Shape;15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1053" y="4873571"/>
            <a:ext cx="206900" cy="237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6560" y="5464690"/>
            <a:ext cx="206900" cy="237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/>
        </p:nvSpPr>
        <p:spPr>
          <a:xfrm>
            <a:off x="95250" y="1017438"/>
            <a:ext cx="66031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Region and Store</a:t>
            </a:r>
            <a:endParaRPr/>
          </a:p>
        </p:txBody>
      </p:sp>
      <p:grpSp>
        <p:nvGrpSpPr>
          <p:cNvPr id="160" name="Google Shape;160;p13"/>
          <p:cNvGrpSpPr/>
          <p:nvPr/>
        </p:nvGrpSpPr>
        <p:grpSpPr>
          <a:xfrm>
            <a:off x="95250" y="1011034"/>
            <a:ext cx="8881226" cy="344958"/>
            <a:chOff x="95250" y="1226494"/>
            <a:chExt cx="2846917" cy="344958"/>
          </a:xfrm>
        </p:grpSpPr>
        <p:sp>
          <p:nvSpPr>
            <p:cNvPr id="161" name="Google Shape;161;p13"/>
            <p:cNvSpPr/>
            <p:nvPr/>
          </p:nvSpPr>
          <p:spPr>
            <a:xfrm>
              <a:off x="95250" y="1226494"/>
              <a:ext cx="2846917" cy="343958"/>
            </a:xfrm>
            <a:prstGeom prst="rect">
              <a:avLst/>
            </a:prstGeom>
            <a:solidFill>
              <a:srgbClr val="4100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2" name="Google Shape;162;p13"/>
            <p:cNvSpPr txBox="1"/>
            <p:nvPr/>
          </p:nvSpPr>
          <p:spPr>
            <a:xfrm>
              <a:off x="95250" y="1232898"/>
              <a:ext cx="211666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Assigned Items in List </a:t>
              </a:r>
              <a:endParaRPr/>
            </a:p>
          </p:txBody>
        </p:sp>
      </p:grpSp>
      <p:sp>
        <p:nvSpPr>
          <p:cNvPr id="163" name="Google Shape;163;p13"/>
          <p:cNvSpPr txBox="1"/>
          <p:nvPr/>
        </p:nvSpPr>
        <p:spPr>
          <a:xfrm>
            <a:off x="811051" y="6047836"/>
            <a:ext cx="75141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Assigned</a:t>
            </a:r>
            <a:endParaRPr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7952" y="5848367"/>
            <a:ext cx="274580" cy="31488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/>
        </p:nvSpPr>
        <p:spPr>
          <a:xfrm>
            <a:off x="6595481" y="2946637"/>
            <a:ext cx="1944838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Items assigned to you show with a filled heart.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Items assigned to others will </a:t>
            </a:r>
            <a:r>
              <a:rPr b="1"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show on your list</a:t>
            </a:r>
            <a:endParaRPr/>
          </a:p>
        </p:txBody>
      </p:sp>
      <p:pic>
        <p:nvPicPr>
          <p:cNvPr id="166" name="Google Shape;16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363" y="1578568"/>
            <a:ext cx="6107316" cy="412089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3"/>
          <p:cNvSpPr txBox="1"/>
          <p:nvPr/>
        </p:nvSpPr>
        <p:spPr>
          <a:xfrm>
            <a:off x="4896259" y="6138101"/>
            <a:ext cx="215221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 Assigned</a:t>
            </a:r>
            <a:endParaRPr/>
          </a:p>
        </p:txBody>
      </p:sp>
      <p:sp>
        <p:nvSpPr>
          <p:cNvPr id="168" name="Google Shape;168;p13"/>
          <p:cNvSpPr txBox="1"/>
          <p:nvPr/>
        </p:nvSpPr>
        <p:spPr>
          <a:xfrm>
            <a:off x="2965311" y="6112135"/>
            <a:ext cx="75141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Assigned</a:t>
            </a:r>
            <a:endParaRPr/>
          </a:p>
        </p:txBody>
      </p:sp>
      <p:cxnSp>
        <p:nvCxnSpPr>
          <p:cNvPr id="169" name="Google Shape;169;p13"/>
          <p:cNvCxnSpPr>
            <a:stCxn id="163" idx="0"/>
          </p:cNvCxnSpPr>
          <p:nvPr/>
        </p:nvCxnSpPr>
        <p:spPr>
          <a:xfrm flipH="1" rot="10800000">
            <a:off x="1186760" y="4998136"/>
            <a:ext cx="881700" cy="1049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0" name="Google Shape;170;p13"/>
          <p:cNvCxnSpPr/>
          <p:nvPr/>
        </p:nvCxnSpPr>
        <p:spPr>
          <a:xfrm flipH="1" rot="10800000">
            <a:off x="3586579" y="4998128"/>
            <a:ext cx="514904" cy="100768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1" name="Google Shape;171;p13"/>
          <p:cNvCxnSpPr/>
          <p:nvPr/>
        </p:nvCxnSpPr>
        <p:spPr>
          <a:xfrm flipH="1" rot="10800000">
            <a:off x="5477522" y="4998128"/>
            <a:ext cx="603682" cy="104970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72" name="Google Shape;172;p13"/>
          <p:cNvSpPr txBox="1"/>
          <p:nvPr/>
        </p:nvSpPr>
        <p:spPr>
          <a:xfrm>
            <a:off x="2411852" y="108723"/>
            <a:ext cx="66357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Priority Replenishment Review </a:t>
            </a:r>
            <a:endParaRPr/>
          </a:p>
        </p:txBody>
      </p:sp>
      <p:sp>
        <p:nvSpPr>
          <p:cNvPr id="173" name="Google Shape;173;p13"/>
          <p:cNvSpPr txBox="1"/>
          <p:nvPr/>
        </p:nvSpPr>
        <p:spPr>
          <a:xfrm>
            <a:off x="2411852" y="516488"/>
            <a:ext cx="6635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 17, 2018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/>
        </p:nvSpPr>
        <p:spPr>
          <a:xfrm>
            <a:off x="95250" y="1017438"/>
            <a:ext cx="66031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Region and Store</a:t>
            </a:r>
            <a:endParaRPr/>
          </a:p>
        </p:txBody>
      </p:sp>
      <p:grpSp>
        <p:nvGrpSpPr>
          <p:cNvPr id="179" name="Google Shape;179;p14"/>
          <p:cNvGrpSpPr/>
          <p:nvPr/>
        </p:nvGrpSpPr>
        <p:grpSpPr>
          <a:xfrm>
            <a:off x="95250" y="1011034"/>
            <a:ext cx="8881226" cy="344958"/>
            <a:chOff x="95250" y="1226494"/>
            <a:chExt cx="2846917" cy="344958"/>
          </a:xfrm>
        </p:grpSpPr>
        <p:sp>
          <p:nvSpPr>
            <p:cNvPr id="180" name="Google Shape;180;p14"/>
            <p:cNvSpPr/>
            <p:nvPr/>
          </p:nvSpPr>
          <p:spPr>
            <a:xfrm>
              <a:off x="95250" y="1226494"/>
              <a:ext cx="2846917" cy="343958"/>
            </a:xfrm>
            <a:prstGeom prst="rect">
              <a:avLst/>
            </a:prstGeom>
            <a:solidFill>
              <a:srgbClr val="4100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1" name="Google Shape;181;p14"/>
            <p:cNvSpPr txBox="1"/>
            <p:nvPr/>
          </p:nvSpPr>
          <p:spPr>
            <a:xfrm>
              <a:off x="95250" y="1232898"/>
              <a:ext cx="211666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Notes</a:t>
              </a:r>
              <a:endParaRPr/>
            </a:p>
          </p:txBody>
        </p:sp>
      </p:grpSp>
      <p:pic>
        <p:nvPicPr>
          <p:cNvPr id="182" name="Google Shape;1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7952" y="5848367"/>
            <a:ext cx="274580" cy="31488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4"/>
          <p:cNvSpPr txBox="1"/>
          <p:nvPr/>
        </p:nvSpPr>
        <p:spPr>
          <a:xfrm>
            <a:off x="174049" y="1863561"/>
            <a:ext cx="786024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is a pre POC release and will not have guaranteed availability.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will generally be available all day with the hours of 6-8 am EST being the focus for availability.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Disneyland availability will be determined soon.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4"/>
          <p:cNvSpPr txBox="1"/>
          <p:nvPr/>
        </p:nvSpPr>
        <p:spPr>
          <a:xfrm>
            <a:off x="2411852" y="108723"/>
            <a:ext cx="66357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Priority Replenishment Review </a:t>
            </a:r>
            <a:endParaRPr/>
          </a:p>
        </p:txBody>
      </p:sp>
      <p:sp>
        <p:nvSpPr>
          <p:cNvPr id="185" name="Google Shape;185;p14"/>
          <p:cNvSpPr txBox="1"/>
          <p:nvPr/>
        </p:nvSpPr>
        <p:spPr>
          <a:xfrm>
            <a:off x="2411852" y="516488"/>
            <a:ext cx="6635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 17,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204186" y="2789782"/>
            <a:ext cx="6858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http://w7-2ua50628kw.wdw.disney.com:8626/pride/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204186" y="1354492"/>
            <a:ext cx="2905403" cy="34395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Link</a:t>
            </a:r>
            <a:endParaRPr/>
          </a:p>
        </p:txBody>
      </p:sp>
      <p:sp>
        <p:nvSpPr>
          <p:cNvPr id="34" name="Google Shape;34;p4"/>
          <p:cNvSpPr txBox="1"/>
          <p:nvPr/>
        </p:nvSpPr>
        <p:spPr>
          <a:xfrm>
            <a:off x="2411852" y="516488"/>
            <a:ext cx="6635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 17, 2018</a:t>
            </a:r>
            <a:endParaRPr/>
          </a:p>
        </p:txBody>
      </p:sp>
      <p:sp>
        <p:nvSpPr>
          <p:cNvPr id="35" name="Google Shape;35;p4"/>
          <p:cNvSpPr txBox="1"/>
          <p:nvPr/>
        </p:nvSpPr>
        <p:spPr>
          <a:xfrm>
            <a:off x="2411852" y="108723"/>
            <a:ext cx="66357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Priority Replenishment Review </a:t>
            </a:r>
            <a:endParaRPr/>
          </a:p>
        </p:txBody>
      </p:sp>
      <p:sp>
        <p:nvSpPr>
          <p:cNvPr id="36" name="Google Shape;36;p4"/>
          <p:cNvSpPr txBox="1"/>
          <p:nvPr/>
        </p:nvSpPr>
        <p:spPr>
          <a:xfrm>
            <a:off x="204186" y="2259455"/>
            <a:ext cx="51756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the following link to the application: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/>
        </p:nvSpPr>
        <p:spPr>
          <a:xfrm>
            <a:off x="2411852" y="108723"/>
            <a:ext cx="66357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Priority Replenishment Review </a:t>
            </a:r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95250" y="1011034"/>
            <a:ext cx="8881226" cy="344958"/>
            <a:chOff x="95250" y="1226494"/>
            <a:chExt cx="2846917" cy="344958"/>
          </a:xfrm>
        </p:grpSpPr>
        <p:sp>
          <p:nvSpPr>
            <p:cNvPr id="44" name="Google Shape;44;p5"/>
            <p:cNvSpPr/>
            <p:nvPr/>
          </p:nvSpPr>
          <p:spPr>
            <a:xfrm>
              <a:off x="95250" y="1226494"/>
              <a:ext cx="2846917" cy="343958"/>
            </a:xfrm>
            <a:prstGeom prst="rect">
              <a:avLst/>
            </a:prstGeom>
            <a:solidFill>
              <a:srgbClr val="4100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5"/>
            <p:cNvSpPr txBox="1"/>
            <p:nvPr/>
          </p:nvSpPr>
          <p:spPr>
            <a:xfrm>
              <a:off x="95250" y="1232898"/>
              <a:ext cx="211666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Logging In and Out </a:t>
              </a:r>
              <a:endParaRPr/>
            </a:p>
          </p:txBody>
        </p:sp>
      </p:grpSp>
      <p:sp>
        <p:nvSpPr>
          <p:cNvPr id="46" name="Google Shape;46;p5"/>
          <p:cNvSpPr/>
          <p:nvPr/>
        </p:nvSpPr>
        <p:spPr>
          <a:xfrm>
            <a:off x="177711" y="1895997"/>
            <a:ext cx="3955484" cy="34395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Logging In </a:t>
            </a:r>
            <a:endParaRPr/>
          </a:p>
        </p:txBody>
      </p:sp>
      <p:sp>
        <p:nvSpPr>
          <p:cNvPr id="47" name="Google Shape;47;p5"/>
          <p:cNvSpPr txBox="1"/>
          <p:nvPr/>
        </p:nvSpPr>
        <p:spPr>
          <a:xfrm>
            <a:off x="2411852" y="516488"/>
            <a:ext cx="6635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 17, 2018</a:t>
            </a:r>
            <a:endParaRPr/>
          </a:p>
        </p:txBody>
      </p:sp>
      <p:sp>
        <p:nvSpPr>
          <p:cNvPr id="48" name="Google Shape;48;p5"/>
          <p:cNvSpPr txBox="1"/>
          <p:nvPr/>
        </p:nvSpPr>
        <p:spPr>
          <a:xfrm>
            <a:off x="597821" y="5386861"/>
            <a:ext cx="403794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Cast Member will be directed to MyID to log in. </a:t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4635765" y="1904501"/>
            <a:ext cx="3963783" cy="34395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Logging Out </a:t>
            </a:r>
            <a:endParaRPr/>
          </a:p>
        </p:txBody>
      </p:sp>
      <p:pic>
        <p:nvPicPr>
          <p:cNvPr id="50" name="Google Shape;5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711" y="2556985"/>
            <a:ext cx="4093244" cy="2443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1599" y="2465826"/>
            <a:ext cx="3412114" cy="2703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47822" y="4126864"/>
            <a:ext cx="227122" cy="260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77404" y="3750489"/>
            <a:ext cx="227122" cy="26046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"/>
          <p:cNvSpPr txBox="1"/>
          <p:nvPr/>
        </p:nvSpPr>
        <p:spPr>
          <a:xfrm>
            <a:off x="4749848" y="5386861"/>
            <a:ext cx="403794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Sign out in the top right corner by selected your MyID log in initials.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/>
        </p:nvSpPr>
        <p:spPr>
          <a:xfrm>
            <a:off x="2411852" y="108723"/>
            <a:ext cx="66357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Priority Replenishment Review </a:t>
            </a:r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>
            <a:off x="95250" y="1011034"/>
            <a:ext cx="8881226" cy="344958"/>
            <a:chOff x="95250" y="1226494"/>
            <a:chExt cx="2846917" cy="344958"/>
          </a:xfrm>
        </p:grpSpPr>
        <p:sp>
          <p:nvSpPr>
            <p:cNvPr id="62" name="Google Shape;62;p6"/>
            <p:cNvSpPr/>
            <p:nvPr/>
          </p:nvSpPr>
          <p:spPr>
            <a:xfrm>
              <a:off x="95250" y="1226494"/>
              <a:ext cx="2846917" cy="343958"/>
            </a:xfrm>
            <a:prstGeom prst="rect">
              <a:avLst/>
            </a:prstGeom>
            <a:solidFill>
              <a:srgbClr val="4100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6"/>
            <p:cNvSpPr txBox="1"/>
            <p:nvPr/>
          </p:nvSpPr>
          <p:spPr>
            <a:xfrm>
              <a:off x="95250" y="1232898"/>
              <a:ext cx="211666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Select Region and Store</a:t>
              </a:r>
              <a:endParaRPr/>
            </a:p>
          </p:txBody>
        </p:sp>
      </p:grpSp>
      <p:sp>
        <p:nvSpPr>
          <p:cNvPr id="64" name="Google Shape;64;p6"/>
          <p:cNvSpPr txBox="1"/>
          <p:nvPr/>
        </p:nvSpPr>
        <p:spPr>
          <a:xfrm>
            <a:off x="2411852" y="516488"/>
            <a:ext cx="6635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 17, 2018</a:t>
            </a:r>
            <a:endParaRPr/>
          </a:p>
        </p:txBody>
      </p:sp>
      <p:sp>
        <p:nvSpPr>
          <p:cNvPr id="65" name="Google Shape;65;p6"/>
          <p:cNvSpPr txBox="1"/>
          <p:nvPr/>
        </p:nvSpPr>
        <p:spPr>
          <a:xfrm>
            <a:off x="837518" y="3648831"/>
            <a:ext cx="2695795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the region and store, then click Save.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Note</a:t>
            </a:r>
            <a:r>
              <a:rPr lang="en-US" sz="9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The most robust stores are Emporium, Mouse Gear and World of Disney.  </a:t>
            </a:r>
            <a:endParaRPr/>
          </a:p>
        </p:txBody>
      </p:sp>
      <p:pic>
        <p:nvPicPr>
          <p:cNvPr id="66" name="Google Shape;6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9743" y="1822860"/>
            <a:ext cx="3723850" cy="4397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8389" y="5983280"/>
            <a:ext cx="206900" cy="237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1271" y="1564749"/>
            <a:ext cx="5370306" cy="47894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7"/>
          <p:cNvSpPr txBox="1"/>
          <p:nvPr/>
        </p:nvSpPr>
        <p:spPr>
          <a:xfrm>
            <a:off x="95250" y="1017438"/>
            <a:ext cx="66031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Region and Store</a:t>
            </a:r>
            <a:endParaRPr/>
          </a:p>
        </p:txBody>
      </p:sp>
      <p:grpSp>
        <p:nvGrpSpPr>
          <p:cNvPr id="74" name="Google Shape;74;p7"/>
          <p:cNvGrpSpPr/>
          <p:nvPr/>
        </p:nvGrpSpPr>
        <p:grpSpPr>
          <a:xfrm>
            <a:off x="95250" y="1011034"/>
            <a:ext cx="8881226" cy="344958"/>
            <a:chOff x="95250" y="1226494"/>
            <a:chExt cx="2846917" cy="344958"/>
          </a:xfrm>
        </p:grpSpPr>
        <p:sp>
          <p:nvSpPr>
            <p:cNvPr id="75" name="Google Shape;75;p7"/>
            <p:cNvSpPr/>
            <p:nvPr/>
          </p:nvSpPr>
          <p:spPr>
            <a:xfrm>
              <a:off x="95250" y="1226494"/>
              <a:ext cx="2846917" cy="343958"/>
            </a:xfrm>
            <a:prstGeom prst="rect">
              <a:avLst/>
            </a:prstGeom>
            <a:solidFill>
              <a:srgbClr val="4100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" name="Google Shape;76;p7"/>
            <p:cNvSpPr txBox="1"/>
            <p:nvPr/>
          </p:nvSpPr>
          <p:spPr>
            <a:xfrm>
              <a:off x="95250" y="1232898"/>
              <a:ext cx="211666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View Items to Pick </a:t>
              </a:r>
              <a:endParaRPr/>
            </a:p>
          </p:txBody>
        </p:sp>
      </p:grpSp>
      <p:sp>
        <p:nvSpPr>
          <p:cNvPr id="77" name="Google Shape;77;p7"/>
          <p:cNvSpPr txBox="1"/>
          <p:nvPr/>
        </p:nvSpPr>
        <p:spPr>
          <a:xfrm>
            <a:off x="482410" y="3639953"/>
            <a:ext cx="269579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Unassigned items or items assigned to you will show in the list.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Items assigned to someone else will not show on this list</a:t>
            </a:r>
            <a:endParaRPr/>
          </a:p>
        </p:txBody>
      </p:sp>
      <p:sp>
        <p:nvSpPr>
          <p:cNvPr id="78" name="Google Shape;78;p7"/>
          <p:cNvSpPr txBox="1"/>
          <p:nvPr/>
        </p:nvSpPr>
        <p:spPr>
          <a:xfrm>
            <a:off x="2411852" y="108723"/>
            <a:ext cx="66357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Priority Replenishment Review </a:t>
            </a:r>
            <a:endParaRPr/>
          </a:p>
        </p:txBody>
      </p:sp>
      <p:sp>
        <p:nvSpPr>
          <p:cNvPr id="79" name="Google Shape;79;p7"/>
          <p:cNvSpPr txBox="1"/>
          <p:nvPr/>
        </p:nvSpPr>
        <p:spPr>
          <a:xfrm>
            <a:off x="2411852" y="516488"/>
            <a:ext cx="6635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 17, 2018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/>
        </p:nvSpPr>
        <p:spPr>
          <a:xfrm>
            <a:off x="95250" y="1017438"/>
            <a:ext cx="66031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Region and Store</a:t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95250" y="1011034"/>
            <a:ext cx="8881226" cy="344958"/>
            <a:chOff x="95250" y="1226494"/>
            <a:chExt cx="2846917" cy="344958"/>
          </a:xfrm>
        </p:grpSpPr>
        <p:sp>
          <p:nvSpPr>
            <p:cNvPr id="86" name="Google Shape;86;p8"/>
            <p:cNvSpPr/>
            <p:nvPr/>
          </p:nvSpPr>
          <p:spPr>
            <a:xfrm>
              <a:off x="95250" y="1226494"/>
              <a:ext cx="2846917" cy="343958"/>
            </a:xfrm>
            <a:prstGeom prst="rect">
              <a:avLst/>
            </a:prstGeom>
            <a:solidFill>
              <a:srgbClr val="4100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7" name="Google Shape;87;p8"/>
            <p:cNvSpPr txBox="1"/>
            <p:nvPr/>
          </p:nvSpPr>
          <p:spPr>
            <a:xfrm>
              <a:off x="95250" y="1232898"/>
              <a:ext cx="211666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View Items to Pick </a:t>
              </a:r>
              <a:endParaRPr/>
            </a:p>
          </p:txBody>
        </p:sp>
      </p:grpSp>
      <p:sp>
        <p:nvSpPr>
          <p:cNvPr id="88" name="Google Shape;88;p8"/>
          <p:cNvSpPr txBox="1"/>
          <p:nvPr/>
        </p:nvSpPr>
        <p:spPr>
          <a:xfrm>
            <a:off x="981750" y="6182033"/>
            <a:ext cx="269579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the item in the list to view the detail. </a:t>
            </a:r>
            <a:endParaRPr/>
          </a:p>
        </p:txBody>
      </p:sp>
      <p:sp>
        <p:nvSpPr>
          <p:cNvPr id="89" name="Google Shape;89;p8"/>
          <p:cNvSpPr/>
          <p:nvPr/>
        </p:nvSpPr>
        <p:spPr>
          <a:xfrm>
            <a:off x="95250" y="1901050"/>
            <a:ext cx="3955484" cy="34395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in List</a:t>
            </a:r>
            <a:endParaRPr/>
          </a:p>
        </p:txBody>
      </p:sp>
      <p:sp>
        <p:nvSpPr>
          <p:cNvPr id="90" name="Google Shape;90;p8"/>
          <p:cNvSpPr/>
          <p:nvPr/>
        </p:nvSpPr>
        <p:spPr>
          <a:xfrm>
            <a:off x="4417310" y="1901050"/>
            <a:ext cx="3955484" cy="34395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 Item Detail</a:t>
            </a:r>
            <a:endParaRPr/>
          </a:p>
        </p:txBody>
      </p:sp>
      <p:pic>
        <p:nvPicPr>
          <p:cNvPr id="91" name="Google Shape;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7005" y="2398230"/>
            <a:ext cx="1981200" cy="29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99" y="2398230"/>
            <a:ext cx="4876701" cy="354341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8"/>
          <p:cNvSpPr txBox="1"/>
          <p:nvPr/>
        </p:nvSpPr>
        <p:spPr>
          <a:xfrm>
            <a:off x="5695103" y="6171568"/>
            <a:ext cx="179765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detail screen will open. </a:t>
            </a:r>
            <a:endParaRPr/>
          </a:p>
        </p:txBody>
      </p:sp>
      <p:sp>
        <p:nvSpPr>
          <p:cNvPr id="94" name="Google Shape;94;p8"/>
          <p:cNvSpPr txBox="1"/>
          <p:nvPr/>
        </p:nvSpPr>
        <p:spPr>
          <a:xfrm>
            <a:off x="2411852" y="108723"/>
            <a:ext cx="66357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Priority Replenishment Review </a:t>
            </a:r>
            <a:endParaRPr/>
          </a:p>
        </p:txBody>
      </p:sp>
      <p:sp>
        <p:nvSpPr>
          <p:cNvPr id="95" name="Google Shape;95;p8"/>
          <p:cNvSpPr txBox="1"/>
          <p:nvPr/>
        </p:nvSpPr>
        <p:spPr>
          <a:xfrm>
            <a:off x="2411852" y="516488"/>
            <a:ext cx="6635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 17, 2018</a:t>
            </a:r>
            <a:endParaRPr/>
          </a:p>
        </p:txBody>
      </p:sp>
      <p:pic>
        <p:nvPicPr>
          <p:cNvPr id="96" name="Google Shape;9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5884" y="3659560"/>
            <a:ext cx="206900" cy="237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/>
        </p:nvSpPr>
        <p:spPr>
          <a:xfrm>
            <a:off x="95250" y="1017438"/>
            <a:ext cx="66031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Region and Store</a:t>
            </a:r>
            <a:endParaRPr/>
          </a:p>
        </p:txBody>
      </p:sp>
      <p:grpSp>
        <p:nvGrpSpPr>
          <p:cNvPr id="102" name="Google Shape;102;p9"/>
          <p:cNvGrpSpPr/>
          <p:nvPr/>
        </p:nvGrpSpPr>
        <p:grpSpPr>
          <a:xfrm>
            <a:off x="95250" y="1011034"/>
            <a:ext cx="8881226" cy="344958"/>
            <a:chOff x="95250" y="1226494"/>
            <a:chExt cx="2846917" cy="344958"/>
          </a:xfrm>
        </p:grpSpPr>
        <p:sp>
          <p:nvSpPr>
            <p:cNvPr id="103" name="Google Shape;103;p9"/>
            <p:cNvSpPr/>
            <p:nvPr/>
          </p:nvSpPr>
          <p:spPr>
            <a:xfrm>
              <a:off x="95250" y="1226494"/>
              <a:ext cx="2846917" cy="343958"/>
            </a:xfrm>
            <a:prstGeom prst="rect">
              <a:avLst/>
            </a:prstGeom>
            <a:solidFill>
              <a:srgbClr val="4100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" name="Google Shape;104;p9"/>
            <p:cNvSpPr txBox="1"/>
            <p:nvPr/>
          </p:nvSpPr>
          <p:spPr>
            <a:xfrm>
              <a:off x="95250" y="1232898"/>
              <a:ext cx="211666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Pick Item</a:t>
              </a:r>
              <a:endParaRPr/>
            </a:p>
          </p:txBody>
        </p:sp>
      </p:grpSp>
      <p:sp>
        <p:nvSpPr>
          <p:cNvPr id="105" name="Google Shape;105;p9"/>
          <p:cNvSpPr txBox="1"/>
          <p:nvPr/>
        </p:nvSpPr>
        <p:spPr>
          <a:xfrm>
            <a:off x="3187965" y="6118497"/>
            <a:ext cx="269579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Enter the quantity picked and click “Pick.” </a:t>
            </a:r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1449" y="1691876"/>
            <a:ext cx="5861781" cy="432156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9"/>
          <p:cNvSpPr txBox="1"/>
          <p:nvPr/>
        </p:nvSpPr>
        <p:spPr>
          <a:xfrm>
            <a:off x="2411852" y="108723"/>
            <a:ext cx="66357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Priority Replenishment Review </a:t>
            </a:r>
            <a:endParaRPr/>
          </a:p>
        </p:txBody>
      </p:sp>
      <p:sp>
        <p:nvSpPr>
          <p:cNvPr id="108" name="Google Shape;108;p9"/>
          <p:cNvSpPr txBox="1"/>
          <p:nvPr/>
        </p:nvSpPr>
        <p:spPr>
          <a:xfrm>
            <a:off x="2411852" y="516488"/>
            <a:ext cx="6635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 17, 2018</a:t>
            </a:r>
            <a:endParaRPr/>
          </a:p>
        </p:txBody>
      </p:sp>
      <p:pic>
        <p:nvPicPr>
          <p:cNvPr id="109" name="Google Shape;10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6440" y="5225019"/>
            <a:ext cx="206900" cy="237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/>
        </p:nvSpPr>
        <p:spPr>
          <a:xfrm>
            <a:off x="95250" y="1017438"/>
            <a:ext cx="66031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Region and Store</a:t>
            </a:r>
            <a:endParaRPr/>
          </a:p>
        </p:txBody>
      </p:sp>
      <p:grpSp>
        <p:nvGrpSpPr>
          <p:cNvPr id="115" name="Google Shape;115;p10"/>
          <p:cNvGrpSpPr/>
          <p:nvPr/>
        </p:nvGrpSpPr>
        <p:grpSpPr>
          <a:xfrm>
            <a:off x="95250" y="1011034"/>
            <a:ext cx="8881226" cy="344958"/>
            <a:chOff x="95250" y="1226494"/>
            <a:chExt cx="2846917" cy="344958"/>
          </a:xfrm>
        </p:grpSpPr>
        <p:sp>
          <p:nvSpPr>
            <p:cNvPr id="116" name="Google Shape;116;p10"/>
            <p:cNvSpPr/>
            <p:nvPr/>
          </p:nvSpPr>
          <p:spPr>
            <a:xfrm>
              <a:off x="95250" y="1226494"/>
              <a:ext cx="2846917" cy="343958"/>
            </a:xfrm>
            <a:prstGeom prst="rect">
              <a:avLst/>
            </a:prstGeom>
            <a:solidFill>
              <a:srgbClr val="4100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7" name="Google Shape;117;p10"/>
            <p:cNvSpPr txBox="1"/>
            <p:nvPr/>
          </p:nvSpPr>
          <p:spPr>
            <a:xfrm>
              <a:off x="95250" y="1232898"/>
              <a:ext cx="211666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Picked Item - Removed from the list</a:t>
              </a:r>
              <a:endParaRPr/>
            </a:p>
          </p:txBody>
        </p:sp>
      </p:grpSp>
      <p:sp>
        <p:nvSpPr>
          <p:cNvPr id="118" name="Google Shape;118;p10"/>
          <p:cNvSpPr txBox="1"/>
          <p:nvPr/>
        </p:nvSpPr>
        <p:spPr>
          <a:xfrm>
            <a:off x="1358284" y="5931831"/>
            <a:ext cx="68180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After the item is picked, it will be removed from the list view until it reaches the PQ % or minimum sales quantity configured in the application. </a:t>
            </a:r>
            <a:endParaRPr/>
          </a:p>
        </p:txBody>
      </p:sp>
      <p:pic>
        <p:nvPicPr>
          <p:cNvPr id="119" name="Google Shape;11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388" y="1856112"/>
            <a:ext cx="5472529" cy="376026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0"/>
          <p:cNvSpPr txBox="1"/>
          <p:nvPr/>
        </p:nvSpPr>
        <p:spPr>
          <a:xfrm>
            <a:off x="764359" y="3613211"/>
            <a:ext cx="949029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(No more Clip Fan in the list!)</a:t>
            </a:r>
            <a:endParaRPr/>
          </a:p>
        </p:txBody>
      </p:sp>
      <p:sp>
        <p:nvSpPr>
          <p:cNvPr id="121" name="Google Shape;121;p10"/>
          <p:cNvSpPr txBox="1"/>
          <p:nvPr/>
        </p:nvSpPr>
        <p:spPr>
          <a:xfrm>
            <a:off x="2411852" y="108723"/>
            <a:ext cx="66357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Priority Replenishment Review </a:t>
            </a:r>
            <a:endParaRPr/>
          </a:p>
        </p:txBody>
      </p:sp>
      <p:sp>
        <p:nvSpPr>
          <p:cNvPr id="122" name="Google Shape;122;p10"/>
          <p:cNvSpPr txBox="1"/>
          <p:nvPr/>
        </p:nvSpPr>
        <p:spPr>
          <a:xfrm>
            <a:off x="2411852" y="516488"/>
            <a:ext cx="6635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 17, 2018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/>
        </p:nvSpPr>
        <p:spPr>
          <a:xfrm>
            <a:off x="95250" y="1017438"/>
            <a:ext cx="66031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Region and Store</a:t>
            </a:r>
            <a:endParaRPr/>
          </a:p>
        </p:txBody>
      </p:sp>
      <p:grpSp>
        <p:nvGrpSpPr>
          <p:cNvPr id="128" name="Google Shape;128;p11"/>
          <p:cNvGrpSpPr/>
          <p:nvPr/>
        </p:nvGrpSpPr>
        <p:grpSpPr>
          <a:xfrm>
            <a:off x="95250" y="1011034"/>
            <a:ext cx="8881226" cy="344958"/>
            <a:chOff x="95250" y="1226494"/>
            <a:chExt cx="2846917" cy="344958"/>
          </a:xfrm>
        </p:grpSpPr>
        <p:sp>
          <p:nvSpPr>
            <p:cNvPr id="129" name="Google Shape;129;p11"/>
            <p:cNvSpPr/>
            <p:nvPr/>
          </p:nvSpPr>
          <p:spPr>
            <a:xfrm>
              <a:off x="95250" y="1226494"/>
              <a:ext cx="2846917" cy="343958"/>
            </a:xfrm>
            <a:prstGeom prst="rect">
              <a:avLst/>
            </a:prstGeom>
            <a:solidFill>
              <a:srgbClr val="4100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0" name="Google Shape;130;p11"/>
            <p:cNvSpPr txBox="1"/>
            <p:nvPr/>
          </p:nvSpPr>
          <p:spPr>
            <a:xfrm>
              <a:off x="95250" y="1232898"/>
              <a:ext cx="211666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Sorting the Picklist </a:t>
              </a:r>
              <a:endParaRPr/>
            </a:p>
          </p:txBody>
        </p:sp>
      </p:grpSp>
      <p:sp>
        <p:nvSpPr>
          <p:cNvPr id="131" name="Google Shape;131;p11"/>
          <p:cNvSpPr txBox="1"/>
          <p:nvPr/>
        </p:nvSpPr>
        <p:spPr>
          <a:xfrm>
            <a:off x="5628442" y="2565647"/>
            <a:ext cx="315272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AutoNum type="arabicPeriod"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Relevance (Red or Yellow flag) based on the PQ % or minimum sales quantity configured.</a:t>
            </a:r>
            <a:endParaRPr/>
          </a:p>
          <a:p>
            <a:pPr indent="-17145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AutoNum type="arabicPeriod"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Relevance will sort in the following order: relevance, department, class, subclass, item. </a:t>
            </a:r>
            <a:endParaRPr/>
          </a:p>
          <a:p>
            <a:pPr indent="-17145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AutoNum type="arabicPeriod"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Department will sort department, class, subclass, item</a:t>
            </a:r>
            <a:endParaRPr/>
          </a:p>
        </p:txBody>
      </p:sp>
      <p:pic>
        <p:nvPicPr>
          <p:cNvPr id="132" name="Google Shape;13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806" y="1885494"/>
            <a:ext cx="4699409" cy="330699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1"/>
          <p:cNvSpPr/>
          <p:nvPr/>
        </p:nvSpPr>
        <p:spPr>
          <a:xfrm>
            <a:off x="5628442" y="1970968"/>
            <a:ext cx="3029803" cy="34395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Sorting Rules</a:t>
            </a:r>
            <a:endParaRPr/>
          </a:p>
        </p:txBody>
      </p:sp>
      <p:sp>
        <p:nvSpPr>
          <p:cNvPr id="134" name="Google Shape;134;p11"/>
          <p:cNvSpPr txBox="1"/>
          <p:nvPr/>
        </p:nvSpPr>
        <p:spPr>
          <a:xfrm>
            <a:off x="2411852" y="108723"/>
            <a:ext cx="66357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Priority Replenishment Review </a:t>
            </a:r>
            <a:endParaRPr/>
          </a:p>
        </p:txBody>
      </p:sp>
      <p:sp>
        <p:nvSpPr>
          <p:cNvPr id="135" name="Google Shape;135;p11"/>
          <p:cNvSpPr txBox="1"/>
          <p:nvPr/>
        </p:nvSpPr>
        <p:spPr>
          <a:xfrm>
            <a:off x="2411852" y="516488"/>
            <a:ext cx="6635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 17, 2018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000000"/>
      </a:dk1>
      <a:lt1>
        <a:srgbClr val="FFFFFF"/>
      </a:lt1>
      <a:dk2>
        <a:srgbClr val="2F9145"/>
      </a:dk2>
      <a:lt2>
        <a:srgbClr val="D9D9D9"/>
      </a:lt2>
      <a:accent1>
        <a:srgbClr val="046230"/>
      </a:accent1>
      <a:accent2>
        <a:srgbClr val="939598"/>
      </a:accent2>
      <a:accent3>
        <a:srgbClr val="3C8DAA"/>
      </a:accent3>
      <a:accent4>
        <a:srgbClr val="8064A2"/>
      </a:accent4>
      <a:accent5>
        <a:srgbClr val="4BACC6"/>
      </a:accent5>
      <a:accent6>
        <a:srgbClr val="F79646"/>
      </a:accent6>
      <a:hlink>
        <a:srgbClr val="5D930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