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5" r:id="rId2"/>
    <p:sldId id="267" r:id="rId3"/>
    <p:sldId id="256" r:id="rId4"/>
    <p:sldId id="258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6" r:id="rId13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">
          <p15:clr>
            <a:srgbClr val="A4A3A4"/>
          </p15:clr>
        </p15:guide>
        <p15:guide id="2" pos="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003E"/>
    <a:srgbClr val="A70063"/>
    <a:srgbClr val="410025"/>
    <a:srgbClr val="D1D3D4"/>
    <a:srgbClr val="5D9301"/>
    <a:srgbClr val="9EBA3B"/>
    <a:srgbClr val="939598"/>
    <a:srgbClr val="30738C"/>
    <a:srgbClr val="357F9A"/>
    <a:srgbClr val="2F7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1" autoAdjust="0"/>
    <p:restoredTop sz="80769" autoAdjust="0"/>
  </p:normalViewPr>
  <p:slideViewPr>
    <p:cSldViewPr snapToGrid="0" snapToObjects="1" showGuides="1">
      <p:cViewPr varScale="1">
        <p:scale>
          <a:sx n="108" d="100"/>
          <a:sy n="108" d="100"/>
        </p:scale>
        <p:origin x="2100" y="132"/>
      </p:cViewPr>
      <p:guideLst>
        <p:guide orient="horz" pos="43"/>
        <p:guide pos="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9A5D5-F686-814C-9039-370C104559F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C9374-E959-9247-8FB0-5AD28C679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70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C9374-E959-9247-8FB0-5AD28C679D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45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C9374-E959-9247-8FB0-5AD28C679D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1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S_Background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597"/>
          <a:stretch/>
        </p:blipFill>
        <p:spPr>
          <a:xfrm>
            <a:off x="0" y="0"/>
            <a:ext cx="9144000" cy="89571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8651557" y="6673334"/>
            <a:ext cx="51809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Disney 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831702"/>
            <a:ext cx="9144000" cy="64008"/>
          </a:xfrm>
          <a:prstGeom prst="rect">
            <a:avLst/>
          </a:prstGeom>
          <a:solidFill>
            <a:srgbClr val="410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90"/>
          <a:stretch/>
        </p:blipFill>
        <p:spPr>
          <a:xfrm>
            <a:off x="-784460" y="-213727"/>
            <a:ext cx="4362823" cy="110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5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A317-8E56-C343-98FE-CF9C43A75F6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B85AB-73D2-AC4B-9470-542E72493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7-2ua50628kw.wdw.disney.com:8626/pride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B70CC05-9282-7B4D-B3AC-7BEF4BE572B5}"/>
              </a:ext>
            </a:extLst>
          </p:cNvPr>
          <p:cNvSpPr txBox="1"/>
          <p:nvPr/>
        </p:nvSpPr>
        <p:spPr>
          <a:xfrm>
            <a:off x="327218" y="2104007"/>
            <a:ext cx="8816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Priority Replenishment Inventory </a:t>
            </a:r>
          </a:p>
          <a:p>
            <a:r>
              <a:rPr lang="en-US" sz="2400" b="1" dirty="0"/>
              <a:t>Dispatch Environment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55CABA2-ABF4-BF4E-9635-ADDF7970F56E}"/>
              </a:ext>
            </a:extLst>
          </p:cNvPr>
          <p:cNvSpPr txBox="1"/>
          <p:nvPr/>
        </p:nvSpPr>
        <p:spPr>
          <a:xfrm>
            <a:off x="2411852" y="516488"/>
            <a:ext cx="6635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+mj-lt"/>
              </a:rPr>
              <a:t>May 17, 2018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BDCB24D-17D3-9742-A950-69884623DDB7}"/>
              </a:ext>
            </a:extLst>
          </p:cNvPr>
          <p:cNvSpPr txBox="1"/>
          <p:nvPr/>
        </p:nvSpPr>
        <p:spPr>
          <a:xfrm>
            <a:off x="2411852" y="108723"/>
            <a:ext cx="663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+mj-lt"/>
              </a:rPr>
              <a:t>Priority Replenishment Review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8C771B7-D054-9444-81E3-9BA6019DB7E8}"/>
              </a:ext>
            </a:extLst>
          </p:cNvPr>
          <p:cNvSpPr txBox="1"/>
          <p:nvPr/>
        </p:nvSpPr>
        <p:spPr>
          <a:xfrm>
            <a:off x="327218" y="3137528"/>
            <a:ext cx="5486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UAT Functions </a:t>
            </a:r>
          </a:p>
          <a:p>
            <a:r>
              <a:rPr lang="en-US" sz="1600" dirty="0"/>
              <a:t>Release 1 </a:t>
            </a:r>
          </a:p>
          <a:p>
            <a:endParaRPr lang="en-US" sz="1600" dirty="0"/>
          </a:p>
          <a:p>
            <a:r>
              <a:rPr lang="en-US" sz="1600" b="1" dirty="0"/>
              <a:t>Date</a:t>
            </a:r>
            <a:r>
              <a:rPr lang="en-US" sz="1600" dirty="0"/>
              <a:t>: May 17- 25</a:t>
            </a:r>
          </a:p>
        </p:txBody>
      </p:sp>
    </p:spTree>
    <p:extLst>
      <p:ext uri="{BB962C8B-B14F-4D97-AF65-F5344CB8AC3E}">
        <p14:creationId xmlns:p14="http://schemas.microsoft.com/office/powerpoint/2010/main" val="309659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72F96F5-CDA2-BE47-998C-D891F9C6DD41}"/>
              </a:ext>
            </a:extLst>
          </p:cNvPr>
          <p:cNvSpPr txBox="1"/>
          <p:nvPr/>
        </p:nvSpPr>
        <p:spPr>
          <a:xfrm>
            <a:off x="95250" y="1017438"/>
            <a:ext cx="6603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Select Region and Store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6AF2AB3E-A8F7-5441-B2C8-A121BA9F7E09}"/>
              </a:ext>
            </a:extLst>
          </p:cNvPr>
          <p:cNvGrpSpPr/>
          <p:nvPr/>
        </p:nvGrpSpPr>
        <p:grpSpPr>
          <a:xfrm>
            <a:off x="95250" y="1011034"/>
            <a:ext cx="8881226" cy="344958"/>
            <a:chOff x="95250" y="1226494"/>
            <a:chExt cx="2846917" cy="34495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DE720F12-C8C7-D240-9C43-B01F3316DED5}"/>
                </a:ext>
              </a:extLst>
            </p:cNvPr>
            <p:cNvSpPr/>
            <p:nvPr/>
          </p:nvSpPr>
          <p:spPr>
            <a:xfrm>
              <a:off x="95250" y="1226494"/>
              <a:ext cx="2846917" cy="343958"/>
            </a:xfrm>
            <a:prstGeom prst="rect">
              <a:avLst/>
            </a:prstGeom>
            <a:solidFill>
              <a:srgbClr val="41002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D537BB9C-6990-644C-BBF5-D42BF9E247D6}"/>
                </a:ext>
              </a:extLst>
            </p:cNvPr>
            <p:cNvSpPr txBox="1"/>
            <p:nvPr/>
          </p:nvSpPr>
          <p:spPr>
            <a:xfrm>
              <a:off x="95250" y="1232898"/>
              <a:ext cx="21166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Assigning Self to Pick </a:t>
              </a:r>
            </a:p>
          </p:txBody>
        </p:sp>
      </p:grpSp>
      <p:sp>
        <p:nvSpPr>
          <p:cNvPr id="8" name="TextBox 74">
            <a:extLst>
              <a:ext uri="{FF2B5EF4-FFF2-40B4-BE49-F238E27FC236}">
                <a16:creationId xmlns:a16="http://schemas.microsoft.com/office/drawing/2014/main" xmlns="" id="{89403538-794C-A142-9B65-737C6361A473}"/>
              </a:ext>
            </a:extLst>
          </p:cNvPr>
          <p:cNvSpPr txBox="1"/>
          <p:nvPr/>
        </p:nvSpPr>
        <p:spPr>
          <a:xfrm>
            <a:off x="615742" y="6022685"/>
            <a:ext cx="215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Assign self to an item in the list by </a:t>
            </a:r>
          </a:p>
          <a:p>
            <a:r>
              <a:rPr lang="en-US" sz="900" dirty="0"/>
              <a:t>selecting the heart.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3B886F3-1EBC-B84C-8C25-F2B34C31A081}"/>
              </a:ext>
            </a:extLst>
          </p:cNvPr>
          <p:cNvSpPr/>
          <p:nvPr/>
        </p:nvSpPr>
        <p:spPr>
          <a:xfrm>
            <a:off x="95250" y="1635674"/>
            <a:ext cx="3029803" cy="3439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Assigning in List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xmlns="" id="{053B01AC-3CC4-3041-9638-28AD4E6B1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59" y="2061656"/>
            <a:ext cx="2732184" cy="37867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E104324-1598-0449-A2E4-420597093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761" y="2212565"/>
            <a:ext cx="4804750" cy="34848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3040C2CD-9B48-9843-994C-AFCA0B2E9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7952" y="5848367"/>
            <a:ext cx="274580" cy="31488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D5733C6-3F7D-9F48-B4FD-61A4D2D95BEB}"/>
              </a:ext>
            </a:extLst>
          </p:cNvPr>
          <p:cNvSpPr/>
          <p:nvPr/>
        </p:nvSpPr>
        <p:spPr>
          <a:xfrm>
            <a:off x="3940761" y="1635674"/>
            <a:ext cx="4804750" cy="3439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Assigning in List</a:t>
            </a:r>
          </a:p>
        </p:txBody>
      </p:sp>
      <p:sp>
        <p:nvSpPr>
          <p:cNvPr id="16" name="TextBox 74">
            <a:extLst>
              <a:ext uri="{FF2B5EF4-FFF2-40B4-BE49-F238E27FC236}">
                <a16:creationId xmlns:a16="http://schemas.microsoft.com/office/drawing/2014/main" xmlns="" id="{A7191260-E4CF-5C42-A8A6-F340D50F29A3}"/>
              </a:ext>
            </a:extLst>
          </p:cNvPr>
          <p:cNvSpPr txBox="1"/>
          <p:nvPr/>
        </p:nvSpPr>
        <p:spPr>
          <a:xfrm>
            <a:off x="4997500" y="6044944"/>
            <a:ext cx="3152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Assign self to an item in the item details page by selecting “Assign to Me.”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E89F247-392B-114B-9521-01CA5E5574B4}"/>
              </a:ext>
            </a:extLst>
          </p:cNvPr>
          <p:cNvSpPr txBox="1"/>
          <p:nvPr/>
        </p:nvSpPr>
        <p:spPr>
          <a:xfrm>
            <a:off x="2411852" y="108723"/>
            <a:ext cx="663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+mj-lt"/>
              </a:rPr>
              <a:t>Priority Replenishment Review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FE78CA7-4ABF-E844-A663-52C4C80914ED}"/>
              </a:ext>
            </a:extLst>
          </p:cNvPr>
          <p:cNvSpPr txBox="1"/>
          <p:nvPr/>
        </p:nvSpPr>
        <p:spPr>
          <a:xfrm>
            <a:off x="2411852" y="516488"/>
            <a:ext cx="6635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+mj-lt"/>
              </a:rPr>
              <a:t>May 17, 2018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F560AE9D-448C-8742-906C-F5BC63E86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1053" y="4873571"/>
            <a:ext cx="206900" cy="2372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22A3FA5F-9552-9743-9C0F-6286213BD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6560" y="5464690"/>
            <a:ext cx="206900" cy="23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05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72F96F5-CDA2-BE47-998C-D891F9C6DD41}"/>
              </a:ext>
            </a:extLst>
          </p:cNvPr>
          <p:cNvSpPr txBox="1"/>
          <p:nvPr/>
        </p:nvSpPr>
        <p:spPr>
          <a:xfrm>
            <a:off x="95250" y="1017438"/>
            <a:ext cx="6603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Select Region and Store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6AF2AB3E-A8F7-5441-B2C8-A121BA9F7E09}"/>
              </a:ext>
            </a:extLst>
          </p:cNvPr>
          <p:cNvGrpSpPr/>
          <p:nvPr/>
        </p:nvGrpSpPr>
        <p:grpSpPr>
          <a:xfrm>
            <a:off x="95250" y="1011034"/>
            <a:ext cx="8881226" cy="344958"/>
            <a:chOff x="95250" y="1226494"/>
            <a:chExt cx="2846917" cy="34495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DE720F12-C8C7-D240-9C43-B01F3316DED5}"/>
                </a:ext>
              </a:extLst>
            </p:cNvPr>
            <p:cNvSpPr/>
            <p:nvPr/>
          </p:nvSpPr>
          <p:spPr>
            <a:xfrm>
              <a:off x="95250" y="1226494"/>
              <a:ext cx="2846917" cy="343958"/>
            </a:xfrm>
            <a:prstGeom prst="rect">
              <a:avLst/>
            </a:prstGeom>
            <a:solidFill>
              <a:srgbClr val="41002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D537BB9C-6990-644C-BBF5-D42BF9E247D6}"/>
                </a:ext>
              </a:extLst>
            </p:cNvPr>
            <p:cNvSpPr txBox="1"/>
            <p:nvPr/>
          </p:nvSpPr>
          <p:spPr>
            <a:xfrm>
              <a:off x="95250" y="1232898"/>
              <a:ext cx="21166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Assigned Items in List </a:t>
              </a:r>
            </a:p>
          </p:txBody>
        </p:sp>
      </p:grpSp>
      <p:sp>
        <p:nvSpPr>
          <p:cNvPr id="8" name="TextBox 74">
            <a:extLst>
              <a:ext uri="{FF2B5EF4-FFF2-40B4-BE49-F238E27FC236}">
                <a16:creationId xmlns:a16="http://schemas.microsoft.com/office/drawing/2014/main" xmlns="" id="{89403538-794C-A142-9B65-737C6361A473}"/>
              </a:ext>
            </a:extLst>
          </p:cNvPr>
          <p:cNvSpPr txBox="1"/>
          <p:nvPr/>
        </p:nvSpPr>
        <p:spPr>
          <a:xfrm>
            <a:off x="811051" y="6047836"/>
            <a:ext cx="7514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Assigned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3040C2CD-9B48-9843-994C-AFCA0B2E9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952" y="5848367"/>
            <a:ext cx="274580" cy="314885"/>
          </a:xfrm>
          <a:prstGeom prst="rect">
            <a:avLst/>
          </a:prstGeom>
        </p:spPr>
      </p:pic>
      <p:sp>
        <p:nvSpPr>
          <p:cNvPr id="16" name="TextBox 74">
            <a:extLst>
              <a:ext uri="{FF2B5EF4-FFF2-40B4-BE49-F238E27FC236}">
                <a16:creationId xmlns:a16="http://schemas.microsoft.com/office/drawing/2014/main" xmlns="" id="{A7191260-E4CF-5C42-A8A6-F340D50F29A3}"/>
              </a:ext>
            </a:extLst>
          </p:cNvPr>
          <p:cNvSpPr txBox="1"/>
          <p:nvPr/>
        </p:nvSpPr>
        <p:spPr>
          <a:xfrm>
            <a:off x="6595481" y="2946637"/>
            <a:ext cx="19448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Items assigned to you show with a filled heart. </a:t>
            </a:r>
          </a:p>
          <a:p>
            <a:endParaRPr lang="en-US" sz="900" dirty="0"/>
          </a:p>
          <a:p>
            <a:r>
              <a:rPr lang="en-US" sz="900" dirty="0"/>
              <a:t>Items assigned to others will </a:t>
            </a:r>
            <a:r>
              <a:rPr lang="en-US" sz="900" b="1" dirty="0"/>
              <a:t>not</a:t>
            </a:r>
            <a:r>
              <a:rPr lang="en-US" sz="900" dirty="0"/>
              <a:t> show on your list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B70AF744-15F4-114C-B318-C69CEDD2E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63" y="1578568"/>
            <a:ext cx="6107316" cy="4120896"/>
          </a:xfrm>
          <a:prstGeom prst="rect">
            <a:avLst/>
          </a:prstGeom>
        </p:spPr>
      </p:pic>
      <p:sp>
        <p:nvSpPr>
          <p:cNvPr id="18" name="TextBox 74">
            <a:extLst>
              <a:ext uri="{FF2B5EF4-FFF2-40B4-BE49-F238E27FC236}">
                <a16:creationId xmlns:a16="http://schemas.microsoft.com/office/drawing/2014/main" xmlns="" id="{D84394D9-7B9F-774C-8B66-C4D6A95DA3AC}"/>
              </a:ext>
            </a:extLst>
          </p:cNvPr>
          <p:cNvSpPr txBox="1"/>
          <p:nvPr/>
        </p:nvSpPr>
        <p:spPr>
          <a:xfrm>
            <a:off x="4896259" y="6138101"/>
            <a:ext cx="21522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Not Assigned</a:t>
            </a:r>
          </a:p>
        </p:txBody>
      </p:sp>
      <p:sp>
        <p:nvSpPr>
          <p:cNvPr id="19" name="TextBox 74">
            <a:extLst>
              <a:ext uri="{FF2B5EF4-FFF2-40B4-BE49-F238E27FC236}">
                <a16:creationId xmlns:a16="http://schemas.microsoft.com/office/drawing/2014/main" xmlns="" id="{5D80A3D9-E55C-964D-81C6-2F8E3280332D}"/>
              </a:ext>
            </a:extLst>
          </p:cNvPr>
          <p:cNvSpPr txBox="1"/>
          <p:nvPr/>
        </p:nvSpPr>
        <p:spPr>
          <a:xfrm>
            <a:off x="2965311" y="6112135"/>
            <a:ext cx="7514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Assigned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A7E4B462-B307-AB42-AB33-35CCB94838F7}"/>
              </a:ext>
            </a:extLst>
          </p:cNvPr>
          <p:cNvCxnSpPr>
            <a:stCxn id="8" idx="0"/>
          </p:cNvCxnSpPr>
          <p:nvPr/>
        </p:nvCxnSpPr>
        <p:spPr>
          <a:xfrm flipV="1">
            <a:off x="1186761" y="4998128"/>
            <a:ext cx="881736" cy="1049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FD658736-9061-BA44-A94C-B7FE436C69C3}"/>
              </a:ext>
            </a:extLst>
          </p:cNvPr>
          <p:cNvCxnSpPr/>
          <p:nvPr/>
        </p:nvCxnSpPr>
        <p:spPr>
          <a:xfrm flipV="1">
            <a:off x="3586579" y="4998128"/>
            <a:ext cx="514904" cy="1007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B8F8E487-982D-A948-878D-8CAABE4FA9EB}"/>
              </a:ext>
            </a:extLst>
          </p:cNvPr>
          <p:cNvCxnSpPr/>
          <p:nvPr/>
        </p:nvCxnSpPr>
        <p:spPr>
          <a:xfrm flipV="1">
            <a:off x="5477522" y="4998128"/>
            <a:ext cx="603682" cy="1049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1172165-7C92-DB48-AF2E-79A5C3273FE2}"/>
              </a:ext>
            </a:extLst>
          </p:cNvPr>
          <p:cNvSpPr txBox="1"/>
          <p:nvPr/>
        </p:nvSpPr>
        <p:spPr>
          <a:xfrm>
            <a:off x="2411852" y="108723"/>
            <a:ext cx="663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+mj-lt"/>
              </a:rPr>
              <a:t>Priority Replenishment Review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162F557-636F-3D49-9987-A8617842FAED}"/>
              </a:ext>
            </a:extLst>
          </p:cNvPr>
          <p:cNvSpPr txBox="1"/>
          <p:nvPr/>
        </p:nvSpPr>
        <p:spPr>
          <a:xfrm>
            <a:off x="2411852" y="516488"/>
            <a:ext cx="6635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+mj-lt"/>
              </a:rPr>
              <a:t>May 17, 2018</a:t>
            </a:r>
          </a:p>
        </p:txBody>
      </p:sp>
    </p:spTree>
    <p:extLst>
      <p:ext uri="{BB962C8B-B14F-4D97-AF65-F5344CB8AC3E}">
        <p14:creationId xmlns:p14="http://schemas.microsoft.com/office/powerpoint/2010/main" val="3286827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72F96F5-CDA2-BE47-998C-D891F9C6DD41}"/>
              </a:ext>
            </a:extLst>
          </p:cNvPr>
          <p:cNvSpPr txBox="1"/>
          <p:nvPr/>
        </p:nvSpPr>
        <p:spPr>
          <a:xfrm>
            <a:off x="95250" y="1017438"/>
            <a:ext cx="6603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Select Region and Store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6AF2AB3E-A8F7-5441-B2C8-A121BA9F7E09}"/>
              </a:ext>
            </a:extLst>
          </p:cNvPr>
          <p:cNvGrpSpPr/>
          <p:nvPr/>
        </p:nvGrpSpPr>
        <p:grpSpPr>
          <a:xfrm>
            <a:off x="95250" y="1011034"/>
            <a:ext cx="8881226" cy="344958"/>
            <a:chOff x="95250" y="1226494"/>
            <a:chExt cx="2846917" cy="34495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DE720F12-C8C7-D240-9C43-B01F3316DED5}"/>
                </a:ext>
              </a:extLst>
            </p:cNvPr>
            <p:cNvSpPr/>
            <p:nvPr/>
          </p:nvSpPr>
          <p:spPr>
            <a:xfrm>
              <a:off x="95250" y="1226494"/>
              <a:ext cx="2846917" cy="343958"/>
            </a:xfrm>
            <a:prstGeom prst="rect">
              <a:avLst/>
            </a:prstGeom>
            <a:solidFill>
              <a:srgbClr val="41002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D537BB9C-6990-644C-BBF5-D42BF9E247D6}"/>
                </a:ext>
              </a:extLst>
            </p:cNvPr>
            <p:cNvSpPr txBox="1"/>
            <p:nvPr/>
          </p:nvSpPr>
          <p:spPr>
            <a:xfrm>
              <a:off x="95250" y="1232898"/>
              <a:ext cx="21166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Notes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3040C2CD-9B48-9843-994C-AFCA0B2E9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952" y="5848367"/>
            <a:ext cx="274580" cy="314885"/>
          </a:xfrm>
          <a:prstGeom prst="rect">
            <a:avLst/>
          </a:prstGeom>
        </p:spPr>
      </p:pic>
      <p:sp>
        <p:nvSpPr>
          <p:cNvPr id="16" name="TextBox 74">
            <a:extLst>
              <a:ext uri="{FF2B5EF4-FFF2-40B4-BE49-F238E27FC236}">
                <a16:creationId xmlns:a16="http://schemas.microsoft.com/office/drawing/2014/main" xmlns="" id="{A7191260-E4CF-5C42-A8A6-F340D50F29A3}"/>
              </a:ext>
            </a:extLst>
          </p:cNvPr>
          <p:cNvSpPr txBox="1"/>
          <p:nvPr/>
        </p:nvSpPr>
        <p:spPr>
          <a:xfrm>
            <a:off x="174049" y="1863561"/>
            <a:ext cx="78602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a pre POC release and will not have guaranteed availability. </a:t>
            </a:r>
          </a:p>
          <a:p>
            <a:endParaRPr lang="en-US" dirty="0"/>
          </a:p>
          <a:p>
            <a:r>
              <a:rPr lang="en-US" dirty="0"/>
              <a:t>It will generally be available all day with the hours of 6-8 am EST being the focus for availability. </a:t>
            </a:r>
          </a:p>
          <a:p>
            <a:endParaRPr lang="en-US" dirty="0"/>
          </a:p>
          <a:p>
            <a:r>
              <a:rPr lang="en-US" dirty="0"/>
              <a:t>Disneyland availability will be determined soon.</a:t>
            </a:r>
            <a:endParaRPr lang="en-US" sz="9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1172165-7C92-DB48-AF2E-79A5C3273FE2}"/>
              </a:ext>
            </a:extLst>
          </p:cNvPr>
          <p:cNvSpPr txBox="1"/>
          <p:nvPr/>
        </p:nvSpPr>
        <p:spPr>
          <a:xfrm>
            <a:off x="2411852" y="108723"/>
            <a:ext cx="663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+mj-lt"/>
              </a:rPr>
              <a:t>Priority Replenishment Review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162F557-636F-3D49-9987-A8617842FAED}"/>
              </a:ext>
            </a:extLst>
          </p:cNvPr>
          <p:cNvSpPr txBox="1"/>
          <p:nvPr/>
        </p:nvSpPr>
        <p:spPr>
          <a:xfrm>
            <a:off x="2411852" y="516488"/>
            <a:ext cx="6635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+mj-lt"/>
              </a:rPr>
              <a:t>May 17, 2018</a:t>
            </a:r>
          </a:p>
        </p:txBody>
      </p:sp>
    </p:spTree>
    <p:extLst>
      <p:ext uri="{BB962C8B-B14F-4D97-AF65-F5344CB8AC3E}">
        <p14:creationId xmlns:p14="http://schemas.microsoft.com/office/powerpoint/2010/main" val="553664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726E384-94BD-CB43-B465-C07CEF5DECF9}"/>
              </a:ext>
            </a:extLst>
          </p:cNvPr>
          <p:cNvSpPr/>
          <p:nvPr/>
        </p:nvSpPr>
        <p:spPr>
          <a:xfrm>
            <a:off x="204186" y="2789782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http://w7-2ua50628kw.wdw.disney.com:8626/pride/</a:t>
            </a:r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CA952B2-BED3-7A46-A317-DF8BC057610B}"/>
              </a:ext>
            </a:extLst>
          </p:cNvPr>
          <p:cNvSpPr/>
          <p:nvPr/>
        </p:nvSpPr>
        <p:spPr>
          <a:xfrm>
            <a:off x="204186" y="1354492"/>
            <a:ext cx="2905403" cy="3439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Link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7C46A79-B098-C048-BEB3-221BCA59FB7F}"/>
              </a:ext>
            </a:extLst>
          </p:cNvPr>
          <p:cNvSpPr txBox="1"/>
          <p:nvPr/>
        </p:nvSpPr>
        <p:spPr>
          <a:xfrm>
            <a:off x="2411852" y="516488"/>
            <a:ext cx="6635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+mj-lt"/>
              </a:rPr>
              <a:t>May 17, 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35F96CC-D68A-F64C-8074-2249ACBE2DF1}"/>
              </a:ext>
            </a:extLst>
          </p:cNvPr>
          <p:cNvSpPr txBox="1"/>
          <p:nvPr/>
        </p:nvSpPr>
        <p:spPr>
          <a:xfrm>
            <a:off x="2411852" y="108723"/>
            <a:ext cx="663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+mj-lt"/>
              </a:rPr>
              <a:t>Priority Replenishment Review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D35385C-2F95-3B4D-B5D8-C2C6C8EC8CDB}"/>
              </a:ext>
            </a:extLst>
          </p:cNvPr>
          <p:cNvSpPr txBox="1"/>
          <p:nvPr/>
        </p:nvSpPr>
        <p:spPr>
          <a:xfrm>
            <a:off x="204186" y="2259455"/>
            <a:ext cx="517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the following link to the application: </a:t>
            </a:r>
          </a:p>
        </p:txBody>
      </p:sp>
    </p:spTree>
    <p:extLst>
      <p:ext uri="{BB962C8B-B14F-4D97-AF65-F5344CB8AC3E}">
        <p14:creationId xmlns:p14="http://schemas.microsoft.com/office/powerpoint/2010/main" val="127370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852" y="108723"/>
            <a:ext cx="663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+mj-lt"/>
              </a:rPr>
              <a:t>Priority Replenishment Review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5250" y="1011034"/>
            <a:ext cx="8881226" cy="344958"/>
            <a:chOff x="95250" y="1226494"/>
            <a:chExt cx="2846917" cy="344958"/>
          </a:xfrm>
        </p:grpSpPr>
        <p:sp>
          <p:nvSpPr>
            <p:cNvPr id="3" name="Rectangle 2"/>
            <p:cNvSpPr/>
            <p:nvPr/>
          </p:nvSpPr>
          <p:spPr>
            <a:xfrm>
              <a:off x="95250" y="1226494"/>
              <a:ext cx="2846917" cy="343958"/>
            </a:xfrm>
            <a:prstGeom prst="rect">
              <a:avLst/>
            </a:prstGeom>
            <a:solidFill>
              <a:srgbClr val="41002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5250" y="1232898"/>
              <a:ext cx="21166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Logging In and Out </a:t>
              </a:r>
            </a:p>
          </p:txBody>
        </p:sp>
      </p:grpSp>
      <p:sp>
        <p:nvSpPr>
          <p:cNvPr id="36" name="Rectangle 35"/>
          <p:cNvSpPr/>
          <p:nvPr/>
        </p:nvSpPr>
        <p:spPr>
          <a:xfrm>
            <a:off x="177711" y="1895997"/>
            <a:ext cx="3955484" cy="3439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Logging In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11852" y="516488"/>
            <a:ext cx="6635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+mj-lt"/>
              </a:rPr>
              <a:t>May 17, 2018</a:t>
            </a:r>
          </a:p>
        </p:txBody>
      </p:sp>
      <p:sp>
        <p:nvSpPr>
          <p:cNvPr id="112" name="TextBox 74"/>
          <p:cNvSpPr txBox="1"/>
          <p:nvPr/>
        </p:nvSpPr>
        <p:spPr>
          <a:xfrm>
            <a:off x="597821" y="5386861"/>
            <a:ext cx="40379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Cast Member will be directed to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MyID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to log in.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7913CFFA-C70C-CE41-83FF-621788591AE8}"/>
              </a:ext>
            </a:extLst>
          </p:cNvPr>
          <p:cNvSpPr/>
          <p:nvPr/>
        </p:nvSpPr>
        <p:spPr>
          <a:xfrm>
            <a:off x="4635765" y="1904501"/>
            <a:ext cx="3963783" cy="3439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Logging Out 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83F21297-C894-4B4C-BC4E-19C728A4B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11" y="2556985"/>
            <a:ext cx="4093244" cy="244372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99FBEB1B-4846-4041-9756-62D8B711C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1599" y="2465826"/>
            <a:ext cx="3412114" cy="270366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ADF9D454-1974-4947-B63D-B88AF1DDA7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7822" y="4126864"/>
            <a:ext cx="227122" cy="26046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19FAC8C-9FAC-E545-B66B-F339F134AF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7404" y="3750489"/>
            <a:ext cx="227122" cy="260461"/>
          </a:xfrm>
          <a:prstGeom prst="rect">
            <a:avLst/>
          </a:prstGeom>
        </p:spPr>
      </p:pic>
      <p:sp>
        <p:nvSpPr>
          <p:cNvPr id="40" name="TextBox 74">
            <a:extLst>
              <a:ext uri="{FF2B5EF4-FFF2-40B4-BE49-F238E27FC236}">
                <a16:creationId xmlns:a16="http://schemas.microsoft.com/office/drawing/2014/main" xmlns="" id="{E61060BE-CF52-C840-A55B-F611ED6E56B8}"/>
              </a:ext>
            </a:extLst>
          </p:cNvPr>
          <p:cNvSpPr txBox="1"/>
          <p:nvPr/>
        </p:nvSpPr>
        <p:spPr>
          <a:xfrm>
            <a:off x="4749848" y="5386861"/>
            <a:ext cx="40379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Sign out in the top right corner by selected your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MyID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log in initials. </a:t>
            </a:r>
          </a:p>
        </p:txBody>
      </p:sp>
    </p:spTree>
    <p:extLst>
      <p:ext uri="{BB962C8B-B14F-4D97-AF65-F5344CB8AC3E}">
        <p14:creationId xmlns:p14="http://schemas.microsoft.com/office/powerpoint/2010/main" val="182861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852" y="108723"/>
            <a:ext cx="663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+mj-lt"/>
              </a:rPr>
              <a:t>Priority Replenishment Review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5250" y="1011034"/>
            <a:ext cx="8881226" cy="344958"/>
            <a:chOff x="95250" y="1226494"/>
            <a:chExt cx="2846917" cy="344958"/>
          </a:xfrm>
        </p:grpSpPr>
        <p:sp>
          <p:nvSpPr>
            <p:cNvPr id="3" name="Rectangle 2"/>
            <p:cNvSpPr/>
            <p:nvPr/>
          </p:nvSpPr>
          <p:spPr>
            <a:xfrm>
              <a:off x="95250" y="1226494"/>
              <a:ext cx="2846917" cy="343958"/>
            </a:xfrm>
            <a:prstGeom prst="rect">
              <a:avLst/>
            </a:prstGeom>
            <a:solidFill>
              <a:srgbClr val="41002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5250" y="1232898"/>
              <a:ext cx="21166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Select Region and Store</a:t>
              </a: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2411852" y="516488"/>
            <a:ext cx="6635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+mj-lt"/>
              </a:rPr>
              <a:t>May 17, 2018</a:t>
            </a:r>
          </a:p>
        </p:txBody>
      </p:sp>
      <p:sp>
        <p:nvSpPr>
          <p:cNvPr id="112" name="TextBox 74"/>
          <p:cNvSpPr txBox="1"/>
          <p:nvPr/>
        </p:nvSpPr>
        <p:spPr>
          <a:xfrm>
            <a:off x="837518" y="3648831"/>
            <a:ext cx="26957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Select the region and store, then click Save.</a:t>
            </a:r>
          </a:p>
          <a:p>
            <a:pPr>
              <a:spcAft>
                <a:spcPts val="600"/>
              </a:spcAft>
            </a:pP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Note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 The most robust stores are Emporium, Mouse Gear and World of Disney. 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899FC2E9-33C3-D247-9F9B-9E974473D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743" y="1822860"/>
            <a:ext cx="3723850" cy="43976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4242A0A-A01A-D047-9310-7592B8980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389" y="5983280"/>
            <a:ext cx="206900" cy="23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75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9AF9EE2-38E0-E641-A8E8-37924FD51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271" y="1564749"/>
            <a:ext cx="5370306" cy="47894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72F96F5-CDA2-BE47-998C-D891F9C6DD41}"/>
              </a:ext>
            </a:extLst>
          </p:cNvPr>
          <p:cNvSpPr txBox="1"/>
          <p:nvPr/>
        </p:nvSpPr>
        <p:spPr>
          <a:xfrm>
            <a:off x="95250" y="1017438"/>
            <a:ext cx="6603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Select Region and Store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6AF2AB3E-A8F7-5441-B2C8-A121BA9F7E09}"/>
              </a:ext>
            </a:extLst>
          </p:cNvPr>
          <p:cNvGrpSpPr/>
          <p:nvPr/>
        </p:nvGrpSpPr>
        <p:grpSpPr>
          <a:xfrm>
            <a:off x="95250" y="1011034"/>
            <a:ext cx="8881226" cy="344958"/>
            <a:chOff x="95250" y="1226494"/>
            <a:chExt cx="2846917" cy="34495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DE720F12-C8C7-D240-9C43-B01F3316DED5}"/>
                </a:ext>
              </a:extLst>
            </p:cNvPr>
            <p:cNvSpPr/>
            <p:nvPr/>
          </p:nvSpPr>
          <p:spPr>
            <a:xfrm>
              <a:off x="95250" y="1226494"/>
              <a:ext cx="2846917" cy="343958"/>
            </a:xfrm>
            <a:prstGeom prst="rect">
              <a:avLst/>
            </a:prstGeom>
            <a:solidFill>
              <a:srgbClr val="41002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D537BB9C-6990-644C-BBF5-D42BF9E247D6}"/>
                </a:ext>
              </a:extLst>
            </p:cNvPr>
            <p:cNvSpPr txBox="1"/>
            <p:nvPr/>
          </p:nvSpPr>
          <p:spPr>
            <a:xfrm>
              <a:off x="95250" y="1232898"/>
              <a:ext cx="21166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View Items to Pick </a:t>
              </a:r>
            </a:p>
          </p:txBody>
        </p:sp>
      </p:grpSp>
      <p:sp>
        <p:nvSpPr>
          <p:cNvPr id="8" name="TextBox 74">
            <a:extLst>
              <a:ext uri="{FF2B5EF4-FFF2-40B4-BE49-F238E27FC236}">
                <a16:creationId xmlns:a16="http://schemas.microsoft.com/office/drawing/2014/main" xmlns="" id="{89403538-794C-A142-9B65-737C6361A473}"/>
              </a:ext>
            </a:extLst>
          </p:cNvPr>
          <p:cNvSpPr txBox="1"/>
          <p:nvPr/>
        </p:nvSpPr>
        <p:spPr>
          <a:xfrm>
            <a:off x="482410" y="3639953"/>
            <a:ext cx="269579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Unassigned items or items assigned to you will show in the list. </a:t>
            </a:r>
          </a:p>
          <a:p>
            <a:endParaRPr lang="en-US" sz="900" dirty="0"/>
          </a:p>
          <a:p>
            <a:r>
              <a:rPr lang="en-US" sz="900" dirty="0"/>
              <a:t>Items assigned to someone else will not show on this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E6D628B-5D7B-0849-90BE-679751E4A1B5}"/>
              </a:ext>
            </a:extLst>
          </p:cNvPr>
          <p:cNvSpPr txBox="1"/>
          <p:nvPr/>
        </p:nvSpPr>
        <p:spPr>
          <a:xfrm>
            <a:off x="2411852" y="108723"/>
            <a:ext cx="663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+mj-lt"/>
              </a:rPr>
              <a:t>Priority Replenishment Review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C127D46-6E57-2E47-93D3-03DEE3EA4BB4}"/>
              </a:ext>
            </a:extLst>
          </p:cNvPr>
          <p:cNvSpPr txBox="1"/>
          <p:nvPr/>
        </p:nvSpPr>
        <p:spPr>
          <a:xfrm>
            <a:off x="2411852" y="516488"/>
            <a:ext cx="6635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+mj-lt"/>
              </a:rPr>
              <a:t>May 17, 2018</a:t>
            </a:r>
          </a:p>
        </p:txBody>
      </p:sp>
    </p:spTree>
    <p:extLst>
      <p:ext uri="{BB962C8B-B14F-4D97-AF65-F5344CB8AC3E}">
        <p14:creationId xmlns:p14="http://schemas.microsoft.com/office/powerpoint/2010/main" val="146818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72F96F5-CDA2-BE47-998C-D891F9C6DD41}"/>
              </a:ext>
            </a:extLst>
          </p:cNvPr>
          <p:cNvSpPr txBox="1"/>
          <p:nvPr/>
        </p:nvSpPr>
        <p:spPr>
          <a:xfrm>
            <a:off x="95250" y="1017438"/>
            <a:ext cx="6603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Select Region and Store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6AF2AB3E-A8F7-5441-B2C8-A121BA9F7E09}"/>
              </a:ext>
            </a:extLst>
          </p:cNvPr>
          <p:cNvGrpSpPr/>
          <p:nvPr/>
        </p:nvGrpSpPr>
        <p:grpSpPr>
          <a:xfrm>
            <a:off x="95250" y="1011034"/>
            <a:ext cx="8881226" cy="344958"/>
            <a:chOff x="95250" y="1226494"/>
            <a:chExt cx="2846917" cy="34495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DE720F12-C8C7-D240-9C43-B01F3316DED5}"/>
                </a:ext>
              </a:extLst>
            </p:cNvPr>
            <p:cNvSpPr/>
            <p:nvPr/>
          </p:nvSpPr>
          <p:spPr>
            <a:xfrm>
              <a:off x="95250" y="1226494"/>
              <a:ext cx="2846917" cy="343958"/>
            </a:xfrm>
            <a:prstGeom prst="rect">
              <a:avLst/>
            </a:prstGeom>
            <a:solidFill>
              <a:srgbClr val="41002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D537BB9C-6990-644C-BBF5-D42BF9E247D6}"/>
                </a:ext>
              </a:extLst>
            </p:cNvPr>
            <p:cNvSpPr txBox="1"/>
            <p:nvPr/>
          </p:nvSpPr>
          <p:spPr>
            <a:xfrm>
              <a:off x="95250" y="1232898"/>
              <a:ext cx="21166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View Items to Pick </a:t>
              </a:r>
            </a:p>
          </p:txBody>
        </p:sp>
      </p:grpSp>
      <p:sp>
        <p:nvSpPr>
          <p:cNvPr id="8" name="TextBox 74">
            <a:extLst>
              <a:ext uri="{FF2B5EF4-FFF2-40B4-BE49-F238E27FC236}">
                <a16:creationId xmlns:a16="http://schemas.microsoft.com/office/drawing/2014/main" xmlns="" id="{89403538-794C-A142-9B65-737C6361A473}"/>
              </a:ext>
            </a:extLst>
          </p:cNvPr>
          <p:cNvSpPr txBox="1"/>
          <p:nvPr/>
        </p:nvSpPr>
        <p:spPr>
          <a:xfrm>
            <a:off x="981750" y="6182033"/>
            <a:ext cx="269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Select the item in the list to view the detail.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74CA3BA-A8CF-B24D-8A3C-15BB35481E8F}"/>
              </a:ext>
            </a:extLst>
          </p:cNvPr>
          <p:cNvSpPr/>
          <p:nvPr/>
        </p:nvSpPr>
        <p:spPr>
          <a:xfrm>
            <a:off x="95250" y="1901050"/>
            <a:ext cx="3955484" cy="3439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in 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5BD043C-CF27-BC41-8C42-125CE5D7E9D5}"/>
              </a:ext>
            </a:extLst>
          </p:cNvPr>
          <p:cNvSpPr/>
          <p:nvPr/>
        </p:nvSpPr>
        <p:spPr>
          <a:xfrm>
            <a:off x="4417310" y="1901050"/>
            <a:ext cx="3955484" cy="3439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Item Detail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99667517-62FD-464F-A056-F4A534215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005" y="2398230"/>
            <a:ext cx="1981200" cy="2997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7A5747D-0D59-BC42-85C3-4539BC393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99" y="2398230"/>
            <a:ext cx="4876701" cy="3543416"/>
          </a:xfrm>
          <a:prstGeom prst="rect">
            <a:avLst/>
          </a:prstGeom>
        </p:spPr>
      </p:pic>
      <p:sp>
        <p:nvSpPr>
          <p:cNvPr id="13" name="TextBox 74">
            <a:extLst>
              <a:ext uri="{FF2B5EF4-FFF2-40B4-BE49-F238E27FC236}">
                <a16:creationId xmlns:a16="http://schemas.microsoft.com/office/drawing/2014/main" xmlns="" id="{EB1BE2EA-B354-AF46-9451-E9EFC6A5A950}"/>
              </a:ext>
            </a:extLst>
          </p:cNvPr>
          <p:cNvSpPr txBox="1"/>
          <p:nvPr/>
        </p:nvSpPr>
        <p:spPr>
          <a:xfrm>
            <a:off x="5695103" y="6171568"/>
            <a:ext cx="17976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The detail screen will open.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EC7E7CF-3373-0D4F-A018-CB40282AB974}"/>
              </a:ext>
            </a:extLst>
          </p:cNvPr>
          <p:cNvSpPr txBox="1"/>
          <p:nvPr/>
        </p:nvSpPr>
        <p:spPr>
          <a:xfrm>
            <a:off x="2411852" y="108723"/>
            <a:ext cx="663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+mj-lt"/>
              </a:rPr>
              <a:t>Priority Replenishment Review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41588C6-B82A-B340-9706-DDCC445347B6}"/>
              </a:ext>
            </a:extLst>
          </p:cNvPr>
          <p:cNvSpPr txBox="1"/>
          <p:nvPr/>
        </p:nvSpPr>
        <p:spPr>
          <a:xfrm>
            <a:off x="2411852" y="516488"/>
            <a:ext cx="6635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+mj-lt"/>
              </a:rPr>
              <a:t>May 17, 2018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03A3AC95-93F8-C54B-B53C-8D21BA276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884" y="3659560"/>
            <a:ext cx="206900" cy="23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82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72F96F5-CDA2-BE47-998C-D891F9C6DD41}"/>
              </a:ext>
            </a:extLst>
          </p:cNvPr>
          <p:cNvSpPr txBox="1"/>
          <p:nvPr/>
        </p:nvSpPr>
        <p:spPr>
          <a:xfrm>
            <a:off x="95250" y="1017438"/>
            <a:ext cx="6603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Select Region and Store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6AF2AB3E-A8F7-5441-B2C8-A121BA9F7E09}"/>
              </a:ext>
            </a:extLst>
          </p:cNvPr>
          <p:cNvGrpSpPr/>
          <p:nvPr/>
        </p:nvGrpSpPr>
        <p:grpSpPr>
          <a:xfrm>
            <a:off x="95250" y="1011034"/>
            <a:ext cx="8881226" cy="344958"/>
            <a:chOff x="95250" y="1226494"/>
            <a:chExt cx="2846917" cy="34495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DE720F12-C8C7-D240-9C43-B01F3316DED5}"/>
                </a:ext>
              </a:extLst>
            </p:cNvPr>
            <p:cNvSpPr/>
            <p:nvPr/>
          </p:nvSpPr>
          <p:spPr>
            <a:xfrm>
              <a:off x="95250" y="1226494"/>
              <a:ext cx="2846917" cy="343958"/>
            </a:xfrm>
            <a:prstGeom prst="rect">
              <a:avLst/>
            </a:prstGeom>
            <a:solidFill>
              <a:srgbClr val="41002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D537BB9C-6990-644C-BBF5-D42BF9E247D6}"/>
                </a:ext>
              </a:extLst>
            </p:cNvPr>
            <p:cNvSpPr txBox="1"/>
            <p:nvPr/>
          </p:nvSpPr>
          <p:spPr>
            <a:xfrm>
              <a:off x="95250" y="1232898"/>
              <a:ext cx="21166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Pick Item</a:t>
              </a:r>
            </a:p>
          </p:txBody>
        </p:sp>
      </p:grpSp>
      <p:sp>
        <p:nvSpPr>
          <p:cNvPr id="8" name="TextBox 74">
            <a:extLst>
              <a:ext uri="{FF2B5EF4-FFF2-40B4-BE49-F238E27FC236}">
                <a16:creationId xmlns:a16="http://schemas.microsoft.com/office/drawing/2014/main" xmlns="" id="{89403538-794C-A142-9B65-737C6361A473}"/>
              </a:ext>
            </a:extLst>
          </p:cNvPr>
          <p:cNvSpPr txBox="1"/>
          <p:nvPr/>
        </p:nvSpPr>
        <p:spPr>
          <a:xfrm>
            <a:off x="3187965" y="6118497"/>
            <a:ext cx="269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Enter the quantity picked and click “Pick.”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1B62FBC1-9721-FF4A-A3CB-E0C49D12B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449" y="1691876"/>
            <a:ext cx="5861781" cy="43215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5726318-5059-334D-B6B5-B9D4D2587E18}"/>
              </a:ext>
            </a:extLst>
          </p:cNvPr>
          <p:cNvSpPr txBox="1"/>
          <p:nvPr/>
        </p:nvSpPr>
        <p:spPr>
          <a:xfrm>
            <a:off x="2411852" y="108723"/>
            <a:ext cx="663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+mj-lt"/>
              </a:rPr>
              <a:t>Priority Replenishment Review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A4A7EA8-34F5-C94D-9130-20670DADBACA}"/>
              </a:ext>
            </a:extLst>
          </p:cNvPr>
          <p:cNvSpPr txBox="1"/>
          <p:nvPr/>
        </p:nvSpPr>
        <p:spPr>
          <a:xfrm>
            <a:off x="2411852" y="516488"/>
            <a:ext cx="6635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+mj-lt"/>
              </a:rPr>
              <a:t>May 17, 2018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D2AE70F0-563E-2945-8043-3EBCB42F4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440" y="5225019"/>
            <a:ext cx="206900" cy="23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37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72F96F5-CDA2-BE47-998C-D891F9C6DD41}"/>
              </a:ext>
            </a:extLst>
          </p:cNvPr>
          <p:cNvSpPr txBox="1"/>
          <p:nvPr/>
        </p:nvSpPr>
        <p:spPr>
          <a:xfrm>
            <a:off x="95250" y="1017438"/>
            <a:ext cx="6603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Select Region and Store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6AF2AB3E-A8F7-5441-B2C8-A121BA9F7E09}"/>
              </a:ext>
            </a:extLst>
          </p:cNvPr>
          <p:cNvGrpSpPr/>
          <p:nvPr/>
        </p:nvGrpSpPr>
        <p:grpSpPr>
          <a:xfrm>
            <a:off x="95250" y="1011034"/>
            <a:ext cx="8881226" cy="344958"/>
            <a:chOff x="95250" y="1226494"/>
            <a:chExt cx="2846917" cy="34495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DE720F12-C8C7-D240-9C43-B01F3316DED5}"/>
                </a:ext>
              </a:extLst>
            </p:cNvPr>
            <p:cNvSpPr/>
            <p:nvPr/>
          </p:nvSpPr>
          <p:spPr>
            <a:xfrm>
              <a:off x="95250" y="1226494"/>
              <a:ext cx="2846917" cy="343958"/>
            </a:xfrm>
            <a:prstGeom prst="rect">
              <a:avLst/>
            </a:prstGeom>
            <a:solidFill>
              <a:srgbClr val="41002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D537BB9C-6990-644C-BBF5-D42BF9E247D6}"/>
                </a:ext>
              </a:extLst>
            </p:cNvPr>
            <p:cNvSpPr txBox="1"/>
            <p:nvPr/>
          </p:nvSpPr>
          <p:spPr>
            <a:xfrm>
              <a:off x="95250" y="1232898"/>
              <a:ext cx="21166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Picked Item - Removed from the list</a:t>
              </a:r>
            </a:p>
          </p:txBody>
        </p:sp>
      </p:grpSp>
      <p:sp>
        <p:nvSpPr>
          <p:cNvPr id="8" name="TextBox 74">
            <a:extLst>
              <a:ext uri="{FF2B5EF4-FFF2-40B4-BE49-F238E27FC236}">
                <a16:creationId xmlns:a16="http://schemas.microsoft.com/office/drawing/2014/main" xmlns="" id="{89403538-794C-A142-9B65-737C6361A473}"/>
              </a:ext>
            </a:extLst>
          </p:cNvPr>
          <p:cNvSpPr txBox="1"/>
          <p:nvPr/>
        </p:nvSpPr>
        <p:spPr>
          <a:xfrm>
            <a:off x="1358284" y="5931831"/>
            <a:ext cx="681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After the item is picked, it will be removed from the list view until it reaches the PQ % or minimum sales quantity configured in the application. 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xmlns="" id="{59548897-A51E-A646-9EC3-3A553B7CE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388" y="1856112"/>
            <a:ext cx="5472529" cy="3760265"/>
          </a:xfrm>
          <a:prstGeom prst="rect">
            <a:avLst/>
          </a:prstGeom>
        </p:spPr>
      </p:pic>
      <p:sp>
        <p:nvSpPr>
          <p:cNvPr id="10" name="TextBox 74">
            <a:extLst>
              <a:ext uri="{FF2B5EF4-FFF2-40B4-BE49-F238E27FC236}">
                <a16:creationId xmlns:a16="http://schemas.microsoft.com/office/drawing/2014/main" xmlns="" id="{1EFD25F5-99D4-614B-BD74-7DD4EAECFC5D}"/>
              </a:ext>
            </a:extLst>
          </p:cNvPr>
          <p:cNvSpPr txBox="1"/>
          <p:nvPr/>
        </p:nvSpPr>
        <p:spPr>
          <a:xfrm>
            <a:off x="764359" y="3613211"/>
            <a:ext cx="94902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(No more Clip Fan in the list!)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B72C715-477F-174E-8865-566E0B884217}"/>
              </a:ext>
            </a:extLst>
          </p:cNvPr>
          <p:cNvSpPr txBox="1"/>
          <p:nvPr/>
        </p:nvSpPr>
        <p:spPr>
          <a:xfrm>
            <a:off x="2411852" y="108723"/>
            <a:ext cx="663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+mj-lt"/>
              </a:rPr>
              <a:t>Priority Replenishment Review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387FF07-DC34-5744-8C70-9E31A06319A2}"/>
              </a:ext>
            </a:extLst>
          </p:cNvPr>
          <p:cNvSpPr txBox="1"/>
          <p:nvPr/>
        </p:nvSpPr>
        <p:spPr>
          <a:xfrm>
            <a:off x="2411852" y="516488"/>
            <a:ext cx="6635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+mj-lt"/>
              </a:rPr>
              <a:t>May 17, 2018</a:t>
            </a:r>
          </a:p>
        </p:txBody>
      </p:sp>
    </p:spTree>
    <p:extLst>
      <p:ext uri="{BB962C8B-B14F-4D97-AF65-F5344CB8AC3E}">
        <p14:creationId xmlns:p14="http://schemas.microsoft.com/office/powerpoint/2010/main" val="21664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72F96F5-CDA2-BE47-998C-D891F9C6DD41}"/>
              </a:ext>
            </a:extLst>
          </p:cNvPr>
          <p:cNvSpPr txBox="1"/>
          <p:nvPr/>
        </p:nvSpPr>
        <p:spPr>
          <a:xfrm>
            <a:off x="95250" y="1017438"/>
            <a:ext cx="6603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Select Region and Store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6AF2AB3E-A8F7-5441-B2C8-A121BA9F7E09}"/>
              </a:ext>
            </a:extLst>
          </p:cNvPr>
          <p:cNvGrpSpPr/>
          <p:nvPr/>
        </p:nvGrpSpPr>
        <p:grpSpPr>
          <a:xfrm>
            <a:off x="95250" y="1011034"/>
            <a:ext cx="8881226" cy="344958"/>
            <a:chOff x="95250" y="1226494"/>
            <a:chExt cx="2846917" cy="34495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DE720F12-C8C7-D240-9C43-B01F3316DED5}"/>
                </a:ext>
              </a:extLst>
            </p:cNvPr>
            <p:cNvSpPr/>
            <p:nvPr/>
          </p:nvSpPr>
          <p:spPr>
            <a:xfrm>
              <a:off x="95250" y="1226494"/>
              <a:ext cx="2846917" cy="343958"/>
            </a:xfrm>
            <a:prstGeom prst="rect">
              <a:avLst/>
            </a:prstGeom>
            <a:solidFill>
              <a:srgbClr val="41002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D537BB9C-6990-644C-BBF5-D42BF9E247D6}"/>
                </a:ext>
              </a:extLst>
            </p:cNvPr>
            <p:cNvSpPr txBox="1"/>
            <p:nvPr/>
          </p:nvSpPr>
          <p:spPr>
            <a:xfrm>
              <a:off x="95250" y="1232898"/>
              <a:ext cx="21166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Sorting the Picklist </a:t>
              </a:r>
            </a:p>
          </p:txBody>
        </p:sp>
      </p:grpSp>
      <p:sp>
        <p:nvSpPr>
          <p:cNvPr id="8" name="TextBox 74">
            <a:extLst>
              <a:ext uri="{FF2B5EF4-FFF2-40B4-BE49-F238E27FC236}">
                <a16:creationId xmlns:a16="http://schemas.microsoft.com/office/drawing/2014/main" xmlns="" id="{89403538-794C-A142-9B65-737C6361A473}"/>
              </a:ext>
            </a:extLst>
          </p:cNvPr>
          <p:cNvSpPr txBox="1"/>
          <p:nvPr/>
        </p:nvSpPr>
        <p:spPr>
          <a:xfrm>
            <a:off x="5628442" y="2565647"/>
            <a:ext cx="3152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en-US" sz="900" dirty="0"/>
              <a:t>Relevance (Red or Yellow flag) based on the PQ % or minimum sales quantity configured.</a:t>
            </a:r>
          </a:p>
          <a:p>
            <a:pPr marL="228600" indent="-228600">
              <a:buAutoNum type="arabicPeriod"/>
            </a:pPr>
            <a:endParaRPr lang="en-US" sz="900" dirty="0"/>
          </a:p>
          <a:p>
            <a:pPr marL="228600" indent="-228600">
              <a:buAutoNum type="arabicPeriod"/>
            </a:pPr>
            <a:r>
              <a:rPr lang="en-US" sz="900" dirty="0"/>
              <a:t>Relevance will sort in the following order: relevance, department, class, subclass, item. </a:t>
            </a:r>
          </a:p>
          <a:p>
            <a:pPr marL="228600" indent="-228600">
              <a:buAutoNum type="arabicPeriod"/>
            </a:pPr>
            <a:endParaRPr lang="en-US" sz="900" dirty="0"/>
          </a:p>
          <a:p>
            <a:pPr marL="228600" indent="-228600">
              <a:buAutoNum type="arabicPeriod"/>
            </a:pPr>
            <a:r>
              <a:rPr lang="en-US" sz="900" dirty="0"/>
              <a:t>Department will sort department, class, subclass, item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28EFEB3-88B8-2949-9916-CA02D74EE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06" y="1885494"/>
            <a:ext cx="4699409" cy="33069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3B886F3-1EBC-B84C-8C25-F2B34C31A081}"/>
              </a:ext>
            </a:extLst>
          </p:cNvPr>
          <p:cNvSpPr/>
          <p:nvPr/>
        </p:nvSpPr>
        <p:spPr>
          <a:xfrm>
            <a:off x="5628442" y="1970968"/>
            <a:ext cx="3029803" cy="3439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Sorting Rules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92FDC44-C402-C444-BF13-A17EAD2DE53C}"/>
              </a:ext>
            </a:extLst>
          </p:cNvPr>
          <p:cNvSpPr txBox="1"/>
          <p:nvPr/>
        </p:nvSpPr>
        <p:spPr>
          <a:xfrm>
            <a:off x="2411852" y="108723"/>
            <a:ext cx="663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+mj-lt"/>
              </a:rPr>
              <a:t>Priority Replenishment Review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BA3E73D-2D8F-A845-B9F9-5BE8DAD47B26}"/>
              </a:ext>
            </a:extLst>
          </p:cNvPr>
          <p:cNvSpPr txBox="1"/>
          <p:nvPr/>
        </p:nvSpPr>
        <p:spPr>
          <a:xfrm>
            <a:off x="2411852" y="516488"/>
            <a:ext cx="6635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+mj-lt"/>
              </a:rPr>
              <a:t>May 17, 2018</a:t>
            </a:r>
          </a:p>
        </p:txBody>
      </p:sp>
    </p:spTree>
    <p:extLst>
      <p:ext uri="{BB962C8B-B14F-4D97-AF65-F5344CB8AC3E}">
        <p14:creationId xmlns:p14="http://schemas.microsoft.com/office/powerpoint/2010/main" val="2728797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2F9145"/>
      </a:dk2>
      <a:lt2>
        <a:srgbClr val="D9D9D9"/>
      </a:lt2>
      <a:accent1>
        <a:srgbClr val="046230"/>
      </a:accent1>
      <a:accent2>
        <a:srgbClr val="939598"/>
      </a:accent2>
      <a:accent3>
        <a:srgbClr val="3C8DAA"/>
      </a:accent3>
      <a:accent4>
        <a:srgbClr val="8064A2"/>
      </a:accent4>
      <a:accent5>
        <a:srgbClr val="4BACC6"/>
      </a:accent5>
      <a:accent6>
        <a:srgbClr val="F79646"/>
      </a:accent6>
      <a:hlink>
        <a:srgbClr val="5D9301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482</Words>
  <Application>Microsoft Office PowerPoint</Application>
  <PresentationFormat>Letter Paper (8.5x11 in)</PresentationFormat>
  <Paragraphs>94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Disney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Lapham, Jaclen</dc:creator>
  <cp:lastModifiedBy>Kelly, Tyson D.</cp:lastModifiedBy>
  <cp:revision>41</cp:revision>
  <dcterms:created xsi:type="dcterms:W3CDTF">2016-03-03T19:57:30Z</dcterms:created>
  <dcterms:modified xsi:type="dcterms:W3CDTF">2018-05-17T15:29:15Z</dcterms:modified>
</cp:coreProperties>
</file>