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297911536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7911536c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97911536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297911536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7911536c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97911536c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297911536c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7911536c_0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97911536c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7" name="Google Shape;16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168" name="Google Shape;168;p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indent="0" lvl="0" mar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652025" y="2443250"/>
            <a:ext cx="10515600" cy="3293100"/>
          </a:xfrm>
          <a:prstGeom prst="rect">
            <a:avLst/>
          </a:prstGeom>
        </p:spPr>
        <p:txBody>
          <a:bodyPr anchorCtr="0" anchor="t" bIns="91425" lIns="91425" spcFirstLastPara="1" rIns="91425" wrap="square" tIns="91425">
            <a:noAutofit/>
          </a:bodyPr>
          <a:lstStyle/>
          <a:p>
            <a:pPr indent="-50800" lvl="0" marL="228600" rtl="0" algn="l">
              <a:spcBef>
                <a:spcPts val="1000"/>
              </a:spcBef>
              <a:spcAft>
                <a:spcPts val="0"/>
              </a:spcAft>
              <a:buNone/>
            </a:pPr>
            <a:r>
              <a:rPr lang="en-US"/>
              <a:t>Use Case Scenarios: </a:t>
            </a:r>
            <a:endParaRPr/>
          </a:p>
          <a:p>
            <a:pPr indent="-406400" lvl="0" marL="457200" rtl="0" algn="l">
              <a:spcBef>
                <a:spcPts val="1000"/>
              </a:spcBef>
              <a:spcAft>
                <a:spcPts val="0"/>
              </a:spcAft>
              <a:buSzPts val="2800"/>
              <a:buChar char="●"/>
            </a:pPr>
            <a:r>
              <a:rPr lang="en-US"/>
              <a:t>Stockroom query </a:t>
            </a:r>
            <a:endParaRPr/>
          </a:p>
          <a:p>
            <a:pPr indent="-406400" lvl="0" marL="457200" rtl="0" algn="l">
              <a:spcBef>
                <a:spcPts val="0"/>
              </a:spcBef>
              <a:spcAft>
                <a:spcPts val="0"/>
              </a:spcAft>
              <a:buSzPts val="2800"/>
              <a:buChar char="●"/>
            </a:pPr>
            <a:r>
              <a:rPr lang="en-US"/>
              <a:t>Shop Disney Parks Fulfillment </a:t>
            </a:r>
            <a:endParaRPr/>
          </a:p>
        </p:txBody>
      </p:sp>
      <p:sp>
        <p:nvSpPr>
          <p:cNvPr id="90" name="Google Shape;90;p13"/>
          <p:cNvSpPr txBox="1"/>
          <p:nvPr/>
        </p:nvSpPr>
        <p:spPr>
          <a:xfrm>
            <a:off x="46075" y="1026525"/>
            <a:ext cx="11974800" cy="758100"/>
          </a:xfrm>
          <a:prstGeom prst="rect">
            <a:avLst/>
          </a:prstGeom>
          <a:solidFill>
            <a:srgbClr val="9C005C"/>
          </a:solidFill>
          <a:ln>
            <a:noFill/>
          </a:ln>
          <a:effectLst>
            <a:reflection blurRad="0" dir="5400000" dist="38100" endA="0" fadeDir="5400012" kx="0" rotWithShape="0" algn="bl" stA="76000"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txBox="1"/>
          <p:nvPr/>
        </p:nvSpPr>
        <p:spPr>
          <a:xfrm>
            <a:off x="177650" y="1026525"/>
            <a:ext cx="7403100" cy="56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US" sz="4400">
                <a:solidFill>
                  <a:srgbClr val="FFFFFF"/>
                </a:solidFill>
                <a:latin typeface="Calibri"/>
                <a:ea typeface="Calibri"/>
                <a:cs typeface="Calibri"/>
                <a:sym typeface="Calibri"/>
              </a:rPr>
              <a:t>Wearables and Devices</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ph type="title"/>
          </p:nvPr>
        </p:nvSpPr>
        <p:spPr>
          <a:xfrm>
            <a:off x="194575" y="451075"/>
            <a:ext cx="10515600" cy="6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Stockroom Query </a:t>
            </a:r>
            <a:endParaRPr/>
          </a:p>
        </p:txBody>
      </p:sp>
      <p:sp>
        <p:nvSpPr>
          <p:cNvPr id="98" name="Google Shape;98;p14"/>
          <p:cNvSpPr txBox="1"/>
          <p:nvPr>
            <p:ph idx="1" type="body"/>
          </p:nvPr>
        </p:nvSpPr>
        <p:spPr>
          <a:xfrm>
            <a:off x="792125" y="983700"/>
            <a:ext cx="1880700" cy="8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US" sz="2400"/>
              <a:t>Use Case 1</a:t>
            </a:r>
            <a:r>
              <a:rPr lang="en-US" sz="4400"/>
              <a:t> </a:t>
            </a:r>
            <a:endParaRPr/>
          </a:p>
        </p:txBody>
      </p:sp>
      <p:sp>
        <p:nvSpPr>
          <p:cNvPr id="99" name="Google Shape;99;p14"/>
          <p:cNvSpPr txBox="1"/>
          <p:nvPr/>
        </p:nvSpPr>
        <p:spPr>
          <a:xfrm>
            <a:off x="838200" y="1784100"/>
            <a:ext cx="8142600" cy="12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a:t>Use Case: </a:t>
            </a:r>
            <a:endParaRPr b="1" i="1"/>
          </a:p>
          <a:p>
            <a:pPr indent="0" lvl="0" marL="0" rtl="0" algn="l">
              <a:spcBef>
                <a:spcPts val="0"/>
              </a:spcBef>
              <a:spcAft>
                <a:spcPts val="0"/>
              </a:spcAft>
              <a:buNone/>
            </a:pPr>
            <a:r>
              <a:rPr lang="en-US"/>
              <a:t>Front of House Cast communicates with Heart of house Cast to determine if a guest-requested item is in stock. The FOH Cast will use a tablet to send a barcode, sku and/or photo of the item to communicate with BOH Cast. Multiple BOH Cast will received the request, and one will select and own the task via smartwatch.</a:t>
            </a:r>
            <a:r>
              <a:rPr b="1" i="1" lang="en-US"/>
              <a:t> </a:t>
            </a:r>
            <a:endParaRPr b="1" i="1"/>
          </a:p>
          <a:p>
            <a:pPr indent="0" lvl="0" marL="0" rtl="0" algn="l">
              <a:spcBef>
                <a:spcPts val="0"/>
              </a:spcBef>
              <a:spcAft>
                <a:spcPts val="0"/>
              </a:spcAft>
              <a:buNone/>
            </a:pPr>
            <a:r>
              <a:t/>
            </a:r>
            <a:endParaRPr b="1" i="1"/>
          </a:p>
          <a:p>
            <a:pPr indent="0" lvl="0" marL="0" rtl="0" algn="l">
              <a:spcBef>
                <a:spcPts val="0"/>
              </a:spcBef>
              <a:spcAft>
                <a:spcPts val="0"/>
              </a:spcAft>
              <a:buNone/>
            </a:pPr>
            <a:r>
              <a:rPr b="1" i="1" lang="en-US"/>
              <a:t>Scenario</a:t>
            </a:r>
            <a:r>
              <a:rPr lang="en-US"/>
              <a:t>: </a:t>
            </a:r>
            <a:endParaRPr/>
          </a:p>
          <a:p>
            <a:pPr indent="0" lvl="0" marL="0" rtl="0" algn="l">
              <a:spcBef>
                <a:spcPts val="0"/>
              </a:spcBef>
              <a:spcAft>
                <a:spcPts val="0"/>
              </a:spcAft>
              <a:buNone/>
            </a:pPr>
            <a:r>
              <a:rPr lang="en-US"/>
              <a:t>Guest requests item that is not in stock on the floor, such as large Mickey t-shirt. Front of House Cast Member sends image and sku back to Heart of House Cast Member in stockroom to query. HoH Cast Member sends verification that item is in stock. FoH Cast Member confirms item is still needed. Item is sent to floor. </a:t>
            </a:r>
            <a:endParaRPr/>
          </a:p>
        </p:txBody>
      </p:sp>
      <p:sp>
        <p:nvSpPr>
          <p:cNvPr id="100" name="Google Shape;100;p14"/>
          <p:cNvSpPr txBox="1"/>
          <p:nvPr/>
        </p:nvSpPr>
        <p:spPr>
          <a:xfrm>
            <a:off x="792125" y="4415300"/>
            <a:ext cx="4110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Devices Needed</a:t>
            </a:r>
            <a:r>
              <a:rPr lang="en-US"/>
              <a:t>: </a:t>
            </a:r>
            <a:endParaRPr/>
          </a:p>
          <a:p>
            <a:pPr indent="-317500" lvl="0" marL="457200" rtl="0" algn="l">
              <a:spcBef>
                <a:spcPts val="0"/>
              </a:spcBef>
              <a:spcAft>
                <a:spcPts val="0"/>
              </a:spcAft>
              <a:buSzPts val="1400"/>
              <a:buChar char="●"/>
            </a:pPr>
            <a:r>
              <a:rPr lang="en-US"/>
              <a:t>Number of Tablets Needed for PoC:  4</a:t>
            </a:r>
            <a:endParaRPr/>
          </a:p>
          <a:p>
            <a:pPr indent="-317500" lvl="0" marL="457200" rtl="0" algn="l">
              <a:spcBef>
                <a:spcPts val="0"/>
              </a:spcBef>
              <a:spcAft>
                <a:spcPts val="0"/>
              </a:spcAft>
              <a:buSzPts val="1400"/>
              <a:buChar char="●"/>
            </a:pPr>
            <a:r>
              <a:rPr lang="en-US"/>
              <a:t>Number of Watches Needed for PoC: 4</a:t>
            </a:r>
            <a:endParaRPr/>
          </a:p>
        </p:txBody>
      </p:sp>
      <p:sp>
        <p:nvSpPr>
          <p:cNvPr id="101" name="Google Shape;101;p14"/>
          <p:cNvSpPr txBox="1"/>
          <p:nvPr/>
        </p:nvSpPr>
        <p:spPr>
          <a:xfrm>
            <a:off x="194575" y="1215600"/>
            <a:ext cx="11676000" cy="568500"/>
          </a:xfrm>
          <a:prstGeom prst="rect">
            <a:avLst/>
          </a:prstGeom>
          <a:solidFill>
            <a:srgbClr val="9C005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txBox="1"/>
          <p:nvPr/>
        </p:nvSpPr>
        <p:spPr>
          <a:xfrm>
            <a:off x="792125" y="5393750"/>
            <a:ext cx="4873500" cy="5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Timing</a:t>
            </a:r>
            <a:r>
              <a:rPr lang="en-US"/>
              <a:t>: After Thanksgiving holiday, 12/1 or 12/9</a:t>
            </a:r>
            <a:endParaRPr/>
          </a:p>
        </p:txBody>
      </p:sp>
      <p:sp>
        <p:nvSpPr>
          <p:cNvPr id="103" name="Google Shape;103;p14"/>
          <p:cNvSpPr txBox="1"/>
          <p:nvPr/>
        </p:nvSpPr>
        <p:spPr>
          <a:xfrm>
            <a:off x="792125" y="6083300"/>
            <a:ext cx="4873500" cy="5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Integration Needed</a:t>
            </a:r>
            <a:r>
              <a:rPr lang="en-US"/>
              <a:t>: None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5"/>
          <p:cNvSpPr txBox="1"/>
          <p:nvPr>
            <p:ph idx="11" type="ftr"/>
          </p:nvPr>
        </p:nvSpPr>
        <p:spPr>
          <a:xfrm>
            <a:off x="470154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©Disney | Property of Walt Disney Parks and Resorts</a:t>
            </a:r>
            <a:endParaRPr b="0" i="0" sz="1200" u="none" cap="none" strike="noStrike">
              <a:solidFill>
                <a:srgbClr val="888888"/>
              </a:solidFill>
              <a:latin typeface="Calibri"/>
              <a:ea typeface="Calibri"/>
              <a:cs typeface="Calibri"/>
              <a:sym typeface="Calibri"/>
            </a:endParaRPr>
          </a:p>
        </p:txBody>
      </p:sp>
      <p:sp>
        <p:nvSpPr>
          <p:cNvPr id="109" name="Google Shape;109;p15"/>
          <p:cNvSpPr txBox="1"/>
          <p:nvPr>
            <p:ph idx="12" type="sldNum"/>
          </p:nvPr>
        </p:nvSpPr>
        <p:spPr>
          <a:xfrm>
            <a:off x="927354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10" name="Google Shape;110;p15"/>
          <p:cNvSpPr/>
          <p:nvPr/>
        </p:nvSpPr>
        <p:spPr>
          <a:xfrm>
            <a:off x="2135325" y="1093255"/>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Floor Cast member receives request for item not on floor. </a:t>
            </a:r>
            <a:endParaRPr/>
          </a:p>
        </p:txBody>
      </p:sp>
      <p:cxnSp>
        <p:nvCxnSpPr>
          <p:cNvPr id="111" name="Google Shape;111;p15"/>
          <p:cNvCxnSpPr/>
          <p:nvPr/>
        </p:nvCxnSpPr>
        <p:spPr>
          <a:xfrm>
            <a:off x="1620290" y="1546301"/>
            <a:ext cx="515035" cy="4154"/>
          </a:xfrm>
          <a:prstGeom prst="straightConnector1">
            <a:avLst/>
          </a:prstGeom>
          <a:noFill/>
          <a:ln cap="flat" cmpd="sng" w="9525">
            <a:solidFill>
              <a:schemeClr val="dk1"/>
            </a:solidFill>
            <a:prstDash val="solid"/>
            <a:miter lim="800000"/>
            <a:headEnd len="sm" w="sm" type="none"/>
            <a:tailEnd len="med" w="med" type="triangle"/>
          </a:ln>
        </p:spPr>
      </p:cxnSp>
      <p:sp>
        <p:nvSpPr>
          <p:cNvPr id="112" name="Google Shape;112;p15"/>
          <p:cNvSpPr/>
          <p:nvPr/>
        </p:nvSpPr>
        <p:spPr>
          <a:xfrm>
            <a:off x="4014539" y="1089101"/>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Floor Cast Member uses tablet or phone to scan barcode and/or take photo of item (all in one?)</a:t>
            </a:r>
            <a:endParaRPr b="0" i="0" sz="1100" u="none" cap="none" strike="noStrike">
              <a:solidFill>
                <a:schemeClr val="dk1"/>
              </a:solidFill>
              <a:latin typeface="Calibri"/>
              <a:ea typeface="Calibri"/>
              <a:cs typeface="Calibri"/>
              <a:sym typeface="Calibri"/>
            </a:endParaRPr>
          </a:p>
        </p:txBody>
      </p:sp>
      <p:sp>
        <p:nvSpPr>
          <p:cNvPr id="113" name="Google Shape;113;p15"/>
          <p:cNvSpPr/>
          <p:nvPr/>
        </p:nvSpPr>
        <p:spPr>
          <a:xfrm>
            <a:off x="5900016" y="1089101"/>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Floor cast member sends to cast in Stockroom with qty. if needed item</a:t>
            </a:r>
            <a:r>
              <a:rPr lang="en-US" sz="1100">
                <a:solidFill>
                  <a:schemeClr val="dk1"/>
                </a:solidFill>
                <a:latin typeface="Calibri"/>
                <a:ea typeface="Calibri"/>
                <a:cs typeface="Calibri"/>
                <a:sym typeface="Calibri"/>
              </a:rPr>
              <a:t>.</a:t>
            </a:r>
            <a:endParaRPr b="0" i="0" sz="1100" u="none" cap="none" strike="noStrike">
              <a:solidFill>
                <a:srgbClr val="FF0000"/>
              </a:solidFill>
              <a:latin typeface="Calibri"/>
              <a:ea typeface="Calibri"/>
              <a:cs typeface="Calibri"/>
              <a:sym typeface="Calibri"/>
            </a:endParaRPr>
          </a:p>
        </p:txBody>
      </p:sp>
      <p:sp>
        <p:nvSpPr>
          <p:cNvPr id="114" name="Google Shape;114;p15"/>
          <p:cNvSpPr/>
          <p:nvPr/>
        </p:nvSpPr>
        <p:spPr>
          <a:xfrm>
            <a:off x="7782943" y="1084947"/>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Cast Stock room cast receives message (one or more) </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cxnSp>
        <p:nvCxnSpPr>
          <p:cNvPr id="115" name="Google Shape;115;p15"/>
          <p:cNvCxnSpPr/>
          <p:nvPr/>
        </p:nvCxnSpPr>
        <p:spPr>
          <a:xfrm>
            <a:off x="3506925" y="1542147"/>
            <a:ext cx="515035" cy="4154"/>
          </a:xfrm>
          <a:prstGeom prst="straightConnector1">
            <a:avLst/>
          </a:prstGeom>
          <a:noFill/>
          <a:ln cap="flat" cmpd="sng" w="9525">
            <a:solidFill>
              <a:schemeClr val="dk1"/>
            </a:solidFill>
            <a:prstDash val="solid"/>
            <a:miter lim="800000"/>
            <a:headEnd len="sm" w="sm" type="none"/>
            <a:tailEnd len="med" w="med" type="triangle"/>
          </a:ln>
        </p:spPr>
      </p:cxnSp>
      <p:cxnSp>
        <p:nvCxnSpPr>
          <p:cNvPr id="116" name="Google Shape;116;p15"/>
          <p:cNvCxnSpPr/>
          <p:nvPr/>
        </p:nvCxnSpPr>
        <p:spPr>
          <a:xfrm>
            <a:off x="5393560" y="1542147"/>
            <a:ext cx="515035" cy="4154"/>
          </a:xfrm>
          <a:prstGeom prst="straightConnector1">
            <a:avLst/>
          </a:prstGeom>
          <a:noFill/>
          <a:ln cap="flat" cmpd="sng" w="9525">
            <a:solidFill>
              <a:schemeClr val="dk1"/>
            </a:solidFill>
            <a:prstDash val="solid"/>
            <a:miter lim="800000"/>
            <a:headEnd len="sm" w="sm" type="none"/>
            <a:tailEnd len="med" w="med" type="triangle"/>
          </a:ln>
        </p:spPr>
      </p:cxnSp>
      <p:cxnSp>
        <p:nvCxnSpPr>
          <p:cNvPr id="117" name="Google Shape;117;p15"/>
          <p:cNvCxnSpPr/>
          <p:nvPr/>
        </p:nvCxnSpPr>
        <p:spPr>
          <a:xfrm>
            <a:off x="7252827" y="1550455"/>
            <a:ext cx="515035" cy="4154"/>
          </a:xfrm>
          <a:prstGeom prst="straightConnector1">
            <a:avLst/>
          </a:prstGeom>
          <a:noFill/>
          <a:ln cap="flat" cmpd="sng" w="9525">
            <a:solidFill>
              <a:schemeClr val="dk1"/>
            </a:solidFill>
            <a:prstDash val="solid"/>
            <a:miter lim="800000"/>
            <a:headEnd len="sm" w="sm" type="none"/>
            <a:tailEnd len="med" w="med" type="triangle"/>
          </a:ln>
        </p:spPr>
      </p:cxnSp>
      <p:cxnSp>
        <p:nvCxnSpPr>
          <p:cNvPr id="118" name="Google Shape;118;p15"/>
          <p:cNvCxnSpPr/>
          <p:nvPr/>
        </p:nvCxnSpPr>
        <p:spPr>
          <a:xfrm>
            <a:off x="10331710" y="2019797"/>
            <a:ext cx="1382" cy="618004"/>
          </a:xfrm>
          <a:prstGeom prst="straightConnector1">
            <a:avLst/>
          </a:prstGeom>
          <a:noFill/>
          <a:ln cap="flat" cmpd="sng" w="9525">
            <a:solidFill>
              <a:schemeClr val="dk1"/>
            </a:solidFill>
            <a:prstDash val="solid"/>
            <a:miter lim="800000"/>
            <a:headEnd len="sm" w="sm" type="none"/>
            <a:tailEnd len="med" w="med" type="triangle"/>
          </a:ln>
        </p:spPr>
      </p:cxnSp>
      <p:sp>
        <p:nvSpPr>
          <p:cNvPr id="119" name="Google Shape;119;p15"/>
          <p:cNvSpPr/>
          <p:nvPr/>
        </p:nvSpPr>
        <p:spPr>
          <a:xfrm>
            <a:off x="768880" y="4227971"/>
            <a:ext cx="838500" cy="411300"/>
          </a:xfrm>
          <a:custGeom>
            <a:rect b="b" l="l" r="r" t="t"/>
            <a:pathLst>
              <a:path extrusionOk="0" h="120000" w="120000">
                <a:moveTo>
                  <a:pt x="22500" y="120000"/>
                </a:moveTo>
                <a:lnTo>
                  <a:pt x="97500" y="120000"/>
                </a:lnTo>
                <a:cubicBezTo>
                  <a:pt x="109921" y="120000"/>
                  <a:pt x="120000" y="93125"/>
                  <a:pt x="120000" y="60000"/>
                </a:cubicBezTo>
                <a:cubicBezTo>
                  <a:pt x="120000" y="26875"/>
                  <a:pt x="109921" y="0"/>
                  <a:pt x="97500" y="0"/>
                </a:cubicBezTo>
                <a:cubicBezTo>
                  <a:pt x="97500" y="0"/>
                  <a:pt x="97500" y="0"/>
                  <a:pt x="97500" y="0"/>
                </a:cubicBezTo>
                <a:lnTo>
                  <a:pt x="97500" y="0"/>
                </a:lnTo>
                <a:lnTo>
                  <a:pt x="22500" y="0"/>
                </a:lnTo>
                <a:cubicBezTo>
                  <a:pt x="10078" y="0"/>
                  <a:pt x="0" y="26875"/>
                  <a:pt x="0" y="60000"/>
                </a:cubicBezTo>
                <a:cubicBezTo>
                  <a:pt x="0" y="93125"/>
                  <a:pt x="10078" y="120000"/>
                  <a:pt x="22500" y="120000"/>
                </a:cubicBezTo>
                <a:close/>
              </a:path>
            </a:pathLst>
          </a:custGeom>
          <a:noFill/>
          <a:ln cap="rnd" cmpd="sng" w="9525">
            <a:solidFill>
              <a:srgbClr val="9C00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9C005C"/>
                </a:solidFill>
                <a:latin typeface="Arial"/>
                <a:ea typeface="Arial"/>
                <a:cs typeface="Arial"/>
                <a:sym typeface="Arial"/>
              </a:rPr>
              <a:t>End Process</a:t>
            </a:r>
            <a:endParaRPr sz="1100">
              <a:solidFill>
                <a:srgbClr val="9C005C"/>
              </a:solidFill>
              <a:latin typeface="Arial"/>
              <a:ea typeface="Arial"/>
              <a:cs typeface="Arial"/>
              <a:sym typeface="Arial"/>
            </a:endParaRPr>
          </a:p>
        </p:txBody>
      </p:sp>
      <p:sp>
        <p:nvSpPr>
          <p:cNvPr id="120" name="Google Shape;120;p15"/>
          <p:cNvSpPr/>
          <p:nvPr/>
        </p:nvSpPr>
        <p:spPr>
          <a:xfrm>
            <a:off x="9662157" y="1081825"/>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Cast member accepts task, removing it from other Cast Member’s queue. </a:t>
            </a:r>
            <a:endParaRPr sz="1100">
              <a:solidFill>
                <a:schemeClr val="dk1"/>
              </a:solidFill>
              <a:latin typeface="Calibri"/>
              <a:ea typeface="Calibri"/>
              <a:cs typeface="Calibri"/>
              <a:sym typeface="Calibri"/>
            </a:endParaRPr>
          </a:p>
        </p:txBody>
      </p:sp>
      <p:sp>
        <p:nvSpPr>
          <p:cNvPr id="121" name="Google Shape;121;p15"/>
          <p:cNvSpPr/>
          <p:nvPr/>
        </p:nvSpPr>
        <p:spPr>
          <a:xfrm>
            <a:off x="7793331" y="2631602"/>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Stockroom Cast sends NO/ITEM NOT FOUND back to Floor Cast.</a:t>
            </a:r>
            <a:endParaRPr sz="1100">
              <a:solidFill>
                <a:schemeClr val="dk1"/>
              </a:solidFill>
              <a:latin typeface="Calibri"/>
              <a:ea typeface="Calibri"/>
              <a:cs typeface="Calibri"/>
              <a:sym typeface="Calibri"/>
            </a:endParaRPr>
          </a:p>
        </p:txBody>
      </p:sp>
      <p:sp>
        <p:nvSpPr>
          <p:cNvPr id="122" name="Google Shape;122;p15"/>
          <p:cNvSpPr/>
          <p:nvPr/>
        </p:nvSpPr>
        <p:spPr>
          <a:xfrm>
            <a:off x="7793331" y="5362673"/>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Stockroom Cast sends ITEM FOUND to cast with quantity found.</a:t>
            </a:r>
            <a:endParaRPr sz="1100">
              <a:solidFill>
                <a:schemeClr val="dk1"/>
              </a:solidFill>
              <a:latin typeface="Calibri"/>
              <a:ea typeface="Calibri"/>
              <a:cs typeface="Calibri"/>
              <a:sym typeface="Calibri"/>
            </a:endParaRPr>
          </a:p>
        </p:txBody>
      </p:sp>
      <p:cxnSp>
        <p:nvCxnSpPr>
          <p:cNvPr id="123" name="Google Shape;123;p15"/>
          <p:cNvCxnSpPr/>
          <p:nvPr/>
        </p:nvCxnSpPr>
        <p:spPr>
          <a:xfrm>
            <a:off x="10312287" y="3539628"/>
            <a:ext cx="18040" cy="436793"/>
          </a:xfrm>
          <a:prstGeom prst="straightConnector1">
            <a:avLst/>
          </a:prstGeom>
          <a:noFill/>
          <a:ln cap="flat" cmpd="sng" w="9525">
            <a:solidFill>
              <a:schemeClr val="dk1"/>
            </a:solidFill>
            <a:prstDash val="solid"/>
            <a:miter lim="800000"/>
            <a:headEnd len="sm" w="sm" type="none"/>
            <a:tailEnd len="med" w="med" type="triangle"/>
          </a:ln>
        </p:spPr>
      </p:cxnSp>
      <p:cxnSp>
        <p:nvCxnSpPr>
          <p:cNvPr id="124" name="Google Shape;124;p15"/>
          <p:cNvCxnSpPr/>
          <p:nvPr/>
        </p:nvCxnSpPr>
        <p:spPr>
          <a:xfrm flipH="1" rot="10800000">
            <a:off x="9154543" y="1539025"/>
            <a:ext cx="507614" cy="3122"/>
          </a:xfrm>
          <a:prstGeom prst="straightConnector1">
            <a:avLst/>
          </a:prstGeom>
          <a:noFill/>
          <a:ln cap="flat" cmpd="sng" w="9525">
            <a:solidFill>
              <a:schemeClr val="dk1"/>
            </a:solidFill>
            <a:prstDash val="solid"/>
            <a:miter lim="800000"/>
            <a:headEnd len="sm" w="sm" type="none"/>
            <a:tailEnd len="med" w="med" type="triangle"/>
          </a:ln>
        </p:spPr>
      </p:cxnSp>
      <p:sp>
        <p:nvSpPr>
          <p:cNvPr id="125" name="Google Shape;125;p15"/>
          <p:cNvSpPr/>
          <p:nvPr/>
        </p:nvSpPr>
        <p:spPr>
          <a:xfrm>
            <a:off x="795584" y="1295264"/>
            <a:ext cx="838390" cy="411163"/>
          </a:xfrm>
          <a:custGeom>
            <a:rect b="b" l="l" r="r" t="t"/>
            <a:pathLst>
              <a:path extrusionOk="0" h="120000" w="120000">
                <a:moveTo>
                  <a:pt x="22500" y="120000"/>
                </a:moveTo>
                <a:lnTo>
                  <a:pt x="97500" y="120000"/>
                </a:lnTo>
                <a:cubicBezTo>
                  <a:pt x="109921" y="120000"/>
                  <a:pt x="120000" y="93125"/>
                  <a:pt x="120000" y="60000"/>
                </a:cubicBezTo>
                <a:cubicBezTo>
                  <a:pt x="120000" y="26875"/>
                  <a:pt x="109921" y="0"/>
                  <a:pt x="97500" y="0"/>
                </a:cubicBezTo>
                <a:cubicBezTo>
                  <a:pt x="97500" y="0"/>
                  <a:pt x="97500" y="0"/>
                  <a:pt x="97500" y="0"/>
                </a:cubicBezTo>
                <a:lnTo>
                  <a:pt x="97500" y="0"/>
                </a:lnTo>
                <a:lnTo>
                  <a:pt x="22500" y="0"/>
                </a:lnTo>
                <a:cubicBezTo>
                  <a:pt x="10078" y="0"/>
                  <a:pt x="0" y="26875"/>
                  <a:pt x="0" y="60000"/>
                </a:cubicBezTo>
                <a:cubicBezTo>
                  <a:pt x="0" y="93125"/>
                  <a:pt x="10078" y="120000"/>
                  <a:pt x="22500" y="120000"/>
                </a:cubicBezTo>
                <a:close/>
              </a:path>
            </a:pathLst>
          </a:custGeom>
          <a:noFill/>
          <a:ln cap="rnd" cmpd="sng" w="9525">
            <a:solidFill>
              <a:srgbClr val="9C00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9C005C"/>
                </a:solidFill>
                <a:latin typeface="Arial"/>
                <a:ea typeface="Arial"/>
                <a:cs typeface="Arial"/>
                <a:sym typeface="Arial"/>
              </a:rPr>
              <a:t>Start</a:t>
            </a:r>
            <a:r>
              <a:rPr lang="en-US" sz="600">
                <a:solidFill>
                  <a:srgbClr val="9C005C"/>
                </a:solidFill>
                <a:latin typeface="Arial"/>
                <a:ea typeface="Arial"/>
                <a:cs typeface="Arial"/>
                <a:sym typeface="Arial"/>
              </a:rPr>
              <a:t> </a:t>
            </a:r>
            <a:r>
              <a:rPr lang="en-US" sz="1100">
                <a:solidFill>
                  <a:srgbClr val="9C005C"/>
                </a:solidFill>
                <a:latin typeface="Arial"/>
                <a:ea typeface="Arial"/>
                <a:cs typeface="Arial"/>
                <a:sym typeface="Arial"/>
              </a:rPr>
              <a:t>Process</a:t>
            </a:r>
            <a:endParaRPr sz="1100">
              <a:solidFill>
                <a:srgbClr val="9C005C"/>
              </a:solidFill>
              <a:latin typeface="Arial"/>
              <a:ea typeface="Arial"/>
              <a:cs typeface="Arial"/>
              <a:sym typeface="Arial"/>
            </a:endParaRPr>
          </a:p>
        </p:txBody>
      </p:sp>
      <p:sp>
        <p:nvSpPr>
          <p:cNvPr id="126" name="Google Shape;126;p15"/>
          <p:cNvSpPr/>
          <p:nvPr/>
        </p:nvSpPr>
        <p:spPr>
          <a:xfrm>
            <a:off x="9766120" y="2625228"/>
            <a:ext cx="1125651" cy="914400"/>
          </a:xfrm>
          <a:custGeom>
            <a:rect b="b" l="l" r="r" t="t"/>
            <a:pathLst>
              <a:path extrusionOk="0" h="120000" w="120000">
                <a:moveTo>
                  <a:pt x="0" y="60000"/>
                </a:moveTo>
                <a:lnTo>
                  <a:pt x="60147" y="0"/>
                </a:lnTo>
                <a:lnTo>
                  <a:pt x="120000" y="60000"/>
                </a:lnTo>
                <a:lnTo>
                  <a:pt x="60147" y="120000"/>
                </a:lnTo>
                <a:lnTo>
                  <a:pt x="0" y="60000"/>
                </a:lnTo>
                <a:close/>
              </a:path>
            </a:pathLst>
          </a:custGeom>
          <a:noFill/>
          <a:ln cap="rnd" cmpd="sng" w="9525">
            <a:solidFill>
              <a:srgbClr val="9C00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Item(s) located?</a:t>
            </a:r>
            <a:endParaRPr sz="1100">
              <a:solidFill>
                <a:srgbClr val="9C005C"/>
              </a:solidFill>
              <a:latin typeface="Arial"/>
              <a:ea typeface="Arial"/>
              <a:cs typeface="Arial"/>
              <a:sym typeface="Arial"/>
            </a:endParaRPr>
          </a:p>
        </p:txBody>
      </p:sp>
      <p:sp>
        <p:nvSpPr>
          <p:cNvPr id="127" name="Google Shape;127;p15"/>
          <p:cNvSpPr/>
          <p:nvPr/>
        </p:nvSpPr>
        <p:spPr>
          <a:xfrm>
            <a:off x="6022990" y="3976421"/>
            <a:ext cx="1125651" cy="914400"/>
          </a:xfrm>
          <a:custGeom>
            <a:rect b="b" l="l" r="r" t="t"/>
            <a:pathLst>
              <a:path extrusionOk="0" h="120000" w="120000">
                <a:moveTo>
                  <a:pt x="0" y="60000"/>
                </a:moveTo>
                <a:lnTo>
                  <a:pt x="60147" y="0"/>
                </a:lnTo>
                <a:lnTo>
                  <a:pt x="120000" y="60000"/>
                </a:lnTo>
                <a:lnTo>
                  <a:pt x="60147" y="120000"/>
                </a:lnTo>
                <a:lnTo>
                  <a:pt x="0" y="60000"/>
                </a:lnTo>
                <a:close/>
              </a:path>
            </a:pathLst>
          </a:custGeom>
          <a:noFill/>
          <a:ln cap="rnd" cmpd="sng" w="9525">
            <a:solidFill>
              <a:srgbClr val="9C00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Message sent: Does Floor Cast want item(s)?</a:t>
            </a:r>
            <a:endParaRPr sz="1100">
              <a:solidFill>
                <a:srgbClr val="9C005C"/>
              </a:solidFill>
              <a:latin typeface="Arial"/>
              <a:ea typeface="Arial"/>
              <a:cs typeface="Arial"/>
              <a:sym typeface="Arial"/>
            </a:endParaRPr>
          </a:p>
        </p:txBody>
      </p:sp>
      <p:sp>
        <p:nvSpPr>
          <p:cNvPr id="128" name="Google Shape;128;p15"/>
          <p:cNvSpPr/>
          <p:nvPr/>
        </p:nvSpPr>
        <p:spPr>
          <a:xfrm>
            <a:off x="7793331" y="3976421"/>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Stockroom Cast sends ITEM FOUND to cast </a:t>
            </a:r>
            <a:endParaRPr sz="1100">
              <a:solidFill>
                <a:schemeClr val="dk1"/>
              </a:solidFill>
              <a:latin typeface="Calibri"/>
              <a:ea typeface="Calibri"/>
              <a:cs typeface="Calibri"/>
              <a:sym typeface="Calibri"/>
            </a:endParaRPr>
          </a:p>
        </p:txBody>
      </p:sp>
      <p:sp>
        <p:nvSpPr>
          <p:cNvPr id="129" name="Google Shape;129;p15"/>
          <p:cNvSpPr/>
          <p:nvPr/>
        </p:nvSpPr>
        <p:spPr>
          <a:xfrm>
            <a:off x="9766119" y="3976421"/>
            <a:ext cx="1125651" cy="914400"/>
          </a:xfrm>
          <a:custGeom>
            <a:rect b="b" l="l" r="r" t="t"/>
            <a:pathLst>
              <a:path extrusionOk="0" h="120000" w="120000">
                <a:moveTo>
                  <a:pt x="0" y="60000"/>
                </a:moveTo>
                <a:lnTo>
                  <a:pt x="60147" y="0"/>
                </a:lnTo>
                <a:lnTo>
                  <a:pt x="120000" y="60000"/>
                </a:lnTo>
                <a:lnTo>
                  <a:pt x="60147" y="120000"/>
                </a:lnTo>
                <a:lnTo>
                  <a:pt x="0" y="60000"/>
                </a:lnTo>
                <a:close/>
              </a:path>
            </a:pathLst>
          </a:custGeom>
          <a:noFill/>
          <a:ln cap="rnd" cmpd="sng" w="9525">
            <a:solidFill>
              <a:srgbClr val="9C00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Greater than 1 qty. requested?</a:t>
            </a:r>
            <a:endParaRPr sz="1100">
              <a:solidFill>
                <a:srgbClr val="9C005C"/>
              </a:solidFill>
              <a:latin typeface="Arial"/>
              <a:ea typeface="Arial"/>
              <a:cs typeface="Arial"/>
              <a:sym typeface="Arial"/>
            </a:endParaRPr>
          </a:p>
        </p:txBody>
      </p:sp>
      <p:sp>
        <p:nvSpPr>
          <p:cNvPr id="130" name="Google Shape;130;p15"/>
          <p:cNvSpPr/>
          <p:nvPr/>
        </p:nvSpPr>
        <p:spPr>
          <a:xfrm>
            <a:off x="4014539" y="5341475"/>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Floor cast answers no.  </a:t>
            </a:r>
            <a:endParaRPr sz="1100">
              <a:solidFill>
                <a:srgbClr val="FF0000"/>
              </a:solidFill>
              <a:latin typeface="Calibri"/>
              <a:ea typeface="Calibri"/>
              <a:cs typeface="Calibri"/>
              <a:sym typeface="Calibri"/>
            </a:endParaRPr>
          </a:p>
        </p:txBody>
      </p:sp>
      <p:sp>
        <p:nvSpPr>
          <p:cNvPr id="131" name="Google Shape;131;p15"/>
          <p:cNvSpPr/>
          <p:nvPr/>
        </p:nvSpPr>
        <p:spPr>
          <a:xfrm>
            <a:off x="4014539" y="3978816"/>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Floor cast answers Yes </a:t>
            </a:r>
            <a:endParaRPr sz="1100">
              <a:solidFill>
                <a:srgbClr val="FF0000"/>
              </a:solidFill>
              <a:latin typeface="Calibri"/>
              <a:ea typeface="Calibri"/>
              <a:cs typeface="Calibri"/>
              <a:sym typeface="Calibri"/>
            </a:endParaRPr>
          </a:p>
        </p:txBody>
      </p:sp>
      <p:cxnSp>
        <p:nvCxnSpPr>
          <p:cNvPr id="132" name="Google Shape;132;p15"/>
          <p:cNvCxnSpPr/>
          <p:nvPr/>
        </p:nvCxnSpPr>
        <p:spPr>
          <a:xfrm rot="10800000">
            <a:off x="9154543" y="3088802"/>
            <a:ext cx="639564" cy="0"/>
          </a:xfrm>
          <a:prstGeom prst="straightConnector1">
            <a:avLst/>
          </a:prstGeom>
          <a:noFill/>
          <a:ln cap="flat" cmpd="sng" w="9525">
            <a:solidFill>
              <a:schemeClr val="dk1"/>
            </a:solidFill>
            <a:prstDash val="solid"/>
            <a:miter lim="800000"/>
            <a:headEnd len="sm" w="sm" type="none"/>
            <a:tailEnd len="med" w="med" type="triangle"/>
          </a:ln>
        </p:spPr>
      </p:cxnSp>
      <p:cxnSp>
        <p:nvCxnSpPr>
          <p:cNvPr id="133" name="Google Shape;133;p15"/>
          <p:cNvCxnSpPr/>
          <p:nvPr/>
        </p:nvCxnSpPr>
        <p:spPr>
          <a:xfrm flipH="1">
            <a:off x="1049217" y="3018156"/>
            <a:ext cx="6619200" cy="1178100"/>
          </a:xfrm>
          <a:prstGeom prst="bentConnector3">
            <a:avLst>
              <a:gd fmla="val 100002" name="adj1"/>
            </a:avLst>
          </a:prstGeom>
          <a:noFill/>
          <a:ln cap="flat" cmpd="sng" w="9525">
            <a:solidFill>
              <a:schemeClr val="dk1"/>
            </a:solidFill>
            <a:prstDash val="solid"/>
            <a:miter lim="800000"/>
            <a:headEnd len="sm" w="sm" type="none"/>
            <a:tailEnd len="med" w="med" type="triangle"/>
          </a:ln>
        </p:spPr>
      </p:cxnSp>
      <p:cxnSp>
        <p:nvCxnSpPr>
          <p:cNvPr id="134" name="Google Shape;134;p15"/>
          <p:cNvCxnSpPr>
            <a:stCxn id="128" idx="1"/>
            <a:endCxn id="127" idx="2"/>
          </p:cNvCxnSpPr>
          <p:nvPr/>
        </p:nvCxnSpPr>
        <p:spPr>
          <a:xfrm rot="10800000">
            <a:off x="7148631" y="4433621"/>
            <a:ext cx="644700" cy="0"/>
          </a:xfrm>
          <a:prstGeom prst="straightConnector1">
            <a:avLst/>
          </a:prstGeom>
          <a:noFill/>
          <a:ln cap="flat" cmpd="sng" w="9525">
            <a:solidFill>
              <a:schemeClr val="dk1"/>
            </a:solidFill>
            <a:prstDash val="solid"/>
            <a:miter lim="800000"/>
            <a:headEnd len="sm" w="sm" type="none"/>
            <a:tailEnd len="med" w="med" type="triangle"/>
          </a:ln>
        </p:spPr>
      </p:cxnSp>
      <p:cxnSp>
        <p:nvCxnSpPr>
          <p:cNvPr id="135" name="Google Shape;135;p15"/>
          <p:cNvCxnSpPr>
            <a:stCxn id="122" idx="1"/>
            <a:endCxn id="127" idx="3"/>
          </p:cNvCxnSpPr>
          <p:nvPr/>
        </p:nvCxnSpPr>
        <p:spPr>
          <a:xfrm rot="10800000">
            <a:off x="6587331" y="4890773"/>
            <a:ext cx="1206000" cy="929100"/>
          </a:xfrm>
          <a:prstGeom prst="bentConnector3">
            <a:avLst>
              <a:gd fmla="val 100237" name="adj1"/>
            </a:avLst>
          </a:prstGeom>
          <a:noFill/>
          <a:ln cap="flat" cmpd="sng" w="9525">
            <a:solidFill>
              <a:schemeClr val="dk1"/>
            </a:solidFill>
            <a:prstDash val="solid"/>
            <a:miter lim="800000"/>
            <a:headEnd len="sm" w="sm" type="none"/>
            <a:tailEnd len="med" w="med" type="triangle"/>
          </a:ln>
        </p:spPr>
      </p:cxnSp>
      <p:cxnSp>
        <p:nvCxnSpPr>
          <p:cNvPr id="136" name="Google Shape;136;p15"/>
          <p:cNvCxnSpPr/>
          <p:nvPr/>
        </p:nvCxnSpPr>
        <p:spPr>
          <a:xfrm flipH="1">
            <a:off x="5408999" y="4445051"/>
            <a:ext cx="636851" cy="2395"/>
          </a:xfrm>
          <a:prstGeom prst="straightConnector1">
            <a:avLst/>
          </a:prstGeom>
          <a:noFill/>
          <a:ln cap="flat" cmpd="sng" w="9525">
            <a:solidFill>
              <a:schemeClr val="dk1"/>
            </a:solidFill>
            <a:prstDash val="solid"/>
            <a:miter lim="800000"/>
            <a:headEnd len="sm" w="sm" type="none"/>
            <a:tailEnd len="med" w="med" type="triangle"/>
          </a:ln>
        </p:spPr>
      </p:cxnSp>
      <p:cxnSp>
        <p:nvCxnSpPr>
          <p:cNvPr id="137" name="Google Shape;137;p15"/>
          <p:cNvCxnSpPr/>
          <p:nvPr/>
        </p:nvCxnSpPr>
        <p:spPr>
          <a:xfrm rot="5400000">
            <a:off x="4993300" y="4868201"/>
            <a:ext cx="1475700" cy="629400"/>
          </a:xfrm>
          <a:prstGeom prst="bentConnector4">
            <a:avLst>
              <a:gd fmla="val 0" name="adj1"/>
              <a:gd fmla="val 0" name="adj2"/>
            </a:avLst>
          </a:prstGeom>
          <a:noFill/>
          <a:ln cap="flat" cmpd="sng" w="9525">
            <a:solidFill>
              <a:schemeClr val="dk1"/>
            </a:solidFill>
            <a:prstDash val="solid"/>
            <a:miter lim="800000"/>
            <a:headEnd len="sm" w="sm" type="none"/>
            <a:tailEnd len="med" w="med" type="triangle"/>
          </a:ln>
        </p:spPr>
      </p:cxnSp>
      <p:cxnSp>
        <p:nvCxnSpPr>
          <p:cNvPr id="138" name="Google Shape;138;p15"/>
          <p:cNvCxnSpPr>
            <a:stCxn id="130" idx="1"/>
          </p:cNvCxnSpPr>
          <p:nvPr/>
        </p:nvCxnSpPr>
        <p:spPr>
          <a:xfrm rot="10800000">
            <a:off x="2525939" y="5000975"/>
            <a:ext cx="1488600" cy="797700"/>
          </a:xfrm>
          <a:prstGeom prst="bentConnector3">
            <a:avLst>
              <a:gd fmla="val 101365" name="adj1"/>
            </a:avLst>
          </a:prstGeom>
          <a:noFill/>
          <a:ln cap="flat" cmpd="sng" w="9525">
            <a:solidFill>
              <a:schemeClr val="dk1"/>
            </a:solidFill>
            <a:prstDash val="solid"/>
            <a:miter lim="800000"/>
            <a:headEnd len="sm" w="sm" type="none"/>
            <a:tailEnd len="med" w="med" type="triangle"/>
          </a:ln>
        </p:spPr>
      </p:cxnSp>
      <p:cxnSp>
        <p:nvCxnSpPr>
          <p:cNvPr id="139" name="Google Shape;139;p15"/>
          <p:cNvCxnSpPr>
            <a:stCxn id="129" idx="0"/>
            <a:endCxn id="128" idx="3"/>
          </p:cNvCxnSpPr>
          <p:nvPr/>
        </p:nvCxnSpPr>
        <p:spPr>
          <a:xfrm rot="10800000">
            <a:off x="9164931" y="4433621"/>
            <a:ext cx="601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140" name="Google Shape;140;p15"/>
          <p:cNvCxnSpPr>
            <a:stCxn id="129" idx="3"/>
            <a:endCxn id="122" idx="3"/>
          </p:cNvCxnSpPr>
          <p:nvPr/>
        </p:nvCxnSpPr>
        <p:spPr>
          <a:xfrm flipH="1">
            <a:off x="9164931" y="4890773"/>
            <a:ext cx="1165500" cy="929100"/>
          </a:xfrm>
          <a:prstGeom prst="bentConnector3">
            <a:avLst>
              <a:gd fmla="val -109" name="adj1"/>
            </a:avLst>
          </a:prstGeom>
          <a:noFill/>
          <a:ln cap="flat" cmpd="sng" w="9525">
            <a:solidFill>
              <a:schemeClr val="dk1"/>
            </a:solidFill>
            <a:prstDash val="solid"/>
            <a:miter lim="800000"/>
            <a:headEnd len="sm" w="sm" type="none"/>
            <a:tailEnd len="med" w="med" type="triangle"/>
          </a:ln>
        </p:spPr>
      </p:cxnSp>
      <p:sp>
        <p:nvSpPr>
          <p:cNvPr id="141" name="Google Shape;141;p15"/>
          <p:cNvSpPr txBox="1"/>
          <p:nvPr/>
        </p:nvSpPr>
        <p:spPr>
          <a:xfrm>
            <a:off x="9961313" y="3577378"/>
            <a:ext cx="386644"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YES</a:t>
            </a:r>
            <a:endParaRPr sz="1100">
              <a:solidFill>
                <a:schemeClr val="dk1"/>
              </a:solidFill>
              <a:latin typeface="Calibri"/>
              <a:ea typeface="Calibri"/>
              <a:cs typeface="Calibri"/>
              <a:sym typeface="Calibri"/>
            </a:endParaRPr>
          </a:p>
        </p:txBody>
      </p:sp>
      <p:sp>
        <p:nvSpPr>
          <p:cNvPr id="142" name="Google Shape;142;p15"/>
          <p:cNvSpPr txBox="1"/>
          <p:nvPr/>
        </p:nvSpPr>
        <p:spPr>
          <a:xfrm>
            <a:off x="9952313" y="5231868"/>
            <a:ext cx="386644"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YES</a:t>
            </a:r>
            <a:endParaRPr sz="1100">
              <a:solidFill>
                <a:schemeClr val="dk1"/>
              </a:solidFill>
              <a:latin typeface="Calibri"/>
              <a:ea typeface="Calibri"/>
              <a:cs typeface="Calibri"/>
              <a:sym typeface="Calibri"/>
            </a:endParaRPr>
          </a:p>
        </p:txBody>
      </p:sp>
      <p:sp>
        <p:nvSpPr>
          <p:cNvPr id="143" name="Google Shape;143;p15"/>
          <p:cNvSpPr txBox="1"/>
          <p:nvPr/>
        </p:nvSpPr>
        <p:spPr>
          <a:xfrm>
            <a:off x="5534102" y="4233105"/>
            <a:ext cx="386644"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YES</a:t>
            </a:r>
            <a:endParaRPr sz="1100">
              <a:solidFill>
                <a:schemeClr val="dk1"/>
              </a:solidFill>
              <a:latin typeface="Calibri"/>
              <a:ea typeface="Calibri"/>
              <a:cs typeface="Calibri"/>
              <a:sym typeface="Calibri"/>
            </a:endParaRPr>
          </a:p>
        </p:txBody>
      </p:sp>
      <p:sp>
        <p:nvSpPr>
          <p:cNvPr id="144" name="Google Shape;144;p15"/>
          <p:cNvSpPr txBox="1"/>
          <p:nvPr/>
        </p:nvSpPr>
        <p:spPr>
          <a:xfrm>
            <a:off x="9311653" y="4183450"/>
            <a:ext cx="4764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NO</a:t>
            </a:r>
            <a:endParaRPr sz="1100">
              <a:solidFill>
                <a:schemeClr val="dk1"/>
              </a:solidFill>
              <a:latin typeface="Calibri"/>
              <a:ea typeface="Calibri"/>
              <a:cs typeface="Calibri"/>
              <a:sym typeface="Calibri"/>
            </a:endParaRPr>
          </a:p>
        </p:txBody>
      </p:sp>
      <p:sp>
        <p:nvSpPr>
          <p:cNvPr id="145" name="Google Shape;145;p15"/>
          <p:cNvSpPr txBox="1"/>
          <p:nvPr/>
        </p:nvSpPr>
        <p:spPr>
          <a:xfrm>
            <a:off x="5762998" y="5165675"/>
            <a:ext cx="5076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NO</a:t>
            </a:r>
            <a:endParaRPr sz="1100">
              <a:solidFill>
                <a:schemeClr val="dk1"/>
              </a:solidFill>
              <a:latin typeface="Calibri"/>
              <a:ea typeface="Calibri"/>
              <a:cs typeface="Calibri"/>
              <a:sym typeface="Calibri"/>
            </a:endParaRPr>
          </a:p>
        </p:txBody>
      </p:sp>
      <p:sp>
        <p:nvSpPr>
          <p:cNvPr id="146" name="Google Shape;146;p15"/>
          <p:cNvSpPr txBox="1"/>
          <p:nvPr/>
        </p:nvSpPr>
        <p:spPr>
          <a:xfrm>
            <a:off x="9289826" y="2876875"/>
            <a:ext cx="4764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NO</a:t>
            </a:r>
            <a:endParaRPr sz="1100">
              <a:solidFill>
                <a:schemeClr val="dk1"/>
              </a:solidFill>
              <a:latin typeface="Calibri"/>
              <a:ea typeface="Calibri"/>
              <a:cs typeface="Calibri"/>
              <a:sym typeface="Calibri"/>
            </a:endParaRPr>
          </a:p>
        </p:txBody>
      </p:sp>
      <p:sp>
        <p:nvSpPr>
          <p:cNvPr id="147" name="Google Shape;147;p15"/>
          <p:cNvSpPr txBox="1"/>
          <p:nvPr/>
        </p:nvSpPr>
        <p:spPr>
          <a:xfrm>
            <a:off x="367513" y="44698"/>
            <a:ext cx="6450227" cy="8002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Wearables – Use Case 1</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Item Request from Floor to Stockroom</a:t>
            </a:r>
            <a:endParaRPr i="1" sz="1800">
              <a:solidFill>
                <a:schemeClr val="dk1"/>
              </a:solidFill>
              <a:latin typeface="Calibri"/>
              <a:ea typeface="Calibri"/>
              <a:cs typeface="Calibri"/>
              <a:sym typeface="Calibri"/>
            </a:endParaRPr>
          </a:p>
        </p:txBody>
      </p:sp>
      <p:sp>
        <p:nvSpPr>
          <p:cNvPr id="148" name="Google Shape;148;p15"/>
          <p:cNvSpPr/>
          <p:nvPr/>
        </p:nvSpPr>
        <p:spPr>
          <a:xfrm>
            <a:off x="1850339" y="3989041"/>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Stockroom cast sends guest items and/or overflow items. </a:t>
            </a:r>
            <a:endParaRPr sz="1100">
              <a:solidFill>
                <a:srgbClr val="FF0000"/>
              </a:solidFill>
              <a:latin typeface="Calibri"/>
              <a:ea typeface="Calibri"/>
              <a:cs typeface="Calibri"/>
              <a:sym typeface="Calibri"/>
            </a:endParaRPr>
          </a:p>
        </p:txBody>
      </p:sp>
      <p:cxnSp>
        <p:nvCxnSpPr>
          <p:cNvPr id="149" name="Google Shape;149;p15"/>
          <p:cNvCxnSpPr>
            <a:stCxn id="131" idx="1"/>
          </p:cNvCxnSpPr>
          <p:nvPr/>
        </p:nvCxnSpPr>
        <p:spPr>
          <a:xfrm flipH="1">
            <a:off x="3221939" y="4436016"/>
            <a:ext cx="792600" cy="11400"/>
          </a:xfrm>
          <a:prstGeom prst="straightConnector1">
            <a:avLst/>
          </a:prstGeom>
          <a:noFill/>
          <a:ln cap="flat" cmpd="sng" w="9525">
            <a:solidFill>
              <a:schemeClr val="dk1"/>
            </a:solidFill>
            <a:prstDash val="solid"/>
            <a:miter lim="800000"/>
            <a:headEnd len="sm" w="sm" type="none"/>
            <a:tailEnd len="med" w="med" type="triangle"/>
          </a:ln>
        </p:spPr>
      </p:cxnSp>
      <p:cxnSp>
        <p:nvCxnSpPr>
          <p:cNvPr id="150" name="Google Shape;150;p15"/>
          <p:cNvCxnSpPr>
            <a:stCxn id="148" idx="1"/>
          </p:cNvCxnSpPr>
          <p:nvPr/>
        </p:nvCxnSpPr>
        <p:spPr>
          <a:xfrm rot="10800000">
            <a:off x="1607339" y="4442341"/>
            <a:ext cx="243000" cy="3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94575" y="451075"/>
            <a:ext cx="10515600" cy="6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Shop Disney Parks Fulfillment</a:t>
            </a:r>
            <a:r>
              <a:rPr lang="en-US"/>
              <a:t> </a:t>
            </a:r>
            <a:endParaRPr/>
          </a:p>
        </p:txBody>
      </p:sp>
      <p:sp>
        <p:nvSpPr>
          <p:cNvPr id="157" name="Google Shape;157;p16"/>
          <p:cNvSpPr txBox="1"/>
          <p:nvPr>
            <p:ph idx="1" type="body"/>
          </p:nvPr>
        </p:nvSpPr>
        <p:spPr>
          <a:xfrm>
            <a:off x="792125" y="983700"/>
            <a:ext cx="1880700" cy="8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US" sz="2400"/>
              <a:t>Use Case 1</a:t>
            </a:r>
            <a:r>
              <a:rPr lang="en-US" sz="4400"/>
              <a:t> </a:t>
            </a:r>
            <a:endParaRPr/>
          </a:p>
        </p:txBody>
      </p:sp>
      <p:sp>
        <p:nvSpPr>
          <p:cNvPr id="158" name="Google Shape;158;p16"/>
          <p:cNvSpPr txBox="1"/>
          <p:nvPr/>
        </p:nvSpPr>
        <p:spPr>
          <a:xfrm>
            <a:off x="838200" y="1784100"/>
            <a:ext cx="8142600" cy="12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a:t>Use Case/</a:t>
            </a:r>
            <a:r>
              <a:rPr b="1" i="1" lang="en-US"/>
              <a:t>Scenario</a:t>
            </a:r>
            <a:r>
              <a:rPr lang="en-US"/>
              <a:t>: </a:t>
            </a:r>
            <a:endParaRPr/>
          </a:p>
          <a:p>
            <a:pPr indent="0" lvl="0" marL="0" rtl="0" algn="l">
              <a:spcBef>
                <a:spcPts val="0"/>
              </a:spcBef>
              <a:spcAft>
                <a:spcPts val="0"/>
              </a:spcAft>
              <a:buNone/>
            </a:pPr>
            <a:r>
              <a:rPr lang="en-US"/>
              <a:t>Shop Disney Parks fulfillment Cast Member utilizes tablet to quickly collect, scan, and print orders for shipping to guests. </a:t>
            </a:r>
            <a:endParaRPr/>
          </a:p>
        </p:txBody>
      </p:sp>
      <p:sp>
        <p:nvSpPr>
          <p:cNvPr id="159" name="Google Shape;159;p16"/>
          <p:cNvSpPr txBox="1"/>
          <p:nvPr/>
        </p:nvSpPr>
        <p:spPr>
          <a:xfrm>
            <a:off x="194575" y="1215600"/>
            <a:ext cx="11676000" cy="568500"/>
          </a:xfrm>
          <a:prstGeom prst="rect">
            <a:avLst/>
          </a:prstGeom>
          <a:solidFill>
            <a:srgbClr val="9C005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txBox="1"/>
          <p:nvPr/>
        </p:nvSpPr>
        <p:spPr>
          <a:xfrm>
            <a:off x="296125" y="1215600"/>
            <a:ext cx="4873500" cy="5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rPr>
              <a:t>Use Case 2</a:t>
            </a:r>
            <a:endParaRPr>
              <a:solidFill>
                <a:srgbClr val="FFFFFF"/>
              </a:solidFill>
            </a:endParaRPr>
          </a:p>
        </p:txBody>
      </p:sp>
      <p:sp>
        <p:nvSpPr>
          <p:cNvPr id="161" name="Google Shape;161;p16"/>
          <p:cNvSpPr txBox="1"/>
          <p:nvPr/>
        </p:nvSpPr>
        <p:spPr>
          <a:xfrm>
            <a:off x="838200" y="3011400"/>
            <a:ext cx="4110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Devices Needed</a:t>
            </a:r>
            <a:r>
              <a:rPr lang="en-US"/>
              <a:t>: </a:t>
            </a:r>
            <a:endParaRPr/>
          </a:p>
          <a:p>
            <a:pPr indent="-317500" lvl="0" marL="457200" rtl="0" algn="l">
              <a:spcBef>
                <a:spcPts val="0"/>
              </a:spcBef>
              <a:spcAft>
                <a:spcPts val="0"/>
              </a:spcAft>
              <a:buSzPts val="1400"/>
              <a:buChar char="●"/>
            </a:pPr>
            <a:r>
              <a:rPr lang="en-US"/>
              <a:t>Number of Tablets Needed for PoC: 6 </a:t>
            </a:r>
            <a:endParaRPr/>
          </a:p>
          <a:p>
            <a:pPr indent="-317500" lvl="0" marL="457200" rtl="0" algn="l">
              <a:spcBef>
                <a:spcPts val="0"/>
              </a:spcBef>
              <a:spcAft>
                <a:spcPts val="0"/>
              </a:spcAft>
              <a:buSzPts val="1400"/>
              <a:buChar char="●"/>
            </a:pPr>
            <a:r>
              <a:rPr lang="en-US"/>
              <a:t>Number of Watches Needed for PoC: 0</a:t>
            </a:r>
            <a:endParaRPr/>
          </a:p>
        </p:txBody>
      </p:sp>
      <p:sp>
        <p:nvSpPr>
          <p:cNvPr id="162" name="Google Shape;162;p16"/>
          <p:cNvSpPr txBox="1"/>
          <p:nvPr/>
        </p:nvSpPr>
        <p:spPr>
          <a:xfrm>
            <a:off x="838200" y="4105575"/>
            <a:ext cx="4873500" cy="5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Timing</a:t>
            </a:r>
            <a:r>
              <a:rPr lang="en-US"/>
              <a:t>: After Christmas holiday, 12/26 </a:t>
            </a:r>
            <a:endParaRPr/>
          </a:p>
        </p:txBody>
      </p:sp>
      <p:sp>
        <p:nvSpPr>
          <p:cNvPr id="163" name="Google Shape;163;p16"/>
          <p:cNvSpPr txBox="1"/>
          <p:nvPr/>
        </p:nvSpPr>
        <p:spPr>
          <a:xfrm>
            <a:off x="838200" y="4782575"/>
            <a:ext cx="6158700" cy="5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Integration Needed</a:t>
            </a:r>
            <a:r>
              <a:rPr lang="en-US"/>
              <a:t>: Would need to run SDP fulfillment application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7"/>
          <p:cNvSpPr/>
          <p:nvPr/>
        </p:nvSpPr>
        <p:spPr>
          <a:xfrm>
            <a:off x="1472385" y="1093255"/>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Cast Member selects Assign from merch order fulfillment to assign an order(s). </a:t>
            </a:r>
            <a:endParaRPr sz="1100">
              <a:solidFill>
                <a:schemeClr val="dk1"/>
              </a:solidFill>
              <a:latin typeface="Calibri"/>
              <a:ea typeface="Calibri"/>
              <a:cs typeface="Calibri"/>
              <a:sym typeface="Calibri"/>
            </a:endParaRPr>
          </a:p>
        </p:txBody>
      </p:sp>
      <p:sp>
        <p:nvSpPr>
          <p:cNvPr id="171" name="Google Shape;171;p17"/>
          <p:cNvSpPr/>
          <p:nvPr/>
        </p:nvSpPr>
        <p:spPr>
          <a:xfrm>
            <a:off x="132644" y="1295264"/>
            <a:ext cx="838390" cy="411163"/>
          </a:xfrm>
          <a:custGeom>
            <a:rect b="b" l="l" r="r" t="t"/>
            <a:pathLst>
              <a:path extrusionOk="0" h="120000" w="120000">
                <a:moveTo>
                  <a:pt x="22500" y="120000"/>
                </a:moveTo>
                <a:lnTo>
                  <a:pt x="97500" y="120000"/>
                </a:lnTo>
                <a:cubicBezTo>
                  <a:pt x="109921" y="120000"/>
                  <a:pt x="120000" y="93125"/>
                  <a:pt x="120000" y="60000"/>
                </a:cubicBezTo>
                <a:cubicBezTo>
                  <a:pt x="120000" y="26875"/>
                  <a:pt x="109921" y="0"/>
                  <a:pt x="97500" y="0"/>
                </a:cubicBezTo>
                <a:cubicBezTo>
                  <a:pt x="97500" y="0"/>
                  <a:pt x="97500" y="0"/>
                  <a:pt x="97500" y="0"/>
                </a:cubicBezTo>
                <a:lnTo>
                  <a:pt x="97500" y="0"/>
                </a:lnTo>
                <a:lnTo>
                  <a:pt x="22500" y="0"/>
                </a:lnTo>
                <a:cubicBezTo>
                  <a:pt x="10078" y="0"/>
                  <a:pt x="0" y="26875"/>
                  <a:pt x="0" y="60000"/>
                </a:cubicBezTo>
                <a:cubicBezTo>
                  <a:pt x="0" y="93125"/>
                  <a:pt x="10078" y="120000"/>
                  <a:pt x="22500" y="120000"/>
                </a:cubicBezTo>
                <a:close/>
              </a:path>
            </a:pathLst>
          </a:custGeom>
          <a:noFill/>
          <a:ln cap="rnd" cmpd="sng" w="9525">
            <a:solidFill>
              <a:srgbClr val="9C00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9C005C"/>
                </a:solidFill>
                <a:latin typeface="Arial"/>
                <a:ea typeface="Arial"/>
                <a:cs typeface="Arial"/>
                <a:sym typeface="Arial"/>
              </a:rPr>
              <a:t>Start</a:t>
            </a:r>
            <a:r>
              <a:rPr lang="en-US" sz="600">
                <a:solidFill>
                  <a:srgbClr val="9C005C"/>
                </a:solidFill>
                <a:latin typeface="Arial"/>
                <a:ea typeface="Arial"/>
                <a:cs typeface="Arial"/>
                <a:sym typeface="Arial"/>
              </a:rPr>
              <a:t> </a:t>
            </a:r>
            <a:r>
              <a:rPr lang="en-US" sz="1100">
                <a:solidFill>
                  <a:srgbClr val="9C005C"/>
                </a:solidFill>
                <a:latin typeface="Arial"/>
                <a:ea typeface="Arial"/>
                <a:cs typeface="Arial"/>
                <a:sym typeface="Arial"/>
              </a:rPr>
              <a:t>Process</a:t>
            </a:r>
            <a:endParaRPr sz="1100">
              <a:solidFill>
                <a:srgbClr val="9C005C"/>
              </a:solidFill>
              <a:latin typeface="Arial"/>
              <a:ea typeface="Arial"/>
              <a:cs typeface="Arial"/>
              <a:sym typeface="Arial"/>
            </a:endParaRPr>
          </a:p>
        </p:txBody>
      </p:sp>
      <p:cxnSp>
        <p:nvCxnSpPr>
          <p:cNvPr id="172" name="Google Shape;172;p17"/>
          <p:cNvCxnSpPr>
            <a:endCxn id="170" idx="1"/>
          </p:cNvCxnSpPr>
          <p:nvPr/>
        </p:nvCxnSpPr>
        <p:spPr>
          <a:xfrm>
            <a:off x="957285" y="1546255"/>
            <a:ext cx="515100" cy="4200"/>
          </a:xfrm>
          <a:prstGeom prst="straightConnector1">
            <a:avLst/>
          </a:prstGeom>
          <a:noFill/>
          <a:ln cap="flat" cmpd="sng" w="9525">
            <a:solidFill>
              <a:schemeClr val="dk1"/>
            </a:solidFill>
            <a:prstDash val="solid"/>
            <a:miter lim="800000"/>
            <a:headEnd len="sm" w="sm" type="none"/>
            <a:tailEnd len="med" w="med" type="triangle"/>
          </a:ln>
        </p:spPr>
      </p:cxnSp>
      <p:sp>
        <p:nvSpPr>
          <p:cNvPr id="173" name="Google Shape;173;p17"/>
          <p:cNvSpPr txBox="1"/>
          <p:nvPr>
            <p:ph idx="11" type="ftr"/>
          </p:nvPr>
        </p:nvSpPr>
        <p:spPr>
          <a:xfrm>
            <a:off x="3931325" y="654339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©Disney | Property of Walt Disney Parks and Resorts</a:t>
            </a:r>
            <a:endParaRPr sz="1200">
              <a:solidFill>
                <a:srgbClr val="888888"/>
              </a:solidFill>
              <a:latin typeface="Calibri"/>
              <a:ea typeface="Calibri"/>
              <a:cs typeface="Calibri"/>
              <a:sym typeface="Calibri"/>
            </a:endParaRPr>
          </a:p>
        </p:txBody>
      </p:sp>
      <p:sp>
        <p:nvSpPr>
          <p:cNvPr id="174" name="Google Shape;174;p17"/>
          <p:cNvSpPr txBox="1"/>
          <p:nvPr>
            <p:ph idx="12" type="sldNum"/>
          </p:nvPr>
        </p:nvSpPr>
        <p:spPr>
          <a:xfrm>
            <a:off x="8558050" y="650349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75" name="Google Shape;175;p17"/>
          <p:cNvSpPr/>
          <p:nvPr/>
        </p:nvSpPr>
        <p:spPr>
          <a:xfrm>
            <a:off x="3351599" y="1089101"/>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Application places all selected items in a batch pick</a:t>
            </a:r>
            <a:endParaRPr/>
          </a:p>
        </p:txBody>
      </p:sp>
      <p:sp>
        <p:nvSpPr>
          <p:cNvPr id="176" name="Google Shape;176;p17"/>
          <p:cNvSpPr/>
          <p:nvPr/>
        </p:nvSpPr>
        <p:spPr>
          <a:xfrm>
            <a:off x="5237076" y="1089101"/>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Cast Member locates and scans items.</a:t>
            </a:r>
            <a:endParaRPr sz="1100">
              <a:solidFill>
                <a:schemeClr val="dk1"/>
              </a:solidFill>
              <a:latin typeface="Calibri"/>
              <a:ea typeface="Calibri"/>
              <a:cs typeface="Calibri"/>
              <a:sym typeface="Calibri"/>
            </a:endParaRPr>
          </a:p>
        </p:txBody>
      </p:sp>
      <p:sp>
        <p:nvSpPr>
          <p:cNvPr id="177" name="Google Shape;177;p17"/>
          <p:cNvSpPr/>
          <p:nvPr/>
        </p:nvSpPr>
        <p:spPr>
          <a:xfrm>
            <a:off x="7120003" y="1084947"/>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Application marks item as fulfilled. </a:t>
            </a:r>
            <a:endParaRPr sz="1100">
              <a:solidFill>
                <a:schemeClr val="dk1"/>
              </a:solidFill>
              <a:latin typeface="Calibri"/>
              <a:ea typeface="Calibri"/>
              <a:cs typeface="Calibri"/>
              <a:sym typeface="Calibri"/>
            </a:endParaRPr>
          </a:p>
        </p:txBody>
      </p:sp>
      <p:cxnSp>
        <p:nvCxnSpPr>
          <p:cNvPr id="178" name="Google Shape;178;p17"/>
          <p:cNvCxnSpPr/>
          <p:nvPr/>
        </p:nvCxnSpPr>
        <p:spPr>
          <a:xfrm>
            <a:off x="2843985" y="1542147"/>
            <a:ext cx="515035" cy="4154"/>
          </a:xfrm>
          <a:prstGeom prst="straightConnector1">
            <a:avLst/>
          </a:prstGeom>
          <a:noFill/>
          <a:ln cap="flat" cmpd="sng" w="9525">
            <a:solidFill>
              <a:schemeClr val="dk1"/>
            </a:solidFill>
            <a:prstDash val="solid"/>
            <a:miter lim="800000"/>
            <a:headEnd len="sm" w="sm" type="none"/>
            <a:tailEnd len="med" w="med" type="triangle"/>
          </a:ln>
        </p:spPr>
      </p:cxnSp>
      <p:cxnSp>
        <p:nvCxnSpPr>
          <p:cNvPr id="179" name="Google Shape;179;p17"/>
          <p:cNvCxnSpPr/>
          <p:nvPr/>
        </p:nvCxnSpPr>
        <p:spPr>
          <a:xfrm>
            <a:off x="4730620" y="1542147"/>
            <a:ext cx="515035" cy="4154"/>
          </a:xfrm>
          <a:prstGeom prst="straightConnector1">
            <a:avLst/>
          </a:prstGeom>
          <a:noFill/>
          <a:ln cap="flat" cmpd="sng" w="9525">
            <a:solidFill>
              <a:schemeClr val="dk1"/>
            </a:solidFill>
            <a:prstDash val="solid"/>
            <a:miter lim="800000"/>
            <a:headEnd len="sm" w="sm" type="none"/>
            <a:tailEnd len="med" w="med" type="triangle"/>
          </a:ln>
        </p:spPr>
      </p:cxnSp>
      <p:cxnSp>
        <p:nvCxnSpPr>
          <p:cNvPr id="180" name="Google Shape;180;p17"/>
          <p:cNvCxnSpPr/>
          <p:nvPr/>
        </p:nvCxnSpPr>
        <p:spPr>
          <a:xfrm>
            <a:off x="6589887" y="1550455"/>
            <a:ext cx="515035" cy="4154"/>
          </a:xfrm>
          <a:prstGeom prst="straightConnector1">
            <a:avLst/>
          </a:prstGeom>
          <a:noFill/>
          <a:ln cap="flat" cmpd="sng" w="9525">
            <a:solidFill>
              <a:schemeClr val="dk1"/>
            </a:solidFill>
            <a:prstDash val="solid"/>
            <a:miter lim="800000"/>
            <a:headEnd len="sm" w="sm" type="none"/>
            <a:tailEnd len="med" w="med" type="triangle"/>
          </a:ln>
        </p:spPr>
      </p:cxnSp>
      <p:cxnSp>
        <p:nvCxnSpPr>
          <p:cNvPr id="181" name="Google Shape;181;p17"/>
          <p:cNvCxnSpPr/>
          <p:nvPr/>
        </p:nvCxnSpPr>
        <p:spPr>
          <a:xfrm>
            <a:off x="9668770" y="2019797"/>
            <a:ext cx="1382" cy="618004"/>
          </a:xfrm>
          <a:prstGeom prst="straightConnector1">
            <a:avLst/>
          </a:prstGeom>
          <a:noFill/>
          <a:ln cap="flat" cmpd="sng" w="9525">
            <a:solidFill>
              <a:schemeClr val="dk1"/>
            </a:solidFill>
            <a:prstDash val="solid"/>
            <a:miter lim="800000"/>
            <a:headEnd len="sm" w="sm" type="none"/>
            <a:tailEnd len="med" w="med" type="triangle"/>
          </a:ln>
        </p:spPr>
      </p:cxnSp>
      <p:sp>
        <p:nvSpPr>
          <p:cNvPr id="182" name="Google Shape;182;p17"/>
          <p:cNvSpPr/>
          <p:nvPr/>
        </p:nvSpPr>
        <p:spPr>
          <a:xfrm>
            <a:off x="10844357" y="5880549"/>
            <a:ext cx="838500" cy="411300"/>
          </a:xfrm>
          <a:custGeom>
            <a:rect b="b" l="l" r="r" t="t"/>
            <a:pathLst>
              <a:path extrusionOk="0" h="120000" w="120000">
                <a:moveTo>
                  <a:pt x="22500" y="120000"/>
                </a:moveTo>
                <a:lnTo>
                  <a:pt x="97500" y="120000"/>
                </a:lnTo>
                <a:cubicBezTo>
                  <a:pt x="109921" y="120000"/>
                  <a:pt x="120000" y="93125"/>
                  <a:pt x="120000" y="60000"/>
                </a:cubicBezTo>
                <a:cubicBezTo>
                  <a:pt x="120000" y="26875"/>
                  <a:pt x="109921" y="0"/>
                  <a:pt x="97500" y="0"/>
                </a:cubicBezTo>
                <a:cubicBezTo>
                  <a:pt x="97500" y="0"/>
                  <a:pt x="97500" y="0"/>
                  <a:pt x="97500" y="0"/>
                </a:cubicBezTo>
                <a:lnTo>
                  <a:pt x="97500" y="0"/>
                </a:lnTo>
                <a:lnTo>
                  <a:pt x="22500" y="0"/>
                </a:lnTo>
                <a:cubicBezTo>
                  <a:pt x="10078" y="0"/>
                  <a:pt x="0" y="26875"/>
                  <a:pt x="0" y="60000"/>
                </a:cubicBezTo>
                <a:cubicBezTo>
                  <a:pt x="0" y="93125"/>
                  <a:pt x="10078" y="120000"/>
                  <a:pt x="22500" y="120000"/>
                </a:cubicBezTo>
                <a:close/>
              </a:path>
            </a:pathLst>
          </a:custGeom>
          <a:noFill/>
          <a:ln cap="rnd" cmpd="sng" w="9525">
            <a:solidFill>
              <a:srgbClr val="9C00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9C005C"/>
                </a:solidFill>
                <a:latin typeface="Arial"/>
                <a:ea typeface="Arial"/>
                <a:cs typeface="Arial"/>
                <a:sym typeface="Arial"/>
              </a:rPr>
              <a:t>End Process</a:t>
            </a:r>
            <a:endParaRPr sz="1100">
              <a:solidFill>
                <a:srgbClr val="9C005C"/>
              </a:solidFill>
              <a:latin typeface="Arial"/>
              <a:ea typeface="Arial"/>
              <a:cs typeface="Arial"/>
              <a:sym typeface="Arial"/>
            </a:endParaRPr>
          </a:p>
        </p:txBody>
      </p:sp>
      <p:sp>
        <p:nvSpPr>
          <p:cNvPr id="183" name="Google Shape;183;p17"/>
          <p:cNvSpPr txBox="1"/>
          <p:nvPr/>
        </p:nvSpPr>
        <p:spPr>
          <a:xfrm>
            <a:off x="381231" y="33691"/>
            <a:ext cx="6450227" cy="8002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Wearables – Use Case 2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SDP Fulfillment </a:t>
            </a:r>
            <a:endParaRPr i="1" sz="1800">
              <a:solidFill>
                <a:schemeClr val="dk1"/>
              </a:solidFill>
              <a:latin typeface="Calibri"/>
              <a:ea typeface="Calibri"/>
              <a:cs typeface="Calibri"/>
              <a:sym typeface="Calibri"/>
            </a:endParaRPr>
          </a:p>
        </p:txBody>
      </p:sp>
      <p:sp>
        <p:nvSpPr>
          <p:cNvPr id="184" name="Google Shape;184;p17"/>
          <p:cNvSpPr/>
          <p:nvPr/>
        </p:nvSpPr>
        <p:spPr>
          <a:xfrm>
            <a:off x="8999217" y="1081825"/>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Application marks with green check; order complete. </a:t>
            </a:r>
            <a:endParaRPr sz="1100">
              <a:solidFill>
                <a:schemeClr val="dk1"/>
              </a:solidFill>
              <a:latin typeface="Calibri"/>
              <a:ea typeface="Calibri"/>
              <a:cs typeface="Calibri"/>
              <a:sym typeface="Calibri"/>
            </a:endParaRPr>
          </a:p>
        </p:txBody>
      </p:sp>
      <p:sp>
        <p:nvSpPr>
          <p:cNvPr id="185" name="Google Shape;185;p17"/>
          <p:cNvSpPr/>
          <p:nvPr/>
        </p:nvSpPr>
        <p:spPr>
          <a:xfrm>
            <a:off x="8990402" y="4017912"/>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Application assigns ALL SELECTED ITEMS/ORDERS as picked. </a:t>
            </a:r>
            <a:endParaRPr sz="1100">
              <a:solidFill>
                <a:schemeClr val="dk1"/>
              </a:solidFill>
              <a:latin typeface="Calibri"/>
              <a:ea typeface="Calibri"/>
              <a:cs typeface="Calibri"/>
              <a:sym typeface="Calibri"/>
            </a:endParaRPr>
          </a:p>
        </p:txBody>
      </p:sp>
      <p:cxnSp>
        <p:nvCxnSpPr>
          <p:cNvPr id="186" name="Google Shape;186;p17"/>
          <p:cNvCxnSpPr/>
          <p:nvPr/>
        </p:nvCxnSpPr>
        <p:spPr>
          <a:xfrm>
            <a:off x="9667388" y="3563999"/>
            <a:ext cx="17629" cy="439872"/>
          </a:xfrm>
          <a:prstGeom prst="straightConnector1">
            <a:avLst/>
          </a:prstGeom>
          <a:noFill/>
          <a:ln cap="flat" cmpd="sng" w="9525">
            <a:solidFill>
              <a:schemeClr val="dk1"/>
            </a:solidFill>
            <a:prstDash val="solid"/>
            <a:miter lim="800000"/>
            <a:headEnd len="sm" w="sm" type="none"/>
            <a:tailEnd len="med" w="med" type="triangle"/>
          </a:ln>
        </p:spPr>
      </p:cxnSp>
      <p:cxnSp>
        <p:nvCxnSpPr>
          <p:cNvPr id="187" name="Google Shape;187;p17"/>
          <p:cNvCxnSpPr>
            <a:stCxn id="177" idx="3"/>
            <a:endCxn id="184" idx="1"/>
          </p:cNvCxnSpPr>
          <p:nvPr/>
        </p:nvCxnSpPr>
        <p:spPr>
          <a:xfrm flipH="1" rot="10800000">
            <a:off x="8491603" y="1539147"/>
            <a:ext cx="507600" cy="3000"/>
          </a:xfrm>
          <a:prstGeom prst="straightConnector1">
            <a:avLst/>
          </a:prstGeom>
          <a:noFill/>
          <a:ln cap="flat" cmpd="sng" w="9525">
            <a:solidFill>
              <a:schemeClr val="dk1"/>
            </a:solidFill>
            <a:prstDash val="solid"/>
            <a:miter lim="800000"/>
            <a:headEnd len="sm" w="sm" type="none"/>
            <a:tailEnd len="med" w="med" type="triangle"/>
          </a:ln>
        </p:spPr>
      </p:cxnSp>
      <p:sp>
        <p:nvSpPr>
          <p:cNvPr id="188" name="Google Shape;188;p17"/>
          <p:cNvSpPr/>
          <p:nvPr/>
        </p:nvSpPr>
        <p:spPr>
          <a:xfrm>
            <a:off x="9103180" y="2635558"/>
            <a:ext cx="1125651" cy="914400"/>
          </a:xfrm>
          <a:custGeom>
            <a:rect b="b" l="l" r="r" t="t"/>
            <a:pathLst>
              <a:path extrusionOk="0" h="120000" w="120000">
                <a:moveTo>
                  <a:pt x="0" y="60000"/>
                </a:moveTo>
                <a:lnTo>
                  <a:pt x="60147" y="0"/>
                </a:lnTo>
                <a:lnTo>
                  <a:pt x="120000" y="60000"/>
                </a:lnTo>
                <a:lnTo>
                  <a:pt x="60147" y="120000"/>
                </a:lnTo>
                <a:lnTo>
                  <a:pt x="0" y="60000"/>
                </a:lnTo>
                <a:close/>
              </a:path>
            </a:pathLst>
          </a:custGeom>
          <a:noFill/>
          <a:ln cap="rnd" cmpd="sng" w="9525">
            <a:solidFill>
              <a:srgbClr val="9C00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More items/orders?</a:t>
            </a:r>
            <a:endParaRPr sz="1100">
              <a:solidFill>
                <a:srgbClr val="9C005C"/>
              </a:solidFill>
              <a:latin typeface="Arial"/>
              <a:ea typeface="Arial"/>
              <a:cs typeface="Arial"/>
              <a:sym typeface="Arial"/>
            </a:endParaRPr>
          </a:p>
        </p:txBody>
      </p:sp>
      <p:cxnSp>
        <p:nvCxnSpPr>
          <p:cNvPr id="189" name="Google Shape;189;p17"/>
          <p:cNvCxnSpPr>
            <a:stCxn id="188" idx="0"/>
            <a:endCxn id="176" idx="2"/>
          </p:cNvCxnSpPr>
          <p:nvPr/>
        </p:nvCxnSpPr>
        <p:spPr>
          <a:xfrm rot="10800000">
            <a:off x="5922876" y="2003501"/>
            <a:ext cx="3180300" cy="1089300"/>
          </a:xfrm>
          <a:prstGeom prst="bentConnector4">
            <a:avLst>
              <a:gd fmla="val 744" name="adj1"/>
              <a:gd fmla="val -412" name="adj2"/>
            </a:avLst>
          </a:prstGeom>
          <a:noFill/>
          <a:ln cap="flat" cmpd="sng" w="9525">
            <a:solidFill>
              <a:schemeClr val="dk1"/>
            </a:solidFill>
            <a:prstDash val="solid"/>
            <a:miter lim="800000"/>
            <a:headEnd len="sm" w="sm" type="none"/>
            <a:tailEnd len="med" w="med" type="triangle"/>
          </a:ln>
        </p:spPr>
      </p:cxnSp>
      <p:sp>
        <p:nvSpPr>
          <p:cNvPr id="190" name="Google Shape;190;p17"/>
          <p:cNvSpPr/>
          <p:nvPr/>
        </p:nvSpPr>
        <p:spPr>
          <a:xfrm>
            <a:off x="7104922" y="4017912"/>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Cast clicks on order bagging. </a:t>
            </a:r>
            <a:endParaRPr sz="1100">
              <a:solidFill>
                <a:schemeClr val="dk1"/>
              </a:solidFill>
              <a:latin typeface="Calibri"/>
              <a:ea typeface="Calibri"/>
              <a:cs typeface="Calibri"/>
              <a:sym typeface="Calibri"/>
            </a:endParaRPr>
          </a:p>
        </p:txBody>
      </p:sp>
      <p:sp>
        <p:nvSpPr>
          <p:cNvPr id="191" name="Google Shape;191;p17"/>
          <p:cNvSpPr/>
          <p:nvPr/>
        </p:nvSpPr>
        <p:spPr>
          <a:xfrm>
            <a:off x="5302937" y="4003887"/>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Cast</a:t>
            </a:r>
            <a:r>
              <a:rPr lang="en-US" sz="1100">
                <a:solidFill>
                  <a:schemeClr val="dk1"/>
                </a:solidFill>
                <a:latin typeface="Calibri"/>
                <a:ea typeface="Calibri"/>
                <a:cs typeface="Calibri"/>
                <a:sym typeface="Calibri"/>
              </a:rPr>
              <a:t> Scans Item to start the order bagging.   </a:t>
            </a:r>
            <a:endParaRPr sz="1100">
              <a:solidFill>
                <a:schemeClr val="dk1"/>
              </a:solidFill>
              <a:latin typeface="Calibri"/>
              <a:ea typeface="Calibri"/>
              <a:cs typeface="Calibri"/>
              <a:sym typeface="Calibri"/>
            </a:endParaRPr>
          </a:p>
        </p:txBody>
      </p:sp>
      <p:sp>
        <p:nvSpPr>
          <p:cNvPr id="192" name="Google Shape;192;p17"/>
          <p:cNvSpPr/>
          <p:nvPr/>
        </p:nvSpPr>
        <p:spPr>
          <a:xfrm>
            <a:off x="3368989" y="4014530"/>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Cast Member selects BAG. </a:t>
            </a:r>
            <a:endParaRPr sz="1100">
              <a:solidFill>
                <a:schemeClr val="dk1"/>
              </a:solidFill>
              <a:latin typeface="Calibri"/>
              <a:ea typeface="Calibri"/>
              <a:cs typeface="Calibri"/>
              <a:sym typeface="Calibri"/>
            </a:endParaRPr>
          </a:p>
        </p:txBody>
      </p:sp>
      <p:sp>
        <p:nvSpPr>
          <p:cNvPr id="193" name="Google Shape;193;p17"/>
          <p:cNvSpPr/>
          <p:nvPr/>
        </p:nvSpPr>
        <p:spPr>
          <a:xfrm>
            <a:off x="3366098" y="2551813"/>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Cast hits Submit to activate transfer. </a:t>
            </a:r>
            <a:endParaRPr sz="1100">
              <a:solidFill>
                <a:schemeClr val="dk1"/>
              </a:solidFill>
              <a:latin typeface="Calibri"/>
              <a:ea typeface="Calibri"/>
              <a:cs typeface="Calibri"/>
              <a:sym typeface="Calibri"/>
            </a:endParaRPr>
          </a:p>
        </p:txBody>
      </p:sp>
      <p:sp>
        <p:nvSpPr>
          <p:cNvPr id="194" name="Google Shape;194;p17"/>
          <p:cNvSpPr/>
          <p:nvPr/>
        </p:nvSpPr>
        <p:spPr>
          <a:xfrm>
            <a:off x="1093998" y="5628991"/>
            <a:ext cx="1371600" cy="914400"/>
          </a:xfrm>
          <a:prstGeom prst="rect">
            <a:avLst/>
          </a:prstGeom>
          <a:solidFill>
            <a:srgbClr val="FFFFFF"/>
          </a:solidFill>
          <a:ln cap="flat" cmpd="sng" w="9525">
            <a:solidFill>
              <a:srgbClr val="9C005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Application pushes label print to printer; Label prints. </a:t>
            </a:r>
            <a:endParaRPr sz="1100">
              <a:solidFill>
                <a:schemeClr val="dk1"/>
              </a:solidFill>
              <a:latin typeface="Calibri"/>
              <a:ea typeface="Calibri"/>
              <a:cs typeface="Calibri"/>
              <a:sym typeface="Calibri"/>
            </a:endParaRPr>
          </a:p>
        </p:txBody>
      </p:sp>
      <p:sp>
        <p:nvSpPr>
          <p:cNvPr id="195" name="Google Shape;195;p17"/>
          <p:cNvSpPr txBox="1"/>
          <p:nvPr/>
        </p:nvSpPr>
        <p:spPr>
          <a:xfrm>
            <a:off x="9384396" y="3581050"/>
            <a:ext cx="5622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NO</a:t>
            </a:r>
            <a:endParaRPr sz="1100">
              <a:solidFill>
                <a:schemeClr val="dk1"/>
              </a:solidFill>
              <a:latin typeface="Calibri"/>
              <a:ea typeface="Calibri"/>
              <a:cs typeface="Calibri"/>
              <a:sym typeface="Calibri"/>
            </a:endParaRPr>
          </a:p>
        </p:txBody>
      </p:sp>
      <p:sp>
        <p:nvSpPr>
          <p:cNvPr id="196" name="Google Shape;196;p17"/>
          <p:cNvSpPr txBox="1"/>
          <p:nvPr/>
        </p:nvSpPr>
        <p:spPr>
          <a:xfrm>
            <a:off x="7440002" y="2876871"/>
            <a:ext cx="386644"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YES</a:t>
            </a:r>
            <a:endParaRPr sz="1100">
              <a:solidFill>
                <a:schemeClr val="dk1"/>
              </a:solidFill>
              <a:latin typeface="Calibri"/>
              <a:ea typeface="Calibri"/>
              <a:cs typeface="Calibri"/>
              <a:sym typeface="Calibri"/>
            </a:endParaRPr>
          </a:p>
        </p:txBody>
      </p:sp>
      <p:cxnSp>
        <p:nvCxnSpPr>
          <p:cNvPr id="197" name="Google Shape;197;p17"/>
          <p:cNvCxnSpPr>
            <a:stCxn id="185" idx="1"/>
            <a:endCxn id="190" idx="3"/>
          </p:cNvCxnSpPr>
          <p:nvPr/>
        </p:nvCxnSpPr>
        <p:spPr>
          <a:xfrm rot="10800000">
            <a:off x="8476502" y="4475112"/>
            <a:ext cx="513900" cy="0"/>
          </a:xfrm>
          <a:prstGeom prst="straightConnector1">
            <a:avLst/>
          </a:prstGeom>
          <a:noFill/>
          <a:ln cap="flat" cmpd="sng" w="9525">
            <a:solidFill>
              <a:schemeClr val="dk1"/>
            </a:solidFill>
            <a:prstDash val="solid"/>
            <a:miter lim="800000"/>
            <a:headEnd len="sm" w="sm" type="none"/>
            <a:tailEnd len="med" w="med" type="triangle"/>
          </a:ln>
        </p:spPr>
      </p:cxnSp>
      <p:cxnSp>
        <p:nvCxnSpPr>
          <p:cNvPr id="198" name="Google Shape;198;p17"/>
          <p:cNvCxnSpPr>
            <a:stCxn id="190" idx="1"/>
          </p:cNvCxnSpPr>
          <p:nvPr/>
        </p:nvCxnSpPr>
        <p:spPr>
          <a:xfrm rot="10800000">
            <a:off x="6642322" y="4475112"/>
            <a:ext cx="462600" cy="0"/>
          </a:xfrm>
          <a:prstGeom prst="straightConnector1">
            <a:avLst/>
          </a:prstGeom>
          <a:noFill/>
          <a:ln cap="flat" cmpd="sng" w="9525">
            <a:solidFill>
              <a:schemeClr val="dk1"/>
            </a:solidFill>
            <a:prstDash val="solid"/>
            <a:miter lim="800000"/>
            <a:headEnd len="sm" w="sm" type="none"/>
            <a:tailEnd len="med" w="med" type="triangle"/>
          </a:ln>
        </p:spPr>
      </p:cxnSp>
      <p:cxnSp>
        <p:nvCxnSpPr>
          <p:cNvPr id="199" name="Google Shape;199;p17"/>
          <p:cNvCxnSpPr>
            <a:stCxn id="191" idx="1"/>
            <a:endCxn id="192" idx="3"/>
          </p:cNvCxnSpPr>
          <p:nvPr/>
        </p:nvCxnSpPr>
        <p:spPr>
          <a:xfrm flipH="1">
            <a:off x="4740737" y="4461087"/>
            <a:ext cx="562200" cy="10500"/>
          </a:xfrm>
          <a:prstGeom prst="straightConnector1">
            <a:avLst/>
          </a:prstGeom>
          <a:noFill/>
          <a:ln cap="flat" cmpd="sng" w="9525">
            <a:solidFill>
              <a:schemeClr val="dk1"/>
            </a:solidFill>
            <a:prstDash val="solid"/>
            <a:miter lim="800000"/>
            <a:headEnd len="sm" w="sm" type="none"/>
            <a:tailEnd len="med" w="med" type="triangle"/>
          </a:ln>
        </p:spPr>
      </p:cxnSp>
      <p:cxnSp>
        <p:nvCxnSpPr>
          <p:cNvPr id="200" name="Google Shape;200;p17"/>
          <p:cNvCxnSpPr/>
          <p:nvPr/>
        </p:nvCxnSpPr>
        <p:spPr>
          <a:xfrm flipH="1" rot="10800000">
            <a:off x="8654150" y="6095800"/>
            <a:ext cx="2163600" cy="13800"/>
          </a:xfrm>
          <a:prstGeom prst="straightConnector1">
            <a:avLst/>
          </a:prstGeom>
          <a:noFill/>
          <a:ln cap="flat" cmpd="sng" w="9525">
            <a:solidFill>
              <a:schemeClr val="dk1"/>
            </a:solidFill>
            <a:prstDash val="solid"/>
            <a:miter lim="800000"/>
            <a:headEnd len="sm" w="sm" type="none"/>
            <a:tailEnd len="med" w="med" type="triangle"/>
          </a:ln>
        </p:spPr>
      </p:cxnSp>
      <p:sp>
        <p:nvSpPr>
          <p:cNvPr id="201" name="Google Shape;201;p17"/>
          <p:cNvSpPr/>
          <p:nvPr/>
        </p:nvSpPr>
        <p:spPr>
          <a:xfrm>
            <a:off x="7538305" y="5636658"/>
            <a:ext cx="1125600" cy="914400"/>
          </a:xfrm>
          <a:custGeom>
            <a:rect b="b" l="l" r="r" t="t"/>
            <a:pathLst>
              <a:path extrusionOk="0" h="120000" w="120000">
                <a:moveTo>
                  <a:pt x="0" y="60000"/>
                </a:moveTo>
                <a:lnTo>
                  <a:pt x="60147" y="0"/>
                </a:lnTo>
                <a:lnTo>
                  <a:pt x="120000" y="60000"/>
                </a:lnTo>
                <a:lnTo>
                  <a:pt x="60147" y="120000"/>
                </a:lnTo>
                <a:lnTo>
                  <a:pt x="0" y="60000"/>
                </a:lnTo>
                <a:close/>
              </a:path>
            </a:pathLst>
          </a:custGeom>
          <a:noFill/>
          <a:ln cap="rnd" cmpd="sng" w="9525">
            <a:solidFill>
              <a:srgbClr val="9C00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More orders?</a:t>
            </a:r>
            <a:endParaRPr sz="1100">
              <a:solidFill>
                <a:srgbClr val="9C005C"/>
              </a:solidFill>
              <a:latin typeface="Arial"/>
              <a:ea typeface="Arial"/>
              <a:cs typeface="Arial"/>
              <a:sym typeface="Arial"/>
            </a:endParaRPr>
          </a:p>
        </p:txBody>
      </p:sp>
      <p:sp>
        <p:nvSpPr>
          <p:cNvPr id="202" name="Google Shape;202;p17"/>
          <p:cNvSpPr/>
          <p:nvPr/>
        </p:nvSpPr>
        <p:spPr>
          <a:xfrm>
            <a:off x="1538405" y="2551833"/>
            <a:ext cx="1125600" cy="914400"/>
          </a:xfrm>
          <a:custGeom>
            <a:rect b="b" l="l" r="r" t="t"/>
            <a:pathLst>
              <a:path extrusionOk="0" h="120000" w="120000">
                <a:moveTo>
                  <a:pt x="0" y="60000"/>
                </a:moveTo>
                <a:lnTo>
                  <a:pt x="60147" y="0"/>
                </a:lnTo>
                <a:lnTo>
                  <a:pt x="120000" y="60000"/>
                </a:lnTo>
                <a:lnTo>
                  <a:pt x="60147" y="120000"/>
                </a:lnTo>
                <a:lnTo>
                  <a:pt x="0" y="60000"/>
                </a:lnTo>
                <a:close/>
              </a:path>
            </a:pathLst>
          </a:custGeom>
          <a:noFill/>
          <a:ln cap="rnd" cmpd="sng" w="9525">
            <a:solidFill>
              <a:srgbClr val="9C00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Calibri"/>
                <a:ea typeface="Calibri"/>
                <a:cs typeface="Calibri"/>
                <a:sym typeface="Calibri"/>
              </a:rPr>
              <a:t>More bags needed for order?</a:t>
            </a:r>
            <a:endParaRPr sz="1100">
              <a:solidFill>
                <a:srgbClr val="9C005C"/>
              </a:solidFill>
              <a:latin typeface="Arial"/>
              <a:ea typeface="Arial"/>
              <a:cs typeface="Arial"/>
              <a:sym typeface="Arial"/>
            </a:endParaRPr>
          </a:p>
        </p:txBody>
      </p:sp>
      <p:cxnSp>
        <p:nvCxnSpPr>
          <p:cNvPr id="203" name="Google Shape;203;p17"/>
          <p:cNvCxnSpPr>
            <a:stCxn id="192" idx="0"/>
            <a:endCxn id="193" idx="2"/>
          </p:cNvCxnSpPr>
          <p:nvPr/>
        </p:nvCxnSpPr>
        <p:spPr>
          <a:xfrm rot="10800000">
            <a:off x="4051789" y="3466130"/>
            <a:ext cx="3000" cy="54840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17"/>
          <p:cNvCxnSpPr>
            <a:stCxn id="193" idx="1"/>
          </p:cNvCxnSpPr>
          <p:nvPr/>
        </p:nvCxnSpPr>
        <p:spPr>
          <a:xfrm flipH="1">
            <a:off x="2648198" y="3009013"/>
            <a:ext cx="717900" cy="6000"/>
          </a:xfrm>
          <a:prstGeom prst="straightConnector1">
            <a:avLst/>
          </a:prstGeom>
          <a:noFill/>
          <a:ln cap="flat" cmpd="sng" w="9525">
            <a:solidFill>
              <a:schemeClr val="dk2"/>
            </a:solidFill>
            <a:prstDash val="solid"/>
            <a:round/>
            <a:headEnd len="med" w="med" type="none"/>
            <a:tailEnd len="med" w="med" type="triangle"/>
          </a:ln>
        </p:spPr>
      </p:cxnSp>
      <p:cxnSp>
        <p:nvCxnSpPr>
          <p:cNvPr id="205" name="Google Shape;205;p17"/>
          <p:cNvCxnSpPr>
            <a:endCxn id="190" idx="2"/>
          </p:cNvCxnSpPr>
          <p:nvPr/>
        </p:nvCxnSpPr>
        <p:spPr>
          <a:xfrm>
            <a:off x="2088022" y="3483312"/>
            <a:ext cx="5702700" cy="1449000"/>
          </a:xfrm>
          <a:prstGeom prst="bentConnector4">
            <a:avLst>
              <a:gd fmla="val 0" name="adj1"/>
              <a:gd fmla="val 116434" name="adj2"/>
            </a:avLst>
          </a:prstGeom>
          <a:noFill/>
          <a:ln cap="flat" cmpd="sng" w="9525">
            <a:solidFill>
              <a:schemeClr val="dk2"/>
            </a:solidFill>
            <a:prstDash val="solid"/>
            <a:round/>
            <a:headEnd len="med" w="med" type="none"/>
            <a:tailEnd len="med" w="med" type="triangle"/>
          </a:ln>
        </p:spPr>
      </p:cxnSp>
      <p:cxnSp>
        <p:nvCxnSpPr>
          <p:cNvPr id="206" name="Google Shape;206;p17"/>
          <p:cNvCxnSpPr/>
          <p:nvPr/>
        </p:nvCxnSpPr>
        <p:spPr>
          <a:xfrm flipH="1">
            <a:off x="1538325" y="3102425"/>
            <a:ext cx="12900" cy="25218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17"/>
          <p:cNvCxnSpPr>
            <a:stCxn id="194" idx="3"/>
          </p:cNvCxnSpPr>
          <p:nvPr/>
        </p:nvCxnSpPr>
        <p:spPr>
          <a:xfrm>
            <a:off x="2465598" y="6086191"/>
            <a:ext cx="5072700" cy="369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17"/>
          <p:cNvCxnSpPr/>
          <p:nvPr/>
        </p:nvCxnSpPr>
        <p:spPr>
          <a:xfrm flipH="1" rot="10800000">
            <a:off x="8012575" y="4932300"/>
            <a:ext cx="13500" cy="74850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p17"/>
          <p:cNvSpPr txBox="1"/>
          <p:nvPr/>
        </p:nvSpPr>
        <p:spPr>
          <a:xfrm>
            <a:off x="2088027" y="4196071"/>
            <a:ext cx="3867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YES</a:t>
            </a:r>
            <a:endParaRPr sz="1100">
              <a:solidFill>
                <a:schemeClr val="dk1"/>
              </a:solidFill>
              <a:latin typeface="Calibri"/>
              <a:ea typeface="Calibri"/>
              <a:cs typeface="Calibri"/>
              <a:sym typeface="Calibri"/>
            </a:endParaRPr>
          </a:p>
        </p:txBody>
      </p:sp>
      <p:sp>
        <p:nvSpPr>
          <p:cNvPr id="210" name="Google Shape;210;p17"/>
          <p:cNvSpPr txBox="1"/>
          <p:nvPr/>
        </p:nvSpPr>
        <p:spPr>
          <a:xfrm>
            <a:off x="8046127" y="5175746"/>
            <a:ext cx="3867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YES</a:t>
            </a:r>
            <a:endParaRPr sz="1100">
              <a:solidFill>
                <a:schemeClr val="dk1"/>
              </a:solidFill>
              <a:latin typeface="Calibri"/>
              <a:ea typeface="Calibri"/>
              <a:cs typeface="Calibri"/>
              <a:sym typeface="Calibri"/>
            </a:endParaRPr>
          </a:p>
        </p:txBody>
      </p:sp>
      <p:sp>
        <p:nvSpPr>
          <p:cNvPr id="211" name="Google Shape;211;p17"/>
          <p:cNvSpPr txBox="1"/>
          <p:nvPr/>
        </p:nvSpPr>
        <p:spPr>
          <a:xfrm>
            <a:off x="1093996" y="4416813"/>
            <a:ext cx="5622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NO</a:t>
            </a:r>
            <a:endParaRPr sz="1100">
              <a:solidFill>
                <a:schemeClr val="dk1"/>
              </a:solidFill>
              <a:latin typeface="Calibri"/>
              <a:ea typeface="Calibri"/>
              <a:cs typeface="Calibri"/>
              <a:sym typeface="Calibri"/>
            </a:endParaRPr>
          </a:p>
        </p:txBody>
      </p:sp>
      <p:sp>
        <p:nvSpPr>
          <p:cNvPr id="212" name="Google Shape;212;p17"/>
          <p:cNvSpPr txBox="1"/>
          <p:nvPr/>
        </p:nvSpPr>
        <p:spPr>
          <a:xfrm>
            <a:off x="9473021" y="5880550"/>
            <a:ext cx="5622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NO</a:t>
            </a:r>
            <a:endParaRPr sz="11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