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n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A50BD-7AA1-4CD8-8A0F-FF95C62F6E7F}" v="4" dt="2024-10-14T06:39:50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85D7-98DE-86B9-6E2C-78B634F20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82C88-8F24-8E0A-015D-49FA70A2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k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E83B-F0E9-35C2-773D-07B65FBC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988-D38D-4B5C-8CB7-5C49F2C42BB0}" type="datetimeFigureOut">
              <a:rPr lang="kn-IN" smtClean="0"/>
              <a:t>14-10-24</a:t>
            </a:fld>
            <a:endParaRPr lang="k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1F9E-2FE7-944A-19FC-331B5A30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224C-9916-7A09-1821-0DC1841D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AF1D-22C0-471E-A2FD-92C60CDC83C5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382492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4AED-9F64-3B2C-F599-6330DD26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72E3-90C9-CFDE-16E0-3FF312767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BC80B-33E8-A34F-5A70-97D629D7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988-D38D-4B5C-8CB7-5C49F2C42BB0}" type="datetimeFigureOut">
              <a:rPr lang="kn-IN" smtClean="0"/>
              <a:t>14-10-24</a:t>
            </a:fld>
            <a:endParaRPr lang="k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8781-3A96-8235-59FD-A864B2D3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4C0D1-EC9F-C280-C8EA-E135DE77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AF1D-22C0-471E-A2FD-92C60CDC83C5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37580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DAE2B-8C61-D4C8-46C0-E7B3592A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33754-56A0-A916-DEB5-8FD70C26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B3FC-E424-27EE-FDAD-ADB0E4FE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988-D38D-4B5C-8CB7-5C49F2C42BB0}" type="datetimeFigureOut">
              <a:rPr lang="kn-IN" smtClean="0"/>
              <a:t>14-10-24</a:t>
            </a:fld>
            <a:endParaRPr lang="k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3659D-A20E-A06B-516F-916EAADE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FF378-0938-1606-F810-C9CC9C1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AF1D-22C0-471E-A2FD-92C60CDC83C5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145792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6199-EF03-24D3-1C76-AC7ED5CD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ED62D-8E6C-C604-6CE8-FCC2010E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B24B-42A2-3FB0-DC63-F018C096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988-D38D-4B5C-8CB7-5C49F2C42BB0}" type="datetimeFigureOut">
              <a:rPr lang="kn-IN" smtClean="0"/>
              <a:t>14-10-24</a:t>
            </a:fld>
            <a:endParaRPr lang="k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BFF9-D369-E6AC-E2BD-230C5C13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CA34-F147-B73F-56EA-3B5540D8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AF1D-22C0-471E-A2FD-92C60CDC83C5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51137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EDE5-0EFC-C261-45D9-09361056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8086-2DEB-3A56-0C6C-69E9D4D6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08D08-CF72-E834-623F-26D14899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988-D38D-4B5C-8CB7-5C49F2C42BB0}" type="datetimeFigureOut">
              <a:rPr lang="kn-IN" smtClean="0"/>
              <a:t>14-10-24</a:t>
            </a:fld>
            <a:endParaRPr lang="k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4DBA-9A9C-24DC-C083-76CCD1ED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C753-B534-E4CE-D171-4FF37E2A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AF1D-22C0-471E-A2FD-92C60CDC83C5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229871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CE76-0754-FB17-E9CA-CA86A8D3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EB6A-6957-C305-1750-BA119583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E93A-9CBC-04D0-4F37-9893F38A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3F495-B62F-605A-4CF3-BECB4E99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988-D38D-4B5C-8CB7-5C49F2C42BB0}" type="datetimeFigureOut">
              <a:rPr lang="kn-IN" smtClean="0"/>
              <a:t>14-10-24</a:t>
            </a:fld>
            <a:endParaRPr lang="k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0A56D-F797-54EC-0E79-0F584E08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6EF6C-664D-2316-89CF-EBC4E8F6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AF1D-22C0-471E-A2FD-92C60CDC83C5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290664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5893-4687-16EA-6081-C5FD1183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3A68B-1FE1-435C-6ED1-41665C0F4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A5F5E-3018-7428-75D2-DEB411511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D764E-4CC3-F784-44F3-841786825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A53D8-3979-700F-4D10-6D9D3EB59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74189-54F7-6244-C73A-B35771C5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988-D38D-4B5C-8CB7-5C49F2C42BB0}" type="datetimeFigureOut">
              <a:rPr lang="kn-IN" smtClean="0"/>
              <a:t>14-10-24</a:t>
            </a:fld>
            <a:endParaRPr lang="k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52A8F-FE3A-5D19-8580-1A90221A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52EA4-B96C-D83A-BB57-277945B9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AF1D-22C0-471E-A2FD-92C60CDC83C5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7227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44CE-49C0-2F55-47BD-83C8246C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BB8C2-2AE8-908F-E842-C7DD8FC3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988-D38D-4B5C-8CB7-5C49F2C42BB0}" type="datetimeFigureOut">
              <a:rPr lang="kn-IN" smtClean="0"/>
              <a:t>14-10-24</a:t>
            </a:fld>
            <a:endParaRPr lang="k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C2ACA-9DFB-68D5-E2AD-EB62DD4A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C07DB-6FED-E8E1-B282-B30BFAFA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AF1D-22C0-471E-A2FD-92C60CDC83C5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55114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D9A6B-D3E7-CB95-E3BC-D922AC02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988-D38D-4B5C-8CB7-5C49F2C42BB0}" type="datetimeFigureOut">
              <a:rPr lang="kn-IN" smtClean="0"/>
              <a:t>14-10-24</a:t>
            </a:fld>
            <a:endParaRPr lang="k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1A071-FB7E-37C9-5F3E-9515B391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0F240-0336-3D62-0D7B-E23C0D48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AF1D-22C0-471E-A2FD-92C60CDC83C5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176534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F2FF-5FB7-46BD-1E74-3EBEBE6F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849C-B0CF-7A66-B0E7-A01586C6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B0E23-5363-5039-E03C-1C003BDB0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D943-CB03-95C8-7836-76914887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988-D38D-4B5C-8CB7-5C49F2C42BB0}" type="datetimeFigureOut">
              <a:rPr lang="kn-IN" smtClean="0"/>
              <a:t>14-10-24</a:t>
            </a:fld>
            <a:endParaRPr lang="k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07357-586F-F392-679B-9304ACC9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F1662-31A8-01D3-9559-52F05D4C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AF1D-22C0-471E-A2FD-92C60CDC83C5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269651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18CA-A18F-6761-99B4-C7F9AAA6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7930D-E71F-D341-87B1-0336498B5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1CC9-49B4-A606-FC3B-F93F9921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60CFB-B2C8-C265-E6E6-B6BDA5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0988-D38D-4B5C-8CB7-5C49F2C42BB0}" type="datetimeFigureOut">
              <a:rPr lang="kn-IN" smtClean="0"/>
              <a:t>14-10-24</a:t>
            </a:fld>
            <a:endParaRPr lang="k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7C5B6-E1FA-31B5-CCCC-8A5A7CB4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8E1F4-BBDC-C905-C8C0-70FD5FB0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AF1D-22C0-471E-A2FD-92C60CDC83C5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398997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7EC26-D404-60E3-8FC5-A2482204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k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7B8A-831D-304B-B4FB-299F2217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6832-CCE6-7DEF-CCFC-C5D5D7673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0988-D38D-4B5C-8CB7-5C49F2C42BB0}" type="datetimeFigureOut">
              <a:rPr lang="kn-IN" smtClean="0"/>
              <a:t>14-10-24</a:t>
            </a:fld>
            <a:endParaRPr lang="k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10D9-47C0-4E50-5DC7-809C7E99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BA1E-A1BD-54BD-31A4-F3806DE82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AF1D-22C0-471E-A2FD-92C60CDC83C5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407920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n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docs/app/building-your-application/rendering" TargetMode="External"/><Relationship Id="rId7" Type="http://schemas.openxmlformats.org/officeDocument/2006/relationships/hyperlink" Target="https://nextjs.org/docs/app/building-your-application/configuring/typescript" TargetMode="External"/><Relationship Id="rId2" Type="http://schemas.openxmlformats.org/officeDocument/2006/relationships/hyperlink" Target="https://nextjs.org/docs/app/building-your-application/ro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js.org/docs/app/building-your-application/optimizing" TargetMode="External"/><Relationship Id="rId5" Type="http://schemas.openxmlformats.org/officeDocument/2006/relationships/hyperlink" Target="https://nextjs.org/docs/app/building-your-application/styling" TargetMode="External"/><Relationship Id="rId4" Type="http://schemas.openxmlformats.org/officeDocument/2006/relationships/hyperlink" Target="https://nextjs.org/docs/app/building-your-application/data-fetch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ev/reference/react/Compon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198D-A319-5BC1-F4D9-6EBC5003D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Next JS</a:t>
            </a:r>
            <a:endParaRPr lang="k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52070-8889-550D-1C9A-D69FE4A25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PHP on steroids with react JS</a:t>
            </a:r>
            <a:endParaRPr lang="kn-IN" dirty="0"/>
          </a:p>
        </p:txBody>
      </p:sp>
    </p:spTree>
    <p:extLst>
      <p:ext uri="{BB962C8B-B14F-4D97-AF65-F5344CB8AC3E}">
        <p14:creationId xmlns:p14="http://schemas.microsoft.com/office/powerpoint/2010/main" val="24622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640E-C7CE-BBDF-0AE9-AAB008B8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JS</a:t>
            </a:r>
            <a:endParaRPr lang="k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E975-8D66-C3D8-73F8-DDF8C876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geistSansFont"/>
              </a:rPr>
              <a:t>Next.js is a React framework for building full-stack web applications. 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geistSansFont"/>
              </a:rPr>
              <a:t>You use React Components to build user interfaces.</a:t>
            </a:r>
          </a:p>
          <a:p>
            <a:endParaRPr lang="en-US" dirty="0">
              <a:solidFill>
                <a:srgbClr val="171717"/>
              </a:solidFill>
              <a:latin typeface="geistSansFont"/>
            </a:endParaRPr>
          </a:p>
          <a:p>
            <a:r>
              <a:rPr lang="en-US" dirty="0">
                <a:solidFill>
                  <a:srgbClr val="171717"/>
                </a:solidFill>
                <a:latin typeface="geistSansFont"/>
              </a:rPr>
              <a:t>React JS on server side and React JS on client side</a:t>
            </a:r>
          </a:p>
          <a:p>
            <a:r>
              <a:rPr lang="en-US" dirty="0">
                <a:solidFill>
                  <a:srgbClr val="171717"/>
                </a:solidFill>
                <a:latin typeface="geistSansFont"/>
              </a:rPr>
              <a:t>SEO Friendly</a:t>
            </a:r>
            <a:endParaRPr lang="kn-IN" dirty="0"/>
          </a:p>
        </p:txBody>
      </p:sp>
    </p:spTree>
    <p:extLst>
      <p:ext uri="{BB962C8B-B14F-4D97-AF65-F5344CB8AC3E}">
        <p14:creationId xmlns:p14="http://schemas.microsoft.com/office/powerpoint/2010/main" val="52836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94EAF-5040-3A40-512A-005018D16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7951-0139-6897-5E9B-C269FBB0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JS features</a:t>
            </a:r>
            <a:endParaRPr lang="k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1413-F2E7-FD05-7504-321596436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2233"/>
              </p:ext>
            </p:extLst>
          </p:nvPr>
        </p:nvGraphicFramePr>
        <p:xfrm>
          <a:off x="1166326" y="1727974"/>
          <a:ext cx="9983756" cy="4353496"/>
        </p:xfrm>
        <a:graphic>
          <a:graphicData uri="http://schemas.openxmlformats.org/drawingml/2006/table">
            <a:tbl>
              <a:tblPr/>
              <a:tblGrid>
                <a:gridCol w="1912776">
                  <a:extLst>
                    <a:ext uri="{9D8B030D-6E8A-4147-A177-3AD203B41FA5}">
                      <a16:colId xmlns:a16="http://schemas.microsoft.com/office/drawing/2014/main" val="431737405"/>
                    </a:ext>
                  </a:extLst>
                </a:gridCol>
                <a:gridCol w="8070980">
                  <a:extLst>
                    <a:ext uri="{9D8B030D-6E8A-4147-A177-3AD203B41FA5}">
                      <a16:colId xmlns:a16="http://schemas.microsoft.com/office/drawing/2014/main" val="3532305058"/>
                    </a:ext>
                  </a:extLst>
                </a:gridCol>
              </a:tblGrid>
              <a:tr h="159682">
                <a:tc>
                  <a:txBody>
                    <a:bodyPr/>
                    <a:lstStyle/>
                    <a:p>
                      <a:pPr fontAlgn="b"/>
                      <a:r>
                        <a:rPr lang="en-IN" sz="800" b="1">
                          <a:effectLst/>
                        </a:rPr>
                        <a:t>Feature</a:t>
                      </a:r>
                    </a:p>
                  </a:txBody>
                  <a:tcPr marL="39921" marR="39921" marT="19960" marB="19960" anchor="b">
                    <a:lnL w="12700" cap="flat" cmpd="sng" algn="ctr">
                      <a:solidFill>
                        <a:srgbClr val="B064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65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4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800" b="1">
                          <a:effectLst/>
                        </a:rPr>
                        <a:t>Description</a:t>
                      </a:r>
                    </a:p>
                  </a:txBody>
                  <a:tcPr marL="39921" marR="39921" marT="19960" marB="19960" anchor="b">
                    <a:lnL w="12700" cap="flat" cmpd="sng" algn="ctr">
                      <a:solidFill>
                        <a:srgbClr val="A065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65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65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6D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574452"/>
                  </a:ext>
                </a:extLst>
              </a:tr>
              <a:tr h="758490">
                <a:tc>
                  <a:txBody>
                    <a:bodyPr/>
                    <a:lstStyle/>
                    <a:p>
                      <a:pPr fontAlgn="base"/>
                      <a:r>
                        <a:rPr lang="en-IN" sz="1200" u="none" strike="noStrike">
                          <a:effectLst/>
                          <a:hlinkClick r:id="rId2"/>
                        </a:rPr>
                        <a:t>Routing</a:t>
                      </a:r>
                      <a:endParaRPr lang="en-IN" sz="1200">
                        <a:effectLst/>
                      </a:endParaRPr>
                    </a:p>
                  </a:txBody>
                  <a:tcPr marL="39921" marR="39921" marT="19960" marB="19960" anchor="ctr">
                    <a:lnL w="12700" cap="flat" cmpd="sng" algn="ctr">
                      <a:solidFill>
                        <a:srgbClr val="B064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6D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4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71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A file-system based router built on top of Server Components that supports layouts, nested routing, loading states, error handling, and more.</a:t>
                      </a:r>
                    </a:p>
                  </a:txBody>
                  <a:tcPr marL="39921" marR="39921" marT="19960" marB="19960" anchor="ctr">
                    <a:lnL w="12700" cap="flat" cmpd="sng" algn="ctr">
                      <a:solidFill>
                        <a:srgbClr val="E06D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6D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6D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82075"/>
                  </a:ext>
                </a:extLst>
              </a:tr>
              <a:tr h="878252">
                <a:tc>
                  <a:txBody>
                    <a:bodyPr/>
                    <a:lstStyle/>
                    <a:p>
                      <a:pPr fontAlgn="base"/>
                      <a:r>
                        <a:rPr lang="en-IN" sz="1200" u="none" strike="noStrike">
                          <a:effectLst/>
                          <a:hlinkClick r:id="rId3"/>
                        </a:rPr>
                        <a:t>Rendering</a:t>
                      </a:r>
                      <a:endParaRPr lang="en-IN" sz="1200">
                        <a:effectLst/>
                      </a:endParaRPr>
                    </a:p>
                  </a:txBody>
                  <a:tcPr marL="39921" marR="39921" marT="19960" marB="19960" anchor="ctr">
                    <a:lnL w="12700" cap="flat" cmpd="sng" algn="ctr">
                      <a:solidFill>
                        <a:srgbClr val="1071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1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Client-side and Server-side Rendering with Client and Server Components. Further optimized with Static and Dynamic Rendering on the server with Next.js. Streaming on Edge and Node.js runtimes.</a:t>
                      </a:r>
                    </a:p>
                  </a:txBody>
                  <a:tcPr marL="39921" marR="39921" marT="19960" marB="19960" anchor="ctr">
                    <a:lnL w="12700" cap="flat" cmpd="sng" algn="ctr">
                      <a:solidFill>
                        <a:srgbClr val="20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8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72601"/>
                  </a:ext>
                </a:extLst>
              </a:tr>
              <a:tr h="758490">
                <a:tc>
                  <a:txBody>
                    <a:bodyPr/>
                    <a:lstStyle/>
                    <a:p>
                      <a:pPr fontAlgn="base"/>
                      <a:r>
                        <a:rPr lang="en-IN" sz="1200" u="none" strike="noStrike">
                          <a:effectLst/>
                          <a:hlinkClick r:id="rId4"/>
                        </a:rPr>
                        <a:t>Data Fetching</a:t>
                      </a:r>
                      <a:endParaRPr lang="en-IN" sz="1200">
                        <a:effectLst/>
                      </a:endParaRPr>
                    </a:p>
                  </a:txBody>
                  <a:tcPr marL="39921" marR="39921" marT="19960" marB="19960" anchor="ctr">
                    <a:lnL w="12700" cap="flat" cmpd="sng" algn="ctr">
                      <a:solidFill>
                        <a:srgbClr val="0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8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8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Simplified data fetching with async/await in Server Components, and an extended fetch API for request </a:t>
                      </a:r>
                      <a:r>
                        <a:rPr lang="en-US" sz="1200" dirty="0" err="1">
                          <a:effectLst/>
                        </a:rPr>
                        <a:t>memoization</a:t>
                      </a:r>
                      <a:r>
                        <a:rPr lang="en-US" sz="1200" dirty="0">
                          <a:effectLst/>
                        </a:rPr>
                        <a:t>, data caching and revalidation.</a:t>
                      </a:r>
                    </a:p>
                  </a:txBody>
                  <a:tcPr marL="39921" marR="39921" marT="19960" marB="19960" anchor="ctr">
                    <a:lnL w="12700" cap="flat" cmpd="sng" algn="ctr">
                      <a:solidFill>
                        <a:srgbClr val="408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8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8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6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42935"/>
                  </a:ext>
                </a:extLst>
              </a:tr>
              <a:tr h="518967">
                <a:tc>
                  <a:txBody>
                    <a:bodyPr/>
                    <a:lstStyle/>
                    <a:p>
                      <a:pPr fontAlgn="base"/>
                      <a:r>
                        <a:rPr lang="en-IN" sz="1200" u="none" strike="noStrike">
                          <a:effectLst/>
                          <a:hlinkClick r:id="rId5"/>
                        </a:rPr>
                        <a:t>Styling</a:t>
                      </a:r>
                      <a:endParaRPr lang="en-IN" sz="1200">
                        <a:effectLst/>
                      </a:endParaRPr>
                    </a:p>
                  </a:txBody>
                  <a:tcPr marL="39921" marR="39921" marT="19960" marB="19960" anchor="ctr">
                    <a:lnL w="12700" cap="flat" cmpd="sng" algn="ctr">
                      <a:solidFill>
                        <a:srgbClr val="408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8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Support for your preferred styling methods, including CSS Modules, Tailwind CSS, and CSS-in-JS</a:t>
                      </a:r>
                    </a:p>
                  </a:txBody>
                  <a:tcPr marL="39921" marR="39921" marT="19960" marB="19960" anchor="ctr">
                    <a:lnL w="12700" cap="flat" cmpd="sng" algn="ctr">
                      <a:solidFill>
                        <a:srgbClr val="106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6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B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47800"/>
                  </a:ext>
                </a:extLst>
              </a:tr>
              <a:tr h="518967">
                <a:tc>
                  <a:txBody>
                    <a:bodyPr/>
                    <a:lstStyle/>
                    <a:p>
                      <a:pPr fontAlgn="base"/>
                      <a:r>
                        <a:rPr lang="en-IN" sz="1200" u="none" strike="noStrike">
                          <a:effectLst/>
                          <a:hlinkClick r:id="rId6"/>
                        </a:rPr>
                        <a:t>Optimizations</a:t>
                      </a:r>
                      <a:endParaRPr lang="en-IN" sz="1200">
                        <a:effectLst/>
                      </a:endParaRPr>
                    </a:p>
                  </a:txBody>
                  <a:tcPr marL="39921" marR="39921" marT="19960" marB="19960" anchor="ctr">
                    <a:lnL w="12700" cap="flat" cmpd="sng" algn="ctr">
                      <a:solidFill>
                        <a:srgbClr val="C0B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B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Image, Fonts, and Script Optimizations to improve your application's Core Web Vitals and User Experience.</a:t>
                      </a:r>
                    </a:p>
                  </a:txBody>
                  <a:tcPr marL="39921" marR="39921" marT="19960" marB="19960" anchor="ctr">
                    <a:lnL w="12700" cap="flat" cmpd="sng" algn="ctr">
                      <a:solidFill>
                        <a:srgbClr val="70B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B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B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71064"/>
                  </a:ext>
                </a:extLst>
              </a:tr>
              <a:tr h="758490">
                <a:tc>
                  <a:txBody>
                    <a:bodyPr/>
                    <a:lstStyle/>
                    <a:p>
                      <a:pPr fontAlgn="base"/>
                      <a:r>
                        <a:rPr lang="en-IN" sz="1200" u="none" strike="noStrike" dirty="0">
                          <a:effectLst/>
                          <a:hlinkClick r:id="rId7"/>
                        </a:rPr>
                        <a:t>TypeScript</a:t>
                      </a:r>
                      <a:endParaRPr lang="en-IN" sz="1200" dirty="0">
                        <a:effectLst/>
                      </a:endParaRPr>
                    </a:p>
                  </a:txBody>
                  <a:tcPr marL="39921" marR="39921" marT="19960" marB="19960" anchor="ctr">
                    <a:lnL w="12700" cap="flat" cmpd="sng" algn="ctr">
                      <a:solidFill>
                        <a:srgbClr val="30B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B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Improved support for TypeScript, with better type checking and more efficient compilation, as well as custom TypeScript Plugin and type checker.</a:t>
                      </a:r>
                    </a:p>
                  </a:txBody>
                  <a:tcPr marL="39921" marR="39921" marT="19960" marB="19960" anchor="ctr">
                    <a:lnL w="12700" cap="flat" cmpd="sng" algn="ctr">
                      <a:solidFill>
                        <a:srgbClr val="F04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4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77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94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DB56-9EBA-14E9-FAB7-DF54239E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and Client components</a:t>
            </a:r>
            <a:endParaRPr lang="k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EA340C2-E2FE-FBFB-39AA-C51B54A88EBC}"/>
              </a:ext>
            </a:extLst>
          </p:cNvPr>
          <p:cNvSpPr/>
          <p:nvPr/>
        </p:nvSpPr>
        <p:spPr>
          <a:xfrm>
            <a:off x="1651519" y="1589376"/>
            <a:ext cx="1828800" cy="612648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kn-IN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29B0A2E-3A0E-C90F-07FF-62885AA16A85}"/>
              </a:ext>
            </a:extLst>
          </p:cNvPr>
          <p:cNvSpPr/>
          <p:nvPr/>
        </p:nvSpPr>
        <p:spPr>
          <a:xfrm>
            <a:off x="1651519" y="4655976"/>
            <a:ext cx="1828800" cy="612648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k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A07A03-2375-6F91-4582-F4FBC560253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565919" y="2202024"/>
            <a:ext cx="0" cy="245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31F6CDA-F26D-4F7A-A375-96EED2F9243E}"/>
              </a:ext>
            </a:extLst>
          </p:cNvPr>
          <p:cNvSpPr/>
          <p:nvPr/>
        </p:nvSpPr>
        <p:spPr>
          <a:xfrm>
            <a:off x="2626568" y="3250038"/>
            <a:ext cx="1483566" cy="61264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  <a:endParaRPr lang="k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EDF0B-BDA1-9955-D464-17A866B3DED3}"/>
              </a:ext>
            </a:extLst>
          </p:cNvPr>
          <p:cNvSpPr txBox="1"/>
          <p:nvPr/>
        </p:nvSpPr>
        <p:spPr>
          <a:xfrm>
            <a:off x="1726164" y="5878288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Component</a:t>
            </a:r>
            <a:endParaRPr lang="kn-IN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CEB87D8-14A3-A5C4-08C4-A9DE13F6B0CD}"/>
              </a:ext>
            </a:extLst>
          </p:cNvPr>
          <p:cNvSpPr/>
          <p:nvPr/>
        </p:nvSpPr>
        <p:spPr>
          <a:xfrm>
            <a:off x="1651519" y="2198852"/>
            <a:ext cx="1828800" cy="612648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react code</a:t>
            </a:r>
            <a:endParaRPr lang="kn-IN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A652C48-0EE1-4C2F-7FEC-5ACBDD522FC1}"/>
              </a:ext>
            </a:extLst>
          </p:cNvPr>
          <p:cNvSpPr/>
          <p:nvPr/>
        </p:nvSpPr>
        <p:spPr>
          <a:xfrm>
            <a:off x="6691313" y="1443196"/>
            <a:ext cx="1828800" cy="612648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kn-IN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4010ED3F-CBA5-5593-DD9C-E2486BCD80C0}"/>
              </a:ext>
            </a:extLst>
          </p:cNvPr>
          <p:cNvSpPr/>
          <p:nvPr/>
        </p:nvSpPr>
        <p:spPr>
          <a:xfrm>
            <a:off x="6691313" y="4509796"/>
            <a:ext cx="1828800" cy="612648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k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FE87BF-886E-3D61-93D6-05A939D5CB2A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7605713" y="2055844"/>
            <a:ext cx="0" cy="183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4BAB174-2758-D29A-39AB-D2D5CCEB02AA}"/>
              </a:ext>
            </a:extLst>
          </p:cNvPr>
          <p:cNvSpPr/>
          <p:nvPr/>
        </p:nvSpPr>
        <p:spPr>
          <a:xfrm>
            <a:off x="7666361" y="2637390"/>
            <a:ext cx="1483566" cy="61264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  <a:endParaRPr lang="k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F436D-7CB2-59F0-BBB1-6E02AA33E4CA}"/>
              </a:ext>
            </a:extLst>
          </p:cNvPr>
          <p:cNvSpPr txBox="1"/>
          <p:nvPr/>
        </p:nvSpPr>
        <p:spPr>
          <a:xfrm>
            <a:off x="6765958" y="5732108"/>
            <a:ext cx="18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Component</a:t>
            </a:r>
            <a:endParaRPr lang="kn-IN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61E8EFB8-3D82-EE22-1B66-B3F4DB72BA04}"/>
              </a:ext>
            </a:extLst>
          </p:cNvPr>
          <p:cNvSpPr/>
          <p:nvPr/>
        </p:nvSpPr>
        <p:spPr>
          <a:xfrm>
            <a:off x="6691313" y="3895656"/>
            <a:ext cx="1828800" cy="612648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react code</a:t>
            </a:r>
            <a:endParaRPr lang="kn-IN" dirty="0"/>
          </a:p>
        </p:txBody>
      </p:sp>
    </p:spTree>
    <p:extLst>
      <p:ext uri="{BB962C8B-B14F-4D97-AF65-F5344CB8AC3E}">
        <p14:creationId xmlns:p14="http://schemas.microsoft.com/office/powerpoint/2010/main" val="173260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3A18C-C4C8-21B1-E014-ACC800487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2C94-FFFF-C6A8-DA60-C61D775F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and Client components</a:t>
            </a:r>
            <a:endParaRPr lang="k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6D4152-4EFF-C6D3-5CD7-859B2D99AB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7706" y="1464906"/>
          <a:ext cx="10011747" cy="4712059"/>
        </p:xfrm>
        <a:graphic>
          <a:graphicData uri="http://schemas.openxmlformats.org/drawingml/2006/table">
            <a:tbl>
              <a:tblPr/>
              <a:tblGrid>
                <a:gridCol w="3337249">
                  <a:extLst>
                    <a:ext uri="{9D8B030D-6E8A-4147-A177-3AD203B41FA5}">
                      <a16:colId xmlns:a16="http://schemas.microsoft.com/office/drawing/2014/main" val="4146680207"/>
                    </a:ext>
                  </a:extLst>
                </a:gridCol>
                <a:gridCol w="3337249">
                  <a:extLst>
                    <a:ext uri="{9D8B030D-6E8A-4147-A177-3AD203B41FA5}">
                      <a16:colId xmlns:a16="http://schemas.microsoft.com/office/drawing/2014/main" val="2584464386"/>
                    </a:ext>
                  </a:extLst>
                </a:gridCol>
                <a:gridCol w="3337249">
                  <a:extLst>
                    <a:ext uri="{9D8B030D-6E8A-4147-A177-3AD203B41FA5}">
                      <a16:colId xmlns:a16="http://schemas.microsoft.com/office/drawing/2014/main" val="255732956"/>
                    </a:ext>
                  </a:extLst>
                </a:gridCol>
              </a:tblGrid>
              <a:tr h="294504">
                <a:tc>
                  <a:txBody>
                    <a:bodyPr/>
                    <a:lstStyle/>
                    <a:p>
                      <a:pPr fontAlgn="b"/>
                      <a:r>
                        <a:rPr lang="en-US" sz="1300" b="1">
                          <a:effectLst/>
                        </a:rPr>
                        <a:t>What do you need to do?</a:t>
                      </a:r>
                    </a:p>
                  </a:txBody>
                  <a:tcPr marL="67990" marR="67990" marT="33995" marB="33995" anchor="b">
                    <a:lnL w="12700" cap="flat" cmpd="sng" algn="ctr">
                      <a:solidFill>
                        <a:srgbClr val="C00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0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300" b="1">
                          <a:effectLst/>
                        </a:rPr>
                        <a:t>Server Component</a:t>
                      </a:r>
                    </a:p>
                  </a:txBody>
                  <a:tcPr marL="67990" marR="67990" marT="33995" marB="33995" anchor="b">
                    <a:lnL w="12700" cap="flat" cmpd="sng" algn="ctr">
                      <a:solidFill>
                        <a:srgbClr val="800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1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1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300" b="1">
                          <a:effectLst/>
                        </a:rPr>
                        <a:t>Client Component</a:t>
                      </a:r>
                    </a:p>
                  </a:txBody>
                  <a:tcPr marL="67990" marR="67990" marT="33995" marB="33995" anchor="b">
                    <a:lnL w="12700" cap="flat" cmpd="sng" algn="ctr">
                      <a:solidFill>
                        <a:srgbClr val="801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1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1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1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531330"/>
                  </a:ext>
                </a:extLst>
              </a:tr>
              <a:tr h="294504">
                <a:tc>
                  <a:txBody>
                    <a:bodyPr/>
                    <a:lstStyle/>
                    <a:p>
                      <a:pPr fontAlgn="base"/>
                      <a:r>
                        <a:rPr lang="en-IN" sz="1300">
                          <a:effectLst/>
                        </a:rPr>
                        <a:t>Fetch data</a:t>
                      </a: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700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0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1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Yes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D01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1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1A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No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A01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1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546220"/>
                  </a:ext>
                </a:extLst>
              </a:tr>
              <a:tr h="294504">
                <a:tc>
                  <a:txBody>
                    <a:bodyPr/>
                    <a:lstStyle/>
                    <a:p>
                      <a:pPr fontAlgn="base"/>
                      <a:r>
                        <a:rPr lang="en-IN" sz="1300">
                          <a:effectLst/>
                        </a:rPr>
                        <a:t>Access backend resources (directly)</a:t>
                      </a: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A01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1A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2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Yes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601A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1A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16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No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B01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1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A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229071"/>
                  </a:ext>
                </a:extLst>
              </a:tr>
              <a:tr h="515381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Keep sensitive information on the server (access tokens, API keys, etc)</a:t>
                      </a: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802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16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2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1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Yes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1016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A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16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28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No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001A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A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A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2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651472"/>
                  </a:ext>
                </a:extLst>
              </a:tr>
              <a:tr h="736259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Keep large dependencies on the server / Reduce client-side JavaScript</a:t>
                      </a: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B01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28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1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Yes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A028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2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28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NO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602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2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2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984270"/>
                  </a:ext>
                </a:extLst>
              </a:tr>
              <a:tr h="736259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Add interactivity and event listeners (onClick(), onChange(), etc)</a:t>
                      </a: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402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No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003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3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Yes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703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3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770767"/>
                  </a:ext>
                </a:extLst>
              </a:tr>
              <a:tr h="736259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Use State and Lifecycle Effects (useState(), useReducer(), useEffect(), etc)</a:t>
                      </a: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C02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2A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No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F03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3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3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Yes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C03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32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4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529064"/>
                  </a:ext>
                </a:extLst>
              </a:tr>
              <a:tr h="294504">
                <a:tc>
                  <a:txBody>
                    <a:bodyPr/>
                    <a:lstStyle/>
                    <a:p>
                      <a:pPr fontAlgn="base"/>
                      <a:r>
                        <a:rPr lang="en-IN" sz="1300">
                          <a:effectLst/>
                        </a:rPr>
                        <a:t>Use browser-only APIs</a:t>
                      </a: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802A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2A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3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No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F03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4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3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Yes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904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4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44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448565"/>
                  </a:ext>
                </a:extLst>
              </a:tr>
              <a:tr h="515381"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>
                          <a:effectLst/>
                        </a:rPr>
                        <a:t>Use custom hooks that depend on state, effects, or browser-only APIs</a:t>
                      </a: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B03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33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No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003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Yes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403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4E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023120"/>
                  </a:ext>
                </a:extLst>
              </a:tr>
              <a:tr h="294504">
                <a:tc>
                  <a:txBody>
                    <a:bodyPr/>
                    <a:lstStyle/>
                    <a:p>
                      <a:pPr fontAlgn="base"/>
                      <a:r>
                        <a:rPr lang="en-IN" sz="1300">
                          <a:effectLst/>
                        </a:rPr>
                        <a:t>Use </a:t>
                      </a:r>
                      <a:r>
                        <a:rPr lang="en-IN" sz="1300" u="none" strike="noStrike">
                          <a:effectLst/>
                          <a:hlinkClick r:id="rId2"/>
                        </a:rPr>
                        <a:t>React Class components</a:t>
                      </a:r>
                      <a:endParaRPr lang="en-IN" sz="130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703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No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204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E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Yes</a:t>
                      </a:r>
                      <a:endParaRPr lang="kn-IN" sz="1300" dirty="0">
                        <a:effectLst/>
                      </a:endParaRPr>
                    </a:p>
                  </a:txBody>
                  <a:tcPr marL="67990" marR="67990" marT="33995" marB="33995" anchor="ctr">
                    <a:lnL w="12700" cap="flat" cmpd="sng" algn="ctr">
                      <a:solidFill>
                        <a:srgbClr val="B04E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E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4E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4E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21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29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336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geistSansFont</vt:lpstr>
      <vt:lpstr>Office Theme</vt:lpstr>
      <vt:lpstr>Next JS</vt:lpstr>
      <vt:lpstr>Next JS</vt:lpstr>
      <vt:lpstr>Next JS features</vt:lpstr>
      <vt:lpstr>Server and Client components</vt:lpstr>
      <vt:lpstr>Server and Client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Rajkumar R</dc:creator>
  <cp:lastModifiedBy>Rajkumar R</cp:lastModifiedBy>
  <cp:revision>2</cp:revision>
  <dcterms:created xsi:type="dcterms:W3CDTF">2024-10-14T04:33:36Z</dcterms:created>
  <dcterms:modified xsi:type="dcterms:W3CDTF">2024-10-14T06:39:50Z</dcterms:modified>
</cp:coreProperties>
</file>