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Lst>
  <p:sldSz cx="12192000" cy="6858000"/>
  <p:notesSz cx="6858000" cy="9144000"/>
  <p:embeddedFontLst>
    <p:embeddedFont>
      <p:font typeface="Century Gothic" panose="020B0502020202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jiMWQoD5ZRdUE9RN4b8m7EXgcB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0"/>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0"/>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5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5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9"/>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78" name="Google Shape;78;p59"/>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79" name="Google Shape;79;p5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5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6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61"/>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1"/>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61"/>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6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6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6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94" name="Google Shape;94;p61"/>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2200" b="0" i="0" u="none" strike="noStrike" cap="none">
                <a:solidFill>
                  <a:srgbClr val="86D1D8"/>
                </a:solidFill>
                <a:latin typeface="Arial"/>
                <a:ea typeface="Arial"/>
                <a:cs typeface="Arial"/>
                <a:sym typeface="Arial"/>
              </a:rPr>
              <a:t>“</a:t>
            </a:r>
            <a:endParaRPr/>
          </a:p>
        </p:txBody>
      </p:sp>
      <p:sp>
        <p:nvSpPr>
          <p:cNvPr id="95" name="Google Shape;95;p61"/>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62"/>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62"/>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6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6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6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3"/>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63"/>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63"/>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63"/>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63"/>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63"/>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63"/>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63"/>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6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6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6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6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64"/>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64"/>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64"/>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64"/>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64"/>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64"/>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64"/>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64"/>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64"/>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64"/>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64"/>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6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6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6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6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5"/>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6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6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6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66"/>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66"/>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6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6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5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5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0" name="Google Shape;30;p5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53"/>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3"/>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36" name="Google Shape;36;p53"/>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37" name="Google Shape;37;p5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54"/>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4"/>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43" name="Google Shape;43;p54"/>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44" name="Google Shape;44;p5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5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5"/>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0" name="Google Shape;50;p55"/>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1" name="Google Shape;51;p55"/>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2" name="Google Shape;52;p55"/>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3" name="Google Shape;53;p5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56"/>
        <p:cNvGrpSpPr/>
        <p:nvPr/>
      </p:nvGrpSpPr>
      <p:grpSpPr>
        <a:xfrm>
          <a:off x="0" y="0"/>
          <a:ext cx="0" cy="0"/>
          <a:chOff x="0" y="0"/>
          <a:chExt cx="0" cy="0"/>
        </a:xfrm>
      </p:grpSpPr>
      <p:sp>
        <p:nvSpPr>
          <p:cNvPr id="57" name="Google Shape;57;p56"/>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6"/>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59" name="Google Shape;59;p56"/>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0" name="Google Shape;60;p5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63"/>
        <p:cNvGrpSpPr/>
        <p:nvPr/>
      </p:nvGrpSpPr>
      <p:grpSpPr>
        <a:xfrm>
          <a:off x="0" y="0"/>
          <a:ext cx="0" cy="0"/>
          <a:chOff x="0" y="0"/>
          <a:chExt cx="0" cy="0"/>
        </a:xfrm>
      </p:grpSpPr>
      <p:sp>
        <p:nvSpPr>
          <p:cNvPr id="64" name="Google Shape;64;p57"/>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7"/>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6" name="Google Shape;66;p5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58"/>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8"/>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72" name="Google Shape;72;p5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49"/>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49"/>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49"/>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49"/>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49"/>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4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4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4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4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4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47994" y="490279"/>
            <a:ext cx="11685418" cy="194713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7200"/>
              <a:buFont typeface="Century Gothic"/>
              <a:buNone/>
            </a:pPr>
            <a:r>
              <a:rPr lang="en-IN"/>
              <a:t>COMPUTER NETWORKING</a:t>
            </a:r>
            <a:endParaRPr/>
          </a:p>
        </p:txBody>
      </p:sp>
      <p:sp>
        <p:nvSpPr>
          <p:cNvPr id="148" name="Google Shape;148;p1"/>
          <p:cNvSpPr txBox="1">
            <a:spLocks noGrp="1"/>
          </p:cNvSpPr>
          <p:nvPr>
            <p:ph type="subTitle" idx="1"/>
          </p:nvPr>
        </p:nvSpPr>
        <p:spPr>
          <a:xfrm>
            <a:off x="4672405" y="2432844"/>
            <a:ext cx="1782183" cy="4886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IN"/>
              <a:t>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xfrm>
            <a:off x="140148" y="713477"/>
            <a:ext cx="5955852" cy="134918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3600"/>
              <a:buFont typeface="Century Gothic"/>
              <a:buNone/>
            </a:pPr>
            <a:r>
              <a:rPr lang="en-IN" sz="3600"/>
              <a:t>Local Area Network(LAN)</a:t>
            </a:r>
            <a:endParaRPr/>
          </a:p>
        </p:txBody>
      </p:sp>
      <p:pic>
        <p:nvPicPr>
          <p:cNvPr id="211" name="Google Shape;211;p10"/>
          <p:cNvPicPr preferRelativeResize="0">
            <a:picLocks noGrp="1"/>
          </p:cNvPicPr>
          <p:nvPr>
            <p:ph type="body" idx="1"/>
          </p:nvPr>
        </p:nvPicPr>
        <p:blipFill rotWithShape="1">
          <a:blip r:embed="rId3">
            <a:alphaModFix/>
          </a:blip>
          <a:srcRect/>
          <a:stretch/>
        </p:blipFill>
        <p:spPr>
          <a:xfrm>
            <a:off x="6449869" y="1969861"/>
            <a:ext cx="5217695" cy="2746154"/>
          </a:xfrm>
          <a:prstGeom prst="rect">
            <a:avLst/>
          </a:prstGeom>
          <a:noFill/>
          <a:ln>
            <a:noFill/>
          </a:ln>
        </p:spPr>
      </p:pic>
      <p:sp>
        <p:nvSpPr>
          <p:cNvPr id="212" name="Google Shape;212;p10"/>
          <p:cNvSpPr txBox="1">
            <a:spLocks noGrp="1"/>
          </p:cNvSpPr>
          <p:nvPr>
            <p:ph type="body" idx="2"/>
          </p:nvPr>
        </p:nvSpPr>
        <p:spPr>
          <a:xfrm>
            <a:off x="89947" y="2785037"/>
            <a:ext cx="6246308" cy="193097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IN" sz="2000"/>
              <a:t>“Most frequently used Network”. A LAN Network a computer Network that connects computer together through a common communication path, contained within a limited area wired &amp; wireless.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txBox="1">
            <a:spLocks noGrp="1"/>
          </p:cNvSpPr>
          <p:nvPr>
            <p:ph type="title"/>
          </p:nvPr>
        </p:nvSpPr>
        <p:spPr>
          <a:xfrm>
            <a:off x="1" y="1366221"/>
            <a:ext cx="5624233" cy="96818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3200"/>
              <a:buFont typeface="Century Gothic"/>
              <a:buNone/>
            </a:pPr>
            <a:r>
              <a:rPr lang="en-IN" sz="3200"/>
              <a:t>Wide Area Network(WAN)</a:t>
            </a:r>
            <a:endParaRPr/>
          </a:p>
        </p:txBody>
      </p:sp>
      <p:pic>
        <p:nvPicPr>
          <p:cNvPr id="218" name="Google Shape;218;p11"/>
          <p:cNvPicPr preferRelativeResize="0">
            <a:picLocks noGrp="1"/>
          </p:cNvPicPr>
          <p:nvPr>
            <p:ph type="body" idx="1"/>
          </p:nvPr>
        </p:nvPicPr>
        <p:blipFill rotWithShape="1">
          <a:blip r:embed="rId3">
            <a:alphaModFix/>
          </a:blip>
          <a:srcRect/>
          <a:stretch/>
        </p:blipFill>
        <p:spPr>
          <a:xfrm>
            <a:off x="6567767" y="1510777"/>
            <a:ext cx="5517729" cy="3238500"/>
          </a:xfrm>
          <a:prstGeom prst="rect">
            <a:avLst/>
          </a:prstGeom>
          <a:noFill/>
          <a:ln>
            <a:noFill/>
          </a:ln>
        </p:spPr>
      </p:pic>
      <p:sp>
        <p:nvSpPr>
          <p:cNvPr id="219" name="Google Shape;219;p11"/>
          <p:cNvSpPr txBox="1">
            <a:spLocks noGrp="1"/>
          </p:cNvSpPr>
          <p:nvPr>
            <p:ph type="body" idx="2"/>
          </p:nvPr>
        </p:nvSpPr>
        <p:spPr>
          <a:xfrm>
            <a:off x="0" y="2712386"/>
            <a:ext cx="6567767" cy="181120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IN" sz="2000"/>
              <a:t>WAN is a type of computer network that connects computer over a large “geographical” distance through a shared communication path, Also be defined as a group of local area network that communication with each other.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146499" y="1307949"/>
            <a:ext cx="5417969" cy="152131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Metropolitan Area Network(MAN)</a:t>
            </a:r>
            <a:endParaRPr/>
          </a:p>
        </p:txBody>
      </p:sp>
      <p:pic>
        <p:nvPicPr>
          <p:cNvPr id="225" name="Google Shape;225;p12"/>
          <p:cNvPicPr preferRelativeResize="0">
            <a:picLocks noGrp="1"/>
          </p:cNvPicPr>
          <p:nvPr>
            <p:ph type="body" idx="1"/>
          </p:nvPr>
        </p:nvPicPr>
        <p:blipFill rotWithShape="1">
          <a:blip r:embed="rId3">
            <a:alphaModFix/>
          </a:blip>
          <a:srcRect/>
          <a:stretch/>
        </p:blipFill>
        <p:spPr>
          <a:xfrm>
            <a:off x="7406640" y="1662893"/>
            <a:ext cx="4349037" cy="3532213"/>
          </a:xfrm>
          <a:prstGeom prst="rect">
            <a:avLst/>
          </a:prstGeom>
          <a:noFill/>
          <a:ln>
            <a:noFill/>
          </a:ln>
        </p:spPr>
      </p:pic>
      <p:sp>
        <p:nvSpPr>
          <p:cNvPr id="226" name="Google Shape;226;p12"/>
          <p:cNvSpPr txBox="1">
            <a:spLocks noGrp="1"/>
          </p:cNvSpPr>
          <p:nvPr>
            <p:ph type="body" idx="2"/>
          </p:nvPr>
        </p:nvSpPr>
        <p:spPr>
          <a:xfrm>
            <a:off x="146499" y="2978673"/>
            <a:ext cx="6251687" cy="17224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IN" sz="2000"/>
              <a:t>A Metropolitan Area Network a large than a LAN but smaller than a WAN.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84717" y="1404770"/>
            <a:ext cx="6418431" cy="158585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3200"/>
              <a:buFont typeface="Century Gothic"/>
              <a:buNone/>
            </a:pPr>
            <a:r>
              <a:rPr lang="en-IN" sz="3200"/>
              <a:t>Personal Area Network(PAN)</a:t>
            </a:r>
            <a:endParaRPr/>
          </a:p>
        </p:txBody>
      </p:sp>
      <p:pic>
        <p:nvPicPr>
          <p:cNvPr id="232" name="Google Shape;232;p13"/>
          <p:cNvPicPr preferRelativeResize="0">
            <a:picLocks noGrp="1"/>
          </p:cNvPicPr>
          <p:nvPr>
            <p:ph type="body" idx="1"/>
          </p:nvPr>
        </p:nvPicPr>
        <p:blipFill rotWithShape="1">
          <a:blip r:embed="rId3">
            <a:alphaModFix/>
          </a:blip>
          <a:srcRect/>
          <a:stretch/>
        </p:blipFill>
        <p:spPr>
          <a:xfrm>
            <a:off x="7191637" y="1841358"/>
            <a:ext cx="4533899" cy="3476497"/>
          </a:xfrm>
          <a:prstGeom prst="rect">
            <a:avLst/>
          </a:prstGeom>
          <a:noFill/>
          <a:ln>
            <a:noFill/>
          </a:ln>
        </p:spPr>
      </p:pic>
      <p:sp>
        <p:nvSpPr>
          <p:cNvPr id="233" name="Google Shape;233;p13"/>
          <p:cNvSpPr txBox="1">
            <a:spLocks noGrp="1"/>
          </p:cNvSpPr>
          <p:nvPr>
            <p:ph type="body" idx="2"/>
          </p:nvPr>
        </p:nvSpPr>
        <p:spPr>
          <a:xfrm>
            <a:off x="84717" y="3075492"/>
            <a:ext cx="6036684" cy="20128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20"/>
              <a:buNone/>
            </a:pPr>
            <a:r>
              <a:rPr lang="en-IN" sz="2400"/>
              <a:t>“This Network is restrained to a single person” range about 10 meters around.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4"/>
          <p:cNvSpPr txBox="1">
            <a:spLocks noGrp="1"/>
          </p:cNvSpPr>
          <p:nvPr>
            <p:ph type="title"/>
          </p:nvPr>
        </p:nvSpPr>
        <p:spPr>
          <a:xfrm>
            <a:off x="-29771" y="1232648"/>
            <a:ext cx="6106459" cy="158585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3200"/>
              <a:buFont typeface="Century Gothic"/>
              <a:buNone/>
            </a:pPr>
            <a:r>
              <a:rPr lang="en-IN" sz="3200"/>
              <a:t>Campus Area Network(CAN)</a:t>
            </a:r>
            <a:endParaRPr/>
          </a:p>
        </p:txBody>
      </p:sp>
      <p:pic>
        <p:nvPicPr>
          <p:cNvPr id="239" name="Google Shape;239;p14"/>
          <p:cNvPicPr preferRelativeResize="0">
            <a:picLocks noGrp="1"/>
          </p:cNvPicPr>
          <p:nvPr>
            <p:ph type="body" idx="1"/>
          </p:nvPr>
        </p:nvPicPr>
        <p:blipFill rotWithShape="1">
          <a:blip r:embed="rId3">
            <a:alphaModFix/>
          </a:blip>
          <a:srcRect/>
          <a:stretch/>
        </p:blipFill>
        <p:spPr>
          <a:xfrm>
            <a:off x="6862239" y="1694060"/>
            <a:ext cx="4921736" cy="3469880"/>
          </a:xfrm>
          <a:prstGeom prst="rect">
            <a:avLst/>
          </a:prstGeom>
          <a:noFill/>
          <a:ln>
            <a:noFill/>
          </a:ln>
        </p:spPr>
      </p:pic>
      <p:sp>
        <p:nvSpPr>
          <p:cNvPr id="240" name="Google Shape;240;p14"/>
          <p:cNvSpPr txBox="1">
            <a:spLocks noGrp="1"/>
          </p:cNvSpPr>
          <p:nvPr>
            <p:ph type="body" idx="2"/>
          </p:nvPr>
        </p:nvSpPr>
        <p:spPr>
          <a:xfrm>
            <a:off x="107575" y="2949686"/>
            <a:ext cx="6754664" cy="17083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IN" sz="2000"/>
              <a:t>Campus Area Network is bigger than a Local Area Network(LAN) but smaller than a Metropolitan Area Network(MAN) this cover a limited geographical area.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4200"/>
              <a:buFont typeface="Arial"/>
              <a:buChar char="•"/>
            </a:pPr>
            <a:r>
              <a:rPr lang="en-IN"/>
              <a:t>NETWORKING TOPOLOGIES</a:t>
            </a:r>
            <a:endParaRPr/>
          </a:p>
        </p:txBody>
      </p:sp>
      <p:sp>
        <p:nvSpPr>
          <p:cNvPr id="246" name="Google Shape;246;p1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600"/>
              <a:buChar char="►"/>
            </a:pPr>
            <a:r>
              <a:rPr lang="en-IN"/>
              <a:t>Bus Topologies</a:t>
            </a:r>
            <a:endParaRPr/>
          </a:p>
          <a:p>
            <a:pPr marL="342900" lvl="0" indent="-342900" algn="just" rtl="0">
              <a:spcBef>
                <a:spcPts val="1000"/>
              </a:spcBef>
              <a:spcAft>
                <a:spcPts val="0"/>
              </a:spcAft>
              <a:buSzPts val="1600"/>
              <a:buChar char="►"/>
            </a:pPr>
            <a:r>
              <a:rPr lang="en-IN"/>
              <a:t>Star Topologies</a:t>
            </a:r>
            <a:endParaRPr/>
          </a:p>
          <a:p>
            <a:pPr marL="342900" lvl="0" indent="-342900" algn="just" rtl="0">
              <a:spcBef>
                <a:spcPts val="1000"/>
              </a:spcBef>
              <a:spcAft>
                <a:spcPts val="0"/>
              </a:spcAft>
              <a:buSzPts val="1600"/>
              <a:buChar char="►"/>
            </a:pPr>
            <a:r>
              <a:rPr lang="en-IN"/>
              <a:t>Ring Topologies </a:t>
            </a:r>
            <a:endParaRPr/>
          </a:p>
          <a:p>
            <a:pPr marL="342900" lvl="0" indent="-342900" algn="just" rtl="0">
              <a:spcBef>
                <a:spcPts val="1000"/>
              </a:spcBef>
              <a:spcAft>
                <a:spcPts val="0"/>
              </a:spcAft>
              <a:buSzPts val="1600"/>
              <a:buChar char="►"/>
            </a:pPr>
            <a:r>
              <a:rPr lang="en-IN"/>
              <a:t>Tree Topologies </a:t>
            </a:r>
            <a:endParaRPr/>
          </a:p>
          <a:p>
            <a:pPr marL="342900" lvl="0" indent="-342900" algn="just" rtl="0">
              <a:spcBef>
                <a:spcPts val="1000"/>
              </a:spcBef>
              <a:spcAft>
                <a:spcPts val="0"/>
              </a:spcAft>
              <a:buSzPts val="1600"/>
              <a:buChar char="►"/>
            </a:pPr>
            <a:r>
              <a:rPr lang="en-IN"/>
              <a:t>Mesh Topologies</a:t>
            </a:r>
            <a:endParaRPr/>
          </a:p>
          <a:p>
            <a:pPr marL="342900" lvl="0" indent="-342900" algn="just" rtl="0">
              <a:spcBef>
                <a:spcPts val="1000"/>
              </a:spcBef>
              <a:spcAft>
                <a:spcPts val="0"/>
              </a:spcAft>
              <a:buSzPts val="1600"/>
              <a:buChar char="►"/>
            </a:pPr>
            <a:r>
              <a:rPr lang="en-IN"/>
              <a:t>Hybrid Topologies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6"/>
          <p:cNvSpPr txBox="1">
            <a:spLocks noGrp="1"/>
          </p:cNvSpPr>
          <p:nvPr>
            <p:ph type="title"/>
          </p:nvPr>
        </p:nvSpPr>
        <p:spPr>
          <a:xfrm>
            <a:off x="341181" y="1433432"/>
            <a:ext cx="3951119" cy="77670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4000"/>
              <a:buFont typeface="Century Gothic"/>
              <a:buNone/>
            </a:pPr>
            <a:r>
              <a:rPr lang="en-IN" sz="4000"/>
              <a:t>Bus Topologies</a:t>
            </a:r>
            <a:endParaRPr/>
          </a:p>
        </p:txBody>
      </p:sp>
      <p:pic>
        <p:nvPicPr>
          <p:cNvPr id="252" name="Google Shape;252;p16"/>
          <p:cNvPicPr preferRelativeResize="0">
            <a:picLocks noGrp="1"/>
          </p:cNvPicPr>
          <p:nvPr>
            <p:ph type="body" idx="1"/>
          </p:nvPr>
        </p:nvPicPr>
        <p:blipFill rotWithShape="1">
          <a:blip r:embed="rId3">
            <a:alphaModFix/>
          </a:blip>
          <a:srcRect/>
          <a:stretch/>
        </p:blipFill>
        <p:spPr>
          <a:xfrm>
            <a:off x="7511366" y="2312134"/>
            <a:ext cx="3887631" cy="2915723"/>
          </a:xfrm>
          <a:prstGeom prst="rect">
            <a:avLst/>
          </a:prstGeom>
          <a:noFill/>
          <a:ln>
            <a:noFill/>
          </a:ln>
        </p:spPr>
      </p:pic>
      <p:sp>
        <p:nvSpPr>
          <p:cNvPr id="253" name="Google Shape;253;p16"/>
          <p:cNvSpPr txBox="1">
            <a:spLocks noGrp="1"/>
          </p:cNvSpPr>
          <p:nvPr>
            <p:ph type="body" idx="2"/>
          </p:nvPr>
        </p:nvSpPr>
        <p:spPr>
          <a:xfrm>
            <a:off x="69104" y="2884844"/>
            <a:ext cx="7442262" cy="164412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IN" sz="2000"/>
              <a:t>The bus topologies is designed in such a way that all the station are connected through a single cable known as a backbone cable, Bus topologies are also called “LINE TOPOLOGIES”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txBox="1">
            <a:spLocks noGrp="1"/>
          </p:cNvSpPr>
          <p:nvPr>
            <p:ph type="title"/>
          </p:nvPr>
        </p:nvSpPr>
        <p:spPr>
          <a:xfrm>
            <a:off x="372514" y="1979407"/>
            <a:ext cx="4102667" cy="81937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4000"/>
              <a:buFont typeface="Century Gothic"/>
              <a:buNone/>
            </a:pPr>
            <a:r>
              <a:rPr lang="en-IN" sz="4000"/>
              <a:t>Start Topologies</a:t>
            </a:r>
            <a:endParaRPr/>
          </a:p>
        </p:txBody>
      </p:sp>
      <p:pic>
        <p:nvPicPr>
          <p:cNvPr id="259" name="Google Shape;259;p17"/>
          <p:cNvPicPr preferRelativeResize="0">
            <a:picLocks noGrp="1"/>
          </p:cNvPicPr>
          <p:nvPr>
            <p:ph type="body" idx="1"/>
          </p:nvPr>
        </p:nvPicPr>
        <p:blipFill rotWithShape="1">
          <a:blip r:embed="rId3">
            <a:alphaModFix/>
          </a:blip>
          <a:srcRect/>
          <a:stretch/>
        </p:blipFill>
        <p:spPr>
          <a:xfrm>
            <a:off x="7169309" y="1605354"/>
            <a:ext cx="4650177" cy="3943350"/>
          </a:xfrm>
          <a:prstGeom prst="rect">
            <a:avLst/>
          </a:prstGeom>
          <a:noFill/>
          <a:ln>
            <a:noFill/>
          </a:ln>
        </p:spPr>
      </p:pic>
      <p:sp>
        <p:nvSpPr>
          <p:cNvPr id="260" name="Google Shape;260;p17"/>
          <p:cNvSpPr txBox="1">
            <a:spLocks noGrp="1"/>
          </p:cNvSpPr>
          <p:nvPr>
            <p:ph type="body" idx="2"/>
          </p:nvPr>
        </p:nvSpPr>
        <p:spPr>
          <a:xfrm>
            <a:off x="96704" y="3161554"/>
            <a:ext cx="7072605" cy="144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IN" sz="2000"/>
              <a:t>Start topologies is an arrangement of the network in which every node is connected to the central hub.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8"/>
          <p:cNvSpPr txBox="1">
            <a:spLocks noGrp="1"/>
          </p:cNvSpPr>
          <p:nvPr>
            <p:ph type="title"/>
          </p:nvPr>
        </p:nvSpPr>
        <p:spPr>
          <a:xfrm>
            <a:off x="404269" y="1839557"/>
            <a:ext cx="4589631" cy="85164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4000"/>
              <a:buFont typeface="Century Gothic"/>
              <a:buNone/>
            </a:pPr>
            <a:r>
              <a:rPr lang="en-IN" sz="4000"/>
              <a:t>Ring Topologies </a:t>
            </a:r>
            <a:endParaRPr/>
          </a:p>
        </p:txBody>
      </p:sp>
      <p:pic>
        <p:nvPicPr>
          <p:cNvPr id="266" name="Google Shape;266;p18"/>
          <p:cNvPicPr preferRelativeResize="0">
            <a:picLocks noGrp="1"/>
          </p:cNvPicPr>
          <p:nvPr>
            <p:ph type="body" idx="1"/>
          </p:nvPr>
        </p:nvPicPr>
        <p:blipFill rotWithShape="1">
          <a:blip r:embed="rId3">
            <a:alphaModFix/>
          </a:blip>
          <a:srcRect/>
          <a:stretch/>
        </p:blipFill>
        <p:spPr>
          <a:xfrm>
            <a:off x="8624973" y="2004508"/>
            <a:ext cx="3162758" cy="3729222"/>
          </a:xfrm>
          <a:prstGeom prst="rect">
            <a:avLst/>
          </a:prstGeom>
          <a:noFill/>
          <a:ln>
            <a:noFill/>
          </a:ln>
        </p:spPr>
      </p:pic>
      <p:sp>
        <p:nvSpPr>
          <p:cNvPr id="267" name="Google Shape;267;p18"/>
          <p:cNvSpPr txBox="1">
            <a:spLocks noGrp="1"/>
          </p:cNvSpPr>
          <p:nvPr>
            <p:ph type="body" idx="2"/>
          </p:nvPr>
        </p:nvSpPr>
        <p:spPr>
          <a:xfrm>
            <a:off x="111483" y="3002531"/>
            <a:ext cx="8513490" cy="116426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IN" sz="2000"/>
              <a:t>Ring topologies is like a bus topologies but with connected ends, the most common access method of the ring topologies is “token passing”.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9"/>
          <p:cNvSpPr txBox="1">
            <a:spLocks noGrp="1"/>
          </p:cNvSpPr>
          <p:nvPr>
            <p:ph type="title"/>
          </p:nvPr>
        </p:nvSpPr>
        <p:spPr>
          <a:xfrm>
            <a:off x="104513" y="1441974"/>
            <a:ext cx="5872068" cy="9392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4000"/>
              <a:buFont typeface="Century Gothic"/>
              <a:buNone/>
            </a:pPr>
            <a:r>
              <a:rPr lang="en-IN" sz="4000"/>
              <a:t>Tree Topologies </a:t>
            </a:r>
            <a:endParaRPr/>
          </a:p>
        </p:txBody>
      </p:sp>
      <p:sp>
        <p:nvSpPr>
          <p:cNvPr id="273" name="Google Shape;273;p19"/>
          <p:cNvSpPr txBox="1">
            <a:spLocks noGrp="1"/>
          </p:cNvSpPr>
          <p:nvPr>
            <p:ph type="body" idx="2"/>
          </p:nvPr>
        </p:nvSpPr>
        <p:spPr>
          <a:xfrm>
            <a:off x="0" y="2795308"/>
            <a:ext cx="6665071" cy="12673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IN" sz="2000"/>
              <a:t>Tree topologies combines the characteristic of bus topologies &amp; start topologies, A tree topologies is a type of structure in which all the computer are connected with each in hierarchical fashion.</a:t>
            </a:r>
            <a:endParaRPr/>
          </a:p>
        </p:txBody>
      </p:sp>
      <p:pic>
        <p:nvPicPr>
          <p:cNvPr id="274" name="Google Shape;274;p19"/>
          <p:cNvPicPr preferRelativeResize="0">
            <a:picLocks noGrp="1"/>
          </p:cNvPicPr>
          <p:nvPr>
            <p:ph type="body" idx="1"/>
          </p:nvPr>
        </p:nvPicPr>
        <p:blipFill rotWithShape="1">
          <a:blip r:embed="rId3">
            <a:alphaModFix/>
          </a:blip>
          <a:srcRect/>
          <a:stretch/>
        </p:blipFill>
        <p:spPr>
          <a:xfrm>
            <a:off x="6665071" y="2381249"/>
            <a:ext cx="4733926" cy="270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idx="4294967295"/>
          </p:nvPr>
        </p:nvSpPr>
        <p:spPr>
          <a:xfrm>
            <a:off x="0" y="319088"/>
            <a:ext cx="9259888" cy="785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IN"/>
              <a:t>TOPICS TO COVER</a:t>
            </a:r>
            <a:endParaRPr/>
          </a:p>
        </p:txBody>
      </p:sp>
      <p:sp>
        <p:nvSpPr>
          <p:cNvPr id="154" name="Google Shape;154;p2"/>
          <p:cNvSpPr txBox="1">
            <a:spLocks noGrp="1"/>
          </p:cNvSpPr>
          <p:nvPr>
            <p:ph type="body" idx="4294967295"/>
          </p:nvPr>
        </p:nvSpPr>
        <p:spPr>
          <a:xfrm>
            <a:off x="0" y="1238250"/>
            <a:ext cx="10515600" cy="56197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IN"/>
              <a:t>Basics Point  Networking</a:t>
            </a:r>
            <a:endParaRPr/>
          </a:p>
          <a:p>
            <a:pPr marL="342900" lvl="0" indent="-342900" algn="l" rtl="0">
              <a:spcBef>
                <a:spcPts val="1000"/>
              </a:spcBef>
              <a:spcAft>
                <a:spcPts val="0"/>
              </a:spcAft>
              <a:buSzPts val="1600"/>
              <a:buChar char="►"/>
            </a:pPr>
            <a:r>
              <a:rPr lang="en-IN"/>
              <a:t>Networking Types</a:t>
            </a:r>
            <a:endParaRPr/>
          </a:p>
          <a:p>
            <a:pPr marL="342900" lvl="0" indent="-342900" algn="l" rtl="0">
              <a:spcBef>
                <a:spcPts val="1000"/>
              </a:spcBef>
              <a:spcAft>
                <a:spcPts val="0"/>
              </a:spcAft>
              <a:buSzPts val="1600"/>
              <a:buChar char="►"/>
            </a:pPr>
            <a:r>
              <a:rPr lang="en-IN"/>
              <a:t>Networking Topologies</a:t>
            </a:r>
            <a:endParaRPr/>
          </a:p>
          <a:p>
            <a:pPr marL="342900" lvl="0" indent="-342900" algn="l" rtl="0">
              <a:spcBef>
                <a:spcPts val="1000"/>
              </a:spcBef>
              <a:spcAft>
                <a:spcPts val="0"/>
              </a:spcAft>
              <a:buSzPts val="1600"/>
              <a:buChar char="►"/>
            </a:pPr>
            <a:r>
              <a:rPr lang="en-IN"/>
              <a:t>Networking Devices</a:t>
            </a:r>
            <a:endParaRPr/>
          </a:p>
          <a:p>
            <a:pPr marL="342900" lvl="0" indent="-342900" algn="l" rtl="0">
              <a:spcBef>
                <a:spcPts val="1000"/>
              </a:spcBef>
              <a:spcAft>
                <a:spcPts val="0"/>
              </a:spcAft>
              <a:buSzPts val="1600"/>
              <a:buChar char="►"/>
            </a:pPr>
            <a:r>
              <a:rPr lang="en-IN"/>
              <a:t>Transmission Modes</a:t>
            </a:r>
            <a:endParaRPr/>
          </a:p>
          <a:p>
            <a:pPr marL="342900" lvl="0" indent="-342900" algn="l" rtl="0">
              <a:spcBef>
                <a:spcPts val="1000"/>
              </a:spcBef>
              <a:spcAft>
                <a:spcPts val="0"/>
              </a:spcAft>
              <a:buSzPts val="1600"/>
              <a:buChar char="►"/>
            </a:pPr>
            <a:r>
              <a:rPr lang="en-IN"/>
              <a:t>OSI Model</a:t>
            </a:r>
            <a:endParaRPr/>
          </a:p>
          <a:p>
            <a:pPr marL="342900" lvl="0" indent="-342900" algn="l" rtl="0">
              <a:spcBef>
                <a:spcPts val="1000"/>
              </a:spcBef>
              <a:spcAft>
                <a:spcPts val="0"/>
              </a:spcAft>
              <a:buSzPts val="1600"/>
              <a:buChar char="►"/>
            </a:pPr>
            <a:r>
              <a:rPr lang="en-IN"/>
              <a:t>TCP/IP Model</a:t>
            </a:r>
            <a:endParaRPr/>
          </a:p>
          <a:p>
            <a:pPr marL="342900" lvl="0" indent="-241300" algn="l" rtl="0">
              <a:spcBef>
                <a:spcPts val="1000"/>
              </a:spcBef>
              <a:spcAft>
                <a:spcPts val="0"/>
              </a:spcAft>
              <a:buSzPts val="1600"/>
              <a:buNone/>
            </a:pPr>
            <a:endParaRPr/>
          </a:p>
          <a:p>
            <a:pPr marL="342900" lvl="0" indent="-241300" algn="l" rtl="0">
              <a:spcBef>
                <a:spcPts val="1000"/>
              </a:spcBef>
              <a:spcAft>
                <a:spcPts val="0"/>
              </a:spcAft>
              <a:buSzPts val="1600"/>
              <a:buNone/>
            </a:pPr>
            <a:endParaRPr/>
          </a:p>
          <a:p>
            <a:pPr marL="342900" lvl="0" indent="-241300" algn="l" rtl="0">
              <a:spcBef>
                <a:spcPts val="1000"/>
              </a:spcBef>
              <a:spcAft>
                <a:spcPts val="0"/>
              </a:spcAft>
              <a:buSzPts val="1600"/>
              <a:buNone/>
            </a:pPr>
            <a:endParaRPr/>
          </a:p>
          <a:p>
            <a:pPr marL="0" lvl="0" indent="0" algn="l" rtl="0">
              <a:spcBef>
                <a:spcPts val="1000"/>
              </a:spcBef>
              <a:spcAft>
                <a:spcPts val="0"/>
              </a:spcAft>
              <a:buSzPts val="1600"/>
              <a:buNone/>
            </a:pPr>
            <a:endParaRPr/>
          </a:p>
          <a:p>
            <a:pPr marL="342900" lvl="0" indent="-241300" algn="l" rtl="0">
              <a:spcBef>
                <a:spcPts val="1000"/>
              </a:spcBef>
              <a:spcAft>
                <a:spcPts val="0"/>
              </a:spcAft>
              <a:buSzPts val="1600"/>
              <a:buNone/>
            </a:pPr>
            <a:endParaRPr/>
          </a:p>
          <a:p>
            <a:pPr marL="342900" lvl="0" indent="-241300" algn="l" rtl="0">
              <a:spcBef>
                <a:spcPts val="1000"/>
              </a:spcBef>
              <a:spcAft>
                <a:spcPts val="0"/>
              </a:spcAft>
              <a:buSzPts val="16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0"/>
          <p:cNvSpPr txBox="1">
            <a:spLocks noGrp="1"/>
          </p:cNvSpPr>
          <p:nvPr>
            <p:ph type="title"/>
          </p:nvPr>
        </p:nvSpPr>
        <p:spPr>
          <a:xfrm>
            <a:off x="96221" y="1002493"/>
            <a:ext cx="5153511" cy="128523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4000"/>
              <a:buFont typeface="Century Gothic"/>
              <a:buNone/>
            </a:pPr>
            <a:r>
              <a:rPr lang="en-IN" sz="4000"/>
              <a:t>Mesh Topologies</a:t>
            </a:r>
            <a:endParaRPr/>
          </a:p>
        </p:txBody>
      </p:sp>
      <p:pic>
        <p:nvPicPr>
          <p:cNvPr id="280" name="Google Shape;280;p20"/>
          <p:cNvPicPr preferRelativeResize="0">
            <a:picLocks noGrp="1"/>
          </p:cNvPicPr>
          <p:nvPr>
            <p:ph type="body" idx="1"/>
          </p:nvPr>
        </p:nvPicPr>
        <p:blipFill rotWithShape="1">
          <a:blip r:embed="rId3">
            <a:alphaModFix/>
          </a:blip>
          <a:srcRect/>
          <a:stretch/>
        </p:blipFill>
        <p:spPr>
          <a:xfrm>
            <a:off x="4681313" y="2357121"/>
            <a:ext cx="6736734" cy="3709656"/>
          </a:xfrm>
          <a:prstGeom prst="rect">
            <a:avLst/>
          </a:prstGeom>
          <a:noFill/>
          <a:ln>
            <a:noFill/>
          </a:ln>
        </p:spPr>
      </p:pic>
      <p:sp>
        <p:nvSpPr>
          <p:cNvPr id="281" name="Google Shape;281;p20"/>
          <p:cNvSpPr txBox="1">
            <a:spLocks noGrp="1"/>
          </p:cNvSpPr>
          <p:nvPr>
            <p:ph type="body" idx="2"/>
          </p:nvPr>
        </p:nvSpPr>
        <p:spPr>
          <a:xfrm>
            <a:off x="96221" y="2604173"/>
            <a:ext cx="4585092" cy="241964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IN" sz="2000"/>
              <a:t>Mesh topologies type of topologies a host is connected to one or multiple hosts.</a:t>
            </a:r>
            <a:endParaRPr/>
          </a:p>
          <a:p>
            <a:pPr marL="0" lvl="0" indent="0" algn="l" rtl="0">
              <a:spcBef>
                <a:spcPts val="1000"/>
              </a:spcBef>
              <a:spcAft>
                <a:spcPts val="0"/>
              </a:spcAft>
              <a:buSzPts val="1600"/>
              <a:buNone/>
            </a:pPr>
            <a:r>
              <a:rPr lang="en-IN" sz="2000"/>
              <a:t>There are two type-</a:t>
            </a:r>
            <a:endParaRPr/>
          </a:p>
          <a:p>
            <a:pPr marL="0" lvl="0" indent="0" algn="l" rtl="0">
              <a:spcBef>
                <a:spcPts val="1000"/>
              </a:spcBef>
              <a:spcAft>
                <a:spcPts val="0"/>
              </a:spcAft>
              <a:buSzPts val="1600"/>
              <a:buNone/>
            </a:pPr>
            <a:r>
              <a:rPr lang="en-IN" sz="2000"/>
              <a:t>Full Mesh Topologies</a:t>
            </a:r>
            <a:endParaRPr/>
          </a:p>
          <a:p>
            <a:pPr marL="0" lvl="0" indent="0" algn="l" rtl="0">
              <a:spcBef>
                <a:spcPts val="1000"/>
              </a:spcBef>
              <a:spcAft>
                <a:spcPts val="0"/>
              </a:spcAft>
              <a:buSzPts val="1600"/>
              <a:buNone/>
            </a:pPr>
            <a:r>
              <a:rPr lang="en-IN" sz="2000"/>
              <a:t>Partially Mesh Topologies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1"/>
          <p:cNvSpPr txBox="1">
            <a:spLocks noGrp="1"/>
          </p:cNvSpPr>
          <p:nvPr>
            <p:ph type="title"/>
          </p:nvPr>
        </p:nvSpPr>
        <p:spPr>
          <a:xfrm>
            <a:off x="135217" y="1696193"/>
            <a:ext cx="4737996" cy="84985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4000"/>
              <a:buFont typeface="Century Gothic"/>
              <a:buNone/>
            </a:pPr>
            <a:r>
              <a:rPr lang="en-IN" sz="4000"/>
              <a:t>Hybrid Topologies</a:t>
            </a:r>
            <a:endParaRPr/>
          </a:p>
        </p:txBody>
      </p:sp>
      <p:pic>
        <p:nvPicPr>
          <p:cNvPr id="287" name="Google Shape;287;p21"/>
          <p:cNvPicPr preferRelativeResize="0">
            <a:picLocks noGrp="1"/>
          </p:cNvPicPr>
          <p:nvPr>
            <p:ph type="body" idx="1"/>
          </p:nvPr>
        </p:nvPicPr>
        <p:blipFill rotWithShape="1">
          <a:blip r:embed="rId3">
            <a:alphaModFix/>
          </a:blip>
          <a:srcRect/>
          <a:stretch/>
        </p:blipFill>
        <p:spPr>
          <a:xfrm>
            <a:off x="6478040" y="2546046"/>
            <a:ext cx="4825707" cy="3218708"/>
          </a:xfrm>
          <a:prstGeom prst="rect">
            <a:avLst/>
          </a:prstGeom>
          <a:noFill/>
          <a:ln>
            <a:noFill/>
          </a:ln>
        </p:spPr>
      </p:pic>
      <p:sp>
        <p:nvSpPr>
          <p:cNvPr id="288" name="Google Shape;288;p21"/>
          <p:cNvSpPr txBox="1">
            <a:spLocks noGrp="1"/>
          </p:cNvSpPr>
          <p:nvPr>
            <p:ph type="body" idx="2"/>
          </p:nvPr>
        </p:nvSpPr>
        <p:spPr>
          <a:xfrm>
            <a:off x="0" y="2936838"/>
            <a:ext cx="6478040" cy="185031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20"/>
              <a:buNone/>
            </a:pPr>
            <a:r>
              <a:rPr lang="en-IN" sz="2400"/>
              <a:t>The combination of various different topologies is known as hybrid topologies.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4200"/>
              <a:buFont typeface="Arial"/>
              <a:buChar char="•"/>
            </a:pPr>
            <a:r>
              <a:rPr lang="en-IN" dirty="0"/>
              <a:t>NETWORKING DEVICES IN NETWORK	</a:t>
            </a:r>
            <a:endParaRPr dirty="0"/>
          </a:p>
        </p:txBody>
      </p:sp>
      <p:sp>
        <p:nvSpPr>
          <p:cNvPr id="294" name="Google Shape;294;p2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IN" dirty="0"/>
              <a:t>Hub</a:t>
            </a:r>
            <a:endParaRPr dirty="0"/>
          </a:p>
          <a:p>
            <a:pPr marL="342900" lvl="0" indent="-342900" algn="l" rtl="0">
              <a:spcBef>
                <a:spcPts val="1000"/>
              </a:spcBef>
              <a:spcAft>
                <a:spcPts val="0"/>
              </a:spcAft>
              <a:buSzPts val="1600"/>
              <a:buChar char="►"/>
            </a:pPr>
            <a:r>
              <a:rPr lang="en-IN" dirty="0"/>
              <a:t>Switch</a:t>
            </a:r>
            <a:endParaRPr dirty="0"/>
          </a:p>
          <a:p>
            <a:pPr marL="342900" lvl="0" indent="-342900" algn="l" rtl="0">
              <a:spcBef>
                <a:spcPts val="1000"/>
              </a:spcBef>
              <a:spcAft>
                <a:spcPts val="0"/>
              </a:spcAft>
              <a:buSzPts val="1600"/>
              <a:buChar char="►"/>
            </a:pPr>
            <a:r>
              <a:rPr lang="en-IN" dirty="0"/>
              <a:t>Router</a:t>
            </a:r>
            <a:endParaRPr dirty="0"/>
          </a:p>
          <a:p>
            <a:pPr marL="342900" lvl="0" indent="-342900" algn="l" rtl="0">
              <a:spcBef>
                <a:spcPts val="1000"/>
              </a:spcBef>
              <a:spcAft>
                <a:spcPts val="0"/>
              </a:spcAft>
              <a:buSzPts val="1600"/>
              <a:buChar char="►"/>
            </a:pPr>
            <a:r>
              <a:rPr lang="en-IN" dirty="0"/>
              <a:t>Nic card</a:t>
            </a:r>
            <a:endParaRPr dirty="0"/>
          </a:p>
          <a:p>
            <a:pPr marL="342900" lvl="0" indent="-342900" algn="l" rtl="0">
              <a:spcBef>
                <a:spcPts val="1000"/>
              </a:spcBef>
              <a:spcAft>
                <a:spcPts val="0"/>
              </a:spcAft>
              <a:buSzPts val="1600"/>
              <a:buChar char="►"/>
            </a:pPr>
            <a:r>
              <a:rPr lang="en-IN" dirty="0"/>
              <a:t>Repeater</a:t>
            </a:r>
            <a:endParaRPr dirty="0"/>
          </a:p>
          <a:p>
            <a:pPr marL="342900" lvl="0" indent="-342900" algn="l" rtl="0">
              <a:spcBef>
                <a:spcPts val="1000"/>
              </a:spcBef>
              <a:spcAft>
                <a:spcPts val="0"/>
              </a:spcAft>
              <a:buSzPts val="1600"/>
              <a:buChar char="►"/>
            </a:pPr>
            <a:r>
              <a:rPr lang="en-IN" dirty="0"/>
              <a:t>Modem</a:t>
            </a:r>
            <a:endParaRPr dirty="0"/>
          </a:p>
          <a:p>
            <a:pPr marL="342900" lvl="0" indent="-342900" algn="l" rtl="0">
              <a:spcBef>
                <a:spcPts val="1000"/>
              </a:spcBef>
              <a:spcAft>
                <a:spcPts val="0"/>
              </a:spcAft>
              <a:buSzPts val="1600"/>
              <a:buChar char="►"/>
            </a:pPr>
            <a:r>
              <a:rPr lang="en-IN" dirty="0"/>
              <a:t>Bridge</a:t>
            </a:r>
            <a:endParaRPr dirty="0"/>
          </a:p>
          <a:p>
            <a:pPr marL="342900" lvl="0" indent="-342900" algn="l" rtl="0">
              <a:spcBef>
                <a:spcPts val="1000"/>
              </a:spcBef>
              <a:spcAft>
                <a:spcPts val="0"/>
              </a:spcAft>
              <a:buSzPts val="1600"/>
              <a:buChar char="►"/>
            </a:pPr>
            <a:r>
              <a:rPr lang="en-IN" dirty="0"/>
              <a:t>Gateway</a:t>
            </a:r>
            <a:endParaRPr dirty="0"/>
          </a:p>
          <a:p>
            <a:pPr marL="0" lvl="0" indent="0" algn="l" rtl="0">
              <a:spcBef>
                <a:spcPts val="1000"/>
              </a:spcBef>
              <a:spcAft>
                <a:spcPts val="0"/>
              </a:spcAft>
              <a:buSzPts val="160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3"/>
          <p:cNvSpPr txBox="1">
            <a:spLocks noGrp="1"/>
          </p:cNvSpPr>
          <p:nvPr>
            <p:ph type="title"/>
          </p:nvPr>
        </p:nvSpPr>
        <p:spPr>
          <a:xfrm>
            <a:off x="1154955" y="4375008"/>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Hub</a:t>
            </a:r>
            <a:endParaRPr/>
          </a:p>
        </p:txBody>
      </p:sp>
      <p:sp>
        <p:nvSpPr>
          <p:cNvPr id="300" name="Google Shape;300;p23"/>
          <p:cNvSpPr txBox="1">
            <a:spLocks noGrp="1"/>
          </p:cNvSpPr>
          <p:nvPr>
            <p:ph type="body" idx="1"/>
          </p:nvPr>
        </p:nvSpPr>
        <p:spPr>
          <a:xfrm>
            <a:off x="1532114" y="4941746"/>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A hub is basically a multiple repeater,  A connects multiple wire form different branches, for example the connector in star topologies , which connects different stations, one port input &amp; another port output.</a:t>
            </a:r>
            <a:endParaRPr/>
          </a:p>
        </p:txBody>
      </p:sp>
      <p:pic>
        <p:nvPicPr>
          <p:cNvPr id="301" name="Google Shape;301;p23"/>
          <p:cNvPicPr preferRelativeResize="0">
            <a:picLocks noGrp="1"/>
          </p:cNvPicPr>
          <p:nvPr>
            <p:ph type="pic" idx="2"/>
          </p:nvPr>
        </p:nvPicPr>
        <p:blipFill rotWithShape="1">
          <a:blip r:embed="rId3">
            <a:alphaModFix/>
          </a:blip>
          <a:srcRect t="33859" b="33859"/>
          <a:stretch/>
        </p:blipFill>
        <p:spPr>
          <a:xfrm>
            <a:off x="1909272" y="619927"/>
            <a:ext cx="8071340" cy="3329503"/>
          </a:xfrm>
          <a:prstGeom prst="roundRect">
            <a:avLst>
              <a:gd name="adj" fmla="val 1858"/>
            </a:avLst>
          </a:prstGeom>
          <a:noFill/>
          <a:ln>
            <a:noFill/>
          </a:ln>
          <a:effectLst>
            <a:outerShdw blurRad="50800" dist="50800" dir="5400000" algn="tl" rotWithShape="0">
              <a:srgbClr val="000000">
                <a:alpha val="42745"/>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4"/>
          <p:cNvSpPr txBox="1">
            <a:spLocks noGrp="1"/>
          </p:cNvSpPr>
          <p:nvPr>
            <p:ph type="title"/>
          </p:nvPr>
        </p:nvSpPr>
        <p:spPr>
          <a:xfrm>
            <a:off x="1154956" y="3944131"/>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Switch</a:t>
            </a:r>
            <a:endParaRPr/>
          </a:p>
        </p:txBody>
      </p:sp>
      <p:pic>
        <p:nvPicPr>
          <p:cNvPr id="307" name="Google Shape;307;p24"/>
          <p:cNvPicPr preferRelativeResize="0">
            <a:picLocks noGrp="1"/>
          </p:cNvPicPr>
          <p:nvPr>
            <p:ph type="pic" idx="2"/>
          </p:nvPr>
        </p:nvPicPr>
        <p:blipFill rotWithShape="1">
          <a:blip r:embed="rId3">
            <a:alphaModFix/>
          </a:blip>
          <a:srcRect t="20477" b="20477"/>
          <a:stretch/>
        </p:blipFill>
        <p:spPr>
          <a:xfrm>
            <a:off x="1790699" y="213353"/>
            <a:ext cx="7795333" cy="3215647"/>
          </a:xfrm>
          <a:prstGeom prst="roundRect">
            <a:avLst>
              <a:gd name="adj" fmla="val 1858"/>
            </a:avLst>
          </a:prstGeom>
          <a:noFill/>
          <a:ln>
            <a:noFill/>
          </a:ln>
          <a:effectLst>
            <a:outerShdw blurRad="50800" dist="50800" dir="5400000" algn="tl" rotWithShape="0">
              <a:srgbClr val="000000">
                <a:alpha val="42745"/>
              </a:srgbClr>
            </a:outerShdw>
          </a:effectLst>
        </p:spPr>
      </p:pic>
      <p:sp>
        <p:nvSpPr>
          <p:cNvPr id="308" name="Google Shape;308;p24"/>
          <p:cNvSpPr txBox="1">
            <a:spLocks noGrp="1"/>
          </p:cNvSpPr>
          <p:nvPr>
            <p:ph type="body" idx="1"/>
          </p:nvPr>
        </p:nvSpPr>
        <p:spPr>
          <a:xfrm>
            <a:off x="1275537" y="4779144"/>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Switch hardware device that connects multiple devices on a computer network ,This is advance feature computer networking.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5"/>
          <p:cNvSpPr txBox="1">
            <a:spLocks noGrp="1"/>
          </p:cNvSpPr>
          <p:nvPr>
            <p:ph type="title"/>
          </p:nvPr>
        </p:nvSpPr>
        <p:spPr>
          <a:xfrm>
            <a:off x="1154956" y="4357404"/>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Router</a:t>
            </a:r>
            <a:endParaRPr/>
          </a:p>
        </p:txBody>
      </p:sp>
      <p:sp>
        <p:nvSpPr>
          <p:cNvPr id="314" name="Google Shape;314;p25"/>
          <p:cNvSpPr txBox="1">
            <a:spLocks noGrp="1"/>
          </p:cNvSpPr>
          <p:nvPr>
            <p:ph type="body" idx="1"/>
          </p:nvPr>
        </p:nvSpPr>
        <p:spPr>
          <a:xfrm>
            <a:off x="1154956" y="5120469"/>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A router is a device like a switch that data packets based on their IP address, A router forwards the packets based on the information available in the routing table.</a:t>
            </a:r>
            <a:endParaRPr/>
          </a:p>
        </p:txBody>
      </p:sp>
      <p:pic>
        <p:nvPicPr>
          <p:cNvPr id="315" name="Google Shape;315;p25"/>
          <p:cNvPicPr preferRelativeResize="0">
            <a:picLocks noGrp="1"/>
          </p:cNvPicPr>
          <p:nvPr>
            <p:ph type="pic" idx="2"/>
          </p:nvPr>
        </p:nvPicPr>
        <p:blipFill rotWithShape="1">
          <a:blip r:embed="rId3">
            <a:alphaModFix/>
          </a:blip>
          <a:srcRect t="19064" b="19063"/>
          <a:stretch/>
        </p:blipFill>
        <p:spPr>
          <a:xfrm>
            <a:off x="1307355" y="273555"/>
            <a:ext cx="8825658" cy="3640666"/>
          </a:xfrm>
          <a:prstGeom prst="roundRect">
            <a:avLst>
              <a:gd name="adj" fmla="val 1858"/>
            </a:avLst>
          </a:prstGeom>
          <a:noFill/>
          <a:ln>
            <a:noFill/>
          </a:ln>
          <a:effectLst>
            <a:outerShdw blurRad="50800" dist="50800" dir="5400000" algn="tl" rotWithShape="0">
              <a:srgbClr val="000000">
                <a:alpha val="42745"/>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6"/>
          <p:cNvSpPr txBox="1">
            <a:spLocks noGrp="1"/>
          </p:cNvSpPr>
          <p:nvPr>
            <p:ph type="title"/>
          </p:nvPr>
        </p:nvSpPr>
        <p:spPr>
          <a:xfrm>
            <a:off x="1154956" y="4339166"/>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Repeater</a:t>
            </a:r>
            <a:endParaRPr/>
          </a:p>
        </p:txBody>
      </p:sp>
      <p:pic>
        <p:nvPicPr>
          <p:cNvPr id="321" name="Google Shape;321;p26"/>
          <p:cNvPicPr preferRelativeResize="0">
            <a:picLocks noGrp="1"/>
          </p:cNvPicPr>
          <p:nvPr>
            <p:ph type="pic" idx="2"/>
          </p:nvPr>
        </p:nvPicPr>
        <p:blipFill rotWithShape="1">
          <a:blip r:embed="rId3">
            <a:alphaModFix/>
          </a:blip>
          <a:srcRect l="5352" r="5352"/>
          <a:stretch/>
        </p:blipFill>
        <p:spPr>
          <a:xfrm>
            <a:off x="1154956" y="237080"/>
            <a:ext cx="9036794" cy="3640666"/>
          </a:xfrm>
          <a:prstGeom prst="roundRect">
            <a:avLst>
              <a:gd name="adj" fmla="val 1858"/>
            </a:avLst>
          </a:prstGeom>
          <a:noFill/>
          <a:ln>
            <a:noFill/>
          </a:ln>
          <a:effectLst>
            <a:outerShdw blurRad="50800" dist="50800" dir="5400000" algn="tl" rotWithShape="0">
              <a:srgbClr val="000000">
                <a:alpha val="42745"/>
              </a:srgbClr>
            </a:outerShdw>
          </a:effectLst>
        </p:spPr>
      </p:pic>
      <p:sp>
        <p:nvSpPr>
          <p:cNvPr id="322" name="Google Shape;322;p26"/>
          <p:cNvSpPr txBox="1">
            <a:spLocks noGrp="1"/>
          </p:cNvSpPr>
          <p:nvPr>
            <p:ph type="body" idx="1"/>
          </p:nvPr>
        </p:nvSpPr>
        <p:spPr>
          <a:xfrm>
            <a:off x="1154956" y="5120468"/>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A repeater is networking device important point to be noted about repeater is that they do amplify single.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7"/>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Modem</a:t>
            </a:r>
            <a:endParaRPr/>
          </a:p>
        </p:txBody>
      </p:sp>
      <p:pic>
        <p:nvPicPr>
          <p:cNvPr id="328" name="Google Shape;328;p27"/>
          <p:cNvPicPr preferRelativeResize="0">
            <a:picLocks noGrp="1"/>
          </p:cNvPicPr>
          <p:nvPr>
            <p:ph type="pic" idx="2"/>
          </p:nvPr>
        </p:nvPicPr>
        <p:blipFill rotWithShape="1">
          <a:blip r:embed="rId3">
            <a:alphaModFix/>
          </a:blip>
          <a:srcRect t="13335" b="13335"/>
          <a:stretch/>
        </p:blipFill>
        <p:spPr>
          <a:xfrm>
            <a:off x="1154956" y="237080"/>
            <a:ext cx="9169418" cy="3782470"/>
          </a:xfrm>
          <a:prstGeom prst="roundRect">
            <a:avLst>
              <a:gd name="adj" fmla="val 1858"/>
            </a:avLst>
          </a:prstGeom>
          <a:noFill/>
          <a:ln>
            <a:noFill/>
          </a:ln>
          <a:effectLst>
            <a:outerShdw blurRad="50800" dist="50800" dir="5400000" algn="tl" rotWithShape="0">
              <a:srgbClr val="000000">
                <a:alpha val="42745"/>
              </a:srgbClr>
            </a:outerShdw>
          </a:effectLst>
        </p:spPr>
      </p:pic>
      <p:sp>
        <p:nvSpPr>
          <p:cNvPr id="329" name="Google Shape;329;p27"/>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It stands for “modulator-demodulator”, It converts the digital data into an Analog single over the telephone lines.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title"/>
          </p:nvPr>
        </p:nvSpPr>
        <p:spPr>
          <a:xfrm>
            <a:off x="1079548" y="4389304"/>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Bridge</a:t>
            </a:r>
            <a:endParaRPr/>
          </a:p>
        </p:txBody>
      </p:sp>
      <p:pic>
        <p:nvPicPr>
          <p:cNvPr id="335" name="Google Shape;335;p28"/>
          <p:cNvPicPr preferRelativeResize="0">
            <a:picLocks noGrp="1"/>
          </p:cNvPicPr>
          <p:nvPr>
            <p:ph type="pic" idx="2"/>
          </p:nvPr>
        </p:nvPicPr>
        <p:blipFill rotWithShape="1">
          <a:blip r:embed="rId3">
            <a:alphaModFix/>
          </a:blip>
          <a:srcRect t="1084" b="1083"/>
          <a:stretch/>
        </p:blipFill>
        <p:spPr>
          <a:xfrm>
            <a:off x="1478805" y="666750"/>
            <a:ext cx="8027145" cy="3311272"/>
          </a:xfrm>
          <a:prstGeom prst="roundRect">
            <a:avLst>
              <a:gd name="adj" fmla="val 1858"/>
            </a:avLst>
          </a:prstGeom>
          <a:noFill/>
          <a:ln>
            <a:noFill/>
          </a:ln>
          <a:effectLst>
            <a:outerShdw blurRad="50800" dist="50800" dir="5400000" algn="tl" rotWithShape="0">
              <a:srgbClr val="000000">
                <a:alpha val="42745"/>
              </a:srgbClr>
            </a:outerShdw>
          </a:effectLst>
        </p:spPr>
      </p:pic>
      <p:sp>
        <p:nvSpPr>
          <p:cNvPr id="336" name="Google Shape;336;p28"/>
          <p:cNvSpPr txBox="1">
            <a:spLocks noGrp="1"/>
          </p:cNvSpPr>
          <p:nvPr>
            <p:ph type="body" idx="1"/>
          </p:nvPr>
        </p:nvSpPr>
        <p:spPr>
          <a:xfrm>
            <a:off x="1478805" y="5120468"/>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Bridge is a repeater with add on the functionality of filtering content by reading the mac address of source &amp; destination.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title"/>
          </p:nvPr>
        </p:nvSpPr>
        <p:spPr>
          <a:xfrm>
            <a:off x="983506" y="4563526"/>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Gateway</a:t>
            </a:r>
            <a:endParaRPr/>
          </a:p>
        </p:txBody>
      </p:sp>
      <p:sp>
        <p:nvSpPr>
          <p:cNvPr id="342" name="Google Shape;342;p29"/>
          <p:cNvSpPr txBox="1">
            <a:spLocks noGrp="1"/>
          </p:cNvSpPr>
          <p:nvPr>
            <p:ph type="body" idx="1"/>
          </p:nvPr>
        </p:nvSpPr>
        <p:spPr>
          <a:xfrm>
            <a:off x="1402605" y="5130264"/>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A gateway is a network node that forms a passing between two network operating with different transmission protocol, convert information data other protocol another.</a:t>
            </a:r>
            <a:endParaRPr/>
          </a:p>
        </p:txBody>
      </p:sp>
      <p:pic>
        <p:nvPicPr>
          <p:cNvPr id="343" name="Google Shape;343;p29"/>
          <p:cNvPicPr preferRelativeResize="0">
            <a:picLocks noGrp="1"/>
          </p:cNvPicPr>
          <p:nvPr>
            <p:ph type="pic" idx="2"/>
          </p:nvPr>
        </p:nvPicPr>
        <p:blipFill rotWithShape="1">
          <a:blip r:embed="rId3">
            <a:alphaModFix/>
          </a:blip>
          <a:srcRect l="4695" r="4694"/>
          <a:stretch/>
        </p:blipFill>
        <p:spPr>
          <a:xfrm>
            <a:off x="1402605" y="474141"/>
            <a:ext cx="8825656" cy="3640665"/>
          </a:xfrm>
          <a:prstGeom prst="roundRect">
            <a:avLst>
              <a:gd name="adj" fmla="val 1858"/>
            </a:avLst>
          </a:prstGeom>
          <a:noFill/>
          <a:ln>
            <a:noFill/>
          </a:ln>
          <a:effectLst>
            <a:outerShdw blurRad="50800" dist="50800" dir="5400000" algn="tl" rotWithShape="0">
              <a:srgbClr val="000000">
                <a:alpha val="42745"/>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742950" lvl="0" indent="-742950" algn="l" rtl="0">
              <a:spcBef>
                <a:spcPts val="0"/>
              </a:spcBef>
              <a:spcAft>
                <a:spcPts val="0"/>
              </a:spcAft>
              <a:buClr>
                <a:schemeClr val="lt2"/>
              </a:buClr>
              <a:buSzPts val="4200"/>
              <a:buFont typeface="Arial"/>
              <a:buChar char="•"/>
            </a:pPr>
            <a:r>
              <a:rPr lang="en-IN"/>
              <a:t>BASIC POINT NETWORKING</a:t>
            </a:r>
            <a:endParaRPr/>
          </a:p>
        </p:txBody>
      </p:sp>
      <p:sp>
        <p:nvSpPr>
          <p:cNvPr id="160" name="Google Shape;160;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IN"/>
              <a:t>Network</a:t>
            </a:r>
            <a:endParaRPr/>
          </a:p>
          <a:p>
            <a:pPr marL="342900" lvl="0" indent="-342900" algn="l" rtl="0">
              <a:spcBef>
                <a:spcPts val="1000"/>
              </a:spcBef>
              <a:spcAft>
                <a:spcPts val="0"/>
              </a:spcAft>
              <a:buSzPts val="1600"/>
              <a:buChar char="►"/>
            </a:pPr>
            <a:r>
              <a:rPr lang="en-IN"/>
              <a:t>Networking</a:t>
            </a:r>
            <a:endParaRPr/>
          </a:p>
          <a:p>
            <a:pPr marL="342900" lvl="0" indent="-342900" algn="l" rtl="0">
              <a:spcBef>
                <a:spcPts val="1000"/>
              </a:spcBef>
              <a:spcAft>
                <a:spcPts val="0"/>
              </a:spcAft>
              <a:buSzPts val="1600"/>
              <a:buChar char="►"/>
            </a:pPr>
            <a:r>
              <a:rPr lang="en-IN"/>
              <a:t>Internet</a:t>
            </a:r>
            <a:endParaRPr/>
          </a:p>
          <a:p>
            <a:pPr marL="342900" lvl="0" indent="-342900" algn="l" rtl="0">
              <a:spcBef>
                <a:spcPts val="1000"/>
              </a:spcBef>
              <a:spcAft>
                <a:spcPts val="0"/>
              </a:spcAft>
              <a:buSzPts val="1600"/>
              <a:buChar char="►"/>
            </a:pPr>
            <a:r>
              <a:rPr lang="en-IN"/>
              <a:t>Message OR Token</a:t>
            </a:r>
            <a:endParaRPr/>
          </a:p>
          <a:p>
            <a:pPr marL="342900" lvl="0" indent="-342900" algn="l" rtl="0">
              <a:spcBef>
                <a:spcPts val="1000"/>
              </a:spcBef>
              <a:spcAft>
                <a:spcPts val="0"/>
              </a:spcAft>
              <a:buSzPts val="1600"/>
              <a:buChar char="►"/>
            </a:pPr>
            <a:r>
              <a:rPr lang="en-IN"/>
              <a:t>Architecture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title"/>
          </p:nvPr>
        </p:nvSpPr>
        <p:spPr>
          <a:xfrm>
            <a:off x="1154955" y="4553731"/>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Nic card</a:t>
            </a:r>
            <a:endParaRPr/>
          </a:p>
        </p:txBody>
      </p:sp>
      <p:pic>
        <p:nvPicPr>
          <p:cNvPr id="349" name="Google Shape;349;p30"/>
          <p:cNvPicPr preferRelativeResize="0">
            <a:picLocks noGrp="1"/>
          </p:cNvPicPr>
          <p:nvPr>
            <p:ph type="pic" idx="2"/>
          </p:nvPr>
        </p:nvPicPr>
        <p:blipFill rotWithShape="1">
          <a:blip r:embed="rId3">
            <a:alphaModFix/>
          </a:blip>
          <a:srcRect t="22192" b="22192"/>
          <a:stretch/>
        </p:blipFill>
        <p:spPr>
          <a:xfrm>
            <a:off x="1307355" y="666209"/>
            <a:ext cx="8825658" cy="3640666"/>
          </a:xfrm>
          <a:prstGeom prst="roundRect">
            <a:avLst>
              <a:gd name="adj" fmla="val 1858"/>
            </a:avLst>
          </a:prstGeom>
          <a:noFill/>
          <a:ln>
            <a:noFill/>
          </a:ln>
          <a:effectLst>
            <a:outerShdw blurRad="50800" dist="50800" dir="5400000" algn="tl" rotWithShape="0">
              <a:srgbClr val="000000">
                <a:alpha val="42745"/>
              </a:srgbClr>
            </a:outerShdw>
          </a:effectLst>
        </p:spPr>
      </p:pic>
      <p:sp>
        <p:nvSpPr>
          <p:cNvPr id="350" name="Google Shape;350;p30"/>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NIC(Network Interface Card/Controller) used to connect the computer to the network, wired &amp; wireless MAC address stored in the NIC card.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4200"/>
              <a:buFont typeface="Arial"/>
              <a:buChar char="•"/>
            </a:pPr>
            <a:r>
              <a:rPr lang="en-IN"/>
              <a:t>TRANSMISSION MODES</a:t>
            </a:r>
            <a:endParaRPr/>
          </a:p>
        </p:txBody>
      </p:sp>
      <p:sp>
        <p:nvSpPr>
          <p:cNvPr id="356" name="Google Shape;356;p3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IN"/>
              <a:t>Transmission</a:t>
            </a:r>
            <a:endParaRPr/>
          </a:p>
          <a:p>
            <a:pPr marL="342900" lvl="0" indent="-342900" algn="l" rtl="0">
              <a:spcBef>
                <a:spcPts val="1000"/>
              </a:spcBef>
              <a:spcAft>
                <a:spcPts val="0"/>
              </a:spcAft>
              <a:buSzPts val="1600"/>
              <a:buChar char="►"/>
            </a:pPr>
            <a:r>
              <a:rPr lang="en-IN"/>
              <a:t>Simplex-Mode</a:t>
            </a:r>
            <a:endParaRPr/>
          </a:p>
          <a:p>
            <a:pPr marL="342900" lvl="0" indent="-342900" algn="l" rtl="0">
              <a:spcBef>
                <a:spcPts val="1000"/>
              </a:spcBef>
              <a:spcAft>
                <a:spcPts val="0"/>
              </a:spcAft>
              <a:buSzPts val="1600"/>
              <a:buChar char="►"/>
            </a:pPr>
            <a:r>
              <a:rPr lang="en-IN"/>
              <a:t>Half-Duplex-Mode</a:t>
            </a:r>
            <a:endParaRPr/>
          </a:p>
          <a:p>
            <a:pPr marL="342900" lvl="0" indent="-342900" algn="l" rtl="0">
              <a:spcBef>
                <a:spcPts val="1000"/>
              </a:spcBef>
              <a:spcAft>
                <a:spcPts val="0"/>
              </a:spcAft>
              <a:buSzPts val="1600"/>
              <a:buChar char="►"/>
            </a:pPr>
            <a:r>
              <a:rPr lang="en-IN"/>
              <a:t>Full-Duplex-Mode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1154955" y="4494377"/>
            <a:ext cx="8825657" cy="566738"/>
          </a:xfrm>
          <a:prstGeom prst="rect">
            <a:avLst/>
          </a:prstGeom>
          <a:noFill/>
          <a:ln>
            <a:noFill/>
          </a:ln>
        </p:spPr>
        <p:txBody>
          <a:bodyPr spcFirstLastPara="1" wrap="square" lIns="91425" tIns="45700" rIns="91425" bIns="45700" anchor="b" anchorCtr="0">
            <a:noAutofit/>
          </a:bodyPr>
          <a:lstStyle/>
          <a:p>
            <a:pPr marL="342900" lvl="0" indent="-342900" algn="l" rtl="0">
              <a:spcBef>
                <a:spcPts val="0"/>
              </a:spcBef>
              <a:spcAft>
                <a:spcPts val="0"/>
              </a:spcAft>
              <a:buClr>
                <a:schemeClr val="lt2"/>
              </a:buClr>
              <a:buSzPts val="3600"/>
              <a:buFont typeface="Arial"/>
              <a:buChar char="•"/>
            </a:pPr>
            <a:r>
              <a:rPr lang="en-IN" sz="3600" dirty="0"/>
              <a:t>Transmission Control Mode </a:t>
            </a:r>
            <a:endParaRPr dirty="0"/>
          </a:p>
        </p:txBody>
      </p:sp>
      <p:pic>
        <p:nvPicPr>
          <p:cNvPr id="362" name="Google Shape;362;p32"/>
          <p:cNvPicPr preferRelativeResize="0">
            <a:picLocks noGrp="1"/>
          </p:cNvPicPr>
          <p:nvPr>
            <p:ph type="pic" idx="2"/>
          </p:nvPr>
        </p:nvPicPr>
        <p:blipFill rotWithShape="1">
          <a:blip r:embed="rId3">
            <a:alphaModFix/>
          </a:blip>
          <a:srcRect t="836" b="836"/>
          <a:stretch/>
        </p:blipFill>
        <p:spPr>
          <a:xfrm>
            <a:off x="1236338" y="23708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pic>
      <p:sp>
        <p:nvSpPr>
          <p:cNvPr id="363" name="Google Shape;363;p32"/>
          <p:cNvSpPr txBox="1">
            <a:spLocks noGrp="1"/>
          </p:cNvSpPr>
          <p:nvPr>
            <p:ph type="body" idx="1"/>
          </p:nvPr>
        </p:nvSpPr>
        <p:spPr>
          <a:xfrm>
            <a:off x="1236340" y="5430890"/>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dirty="0"/>
              <a:t>The way in which data is transmitted one device to another device is known as transmission mode.</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title"/>
          </p:nvPr>
        </p:nvSpPr>
        <p:spPr>
          <a:xfrm>
            <a:off x="1154955" y="4339166"/>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Simplex-Mode</a:t>
            </a:r>
            <a:endParaRPr/>
          </a:p>
        </p:txBody>
      </p:sp>
      <p:sp>
        <p:nvSpPr>
          <p:cNvPr id="369" name="Google Shape;369;p33"/>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20"/>
              <a:buNone/>
            </a:pPr>
            <a:r>
              <a:rPr lang="en-IN" sz="2400"/>
              <a:t>One way transmission data flow one direction.</a:t>
            </a:r>
            <a:endParaRPr/>
          </a:p>
        </p:txBody>
      </p:sp>
      <p:pic>
        <p:nvPicPr>
          <p:cNvPr id="370" name="Google Shape;370;p33"/>
          <p:cNvPicPr preferRelativeResize="0">
            <a:picLocks noGrp="1"/>
          </p:cNvPicPr>
          <p:nvPr>
            <p:ph type="pic" idx="2"/>
          </p:nvPr>
        </p:nvPicPr>
        <p:blipFill rotWithShape="1">
          <a:blip r:embed="rId3">
            <a:alphaModFix/>
          </a:blip>
          <a:srcRect t="13171" b="13170"/>
          <a:stretch/>
        </p:blipFill>
        <p:spPr>
          <a:xfrm>
            <a:off x="1622315" y="237079"/>
            <a:ext cx="8212565" cy="3387759"/>
          </a:xfrm>
          <a:prstGeom prst="roundRect">
            <a:avLst>
              <a:gd name="adj" fmla="val 1858"/>
            </a:avLst>
          </a:prstGeom>
          <a:noFill/>
          <a:ln>
            <a:noFill/>
          </a:ln>
          <a:effectLst>
            <a:outerShdw blurRad="50800" dist="50800" dir="5400000" algn="tl" rotWithShape="0">
              <a:srgbClr val="000000">
                <a:alpha val="42745"/>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4"/>
          <p:cNvSpPr txBox="1">
            <a:spLocks noGrp="1"/>
          </p:cNvSpPr>
          <p:nvPr>
            <p:ph type="title"/>
          </p:nvPr>
        </p:nvSpPr>
        <p:spPr>
          <a:xfrm>
            <a:off x="1154958" y="4386421"/>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Half-Duplex-Mode</a:t>
            </a:r>
            <a:endParaRPr/>
          </a:p>
        </p:txBody>
      </p:sp>
      <p:pic>
        <p:nvPicPr>
          <p:cNvPr id="376" name="Google Shape;376;p34"/>
          <p:cNvPicPr preferRelativeResize="0">
            <a:picLocks noGrp="1"/>
          </p:cNvPicPr>
          <p:nvPr>
            <p:ph type="pic" idx="2"/>
          </p:nvPr>
        </p:nvPicPr>
        <p:blipFill rotWithShape="1">
          <a:blip r:embed="rId3">
            <a:alphaModFix/>
          </a:blip>
          <a:srcRect t="9241" b="9240"/>
          <a:stretch/>
        </p:blipFill>
        <p:spPr>
          <a:xfrm>
            <a:off x="1459754" y="349992"/>
            <a:ext cx="8673258" cy="3577800"/>
          </a:xfrm>
          <a:prstGeom prst="roundRect">
            <a:avLst>
              <a:gd name="adj" fmla="val 1858"/>
            </a:avLst>
          </a:prstGeom>
          <a:noFill/>
          <a:ln>
            <a:noFill/>
          </a:ln>
          <a:effectLst>
            <a:outerShdw blurRad="50800" dist="50800" dir="5400000" algn="tl" rotWithShape="0">
              <a:srgbClr val="000000">
                <a:alpha val="42745"/>
              </a:srgbClr>
            </a:outerShdw>
          </a:effectLst>
        </p:spPr>
      </p:pic>
      <p:sp>
        <p:nvSpPr>
          <p:cNvPr id="377" name="Google Shape;377;p34"/>
          <p:cNvSpPr txBox="1">
            <a:spLocks noGrp="1"/>
          </p:cNvSpPr>
          <p:nvPr>
            <p:ph type="body" idx="1"/>
          </p:nvPr>
        </p:nvSpPr>
        <p:spPr>
          <a:xfrm>
            <a:off x="1383555" y="5508626"/>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In half-duplex channel the station can transmitted  &amp; receive the data as well both direction.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p:nvPr>
        </p:nvSpPr>
        <p:spPr>
          <a:xfrm>
            <a:off x="1340322" y="4183447"/>
            <a:ext cx="8825657" cy="566738"/>
          </a:xfrm>
          <a:prstGeom prst="rect">
            <a:avLst/>
          </a:prstGeom>
          <a:noFill/>
          <a:ln>
            <a:noFill/>
          </a:ln>
        </p:spPr>
        <p:txBody>
          <a:bodyPr spcFirstLastPara="1" wrap="square" lIns="91425" tIns="45700" rIns="91425" bIns="45700" anchor="b" anchorCtr="0">
            <a:noAutofit/>
          </a:bodyPr>
          <a:lstStyle/>
          <a:p>
            <a:pPr marL="571500" lvl="0" indent="-571500" algn="l" rtl="0">
              <a:spcBef>
                <a:spcPts val="0"/>
              </a:spcBef>
              <a:spcAft>
                <a:spcPts val="0"/>
              </a:spcAft>
              <a:buClr>
                <a:schemeClr val="lt2"/>
              </a:buClr>
              <a:buSzPts val="3600"/>
              <a:buFont typeface="Arial"/>
              <a:buChar char="•"/>
            </a:pPr>
            <a:r>
              <a:rPr lang="en-IN" sz="3600"/>
              <a:t>Full-Duplex-Mode</a:t>
            </a:r>
            <a:endParaRPr/>
          </a:p>
        </p:txBody>
      </p:sp>
      <p:sp>
        <p:nvSpPr>
          <p:cNvPr id="383" name="Google Shape;383;p35"/>
          <p:cNvSpPr txBox="1">
            <a:spLocks noGrp="1"/>
          </p:cNvSpPr>
          <p:nvPr>
            <p:ph type="body" idx="1"/>
          </p:nvPr>
        </p:nvSpPr>
        <p:spPr>
          <a:xfrm>
            <a:off x="1615754" y="5229860"/>
            <a:ext cx="8825656" cy="4937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Data flow both direction both station are can send &amp; receive the message simultaneously.</a:t>
            </a:r>
            <a:endParaRPr/>
          </a:p>
        </p:txBody>
      </p:sp>
      <p:pic>
        <p:nvPicPr>
          <p:cNvPr id="384" name="Google Shape;384;p35"/>
          <p:cNvPicPr preferRelativeResize="0">
            <a:picLocks noGrp="1"/>
          </p:cNvPicPr>
          <p:nvPr>
            <p:ph type="pic" idx="2"/>
          </p:nvPr>
        </p:nvPicPr>
        <p:blipFill rotWithShape="1">
          <a:blip r:embed="rId3">
            <a:alphaModFix/>
          </a:blip>
          <a:srcRect t="3740" b="3739"/>
          <a:stretch/>
        </p:blipFill>
        <p:spPr>
          <a:xfrm>
            <a:off x="1615754" y="276372"/>
            <a:ext cx="8274795" cy="3413430"/>
          </a:xfrm>
          <a:prstGeom prst="roundRect">
            <a:avLst>
              <a:gd name="adj" fmla="val 1858"/>
            </a:avLst>
          </a:prstGeom>
          <a:noFill/>
          <a:ln>
            <a:noFill/>
          </a:ln>
          <a:effectLst>
            <a:outerShdw blurRad="50800" dist="50800" dir="5400000" algn="tl" rotWithShape="0">
              <a:srgbClr val="000000">
                <a:alpha val="42745"/>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4200"/>
              <a:buFont typeface="Arial"/>
              <a:buChar char="•"/>
            </a:pPr>
            <a:r>
              <a:rPr lang="en-IN"/>
              <a:t>OSI MODEL</a:t>
            </a:r>
            <a:endParaRPr/>
          </a:p>
        </p:txBody>
      </p:sp>
      <p:sp>
        <p:nvSpPr>
          <p:cNvPr id="390" name="Google Shape;390;p3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IN"/>
              <a:t>Explain OSI Model</a:t>
            </a:r>
            <a:endParaRPr/>
          </a:p>
          <a:p>
            <a:pPr marL="342900" lvl="0" indent="-342900" algn="l" rtl="0">
              <a:spcBef>
                <a:spcPts val="1000"/>
              </a:spcBef>
              <a:spcAft>
                <a:spcPts val="0"/>
              </a:spcAft>
              <a:buSzPts val="1600"/>
              <a:buChar char="►"/>
            </a:pPr>
            <a:r>
              <a:rPr lang="en-IN"/>
              <a:t>Explain OSI Model Layer</a:t>
            </a:r>
            <a:endParaRPr/>
          </a:p>
          <a:p>
            <a:pPr marL="342900" lvl="0" indent="-241300" algn="l" rtl="0">
              <a:spcBef>
                <a:spcPts val="1000"/>
              </a:spcBef>
              <a:spcAft>
                <a:spcPts val="0"/>
              </a:spcAft>
              <a:buSzPts val="16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7"/>
          <p:cNvSpPr txBox="1">
            <a:spLocks noGrp="1"/>
          </p:cNvSpPr>
          <p:nvPr>
            <p:ph type="title"/>
          </p:nvPr>
        </p:nvSpPr>
        <p:spPr>
          <a:xfrm>
            <a:off x="185569" y="1475145"/>
            <a:ext cx="10336306" cy="1148825"/>
          </a:xfrm>
          <a:prstGeom prst="rect">
            <a:avLst/>
          </a:prstGeom>
          <a:noFill/>
          <a:ln>
            <a:noFill/>
          </a:ln>
        </p:spPr>
        <p:txBody>
          <a:bodyPr spcFirstLastPara="1" wrap="square" lIns="91425" tIns="45700" rIns="91425" bIns="45700" anchor="b" anchorCtr="0">
            <a:normAutofit fontScale="90000"/>
          </a:bodyPr>
          <a:lstStyle/>
          <a:p>
            <a:pPr marL="571500" lvl="0" indent="-571500" algn="l" rtl="0">
              <a:spcBef>
                <a:spcPts val="0"/>
              </a:spcBef>
              <a:spcAft>
                <a:spcPts val="0"/>
              </a:spcAft>
              <a:buClr>
                <a:schemeClr val="lt2"/>
              </a:buClr>
              <a:buSzPct val="100000"/>
              <a:buFont typeface="Arial"/>
              <a:buChar char="•"/>
            </a:pPr>
            <a:r>
              <a:rPr lang="en-IN"/>
              <a:t>OSI Model(open system interconnection model)</a:t>
            </a:r>
            <a:endParaRPr/>
          </a:p>
        </p:txBody>
      </p:sp>
      <p:sp>
        <p:nvSpPr>
          <p:cNvPr id="396" name="Google Shape;396;p37"/>
          <p:cNvSpPr txBox="1">
            <a:spLocks noGrp="1"/>
          </p:cNvSpPr>
          <p:nvPr>
            <p:ph type="body" idx="1"/>
          </p:nvPr>
        </p:nvSpPr>
        <p:spPr>
          <a:xfrm>
            <a:off x="185570" y="2969110"/>
            <a:ext cx="10336306" cy="200092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a:t>The OSI model(open systems interconnection model) is a conceptual framework used to describe the of a networking system, OSI model have contain 7 layers.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8"/>
          <p:cNvSpPr/>
          <p:nvPr/>
        </p:nvSpPr>
        <p:spPr>
          <a:xfrm>
            <a:off x="3108960" y="615872"/>
            <a:ext cx="4453666" cy="505609"/>
          </a:xfrm>
          <a:prstGeom prst="rect">
            <a:avLst/>
          </a:prstGeom>
          <a:gradFill>
            <a:gsLst>
              <a:gs pos="0">
                <a:srgbClr val="AE7BAC"/>
              </a:gs>
              <a:gs pos="100000">
                <a:srgbClr val="7E4A7B"/>
              </a:gs>
            </a:gsLst>
            <a:lin ang="5400000" scaled="0"/>
          </a:gradFill>
          <a:ln w="9525" cap="rnd" cmpd="sng">
            <a:solidFill>
              <a:schemeClr val="accent6"/>
            </a:solidFill>
            <a:prstDash val="solid"/>
            <a:round/>
            <a:headEnd type="none" w="sm" len="sm"/>
            <a:tailEnd type="none" w="sm" len="sm"/>
          </a:ln>
          <a:effectLst>
            <a:outerShdw blurRad="38100" dist="254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rgbClr val="FFC000"/>
                </a:solidFill>
                <a:latin typeface="Century Gothic"/>
                <a:ea typeface="Century Gothic"/>
                <a:cs typeface="Century Gothic"/>
                <a:sym typeface="Century Gothic"/>
              </a:rPr>
              <a:t>APPLICATION LAYER</a:t>
            </a:r>
            <a:endParaRPr/>
          </a:p>
        </p:txBody>
      </p:sp>
      <p:sp>
        <p:nvSpPr>
          <p:cNvPr id="402" name="Google Shape;402;p38"/>
          <p:cNvSpPr/>
          <p:nvPr/>
        </p:nvSpPr>
        <p:spPr>
          <a:xfrm>
            <a:off x="3108960" y="1489926"/>
            <a:ext cx="4453666" cy="505608"/>
          </a:xfrm>
          <a:prstGeom prst="rect">
            <a:avLst/>
          </a:prstGeom>
          <a:gradFill>
            <a:gsLst>
              <a:gs pos="0">
                <a:srgbClr val="89BCA6"/>
              </a:gs>
              <a:gs pos="100000">
                <a:srgbClr val="528A73"/>
              </a:gs>
            </a:gsLst>
            <a:lin ang="5400000" scaled="0"/>
          </a:gradFill>
          <a:ln w="9525" cap="rnd" cmpd="sng">
            <a:solidFill>
              <a:schemeClr val="accent4"/>
            </a:solidFill>
            <a:prstDash val="solid"/>
            <a:round/>
            <a:headEnd type="none" w="sm" len="sm"/>
            <a:tailEnd type="none" w="sm" len="sm"/>
          </a:ln>
          <a:effectLst>
            <a:outerShdw blurRad="38100" dist="25400" dir="5400000"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rgbClr val="002060"/>
                </a:solidFill>
                <a:latin typeface="Century Gothic"/>
                <a:ea typeface="Century Gothic"/>
                <a:cs typeface="Century Gothic"/>
                <a:sym typeface="Century Gothic"/>
              </a:rPr>
              <a:t>PRESENTATION LAYER</a:t>
            </a:r>
            <a:endParaRPr/>
          </a:p>
        </p:txBody>
      </p:sp>
      <p:sp>
        <p:nvSpPr>
          <p:cNvPr id="403" name="Google Shape;403;p38"/>
          <p:cNvSpPr/>
          <p:nvPr/>
        </p:nvSpPr>
        <p:spPr>
          <a:xfrm>
            <a:off x="3108960" y="2267155"/>
            <a:ext cx="4453666" cy="505608"/>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rgbClr val="FFFF00"/>
                </a:solidFill>
                <a:latin typeface="Century Gothic"/>
                <a:ea typeface="Century Gothic"/>
                <a:cs typeface="Century Gothic"/>
                <a:sym typeface="Century Gothic"/>
              </a:rPr>
              <a:t>SESSION LAYER</a:t>
            </a:r>
            <a:endParaRPr/>
          </a:p>
        </p:txBody>
      </p:sp>
      <p:sp>
        <p:nvSpPr>
          <p:cNvPr id="404" name="Google Shape;404;p38"/>
          <p:cNvSpPr/>
          <p:nvPr/>
        </p:nvSpPr>
        <p:spPr>
          <a:xfrm>
            <a:off x="3108960" y="3004045"/>
            <a:ext cx="4453666" cy="505608"/>
          </a:xfrm>
          <a:prstGeom prst="rect">
            <a:avLst/>
          </a:prstGeom>
          <a:solidFill>
            <a:schemeClr val="accent6">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rgbClr val="171717"/>
                </a:solidFill>
                <a:latin typeface="Century Gothic"/>
                <a:ea typeface="Century Gothic"/>
                <a:cs typeface="Century Gothic"/>
                <a:sym typeface="Century Gothic"/>
              </a:rPr>
              <a:t>TRANSPORT LAYER</a:t>
            </a:r>
            <a:endParaRPr/>
          </a:p>
        </p:txBody>
      </p:sp>
      <p:sp>
        <p:nvSpPr>
          <p:cNvPr id="405" name="Google Shape;405;p38"/>
          <p:cNvSpPr/>
          <p:nvPr/>
        </p:nvSpPr>
        <p:spPr>
          <a:xfrm>
            <a:off x="3108960" y="3765176"/>
            <a:ext cx="4453666" cy="505608"/>
          </a:xfrm>
          <a:prstGeom prst="rect">
            <a:avLst/>
          </a:prstGeom>
          <a:solidFill>
            <a:schemeClr val="accent3">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rgbClr val="92D050"/>
                </a:solidFill>
                <a:latin typeface="Century Gothic"/>
                <a:ea typeface="Century Gothic"/>
                <a:cs typeface="Century Gothic"/>
                <a:sym typeface="Century Gothic"/>
              </a:rPr>
              <a:t>NETWORK LAYER</a:t>
            </a:r>
            <a:endParaRPr/>
          </a:p>
        </p:txBody>
      </p:sp>
      <p:sp>
        <p:nvSpPr>
          <p:cNvPr id="406" name="Google Shape;406;p38"/>
          <p:cNvSpPr/>
          <p:nvPr/>
        </p:nvSpPr>
        <p:spPr>
          <a:xfrm>
            <a:off x="3108960" y="4566675"/>
            <a:ext cx="4453666" cy="505608"/>
          </a:xfrm>
          <a:prstGeom prst="rect">
            <a:avLst/>
          </a:prstGeom>
          <a:gradFill>
            <a:gsLst>
              <a:gs pos="0">
                <a:srgbClr val="F9F0E0"/>
              </a:gs>
              <a:gs pos="100000">
                <a:srgbClr val="EBC874"/>
              </a:gs>
            </a:gsLst>
            <a:lin ang="5400000" scaled="0"/>
          </a:gradFill>
          <a:ln w="95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rgbClr val="580A09"/>
                </a:solidFill>
                <a:latin typeface="Century Gothic"/>
                <a:ea typeface="Century Gothic"/>
                <a:cs typeface="Century Gothic"/>
                <a:sym typeface="Century Gothic"/>
              </a:rPr>
              <a:t>DATA LINK LAYER</a:t>
            </a:r>
            <a:endParaRPr/>
          </a:p>
        </p:txBody>
      </p:sp>
      <p:sp>
        <p:nvSpPr>
          <p:cNvPr id="407" name="Google Shape;407;p38"/>
          <p:cNvSpPr/>
          <p:nvPr/>
        </p:nvSpPr>
        <p:spPr>
          <a:xfrm>
            <a:off x="3108960" y="5368074"/>
            <a:ext cx="4453666" cy="570146"/>
          </a:xfrm>
          <a:prstGeom prst="rect">
            <a:avLst/>
          </a:prstGeom>
          <a:solidFill>
            <a:schemeClr val="dk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rgbClr val="C49DC3"/>
                </a:solidFill>
                <a:latin typeface="Century Gothic"/>
                <a:ea typeface="Century Gothic"/>
                <a:cs typeface="Century Gothic"/>
                <a:sym typeface="Century Gothic"/>
              </a:rPr>
              <a:t>PHYSICAL LAYER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9"/>
          <p:cNvSpPr txBox="1">
            <a:spLocks noGrp="1"/>
          </p:cNvSpPr>
          <p:nvPr>
            <p:ph type="title"/>
          </p:nvPr>
        </p:nvSpPr>
        <p:spPr>
          <a:xfrm>
            <a:off x="376518" y="1710466"/>
            <a:ext cx="5092906" cy="769802"/>
          </a:xfrm>
          <a:prstGeom prst="rect">
            <a:avLst/>
          </a:prstGeom>
          <a:noFill/>
          <a:ln>
            <a:noFill/>
          </a:ln>
        </p:spPr>
        <p:txBody>
          <a:bodyPr spcFirstLastPara="1" wrap="square" lIns="91425" tIns="45700" rIns="91425" bIns="45700" anchor="b" anchorCtr="0">
            <a:normAutofit/>
          </a:bodyPr>
          <a:lstStyle/>
          <a:p>
            <a:pPr marL="457200" lvl="0" indent="-457200" algn="l" rtl="0">
              <a:spcBef>
                <a:spcPts val="0"/>
              </a:spcBef>
              <a:spcAft>
                <a:spcPts val="0"/>
              </a:spcAft>
              <a:buClr>
                <a:schemeClr val="lt2"/>
              </a:buClr>
              <a:buSzPts val="3200"/>
              <a:buFont typeface="Arial"/>
              <a:buChar char="•"/>
            </a:pPr>
            <a:r>
              <a:rPr lang="en-IN" sz="3200"/>
              <a:t>Application Layer</a:t>
            </a:r>
            <a:endParaRPr/>
          </a:p>
        </p:txBody>
      </p:sp>
      <p:sp>
        <p:nvSpPr>
          <p:cNvPr id="413" name="Google Shape;413;p39"/>
          <p:cNvSpPr txBox="1">
            <a:spLocks noGrp="1"/>
          </p:cNvSpPr>
          <p:nvPr>
            <p:ph type="body" idx="1"/>
          </p:nvPr>
        </p:nvSpPr>
        <p:spPr>
          <a:xfrm>
            <a:off x="376518" y="2807747"/>
            <a:ext cx="10176734" cy="1075764"/>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80000"/>
              <a:buNone/>
            </a:pPr>
            <a:r>
              <a:rPr lang="en-IN" sz="2900"/>
              <a:t>An application layer is an abstraction layer that specifies that shared communication protocols and interface methods used by hosts in a communication network, application-layer protocols are includes are  DNS, HTTP, FTP, SMTP, DHCP.</a:t>
            </a:r>
            <a:endParaRPr/>
          </a:p>
          <a:p>
            <a:pPr marL="0" lvl="0" indent="0" algn="l" rtl="0">
              <a:spcBef>
                <a:spcPts val="1000"/>
              </a:spcBef>
              <a:spcAft>
                <a:spcPts val="0"/>
              </a:spcAft>
              <a:buSzPct val="8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1068892" y="931433"/>
            <a:ext cx="3401064" cy="1447800"/>
          </a:xfrm>
          <a:prstGeom prst="rect">
            <a:avLst/>
          </a:prstGeom>
          <a:noFill/>
          <a:ln>
            <a:noFill/>
          </a:ln>
        </p:spPr>
        <p:txBody>
          <a:bodyPr spcFirstLastPara="1" wrap="square" lIns="91425" tIns="45700" rIns="91425" bIns="45700" anchor="b" anchorCtr="0">
            <a:noAutofit/>
          </a:bodyPr>
          <a:lstStyle/>
          <a:p>
            <a:pPr marL="457200" lvl="0" indent="-457200" algn="just" rtl="0">
              <a:spcBef>
                <a:spcPts val="0"/>
              </a:spcBef>
              <a:spcAft>
                <a:spcPts val="0"/>
              </a:spcAft>
              <a:buClr>
                <a:schemeClr val="lt2"/>
              </a:buClr>
              <a:buSzPts val="3600"/>
              <a:buFont typeface="Arial"/>
              <a:buChar char="•"/>
            </a:pPr>
            <a:r>
              <a:rPr lang="en-IN" sz="3600"/>
              <a:t>Network</a:t>
            </a:r>
            <a:endParaRPr/>
          </a:p>
        </p:txBody>
      </p:sp>
      <p:pic>
        <p:nvPicPr>
          <p:cNvPr id="166" name="Google Shape;166;p4"/>
          <p:cNvPicPr preferRelativeResize="0">
            <a:picLocks noGrp="1"/>
          </p:cNvPicPr>
          <p:nvPr>
            <p:ph type="body" idx="1"/>
          </p:nvPr>
        </p:nvPicPr>
        <p:blipFill rotWithShape="1">
          <a:blip r:embed="rId3">
            <a:alphaModFix/>
          </a:blip>
          <a:srcRect/>
          <a:stretch/>
        </p:blipFill>
        <p:spPr>
          <a:xfrm>
            <a:off x="7048810" y="2161615"/>
            <a:ext cx="4074298" cy="2895598"/>
          </a:xfrm>
          <a:prstGeom prst="rect">
            <a:avLst/>
          </a:prstGeom>
          <a:noFill/>
          <a:ln>
            <a:noFill/>
          </a:ln>
        </p:spPr>
      </p:pic>
      <p:sp>
        <p:nvSpPr>
          <p:cNvPr id="167" name="Google Shape;167;p4"/>
          <p:cNvSpPr txBox="1">
            <a:spLocks noGrp="1"/>
          </p:cNvSpPr>
          <p:nvPr>
            <p:ph type="body" idx="2"/>
          </p:nvPr>
        </p:nvSpPr>
        <p:spPr>
          <a:xfrm>
            <a:off x="219038" y="3052706"/>
            <a:ext cx="6149489" cy="752587"/>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SzPts val="1600"/>
              <a:buNone/>
            </a:pPr>
            <a:r>
              <a:rPr lang="en-IN" sz="2000"/>
              <a:t>A Network consists of two or more computer that liked in order to share resources, exchange file or communication.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0"/>
          <p:cNvSpPr txBox="1">
            <a:spLocks noGrp="1"/>
          </p:cNvSpPr>
          <p:nvPr>
            <p:ph type="title"/>
          </p:nvPr>
        </p:nvSpPr>
        <p:spPr>
          <a:xfrm>
            <a:off x="176008" y="1447800"/>
            <a:ext cx="8825659" cy="1037216"/>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3600"/>
              <a:buFont typeface="Arial"/>
              <a:buChar char="•"/>
            </a:pPr>
            <a:r>
              <a:rPr lang="en-IN" sz="3600"/>
              <a:t>Presentation Layer</a:t>
            </a:r>
            <a:endParaRPr/>
          </a:p>
        </p:txBody>
      </p:sp>
      <p:sp>
        <p:nvSpPr>
          <p:cNvPr id="419" name="Google Shape;419;p40"/>
          <p:cNvSpPr txBox="1">
            <a:spLocks noGrp="1"/>
          </p:cNvSpPr>
          <p:nvPr>
            <p:ph type="body" idx="1"/>
          </p:nvPr>
        </p:nvSpPr>
        <p:spPr>
          <a:xfrm>
            <a:off x="176008" y="2441986"/>
            <a:ext cx="10904368" cy="1037216"/>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spcBef>
                <a:spcPts val="0"/>
              </a:spcBef>
              <a:spcAft>
                <a:spcPts val="0"/>
              </a:spcAft>
              <a:buSzPct val="79999"/>
              <a:buNone/>
            </a:pPr>
            <a:r>
              <a:rPr lang="en-IN" sz="2600"/>
              <a:t>Presentation layer is as the data translator for the network, it is sometimes called the syntax layer, presentation layer protocols are include </a:t>
            </a:r>
            <a:endParaRPr/>
          </a:p>
          <a:p>
            <a:pPr marL="0" lvl="0" indent="0" algn="l" rtl="0">
              <a:spcBef>
                <a:spcPts val="1000"/>
              </a:spcBef>
              <a:spcAft>
                <a:spcPts val="0"/>
              </a:spcAft>
              <a:buSzPct val="79999"/>
              <a:buNone/>
            </a:pPr>
            <a:r>
              <a:rPr lang="en-IN" sz="2600"/>
              <a:t>XDR,NDR,NCP</a:t>
            </a:r>
            <a:r>
              <a:rPr lang="en-IN" sz="2800"/>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1"/>
          <p:cNvSpPr txBox="1">
            <a:spLocks noGrp="1"/>
          </p:cNvSpPr>
          <p:nvPr>
            <p:ph type="title"/>
          </p:nvPr>
        </p:nvSpPr>
        <p:spPr>
          <a:xfrm>
            <a:off x="638587" y="1530275"/>
            <a:ext cx="4794025" cy="908125"/>
          </a:xfrm>
          <a:prstGeom prst="rect">
            <a:avLst/>
          </a:prstGeom>
          <a:noFill/>
          <a:ln>
            <a:noFill/>
          </a:ln>
        </p:spPr>
        <p:txBody>
          <a:bodyPr spcFirstLastPara="1" wrap="square" lIns="91425" tIns="45700" rIns="91425" bIns="45700" anchor="t" anchorCtr="0">
            <a:noAutofit/>
          </a:bodyPr>
          <a:lstStyle/>
          <a:p>
            <a:pPr marL="685800" lvl="0" indent="-685800" algn="l" rtl="0">
              <a:spcBef>
                <a:spcPts val="0"/>
              </a:spcBef>
              <a:spcAft>
                <a:spcPts val="0"/>
              </a:spcAft>
              <a:buClr>
                <a:schemeClr val="lt2"/>
              </a:buClr>
              <a:buSzPts val="3600"/>
              <a:buFont typeface="Arial"/>
              <a:buChar char="•"/>
            </a:pPr>
            <a:r>
              <a:rPr lang="en-IN" sz="3600"/>
              <a:t>Session Layer</a:t>
            </a:r>
            <a:endParaRPr/>
          </a:p>
        </p:txBody>
      </p:sp>
      <p:sp>
        <p:nvSpPr>
          <p:cNvPr id="425" name="Google Shape;425;p41"/>
          <p:cNvSpPr txBox="1">
            <a:spLocks noGrp="1"/>
          </p:cNvSpPr>
          <p:nvPr>
            <p:ph type="body" idx="1"/>
          </p:nvPr>
        </p:nvSpPr>
        <p:spPr>
          <a:xfrm>
            <a:off x="270370" y="2617694"/>
            <a:ext cx="10971371" cy="9081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IN" sz="2000"/>
              <a:t>Session layer provides the for opening, closing session between end-user application processes, session layer protocols are include are NetBIOS, PAP, SMPP, SCP</a:t>
            </a:r>
            <a:r>
              <a:rPr lang="en-IN" sz="2800"/>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2"/>
          <p:cNvSpPr txBox="1">
            <a:spLocks noGrp="1"/>
          </p:cNvSpPr>
          <p:nvPr>
            <p:ph type="title"/>
          </p:nvPr>
        </p:nvSpPr>
        <p:spPr>
          <a:xfrm>
            <a:off x="262070" y="1469315"/>
            <a:ext cx="5224331" cy="951155"/>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3600"/>
              <a:buFont typeface="Arial"/>
              <a:buChar char="•"/>
            </a:pPr>
            <a:r>
              <a:rPr lang="en-IN" sz="3600"/>
              <a:t>Transport Layer</a:t>
            </a:r>
            <a:endParaRPr/>
          </a:p>
        </p:txBody>
      </p:sp>
      <p:sp>
        <p:nvSpPr>
          <p:cNvPr id="431" name="Google Shape;431;p42"/>
          <p:cNvSpPr txBox="1">
            <a:spLocks noGrp="1"/>
          </p:cNvSpPr>
          <p:nvPr>
            <p:ph type="body" idx="1"/>
          </p:nvPr>
        </p:nvSpPr>
        <p:spPr>
          <a:xfrm>
            <a:off x="262070" y="2269864"/>
            <a:ext cx="11743464" cy="95115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IN" sz="2000"/>
              <a:t>An transport layer provides end-to-end communication services for application, transport layer protocols are used for TCP and UDP protocols,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3"/>
          <p:cNvSpPr txBox="1">
            <a:spLocks noGrp="1"/>
          </p:cNvSpPr>
          <p:nvPr>
            <p:ph type="title"/>
          </p:nvPr>
        </p:nvSpPr>
        <p:spPr>
          <a:xfrm>
            <a:off x="186767" y="1576892"/>
            <a:ext cx="8161168" cy="99060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3600"/>
              <a:buFont typeface="Arial"/>
              <a:buChar char="•"/>
            </a:pPr>
            <a:r>
              <a:rPr lang="en-IN" sz="3600"/>
              <a:t>Network Layer</a:t>
            </a:r>
            <a:endParaRPr/>
          </a:p>
        </p:txBody>
      </p:sp>
      <p:sp>
        <p:nvSpPr>
          <p:cNvPr id="437" name="Google Shape;437;p43"/>
          <p:cNvSpPr txBox="1">
            <a:spLocks noGrp="1"/>
          </p:cNvSpPr>
          <p:nvPr>
            <p:ph type="body" idx="1"/>
          </p:nvPr>
        </p:nvSpPr>
        <p:spPr>
          <a:xfrm>
            <a:off x="186767" y="2567493"/>
            <a:ext cx="11904828" cy="86150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IN" sz="2000"/>
              <a:t>Network layer is responsible for packet forwarding including routing through intermediate routes, network layer protocols used are IP address, ICMP, IGMP.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4"/>
          <p:cNvSpPr txBox="1">
            <a:spLocks noGrp="1"/>
          </p:cNvSpPr>
          <p:nvPr>
            <p:ph type="title"/>
          </p:nvPr>
        </p:nvSpPr>
        <p:spPr>
          <a:xfrm>
            <a:off x="262069" y="1533861"/>
            <a:ext cx="6934797" cy="800548"/>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3600"/>
              <a:buFont typeface="Arial"/>
              <a:buChar char="•"/>
            </a:pPr>
            <a:r>
              <a:rPr lang="en-IN" sz="3600"/>
              <a:t>Data Link Layer</a:t>
            </a:r>
            <a:endParaRPr/>
          </a:p>
        </p:txBody>
      </p:sp>
      <p:sp>
        <p:nvSpPr>
          <p:cNvPr id="443" name="Google Shape;443;p44"/>
          <p:cNvSpPr txBox="1">
            <a:spLocks noGrp="1"/>
          </p:cNvSpPr>
          <p:nvPr>
            <p:ph type="body" idx="1"/>
          </p:nvPr>
        </p:nvSpPr>
        <p:spPr>
          <a:xfrm>
            <a:off x="262069" y="2665378"/>
            <a:ext cx="10489626" cy="80054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IN" sz="2000"/>
              <a:t>Data link layer is the protocol layer that transfers data between nodes on a network segment across the physical layer, protocols are used ARP, LLDP.</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5"/>
          <p:cNvSpPr txBox="1">
            <a:spLocks noGrp="1"/>
          </p:cNvSpPr>
          <p:nvPr>
            <p:ph type="title"/>
          </p:nvPr>
        </p:nvSpPr>
        <p:spPr>
          <a:xfrm>
            <a:off x="272828" y="1598408"/>
            <a:ext cx="7214494" cy="725245"/>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3600"/>
              <a:buFont typeface="Arial"/>
              <a:buChar char="•"/>
            </a:pPr>
            <a:r>
              <a:rPr lang="en-IN" sz="3600"/>
              <a:t>Physical Layer</a:t>
            </a:r>
            <a:endParaRPr/>
          </a:p>
        </p:txBody>
      </p:sp>
      <p:sp>
        <p:nvSpPr>
          <p:cNvPr id="449" name="Google Shape;449;p45"/>
          <p:cNvSpPr txBox="1">
            <a:spLocks noGrp="1"/>
          </p:cNvSpPr>
          <p:nvPr>
            <p:ph type="body" idx="1"/>
          </p:nvPr>
        </p:nvSpPr>
        <p:spPr>
          <a:xfrm>
            <a:off x="272828" y="2438400"/>
            <a:ext cx="10861948" cy="990600"/>
          </a:xfrm>
          <a:prstGeom prst="rect">
            <a:avLst/>
          </a:prstGeom>
          <a:noFill/>
          <a:ln>
            <a:noFill/>
          </a:ln>
        </p:spPr>
        <p:txBody>
          <a:bodyPr spcFirstLastPara="1" wrap="square" lIns="91425" tIns="45700" rIns="91425" bIns="45700" anchor="ctr" anchorCtr="0">
            <a:normAutofit fontScale="92500"/>
          </a:bodyPr>
          <a:lstStyle/>
          <a:p>
            <a:pPr marL="0" lvl="0" indent="0" algn="l" rtl="0">
              <a:spcBef>
                <a:spcPts val="0"/>
              </a:spcBef>
              <a:spcAft>
                <a:spcPts val="0"/>
              </a:spcAft>
              <a:buSzPct val="80000"/>
              <a:buNone/>
            </a:pPr>
            <a:r>
              <a:rPr lang="en-IN" sz="2200"/>
              <a:t>Physical layer provides an electrical, mechanical, and procedural interface to the transmission medium, physical layer are use protocols like as USB, Bluetooth</a:t>
            </a:r>
            <a:r>
              <a:rPr lang="en-IN" sz="2400"/>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4200"/>
              <a:buFont typeface="Arial"/>
              <a:buChar char="•"/>
            </a:pPr>
            <a:r>
              <a:rPr lang="en-IN"/>
              <a:t>TCP/IP MODEL</a:t>
            </a:r>
            <a:endParaRPr/>
          </a:p>
        </p:txBody>
      </p:sp>
      <p:sp>
        <p:nvSpPr>
          <p:cNvPr id="455" name="Google Shape;455;p46"/>
          <p:cNvSpPr txBox="1">
            <a:spLocks noGrp="1"/>
          </p:cNvSpPr>
          <p:nvPr>
            <p:ph type="body" idx="1"/>
          </p:nvPr>
        </p:nvSpPr>
        <p:spPr>
          <a:xfrm>
            <a:off x="875201"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IN"/>
              <a:t>Explain TCP/IP Model</a:t>
            </a:r>
            <a:endParaRPr/>
          </a:p>
          <a:p>
            <a:pPr marL="342900" lvl="0" indent="-342900" algn="l" rtl="0">
              <a:spcBef>
                <a:spcPts val="1000"/>
              </a:spcBef>
              <a:spcAft>
                <a:spcPts val="0"/>
              </a:spcAft>
              <a:buSzPts val="1600"/>
              <a:buChar char="►"/>
            </a:pPr>
            <a:r>
              <a:rPr lang="en-IN"/>
              <a:t>Layers of TCP/IP Model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7"/>
          <p:cNvSpPr txBox="1">
            <a:spLocks noGrp="1"/>
          </p:cNvSpPr>
          <p:nvPr>
            <p:ph type="title"/>
          </p:nvPr>
        </p:nvSpPr>
        <p:spPr>
          <a:xfrm>
            <a:off x="124983" y="1283746"/>
            <a:ext cx="11942033" cy="1230854"/>
          </a:xfrm>
          <a:prstGeom prst="rect">
            <a:avLst/>
          </a:prstGeom>
          <a:noFill/>
          <a:ln>
            <a:noFill/>
          </a:ln>
        </p:spPr>
        <p:txBody>
          <a:bodyPr spcFirstLastPara="1" wrap="square" lIns="91425" tIns="45700" rIns="91425" bIns="45700" anchor="t" anchorCtr="0">
            <a:noAutofit/>
          </a:bodyPr>
          <a:lstStyle/>
          <a:p>
            <a:pPr marL="685800" lvl="0" indent="-685800" algn="l" rtl="0">
              <a:spcBef>
                <a:spcPts val="0"/>
              </a:spcBef>
              <a:spcAft>
                <a:spcPts val="0"/>
              </a:spcAft>
              <a:buClr>
                <a:schemeClr val="lt2"/>
              </a:buClr>
              <a:buSzPts val="3600"/>
              <a:buFont typeface="Arial"/>
              <a:buChar char="•"/>
            </a:pPr>
            <a:r>
              <a:rPr lang="en-IN" sz="3600"/>
              <a:t>TCP/IP(Transmission Communication Protocol and Internet Protocol)model</a:t>
            </a:r>
            <a:endParaRPr/>
          </a:p>
        </p:txBody>
      </p:sp>
      <p:sp>
        <p:nvSpPr>
          <p:cNvPr id="461" name="Google Shape;461;p47"/>
          <p:cNvSpPr txBox="1">
            <a:spLocks noGrp="1"/>
          </p:cNvSpPr>
          <p:nvPr>
            <p:ph type="body" idx="1"/>
          </p:nvPr>
        </p:nvSpPr>
        <p:spPr>
          <a:xfrm>
            <a:off x="318621" y="3119942"/>
            <a:ext cx="11356039" cy="87114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IN" sz="2000"/>
              <a:t>Communication protocol used in the Internet and similar computer networks, the current protocol in the suite are the Transmission Communication Protocol (TCP) and the Internet Protocol(IP), as well as the User Datagram Protocol(UDP).</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8"/>
          <p:cNvSpPr txBox="1">
            <a:spLocks noGrp="1"/>
          </p:cNvSpPr>
          <p:nvPr>
            <p:ph type="title"/>
          </p:nvPr>
        </p:nvSpPr>
        <p:spPr>
          <a:xfrm>
            <a:off x="203352" y="361950"/>
            <a:ext cx="5982296" cy="647700"/>
          </a:xfrm>
          <a:prstGeom prst="rect">
            <a:avLst/>
          </a:prstGeom>
          <a:noFill/>
          <a:ln>
            <a:noFill/>
          </a:ln>
        </p:spPr>
        <p:txBody>
          <a:bodyPr spcFirstLastPara="1" wrap="square" lIns="91425" tIns="45700" rIns="91425" bIns="45700" anchor="t" anchorCtr="0">
            <a:noAutofit/>
          </a:bodyPr>
          <a:lstStyle/>
          <a:p>
            <a:pPr marL="685800" lvl="0" indent="-685800" algn="l" rtl="0">
              <a:spcBef>
                <a:spcPts val="0"/>
              </a:spcBef>
              <a:spcAft>
                <a:spcPts val="0"/>
              </a:spcAft>
              <a:buClr>
                <a:schemeClr val="lt2"/>
              </a:buClr>
              <a:buSzPts val="3600"/>
              <a:buFont typeface="Arial"/>
              <a:buChar char="•"/>
            </a:pPr>
            <a:r>
              <a:rPr lang="en-IN" sz="3600"/>
              <a:t>Layer of TCP/IP Model</a:t>
            </a:r>
            <a:endParaRPr/>
          </a:p>
        </p:txBody>
      </p:sp>
      <p:sp>
        <p:nvSpPr>
          <p:cNvPr id="467" name="Google Shape;467;p48"/>
          <p:cNvSpPr txBox="1">
            <a:spLocks noGrp="1"/>
          </p:cNvSpPr>
          <p:nvPr>
            <p:ph type="body" idx="1"/>
          </p:nvPr>
        </p:nvSpPr>
        <p:spPr>
          <a:xfrm>
            <a:off x="3357925" y="1485900"/>
            <a:ext cx="5136357" cy="781050"/>
          </a:xfrm>
          <a:prstGeom prst="rect">
            <a:avLst/>
          </a:prstGeom>
          <a:gradFill>
            <a:gsLst>
              <a:gs pos="0">
                <a:srgbClr val="AE7BAC"/>
              </a:gs>
              <a:gs pos="100000">
                <a:srgbClr val="7E4A7B"/>
              </a:gs>
            </a:gsLst>
            <a:lin ang="5400000" scaled="0"/>
          </a:gradFill>
          <a:ln w="9525" cap="rnd" cmpd="sng">
            <a:solidFill>
              <a:schemeClr val="accent6"/>
            </a:solidFill>
            <a:prstDash val="solid"/>
            <a:round/>
            <a:headEnd type="none" w="sm" len="sm"/>
            <a:tailEnd type="none" w="sm" len="sm"/>
          </a:ln>
          <a:effectLst>
            <a:outerShdw blurRad="38100" dist="25400" dir="5400000" rotWithShape="0">
              <a:srgbClr val="000000">
                <a:alpha val="44705"/>
              </a:srgbClr>
            </a:outerShdw>
          </a:effectLst>
        </p:spPr>
        <p:txBody>
          <a:bodyPr spcFirstLastPara="1" wrap="square" lIns="91425" tIns="45700" rIns="91425" bIns="45700" anchor="ctr" anchorCtr="0">
            <a:normAutofit/>
          </a:bodyPr>
          <a:lstStyle/>
          <a:p>
            <a:pPr marL="0" lvl="0" indent="0" algn="ctr" rtl="0">
              <a:spcBef>
                <a:spcPts val="0"/>
              </a:spcBef>
              <a:spcAft>
                <a:spcPts val="0"/>
              </a:spcAft>
              <a:buSzPts val="1920"/>
              <a:buNone/>
            </a:pPr>
            <a:r>
              <a:rPr lang="en-IN" sz="2400">
                <a:solidFill>
                  <a:srgbClr val="FFC000"/>
                </a:solidFill>
                <a:latin typeface="Century Gothic"/>
                <a:ea typeface="Century Gothic"/>
                <a:cs typeface="Century Gothic"/>
                <a:sym typeface="Century Gothic"/>
              </a:rPr>
              <a:t>Application Layer</a:t>
            </a:r>
            <a:endParaRPr/>
          </a:p>
        </p:txBody>
      </p:sp>
      <p:sp>
        <p:nvSpPr>
          <p:cNvPr id="468" name="Google Shape;468;p48"/>
          <p:cNvSpPr/>
          <p:nvPr/>
        </p:nvSpPr>
        <p:spPr>
          <a:xfrm>
            <a:off x="3357924" y="2845398"/>
            <a:ext cx="5136357" cy="824304"/>
          </a:xfrm>
          <a:prstGeom prst="rect">
            <a:avLst/>
          </a:prstGeom>
          <a:solidFill>
            <a:srgbClr val="FFC000">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rgbClr val="171717"/>
                </a:solidFill>
                <a:latin typeface="Century Gothic"/>
                <a:ea typeface="Century Gothic"/>
                <a:cs typeface="Century Gothic"/>
                <a:sym typeface="Century Gothic"/>
              </a:rPr>
              <a:t>Transport Layer</a:t>
            </a:r>
            <a:endParaRPr/>
          </a:p>
        </p:txBody>
      </p:sp>
      <p:sp>
        <p:nvSpPr>
          <p:cNvPr id="469" name="Google Shape;469;p48"/>
          <p:cNvSpPr/>
          <p:nvPr/>
        </p:nvSpPr>
        <p:spPr>
          <a:xfrm>
            <a:off x="3357923" y="3969348"/>
            <a:ext cx="5136357" cy="917761"/>
          </a:xfrm>
          <a:prstGeom prst="rect">
            <a:avLst/>
          </a:prstGeom>
          <a:solidFill>
            <a:srgbClr val="00B050">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rgbClr val="171717"/>
                </a:solidFill>
                <a:latin typeface="Century Gothic"/>
                <a:ea typeface="Century Gothic"/>
                <a:cs typeface="Century Gothic"/>
                <a:sym typeface="Century Gothic"/>
              </a:rPr>
              <a:t>Internet Layer</a:t>
            </a:r>
            <a:endParaRPr/>
          </a:p>
        </p:txBody>
      </p:sp>
      <p:sp>
        <p:nvSpPr>
          <p:cNvPr id="470" name="Google Shape;470;p48"/>
          <p:cNvSpPr/>
          <p:nvPr/>
        </p:nvSpPr>
        <p:spPr>
          <a:xfrm>
            <a:off x="3357923" y="5372100"/>
            <a:ext cx="5136357" cy="917760"/>
          </a:xfrm>
          <a:prstGeom prst="rect">
            <a:avLst/>
          </a:prstGeom>
          <a:solidFill>
            <a:srgbClr val="00B0F0">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0" i="0" u="none" strike="noStrike" cap="none">
                <a:solidFill>
                  <a:srgbClr val="171717"/>
                </a:solidFill>
                <a:latin typeface="Century Gothic"/>
                <a:ea typeface="Century Gothic"/>
                <a:cs typeface="Century Gothic"/>
                <a:sym typeface="Century Gothic"/>
              </a:rPr>
              <a:t>Network Interface Layer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9572" y="2807594"/>
            <a:ext cx="8757634" cy="1200329"/>
          </a:xfrm>
          <a:prstGeom prst="rect">
            <a:avLst/>
          </a:prstGeom>
          <a:noFill/>
        </p:spPr>
        <p:txBody>
          <a:bodyPr wrap="square" rtlCol="0">
            <a:spAutoFit/>
            <a:scene3d>
              <a:camera prst="perspectiveHeroicExtremeRightFacing"/>
              <a:lightRig rig="soft" dir="t">
                <a:rot lat="0" lon="0" rev="15600000"/>
              </a:lightRig>
            </a:scene3d>
            <a:sp3d extrusionH="57150" prstMaterial="softEdge">
              <a:bevelT w="25400" h="38100"/>
            </a:sp3d>
          </a:bodyPr>
          <a:lstStyle/>
          <a:p>
            <a:r>
              <a:rPr lang="en-US" sz="7200" b="1" dirty="0">
                <a:ln>
                  <a:solidFill>
                    <a:srgbClr val="0070C0"/>
                  </a:solidFill>
                </a:ln>
                <a:solidFill>
                  <a:schemeClr val="accent4"/>
                </a:solidFill>
                <a:effectLst>
                  <a:glow rad="228600">
                    <a:schemeClr val="accent4">
                      <a:satMod val="175000"/>
                      <a:alpha val="40000"/>
                    </a:schemeClr>
                  </a:glow>
                </a:effectLst>
              </a:rPr>
              <a:t>THANK</a:t>
            </a:r>
            <a:r>
              <a:rPr lang="en-US" sz="7200" b="1" dirty="0">
                <a:ln>
                  <a:solidFill>
                    <a:srgbClr val="0070C0"/>
                  </a:solidFill>
                </a:ln>
                <a:solidFill>
                  <a:schemeClr val="accent4"/>
                </a:solidFill>
              </a:rPr>
              <a:t> </a:t>
            </a:r>
            <a:r>
              <a:rPr lang="en-US" sz="7200" b="1" dirty="0">
                <a:ln>
                  <a:solidFill>
                    <a:srgbClr val="0070C0"/>
                  </a:solidFill>
                </a:ln>
                <a:solidFill>
                  <a:schemeClr val="accent4"/>
                </a:solidFill>
                <a:effectLst>
                  <a:glow rad="228600">
                    <a:schemeClr val="accent4">
                      <a:satMod val="175000"/>
                      <a:alpha val="40000"/>
                    </a:schemeClr>
                  </a:glow>
                </a:effectLst>
              </a:rPr>
              <a:t>YOU</a:t>
            </a:r>
            <a:endParaRPr lang="en-US" sz="7200" b="1" dirty="0">
              <a:ln>
                <a:solidFill>
                  <a:schemeClr val="tx1"/>
                </a:solidFill>
              </a:ln>
              <a:solidFill>
                <a:schemeClr val="tx1"/>
              </a:solidFill>
              <a:effectLst>
                <a:glow rad="228600">
                  <a:schemeClr val="accent4">
                    <a:satMod val="175000"/>
                    <a:alpha val="40000"/>
                  </a:schemeClr>
                </a:glow>
              </a:effectLst>
            </a:endParaRPr>
          </a:p>
        </p:txBody>
      </p:sp>
    </p:spTree>
    <p:extLst>
      <p:ext uri="{BB962C8B-B14F-4D97-AF65-F5344CB8AC3E}">
        <p14:creationId xmlns:p14="http://schemas.microsoft.com/office/powerpoint/2010/main" val="431113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title"/>
          </p:nvPr>
        </p:nvSpPr>
        <p:spPr>
          <a:xfrm>
            <a:off x="564137" y="1269402"/>
            <a:ext cx="5092906" cy="704625"/>
          </a:xfrm>
          <a:prstGeom prst="rect">
            <a:avLst/>
          </a:prstGeom>
          <a:noFill/>
          <a:ln>
            <a:noFill/>
          </a:ln>
        </p:spPr>
        <p:txBody>
          <a:bodyPr spcFirstLastPara="1" wrap="square" lIns="91425" tIns="45700" rIns="91425" bIns="45700" anchor="b" anchorCtr="0">
            <a:normAutofit/>
          </a:bodyPr>
          <a:lstStyle/>
          <a:p>
            <a:pPr marL="571500" lvl="0" indent="-571500" algn="just" rtl="0">
              <a:spcBef>
                <a:spcPts val="0"/>
              </a:spcBef>
              <a:spcAft>
                <a:spcPts val="0"/>
              </a:spcAft>
              <a:buClr>
                <a:schemeClr val="lt2"/>
              </a:buClr>
              <a:buSzPts val="3600"/>
              <a:buFont typeface="Arial"/>
              <a:buChar char="•"/>
            </a:pPr>
            <a:r>
              <a:rPr lang="en-IN"/>
              <a:t>Networking</a:t>
            </a:r>
            <a:endParaRPr/>
          </a:p>
        </p:txBody>
      </p:sp>
      <p:pic>
        <p:nvPicPr>
          <p:cNvPr id="173" name="Google Shape;173;p5"/>
          <p:cNvPicPr preferRelativeResize="0">
            <a:picLocks noGrp="1"/>
          </p:cNvPicPr>
          <p:nvPr>
            <p:ph type="pic" idx="2"/>
          </p:nvPr>
        </p:nvPicPr>
        <p:blipFill rotWithShape="1">
          <a:blip r:embed="rId3">
            <a:alphaModFix/>
          </a:blip>
          <a:srcRect l="30618" r="30618"/>
          <a:stretch/>
        </p:blipFill>
        <p:spPr>
          <a:xfrm>
            <a:off x="7299170" y="736222"/>
            <a:ext cx="3276494" cy="5385556"/>
          </a:xfrm>
          <a:prstGeom prst="roundRect">
            <a:avLst>
              <a:gd name="adj" fmla="val 1858"/>
            </a:avLst>
          </a:prstGeom>
          <a:noFill/>
          <a:ln>
            <a:noFill/>
          </a:ln>
          <a:effectLst>
            <a:outerShdw blurRad="50800" dist="50800" dir="5400000" algn="tl" rotWithShape="0">
              <a:srgbClr val="000000">
                <a:alpha val="42745"/>
              </a:srgbClr>
            </a:outerShdw>
          </a:effectLst>
        </p:spPr>
      </p:pic>
      <p:sp>
        <p:nvSpPr>
          <p:cNvPr id="174" name="Google Shape;174;p5"/>
          <p:cNvSpPr txBox="1">
            <a:spLocks noGrp="1"/>
          </p:cNvSpPr>
          <p:nvPr>
            <p:ph type="body" idx="1"/>
          </p:nvPr>
        </p:nvSpPr>
        <p:spPr>
          <a:xfrm>
            <a:off x="381257" y="2690006"/>
            <a:ext cx="6735033" cy="14779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IN" sz="2000"/>
              <a:t>Networking, Also known as computer networking is the of transporting &amp; exchanging data or information &amp; having communication between connected  nodes over a shared medium.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1154953" y="1073224"/>
            <a:ext cx="3401064" cy="1098476"/>
          </a:xfrm>
          <a:prstGeom prst="rect">
            <a:avLst/>
          </a:prstGeom>
          <a:noFill/>
          <a:ln>
            <a:noFill/>
          </a:ln>
        </p:spPr>
        <p:txBody>
          <a:bodyPr spcFirstLastPara="1" wrap="square" lIns="91425" tIns="45700" rIns="91425" bIns="45700" anchor="b" anchorCtr="0">
            <a:noAutofit/>
          </a:bodyPr>
          <a:lstStyle/>
          <a:p>
            <a:pPr marL="342900" lvl="0" indent="-342900" algn="just" rtl="0">
              <a:spcBef>
                <a:spcPts val="0"/>
              </a:spcBef>
              <a:spcAft>
                <a:spcPts val="0"/>
              </a:spcAft>
              <a:buClr>
                <a:schemeClr val="lt2"/>
              </a:buClr>
              <a:buSzPts val="3600"/>
              <a:buFont typeface="Arial"/>
              <a:buChar char="•"/>
            </a:pPr>
            <a:r>
              <a:rPr lang="en-IN" sz="3600"/>
              <a:t>Internet</a:t>
            </a:r>
            <a:endParaRPr/>
          </a:p>
        </p:txBody>
      </p:sp>
      <p:pic>
        <p:nvPicPr>
          <p:cNvPr id="180" name="Google Shape;180;p6"/>
          <p:cNvPicPr preferRelativeResize="0">
            <a:picLocks noGrp="1"/>
          </p:cNvPicPr>
          <p:nvPr>
            <p:ph type="body" idx="1"/>
          </p:nvPr>
        </p:nvPicPr>
        <p:blipFill rotWithShape="1">
          <a:blip r:embed="rId3">
            <a:alphaModFix/>
          </a:blip>
          <a:srcRect/>
          <a:stretch/>
        </p:blipFill>
        <p:spPr>
          <a:xfrm>
            <a:off x="6665364" y="1277546"/>
            <a:ext cx="4898572" cy="4572000"/>
          </a:xfrm>
          <a:prstGeom prst="rect">
            <a:avLst/>
          </a:prstGeom>
          <a:noFill/>
          <a:ln>
            <a:noFill/>
          </a:ln>
        </p:spPr>
      </p:pic>
      <p:sp>
        <p:nvSpPr>
          <p:cNvPr id="181" name="Google Shape;181;p6"/>
          <p:cNvSpPr txBox="1">
            <a:spLocks noGrp="1"/>
          </p:cNvSpPr>
          <p:nvPr>
            <p:ph type="body" idx="2"/>
          </p:nvPr>
        </p:nvSpPr>
        <p:spPr>
          <a:xfrm>
            <a:off x="369644" y="2978674"/>
            <a:ext cx="5912822" cy="10984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IN" sz="2000"/>
              <a:t>“Collection of networks  is known as internet”.</a:t>
            </a:r>
            <a:endParaRPr/>
          </a:p>
          <a:p>
            <a:pPr marL="0" lvl="0" indent="0" algn="l" rtl="0">
              <a:spcBef>
                <a:spcPts val="1000"/>
              </a:spcBef>
              <a:spcAft>
                <a:spcPts val="0"/>
              </a:spcAft>
              <a:buSzPts val="1600"/>
              <a:buNone/>
            </a:pPr>
            <a:r>
              <a:rPr lang="en-IN" sz="2000"/>
              <a:t>Advance Research Projects Agency Network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617070" y="1753496"/>
            <a:ext cx="4941047" cy="688490"/>
          </a:xfrm>
          <a:prstGeom prst="rect">
            <a:avLst/>
          </a:prstGeom>
          <a:noFill/>
          <a:ln>
            <a:noFill/>
          </a:ln>
        </p:spPr>
        <p:txBody>
          <a:bodyPr spcFirstLastPara="1" wrap="square" lIns="91425" tIns="45700" rIns="91425" bIns="45700" anchor="b" anchorCtr="0">
            <a:noAutofit/>
          </a:bodyPr>
          <a:lstStyle/>
          <a:p>
            <a:pPr marL="342900" lvl="0" indent="-342900" algn="just" rtl="0">
              <a:spcBef>
                <a:spcPts val="0"/>
              </a:spcBef>
              <a:spcAft>
                <a:spcPts val="0"/>
              </a:spcAft>
              <a:buClr>
                <a:schemeClr val="lt2"/>
              </a:buClr>
              <a:buSzPts val="3600"/>
              <a:buFont typeface="Arial"/>
              <a:buChar char="•"/>
            </a:pPr>
            <a:r>
              <a:rPr lang="en-IN" sz="3600"/>
              <a:t>Message Or Token</a:t>
            </a:r>
            <a:endParaRPr/>
          </a:p>
        </p:txBody>
      </p:sp>
      <p:pic>
        <p:nvPicPr>
          <p:cNvPr id="187" name="Google Shape;187;p7"/>
          <p:cNvPicPr preferRelativeResize="0">
            <a:picLocks noGrp="1"/>
          </p:cNvPicPr>
          <p:nvPr>
            <p:ph type="body" idx="1"/>
          </p:nvPr>
        </p:nvPicPr>
        <p:blipFill rotWithShape="1">
          <a:blip r:embed="rId3">
            <a:alphaModFix/>
          </a:blip>
          <a:srcRect/>
          <a:stretch/>
        </p:blipFill>
        <p:spPr>
          <a:xfrm>
            <a:off x="8275272" y="2297506"/>
            <a:ext cx="2787817" cy="2090863"/>
          </a:xfrm>
          <a:prstGeom prst="rect">
            <a:avLst/>
          </a:prstGeom>
          <a:noFill/>
          <a:ln>
            <a:noFill/>
          </a:ln>
        </p:spPr>
      </p:pic>
      <p:sp>
        <p:nvSpPr>
          <p:cNvPr id="188" name="Google Shape;188;p7"/>
          <p:cNvSpPr txBox="1">
            <a:spLocks noGrp="1"/>
          </p:cNvSpPr>
          <p:nvPr>
            <p:ph type="body" idx="2"/>
          </p:nvPr>
        </p:nvSpPr>
        <p:spPr>
          <a:xfrm>
            <a:off x="358886" y="2853167"/>
            <a:ext cx="7149951" cy="68849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00"/>
              <a:buNone/>
            </a:pPr>
            <a:r>
              <a:rPr lang="en-IN" sz="2000"/>
              <a:t>when one of the system on the network has the “token”. It can send information to the other networks.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lt2"/>
              </a:buClr>
              <a:buSzPts val="3600"/>
              <a:buFont typeface="Arial"/>
              <a:buChar char="•"/>
            </a:pPr>
            <a:r>
              <a:rPr lang="en-IN" sz="3600"/>
              <a:t>Architecture</a:t>
            </a:r>
            <a:endParaRPr/>
          </a:p>
        </p:txBody>
      </p:sp>
      <p:sp>
        <p:nvSpPr>
          <p:cNvPr id="194" name="Google Shape;194;p8"/>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920"/>
              <a:buNone/>
            </a:pPr>
            <a:r>
              <a:rPr lang="en-IN"/>
              <a:t>Peer-to-peer Model</a:t>
            </a:r>
            <a:endParaRPr/>
          </a:p>
        </p:txBody>
      </p:sp>
      <p:sp>
        <p:nvSpPr>
          <p:cNvPr id="195" name="Google Shape;195;p8"/>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IN"/>
              <a:t>Decentralized Network</a:t>
            </a:r>
            <a:endParaRPr/>
          </a:p>
          <a:p>
            <a:pPr marL="0" lvl="0" indent="0" algn="l" rtl="0">
              <a:spcBef>
                <a:spcPts val="1000"/>
              </a:spcBef>
              <a:spcAft>
                <a:spcPts val="0"/>
              </a:spcAft>
              <a:buSzPts val="1440"/>
              <a:buNone/>
            </a:pPr>
            <a:endParaRPr/>
          </a:p>
        </p:txBody>
      </p:sp>
      <p:sp>
        <p:nvSpPr>
          <p:cNvPr id="196" name="Google Shape;196;p8"/>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920"/>
              <a:buNone/>
            </a:pPr>
            <a:r>
              <a:rPr lang="en-IN"/>
              <a:t>Client-Server Model</a:t>
            </a:r>
            <a:endParaRPr/>
          </a:p>
        </p:txBody>
      </p:sp>
      <p:sp>
        <p:nvSpPr>
          <p:cNvPr id="197" name="Google Shape;197;p8"/>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IN"/>
              <a:t>Centralized Network</a:t>
            </a:r>
            <a:endParaRPr/>
          </a:p>
        </p:txBody>
      </p:sp>
      <p:pic>
        <p:nvPicPr>
          <p:cNvPr id="198" name="Google Shape;198;p8"/>
          <p:cNvPicPr preferRelativeResize="0"/>
          <p:nvPr/>
        </p:nvPicPr>
        <p:blipFill rotWithShape="1">
          <a:blip r:embed="rId3">
            <a:alphaModFix/>
          </a:blip>
          <a:srcRect/>
          <a:stretch/>
        </p:blipFill>
        <p:spPr>
          <a:xfrm>
            <a:off x="1270723" y="3142614"/>
            <a:ext cx="2698133" cy="2452848"/>
          </a:xfrm>
          <a:prstGeom prst="rect">
            <a:avLst/>
          </a:prstGeom>
          <a:noFill/>
          <a:ln>
            <a:noFill/>
          </a:ln>
        </p:spPr>
      </p:pic>
      <p:pic>
        <p:nvPicPr>
          <p:cNvPr id="199" name="Google Shape;199;p8"/>
          <p:cNvPicPr preferRelativeResize="0"/>
          <p:nvPr/>
        </p:nvPicPr>
        <p:blipFill rotWithShape="1">
          <a:blip r:embed="rId4">
            <a:alphaModFix/>
          </a:blip>
          <a:srcRect/>
          <a:stretch/>
        </p:blipFill>
        <p:spPr>
          <a:xfrm>
            <a:off x="5667062" y="3175476"/>
            <a:ext cx="3629979" cy="24199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742950" lvl="0" indent="-742950" algn="l" rtl="0">
              <a:spcBef>
                <a:spcPts val="0"/>
              </a:spcBef>
              <a:spcAft>
                <a:spcPts val="0"/>
              </a:spcAft>
              <a:buClr>
                <a:schemeClr val="lt2"/>
              </a:buClr>
              <a:buSzPts val="4200"/>
              <a:buFont typeface="Arial"/>
              <a:buChar char="•"/>
            </a:pPr>
            <a:r>
              <a:rPr lang="en-IN"/>
              <a:t>NETWORKING TYPES</a:t>
            </a:r>
            <a:endParaRPr/>
          </a:p>
        </p:txBody>
      </p:sp>
      <p:sp>
        <p:nvSpPr>
          <p:cNvPr id="205" name="Google Shape;205;p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IN"/>
              <a:t>LAN Network</a:t>
            </a:r>
            <a:endParaRPr/>
          </a:p>
          <a:p>
            <a:pPr marL="342900" lvl="0" indent="-342900" algn="l" rtl="0">
              <a:spcBef>
                <a:spcPts val="1000"/>
              </a:spcBef>
              <a:spcAft>
                <a:spcPts val="0"/>
              </a:spcAft>
              <a:buSzPts val="1600"/>
              <a:buChar char="►"/>
            </a:pPr>
            <a:r>
              <a:rPr lang="en-IN"/>
              <a:t>WAN Network</a:t>
            </a:r>
            <a:endParaRPr/>
          </a:p>
          <a:p>
            <a:pPr marL="342900" lvl="0" indent="-342900" algn="l" rtl="0">
              <a:spcBef>
                <a:spcPts val="1000"/>
              </a:spcBef>
              <a:spcAft>
                <a:spcPts val="0"/>
              </a:spcAft>
              <a:buSzPts val="1600"/>
              <a:buChar char="►"/>
            </a:pPr>
            <a:r>
              <a:rPr lang="en-IN"/>
              <a:t>MAN Network</a:t>
            </a:r>
            <a:endParaRPr/>
          </a:p>
          <a:p>
            <a:pPr marL="342900" lvl="0" indent="-342900" algn="l" rtl="0">
              <a:spcBef>
                <a:spcPts val="1000"/>
              </a:spcBef>
              <a:spcAft>
                <a:spcPts val="0"/>
              </a:spcAft>
              <a:buSzPts val="1600"/>
              <a:buChar char="►"/>
            </a:pPr>
            <a:r>
              <a:rPr lang="en-IN"/>
              <a:t>PAN Network</a:t>
            </a:r>
            <a:endParaRPr/>
          </a:p>
          <a:p>
            <a:pPr marL="342900" lvl="0" indent="-342900" algn="l" rtl="0">
              <a:spcBef>
                <a:spcPts val="1000"/>
              </a:spcBef>
              <a:spcAft>
                <a:spcPts val="0"/>
              </a:spcAft>
              <a:buSzPts val="1600"/>
              <a:buChar char="►"/>
            </a:pPr>
            <a:r>
              <a:rPr lang="en-IN"/>
              <a:t>CAN Network</a:t>
            </a:r>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1135</Words>
  <Application>Microsoft Office PowerPoint</Application>
  <PresentationFormat>Widescreen</PresentationFormat>
  <Paragraphs>148</Paragraphs>
  <Slides>49</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Noto Sans Symbols</vt:lpstr>
      <vt:lpstr>Century Gothic</vt:lpstr>
      <vt:lpstr>Ion</vt:lpstr>
      <vt:lpstr>COMPUTER NETWORKING</vt:lpstr>
      <vt:lpstr>TOPICS TO COVER</vt:lpstr>
      <vt:lpstr>BASIC POINT NETWORKING</vt:lpstr>
      <vt:lpstr>Network</vt:lpstr>
      <vt:lpstr>Networking</vt:lpstr>
      <vt:lpstr>Internet</vt:lpstr>
      <vt:lpstr>Message Or Token</vt:lpstr>
      <vt:lpstr>Architecture</vt:lpstr>
      <vt:lpstr>NETWORKING TYPES</vt:lpstr>
      <vt:lpstr>Local Area Network(LAN)</vt:lpstr>
      <vt:lpstr>Wide Area Network(WAN)</vt:lpstr>
      <vt:lpstr>Metropolitan Area Network(MAN)</vt:lpstr>
      <vt:lpstr>Personal Area Network(PAN)</vt:lpstr>
      <vt:lpstr>Campus Area Network(CAN)</vt:lpstr>
      <vt:lpstr>NETWORKING TOPOLOGIES</vt:lpstr>
      <vt:lpstr>Bus Topologies</vt:lpstr>
      <vt:lpstr>Start Topologies</vt:lpstr>
      <vt:lpstr>Ring Topologies </vt:lpstr>
      <vt:lpstr>Tree Topologies </vt:lpstr>
      <vt:lpstr>Mesh Topologies</vt:lpstr>
      <vt:lpstr>Hybrid Topologies</vt:lpstr>
      <vt:lpstr>NETWORKING DEVICES IN NETWORK </vt:lpstr>
      <vt:lpstr>Hub</vt:lpstr>
      <vt:lpstr>Switch</vt:lpstr>
      <vt:lpstr>Router</vt:lpstr>
      <vt:lpstr>Repeater</vt:lpstr>
      <vt:lpstr>Modem</vt:lpstr>
      <vt:lpstr>Bridge</vt:lpstr>
      <vt:lpstr>Gateway</vt:lpstr>
      <vt:lpstr>Nic card</vt:lpstr>
      <vt:lpstr>TRANSMISSION MODES</vt:lpstr>
      <vt:lpstr>Transmission Control Mode </vt:lpstr>
      <vt:lpstr>Simplex-Mode</vt:lpstr>
      <vt:lpstr>Half-Duplex-Mode</vt:lpstr>
      <vt:lpstr>Full-Duplex-Mode</vt:lpstr>
      <vt:lpstr>OSI MODEL</vt:lpstr>
      <vt:lpstr>OSI Model(open system interconnection model)</vt:lpstr>
      <vt:lpstr>PowerPoint Presentation</vt:lpstr>
      <vt:lpstr>Application Layer</vt:lpstr>
      <vt:lpstr>Presentation Layer</vt:lpstr>
      <vt:lpstr>Session Layer</vt:lpstr>
      <vt:lpstr>Transport Layer</vt:lpstr>
      <vt:lpstr>Network Layer</vt:lpstr>
      <vt:lpstr>Data Link Layer</vt:lpstr>
      <vt:lpstr>Physical Layer</vt:lpstr>
      <vt:lpstr>TCP/IP MODEL</vt:lpstr>
      <vt:lpstr>TCP/IP(Transmission Communication Protocol and Internet Protocol)model</vt:lpstr>
      <vt:lpstr>Layer of TCP/IP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Cyber Tech</dc:creator>
  <cp:lastModifiedBy>Rajkumar Jangid</cp:lastModifiedBy>
  <cp:revision>3</cp:revision>
  <dcterms:created xsi:type="dcterms:W3CDTF">2022-07-17T08:11:53Z</dcterms:created>
  <dcterms:modified xsi:type="dcterms:W3CDTF">2022-08-05T18:51:45Z</dcterms:modified>
</cp:coreProperties>
</file>