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63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21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0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3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0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6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0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5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A5D6-51F7-40A5-A74D-A4B7E7F16470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797991-32DF-419B-96FC-F194C0372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1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8A5A-8298-4C2F-B7B1-87F139A98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963" y="627077"/>
            <a:ext cx="9197639" cy="2262781"/>
          </a:xfrm>
        </p:spPr>
        <p:txBody>
          <a:bodyPr/>
          <a:lstStyle/>
          <a:p>
            <a:r>
              <a:rPr lang="en-US" dirty="0"/>
              <a:t>Coursera Capstone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rgbClr val="00B0F0"/>
                </a:solidFill>
              </a:rPr>
              <a:t>IBM DATA SCIENCE CAPSTONE PROJECT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D663-2BFC-4C9C-A4C8-0F6C8BC6E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409" y="3628087"/>
            <a:ext cx="9080193" cy="1126283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Opening a new Indian restaurant in Hyderabad , India.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By Rajkumar</a:t>
            </a:r>
            <a:endParaRPr lang="en-IN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86ED-3439-4CE7-AEED-0E6631A1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917" y="624110"/>
            <a:ext cx="6182686" cy="667795"/>
          </a:xfrm>
        </p:spPr>
        <p:txBody>
          <a:bodyPr>
            <a:normAutofit/>
          </a:bodyPr>
          <a:lstStyle/>
          <a:p>
            <a:r>
              <a:rPr lang="en-US" sz="2400" b="1" dirty="0"/>
              <a:t>Business Problem: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78DD-89C2-4076-91FB-DAB59CDE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857" y="1208015"/>
            <a:ext cx="9566755" cy="4703207"/>
          </a:xfrm>
        </p:spPr>
        <p:txBody>
          <a:bodyPr>
            <a:normAutofit/>
          </a:bodyPr>
          <a:lstStyle/>
          <a:p>
            <a:r>
              <a:rPr lang="en-US" sz="2000" dirty="0"/>
              <a:t> Location of the  restaurant is one of the most important decisions that will determine whether the restaurant will be a success or a failure </a:t>
            </a:r>
          </a:p>
          <a:p>
            <a:r>
              <a:rPr lang="en-US" sz="2000" dirty="0"/>
              <a:t> Objective: To analyze and select the best locations in the city of Hyderabad, India to open a new Indian restaurant.</a:t>
            </a:r>
          </a:p>
          <a:p>
            <a:r>
              <a:rPr lang="en-US" sz="2000" dirty="0"/>
              <a:t> This project is timely as the city is currently suffering from oversupply of Indian restaurants.</a:t>
            </a:r>
          </a:p>
          <a:p>
            <a:r>
              <a:rPr lang="en-US" sz="2000" dirty="0"/>
              <a:t>Business question :</a:t>
            </a:r>
          </a:p>
          <a:p>
            <a:pPr marL="0" indent="0">
              <a:buNone/>
            </a:pPr>
            <a:r>
              <a:rPr lang="en-US" sz="2000" dirty="0"/>
              <a:t>                -&gt;In the city of Hyderabad, India, if a property developer is looking to open a new Indian restaurant, where would you recommend that they open it?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580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1CCB-4F32-45A2-86EC-E1BC01CA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73" y="624110"/>
            <a:ext cx="9197640" cy="6342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43B5-3B68-4414-9ECA-ED8937EC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27" y="1258349"/>
            <a:ext cx="9315085" cy="4652873"/>
          </a:xfrm>
        </p:spPr>
        <p:txBody>
          <a:bodyPr>
            <a:normAutofit/>
          </a:bodyPr>
          <a:lstStyle/>
          <a:p>
            <a:r>
              <a:rPr lang="en-US" sz="2000" b="1" dirty="0"/>
              <a:t>Data required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➢List of neighborhoods in Hyderabad </a:t>
            </a:r>
          </a:p>
          <a:p>
            <a:pPr marL="0" indent="0">
              <a:buNone/>
            </a:pPr>
            <a:r>
              <a:rPr lang="en-US" sz="2000" dirty="0"/>
              <a:t>    ➢Latitude and longitude coordinates of the neighborhoods </a:t>
            </a:r>
          </a:p>
          <a:p>
            <a:pPr marL="0" indent="0">
              <a:buNone/>
            </a:pPr>
            <a:r>
              <a:rPr lang="en-US" sz="2000" dirty="0"/>
              <a:t>    ➢Venue data, particularly data related to Indian restaurants</a:t>
            </a:r>
          </a:p>
          <a:p>
            <a:r>
              <a:rPr lang="en-IN" sz="2000" b="1" dirty="0"/>
              <a:t>Sources of data :</a:t>
            </a:r>
          </a:p>
          <a:p>
            <a:pPr marL="0" indent="0">
              <a:buNone/>
            </a:pPr>
            <a:r>
              <a:rPr lang="en-IN" sz="2000" dirty="0"/>
              <a:t>     ➢Wikipedia page for neighbourhoods   (</a:t>
            </a:r>
            <a:r>
              <a:rPr lang="en-IN" sz="2000" dirty="0">
                <a:hlinkClick r:id="rId2"/>
              </a:rPr>
              <a:t>https://en.wikipedia.org/wiki/Category:Neighbourhoods_in_Hyderabad,_India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      ➢Geocoder package for latitude and longitude coordinates </a:t>
            </a:r>
          </a:p>
          <a:p>
            <a:pPr marL="0" indent="0">
              <a:buNone/>
            </a:pPr>
            <a:r>
              <a:rPr lang="en-IN" sz="2000" dirty="0"/>
              <a:t>      ➢Foursquare API for venue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42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1B61-FBE9-4453-AC5A-22625692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49" y="624110"/>
            <a:ext cx="9331863" cy="76007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CEF6-7940-4998-B4B4-46980CAA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136" y="1249960"/>
            <a:ext cx="9474476" cy="466126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Web scraping Wikipedia page for </a:t>
            </a:r>
            <a:r>
              <a:rPr lang="en-US" sz="2000" dirty="0" err="1"/>
              <a:t>neighbourhoods</a:t>
            </a:r>
            <a:r>
              <a:rPr lang="en-US" sz="2000" dirty="0"/>
              <a:t> list </a:t>
            </a:r>
          </a:p>
          <a:p>
            <a:pPr algn="just"/>
            <a:r>
              <a:rPr lang="en-US" sz="2000" dirty="0"/>
              <a:t> Get latitude and longitude coordinates using Geocoder </a:t>
            </a:r>
          </a:p>
          <a:p>
            <a:pPr algn="just"/>
            <a:r>
              <a:rPr lang="en-US" sz="2000" dirty="0"/>
              <a:t> Use Foursquare API to get venue data </a:t>
            </a:r>
          </a:p>
          <a:p>
            <a:pPr algn="just"/>
            <a:r>
              <a:rPr lang="en-US" sz="2000" dirty="0"/>
              <a:t> Group data by neighborhood and taking the mean of the frequency of        occurrence of each venue category</a:t>
            </a:r>
          </a:p>
          <a:p>
            <a:pPr algn="just"/>
            <a:r>
              <a:rPr lang="en-US" sz="2000" dirty="0"/>
              <a:t>  Filter venue category by Indian restaurant.</a:t>
            </a:r>
          </a:p>
          <a:p>
            <a:pPr algn="just"/>
            <a:r>
              <a:rPr lang="en-US" sz="2000" dirty="0"/>
              <a:t> Perform clustering on the data by using k-means clustering </a:t>
            </a:r>
          </a:p>
          <a:p>
            <a:pPr algn="just"/>
            <a:r>
              <a:rPr lang="en-US" sz="2000" dirty="0"/>
              <a:t> Visualize the clusters in a map using Folium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077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699-4A8E-45D3-A9B6-482A5D60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619314"/>
          </a:xfrm>
        </p:spPr>
        <p:txBody>
          <a:bodyPr>
            <a:normAutofit/>
          </a:bodyPr>
          <a:lstStyle/>
          <a:p>
            <a:r>
              <a:rPr lang="en-US" sz="3200" b="1" dirty="0"/>
              <a:t>Results: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E4C96-8E2F-48EC-8B3B-CA1A11A5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401" y="1063305"/>
            <a:ext cx="5362851" cy="46328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43684-6D1F-4DF7-BCB7-AD916955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0628" y="1166070"/>
            <a:ext cx="4743783" cy="4694979"/>
          </a:xfrm>
        </p:spPr>
        <p:txBody>
          <a:bodyPr/>
          <a:lstStyle/>
          <a:p>
            <a:r>
              <a:rPr lang="en-US" dirty="0"/>
              <a:t>• </a:t>
            </a:r>
            <a:r>
              <a:rPr lang="en-US" sz="2000" dirty="0"/>
              <a:t>Categorized the neighborhood's into 3 clusters: </a:t>
            </a:r>
          </a:p>
          <a:p>
            <a:r>
              <a:rPr lang="en-US" sz="2000" dirty="0"/>
              <a:t>➢ </a:t>
            </a:r>
            <a:r>
              <a:rPr lang="en-US" sz="2000" b="1" dirty="0"/>
              <a:t>Cluster 1(red):          </a:t>
            </a:r>
            <a:r>
              <a:rPr lang="en-US" sz="2000" dirty="0"/>
              <a:t>Neighborhoods with high concentration of Indian restaurants.</a:t>
            </a:r>
          </a:p>
          <a:p>
            <a:r>
              <a:rPr lang="en-US" sz="2000" dirty="0"/>
              <a:t>➢ </a:t>
            </a:r>
            <a:r>
              <a:rPr lang="en-US" sz="2000" b="1" dirty="0"/>
              <a:t>Cluster 2(light pink): </a:t>
            </a:r>
            <a:r>
              <a:rPr lang="en-US" sz="2000" dirty="0"/>
              <a:t>Neighborhoods with moderate number of Indian restaurants.</a:t>
            </a:r>
          </a:p>
          <a:p>
            <a:r>
              <a:rPr lang="en-US" sz="2000" dirty="0"/>
              <a:t>➢ </a:t>
            </a:r>
            <a:r>
              <a:rPr lang="en-US" sz="2000" b="1" dirty="0"/>
              <a:t>Cluster 3(mint green):</a:t>
            </a:r>
            <a:r>
              <a:rPr lang="en-US" sz="2000" dirty="0"/>
              <a:t> Neighborhoods with low number to no existence of Indian restaurants.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357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183-4F50-40BA-AD9F-4191E74A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251" y="624110"/>
            <a:ext cx="9256362" cy="802018"/>
          </a:xfrm>
        </p:spPr>
        <p:txBody>
          <a:bodyPr/>
          <a:lstStyle/>
          <a:p>
            <a:r>
              <a:rPr lang="en-US" b="1" dirty="0"/>
              <a:t>Discussion: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D917-59A0-4B3E-91AD-883067EB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582" y="1540189"/>
            <a:ext cx="9256362" cy="377762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Most of the Indian restaurants are concentrated in the central area of the city .</a:t>
            </a:r>
          </a:p>
          <a:p>
            <a:r>
              <a:rPr lang="en-US" sz="2000" dirty="0"/>
              <a:t> Highest number in cluster 1 and moderate number in cluster 2. </a:t>
            </a:r>
          </a:p>
          <a:p>
            <a:r>
              <a:rPr lang="en-US" sz="2000" dirty="0"/>
              <a:t> Cluster 3 has very low number to no Indian restaurants in the neighborhoods</a:t>
            </a:r>
          </a:p>
          <a:p>
            <a:r>
              <a:rPr lang="en-US" sz="2000" dirty="0"/>
              <a:t> Oversupply of Indian restaurants mostly happened in the central area of the city, with the suburb area still have very few shopping malls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06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58BA-0AE5-4593-9B9D-558E9732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15" y="624110"/>
            <a:ext cx="5687735" cy="776851"/>
          </a:xfrm>
        </p:spPr>
        <p:txBody>
          <a:bodyPr/>
          <a:lstStyle/>
          <a:p>
            <a:r>
              <a:rPr lang="en-US" b="1" dirty="0"/>
              <a:t>Recommendations: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D269-DFC4-498B-9432-122E24AA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14" y="1602297"/>
            <a:ext cx="9457698" cy="451026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Open Indian restaurant in neighborhoods in cluster 3 with little to no competition.</a:t>
            </a:r>
          </a:p>
          <a:p>
            <a:r>
              <a:rPr lang="en-US" sz="2000" dirty="0"/>
              <a:t> Can also open in neighborhoods in cluster 2 with moderate competition if have unique selling propositions to stand out from the competition.</a:t>
            </a:r>
          </a:p>
          <a:p>
            <a:r>
              <a:rPr lang="en-US" sz="2000" dirty="0"/>
              <a:t> Avoid neighborhoods in cluster 1, already high concentration of Indian restaurants and intense competition.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030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3AC7-5AE7-49D3-8EB8-0320679C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73" y="624110"/>
            <a:ext cx="9348640" cy="726518"/>
          </a:xfrm>
        </p:spPr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E36C-2113-4AA3-B3D6-CABB5DBB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69" y="1655427"/>
            <a:ext cx="9348641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Answer to business question: </a:t>
            </a:r>
            <a:r>
              <a:rPr lang="en-US" sz="2000" dirty="0"/>
              <a:t>The neighborhoods in cluster 3 are the most preferred locations to open a new Indian restaurant.</a:t>
            </a:r>
          </a:p>
          <a:p>
            <a:r>
              <a:rPr lang="en-US" sz="2000" dirty="0"/>
              <a:t> Findings of this project will help the relevant stakeholders to capitalize on the opportunities on high potential locations while avoiding overcrowded areas in their decisions to open a new Indian restaurant.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02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99E8-BF22-40B8-AC99-97DACD61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Thank you</a:t>
            </a:r>
            <a:endParaRPr lang="en-IN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Thank You Presentation Slide | Thank You Templates | SlideUpLift">
            <a:extLst>
              <a:ext uri="{FF2B5EF4-FFF2-40B4-BE49-F238E27FC236}">
                <a16:creationId xmlns:a16="http://schemas.microsoft.com/office/drawing/2014/main" id="{DF3DCB2E-36CE-4A79-B5A8-B4119E78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3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517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Coursera Capstone  IBM DATA SCIENCE CAPSTONE PROJECT</vt:lpstr>
      <vt:lpstr>Business Problem:</vt:lpstr>
      <vt:lpstr>Data</vt:lpstr>
      <vt:lpstr>Methodology</vt:lpstr>
      <vt:lpstr>Results:</vt:lpstr>
      <vt:lpstr>Discussion:</vt:lpstr>
      <vt:lpstr>Recommendations: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IBM DATA SCIENCE CAPSTONE PROJECT</dc:title>
  <dc:creator>Rajkumar Yaroju</dc:creator>
  <cp:lastModifiedBy>Rajkumar Yaroju</cp:lastModifiedBy>
  <cp:revision>5</cp:revision>
  <dcterms:created xsi:type="dcterms:W3CDTF">2020-06-02T14:51:56Z</dcterms:created>
  <dcterms:modified xsi:type="dcterms:W3CDTF">2020-06-02T16:05:32Z</dcterms:modified>
</cp:coreProperties>
</file>