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7" r:id="rId3"/>
    <p:sldId id="268" r:id="rId4"/>
    <p:sldId id="266" r:id="rId5"/>
    <p:sldId id="257" r:id="rId6"/>
    <p:sldId id="259" r:id="rId7"/>
    <p:sldId id="258" r:id="rId8"/>
    <p:sldId id="275" r:id="rId9"/>
    <p:sldId id="276" r:id="rId10"/>
    <p:sldId id="260" r:id="rId11"/>
    <p:sldId id="261" r:id="rId12"/>
    <p:sldId id="262" r:id="rId13"/>
    <p:sldId id="263" r:id="rId14"/>
    <p:sldId id="264" r:id="rId15"/>
    <p:sldId id="265" r:id="rId16"/>
    <p:sldId id="269" r:id="rId17"/>
    <p:sldId id="270" r:id="rId18"/>
    <p:sldId id="271" r:id="rId19"/>
    <p:sldId id="272" r:id="rId20"/>
    <p:sldId id="273"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660"/>
  </p:normalViewPr>
  <p:slideViewPr>
    <p:cSldViewPr snapToGrid="0">
      <p:cViewPr varScale="1">
        <p:scale>
          <a:sx n="83" d="100"/>
          <a:sy n="83" d="100"/>
        </p:scale>
        <p:origin x="63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0A0D32-8EDC-4FB2-B432-1936F880A0B6}" type="datetimeFigureOut">
              <a:rPr lang="en-US" smtClean="0"/>
              <a:t>17-Aug-23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F6B93-5606-4CC6-8E25-2BA5E79EEE92}" type="slidenum">
              <a:rPr lang="en-US" smtClean="0"/>
              <a:t>‹#›</a:t>
            </a:fld>
            <a:endParaRPr lang="en-US"/>
          </a:p>
        </p:txBody>
      </p:sp>
    </p:spTree>
    <p:extLst>
      <p:ext uri="{BB962C8B-B14F-4D97-AF65-F5344CB8AC3E}">
        <p14:creationId xmlns:p14="http://schemas.microsoft.com/office/powerpoint/2010/main" val="1187925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6F6B93-5606-4CC6-8E25-2BA5E79EEE92}" type="slidenum">
              <a:rPr lang="en-US" smtClean="0"/>
              <a:t>20</a:t>
            </a:fld>
            <a:endParaRPr lang="en-US"/>
          </a:p>
        </p:txBody>
      </p:sp>
    </p:spTree>
    <p:extLst>
      <p:ext uri="{BB962C8B-B14F-4D97-AF65-F5344CB8AC3E}">
        <p14:creationId xmlns:p14="http://schemas.microsoft.com/office/powerpoint/2010/main" val="1802232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6F6B93-5606-4CC6-8E25-2BA5E79EEE92}" type="slidenum">
              <a:rPr lang="en-US" smtClean="0"/>
              <a:t>21</a:t>
            </a:fld>
            <a:endParaRPr lang="en-US"/>
          </a:p>
        </p:txBody>
      </p:sp>
    </p:spTree>
    <p:extLst>
      <p:ext uri="{BB962C8B-B14F-4D97-AF65-F5344CB8AC3E}">
        <p14:creationId xmlns:p14="http://schemas.microsoft.com/office/powerpoint/2010/main" val="4168913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F2179D-4016-4AB0-859A-41FD5FC0EBDD}" type="datetimeFigureOut">
              <a:rPr lang="en-US" smtClean="0"/>
              <a:t>17-Aug-23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94CE3-15B9-47EE-9B14-8AA314C09790}" type="slidenum">
              <a:rPr lang="en-US" smtClean="0"/>
              <a:t>‹#›</a:t>
            </a:fld>
            <a:endParaRPr lang="en-US"/>
          </a:p>
        </p:txBody>
      </p:sp>
    </p:spTree>
    <p:extLst>
      <p:ext uri="{BB962C8B-B14F-4D97-AF65-F5344CB8AC3E}">
        <p14:creationId xmlns:p14="http://schemas.microsoft.com/office/powerpoint/2010/main" val="32818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F2179D-4016-4AB0-859A-41FD5FC0EBDD}" type="datetimeFigureOut">
              <a:rPr lang="en-US" smtClean="0"/>
              <a:t>17-Aug-23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94CE3-15B9-47EE-9B14-8AA314C09790}" type="slidenum">
              <a:rPr lang="en-US" smtClean="0"/>
              <a:t>‹#›</a:t>
            </a:fld>
            <a:endParaRPr lang="en-US"/>
          </a:p>
        </p:txBody>
      </p:sp>
    </p:spTree>
    <p:extLst>
      <p:ext uri="{BB962C8B-B14F-4D97-AF65-F5344CB8AC3E}">
        <p14:creationId xmlns:p14="http://schemas.microsoft.com/office/powerpoint/2010/main" val="406908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F2179D-4016-4AB0-859A-41FD5FC0EBDD}" type="datetimeFigureOut">
              <a:rPr lang="en-US" smtClean="0"/>
              <a:t>17-Aug-23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94CE3-15B9-47EE-9B14-8AA314C09790}" type="slidenum">
              <a:rPr lang="en-US" smtClean="0"/>
              <a:t>‹#›</a:t>
            </a:fld>
            <a:endParaRPr lang="en-US"/>
          </a:p>
        </p:txBody>
      </p:sp>
    </p:spTree>
    <p:extLst>
      <p:ext uri="{BB962C8B-B14F-4D97-AF65-F5344CB8AC3E}">
        <p14:creationId xmlns:p14="http://schemas.microsoft.com/office/powerpoint/2010/main" val="412923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F2179D-4016-4AB0-859A-41FD5FC0EBDD}" type="datetimeFigureOut">
              <a:rPr lang="en-US" smtClean="0"/>
              <a:t>17-Aug-23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94CE3-15B9-47EE-9B14-8AA314C09790}" type="slidenum">
              <a:rPr lang="en-US" smtClean="0"/>
              <a:t>‹#›</a:t>
            </a:fld>
            <a:endParaRPr lang="en-US"/>
          </a:p>
        </p:txBody>
      </p:sp>
    </p:spTree>
    <p:extLst>
      <p:ext uri="{BB962C8B-B14F-4D97-AF65-F5344CB8AC3E}">
        <p14:creationId xmlns:p14="http://schemas.microsoft.com/office/powerpoint/2010/main" val="2669522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F2179D-4016-4AB0-859A-41FD5FC0EBDD}" type="datetimeFigureOut">
              <a:rPr lang="en-US" smtClean="0"/>
              <a:t>17-Aug-23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94CE3-15B9-47EE-9B14-8AA314C09790}" type="slidenum">
              <a:rPr lang="en-US" smtClean="0"/>
              <a:t>‹#›</a:t>
            </a:fld>
            <a:endParaRPr lang="en-US"/>
          </a:p>
        </p:txBody>
      </p:sp>
    </p:spTree>
    <p:extLst>
      <p:ext uri="{BB962C8B-B14F-4D97-AF65-F5344CB8AC3E}">
        <p14:creationId xmlns:p14="http://schemas.microsoft.com/office/powerpoint/2010/main" val="806161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F2179D-4016-4AB0-859A-41FD5FC0EBDD}" type="datetimeFigureOut">
              <a:rPr lang="en-US" smtClean="0"/>
              <a:t>17-Aug-23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F94CE3-15B9-47EE-9B14-8AA314C09790}" type="slidenum">
              <a:rPr lang="en-US" smtClean="0"/>
              <a:t>‹#›</a:t>
            </a:fld>
            <a:endParaRPr lang="en-US"/>
          </a:p>
        </p:txBody>
      </p:sp>
    </p:spTree>
    <p:extLst>
      <p:ext uri="{BB962C8B-B14F-4D97-AF65-F5344CB8AC3E}">
        <p14:creationId xmlns:p14="http://schemas.microsoft.com/office/powerpoint/2010/main" val="1437064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F2179D-4016-4AB0-859A-41FD5FC0EBDD}" type="datetimeFigureOut">
              <a:rPr lang="en-US" smtClean="0"/>
              <a:t>17-Aug-23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F94CE3-15B9-47EE-9B14-8AA314C09790}" type="slidenum">
              <a:rPr lang="en-US" smtClean="0"/>
              <a:t>‹#›</a:t>
            </a:fld>
            <a:endParaRPr lang="en-US"/>
          </a:p>
        </p:txBody>
      </p:sp>
    </p:spTree>
    <p:extLst>
      <p:ext uri="{BB962C8B-B14F-4D97-AF65-F5344CB8AC3E}">
        <p14:creationId xmlns:p14="http://schemas.microsoft.com/office/powerpoint/2010/main" val="7420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F2179D-4016-4AB0-859A-41FD5FC0EBDD}" type="datetimeFigureOut">
              <a:rPr lang="en-US" smtClean="0"/>
              <a:t>17-Aug-23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F94CE3-15B9-47EE-9B14-8AA314C09790}" type="slidenum">
              <a:rPr lang="en-US" smtClean="0"/>
              <a:t>‹#›</a:t>
            </a:fld>
            <a:endParaRPr lang="en-US"/>
          </a:p>
        </p:txBody>
      </p:sp>
    </p:spTree>
    <p:extLst>
      <p:ext uri="{BB962C8B-B14F-4D97-AF65-F5344CB8AC3E}">
        <p14:creationId xmlns:p14="http://schemas.microsoft.com/office/powerpoint/2010/main" val="3599622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2179D-4016-4AB0-859A-41FD5FC0EBDD}" type="datetimeFigureOut">
              <a:rPr lang="en-US" smtClean="0"/>
              <a:t>17-Aug-23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F94CE3-15B9-47EE-9B14-8AA314C09790}" type="slidenum">
              <a:rPr lang="en-US" smtClean="0"/>
              <a:t>‹#›</a:t>
            </a:fld>
            <a:endParaRPr lang="en-US"/>
          </a:p>
        </p:txBody>
      </p:sp>
    </p:spTree>
    <p:extLst>
      <p:ext uri="{BB962C8B-B14F-4D97-AF65-F5344CB8AC3E}">
        <p14:creationId xmlns:p14="http://schemas.microsoft.com/office/powerpoint/2010/main" val="1927330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F2179D-4016-4AB0-859A-41FD5FC0EBDD}" type="datetimeFigureOut">
              <a:rPr lang="en-US" smtClean="0"/>
              <a:t>17-Aug-23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F94CE3-15B9-47EE-9B14-8AA314C09790}" type="slidenum">
              <a:rPr lang="en-US" smtClean="0"/>
              <a:t>‹#›</a:t>
            </a:fld>
            <a:endParaRPr lang="en-US"/>
          </a:p>
        </p:txBody>
      </p:sp>
    </p:spTree>
    <p:extLst>
      <p:ext uri="{BB962C8B-B14F-4D97-AF65-F5344CB8AC3E}">
        <p14:creationId xmlns:p14="http://schemas.microsoft.com/office/powerpoint/2010/main" val="1190850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F2179D-4016-4AB0-859A-41FD5FC0EBDD}" type="datetimeFigureOut">
              <a:rPr lang="en-US" smtClean="0"/>
              <a:t>17-Aug-23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F94CE3-15B9-47EE-9B14-8AA314C09790}" type="slidenum">
              <a:rPr lang="en-US" smtClean="0"/>
              <a:t>‹#›</a:t>
            </a:fld>
            <a:endParaRPr lang="en-US"/>
          </a:p>
        </p:txBody>
      </p:sp>
    </p:spTree>
    <p:extLst>
      <p:ext uri="{BB962C8B-B14F-4D97-AF65-F5344CB8AC3E}">
        <p14:creationId xmlns:p14="http://schemas.microsoft.com/office/powerpoint/2010/main" val="634701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F2179D-4016-4AB0-859A-41FD5FC0EBDD}" type="datetimeFigureOut">
              <a:rPr lang="en-US" smtClean="0"/>
              <a:t>17-Aug-23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F94CE3-15B9-47EE-9B14-8AA314C09790}" type="slidenum">
              <a:rPr lang="en-US" smtClean="0"/>
              <a:t>‹#›</a:t>
            </a:fld>
            <a:endParaRPr lang="en-US"/>
          </a:p>
        </p:txBody>
      </p:sp>
    </p:spTree>
    <p:extLst>
      <p:ext uri="{BB962C8B-B14F-4D97-AF65-F5344CB8AC3E}">
        <p14:creationId xmlns:p14="http://schemas.microsoft.com/office/powerpoint/2010/main" val="2372374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91384" y="198043"/>
            <a:ext cx="6096000" cy="707886"/>
          </a:xfrm>
          <a:prstGeom prst="rect">
            <a:avLst/>
          </a:prstGeom>
        </p:spPr>
        <p:txBody>
          <a:bodyPr>
            <a:spAutoFit/>
          </a:bodyPr>
          <a:lstStyle/>
          <a:p>
            <a:pPr algn="ctr"/>
            <a:r>
              <a:rPr lang="en-US" sz="4000" b="1" dirty="0" smtClean="0"/>
              <a:t> TRY THIS</a:t>
            </a:r>
          </a:p>
        </p:txBody>
      </p:sp>
      <p:sp>
        <p:nvSpPr>
          <p:cNvPr id="2" name="Rectangle 1"/>
          <p:cNvSpPr>
            <a:spLocks noChangeArrowheads="1"/>
          </p:cNvSpPr>
          <p:nvPr/>
        </p:nvSpPr>
        <p:spPr bwMode="auto">
          <a:xfrm>
            <a:off x="338328" y="1109201"/>
            <a:ext cx="11512296" cy="4785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444444"/>
                </a:solidFill>
                <a:effectLst/>
                <a:latin typeface="-apple-system"/>
              </a:rPr>
              <a:t>Arithmetic operators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44444"/>
                </a:solidFill>
                <a:effectLst/>
                <a:latin typeface="-apple-system"/>
              </a:rPr>
              <a:t>The PHP arithmetic operators are used with numeric values to perform common arithmetical operations, such as addition, subtraction, multiplication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444444"/>
                </a:solidFill>
                <a:effectLst/>
                <a:latin typeface="-apple-system"/>
              </a:rPr>
              <a:t>Operator Name Example Result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000" b="0" i="0" u="none" strike="noStrike" cap="none" normalizeH="0" baseline="0" dirty="0" smtClean="0">
              <a:ln>
                <a:noFill/>
              </a:ln>
              <a:solidFill>
                <a:srgbClr val="444444"/>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rgbClr val="E83E8C"/>
                </a:solidFill>
                <a:effectLst/>
                <a:latin typeface="SFMono-Regular"/>
              </a:rPr>
              <a:t>+</a:t>
            </a:r>
            <a:r>
              <a:rPr kumimoji="0" lang="en-US" sz="2000" b="0" i="0" u="none" strike="noStrike" cap="none" normalizeH="0" baseline="0" dirty="0" smtClean="0">
                <a:ln>
                  <a:noFill/>
                </a:ln>
                <a:solidFill>
                  <a:srgbClr val="444444"/>
                </a:solidFill>
                <a:effectLst/>
                <a:latin typeface="-apple-system"/>
              </a:rPr>
              <a:t> </a:t>
            </a:r>
            <a:r>
              <a:rPr kumimoji="0" lang="en-US" sz="2400" b="0" i="0" u="none" strike="noStrike" cap="none" normalizeH="0" baseline="0" dirty="0" smtClean="0">
                <a:ln>
                  <a:noFill/>
                </a:ln>
                <a:solidFill>
                  <a:srgbClr val="444444"/>
                </a:solidFill>
                <a:effectLst/>
                <a:latin typeface="-apple-system"/>
              </a:rPr>
              <a:t>Addition </a:t>
            </a:r>
            <a:r>
              <a:rPr kumimoji="0" lang="en-US" sz="1600" b="0" i="0" u="none" strike="noStrike" cap="none" normalizeH="0" baseline="0" dirty="0" smtClean="0">
                <a:ln>
                  <a:noFill/>
                </a:ln>
                <a:solidFill>
                  <a:srgbClr val="E83E8C"/>
                </a:solidFill>
                <a:effectLst/>
                <a:latin typeface="SFMono-Regular"/>
              </a:rPr>
              <a:t>$x + $y</a:t>
            </a:r>
            <a:r>
              <a:rPr kumimoji="0" lang="en-US" sz="2400" b="0" i="0" u="none" strike="noStrike" cap="none" normalizeH="0" baseline="0" dirty="0" smtClean="0">
                <a:ln>
                  <a:noFill/>
                </a:ln>
                <a:solidFill>
                  <a:srgbClr val="444444"/>
                </a:solidFill>
                <a:effectLst/>
                <a:latin typeface="-apple-system"/>
              </a:rPr>
              <a:t> Sum of </a:t>
            </a:r>
            <a:r>
              <a:rPr kumimoji="0" lang="en-US" sz="1600" b="0" i="0" u="none" strike="noStrike" cap="none" normalizeH="0" baseline="0" dirty="0" smtClean="0">
                <a:ln>
                  <a:noFill/>
                </a:ln>
                <a:solidFill>
                  <a:srgbClr val="E83E8C"/>
                </a:solidFill>
                <a:effectLst/>
                <a:latin typeface="SFMono-Regular"/>
              </a:rPr>
              <a:t>$x</a:t>
            </a:r>
            <a:r>
              <a:rPr kumimoji="0" lang="en-US" sz="2400" b="0" i="0" u="none" strike="noStrike" cap="none" normalizeH="0" baseline="0" dirty="0" smtClean="0">
                <a:ln>
                  <a:noFill/>
                </a:ln>
                <a:solidFill>
                  <a:srgbClr val="444444"/>
                </a:solidFill>
                <a:effectLst/>
                <a:latin typeface="-apple-system"/>
              </a:rPr>
              <a:t> and </a:t>
            </a:r>
            <a:r>
              <a:rPr kumimoji="0" lang="en-US" sz="1600" b="0" i="0" u="none" strike="noStrike" cap="none" normalizeH="0" baseline="0" dirty="0" smtClean="0">
                <a:ln>
                  <a:noFill/>
                </a:ln>
                <a:solidFill>
                  <a:srgbClr val="E83E8C"/>
                </a:solidFill>
                <a:effectLst/>
                <a:latin typeface="SFMono-Regular"/>
              </a:rPr>
              <a:t>$y</a:t>
            </a:r>
            <a:endParaRPr kumimoji="0" lang="en-US" sz="2400" b="0" i="0" u="none" strike="noStrike" cap="none" normalizeH="0" baseline="0" dirty="0" smtClean="0">
              <a:ln>
                <a:noFill/>
              </a:ln>
              <a:solidFill>
                <a:srgbClr val="444444"/>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E83E8C"/>
                </a:solidFill>
                <a:effectLst/>
                <a:latin typeface="SFMono-Regular"/>
              </a:rPr>
              <a:t>- </a:t>
            </a:r>
            <a:r>
              <a:rPr kumimoji="0" lang="en-US" sz="2400" b="0" i="0" u="none" strike="noStrike" cap="none" normalizeH="0" baseline="0" dirty="0" smtClean="0">
                <a:ln>
                  <a:noFill/>
                </a:ln>
                <a:solidFill>
                  <a:srgbClr val="444444"/>
                </a:solidFill>
                <a:effectLst/>
                <a:latin typeface="-apple-system"/>
              </a:rPr>
              <a:t>Subtraction </a:t>
            </a:r>
            <a:r>
              <a:rPr kumimoji="0" lang="en-US" sz="1600" b="0" i="0" u="none" strike="noStrike" cap="none" normalizeH="0" baseline="0" dirty="0" smtClean="0">
                <a:ln>
                  <a:noFill/>
                </a:ln>
                <a:solidFill>
                  <a:srgbClr val="E83E8C"/>
                </a:solidFill>
                <a:effectLst/>
                <a:latin typeface="SFMono-Regular"/>
              </a:rPr>
              <a:t>$x - $y</a:t>
            </a:r>
            <a:r>
              <a:rPr kumimoji="0" lang="en-US" sz="2400" b="0" i="0" u="none" strike="noStrike" cap="none" normalizeH="0" baseline="0" dirty="0" smtClean="0">
                <a:ln>
                  <a:noFill/>
                </a:ln>
                <a:solidFill>
                  <a:srgbClr val="444444"/>
                </a:solidFill>
                <a:effectLst/>
                <a:latin typeface="-apple-system"/>
              </a:rPr>
              <a:t> Difference of </a:t>
            </a:r>
            <a:r>
              <a:rPr kumimoji="0" lang="en-US" sz="1600" b="0" i="0" u="none" strike="noStrike" cap="none" normalizeH="0" baseline="0" dirty="0" smtClean="0">
                <a:ln>
                  <a:noFill/>
                </a:ln>
                <a:solidFill>
                  <a:srgbClr val="E83E8C"/>
                </a:solidFill>
                <a:effectLst/>
                <a:latin typeface="SFMono-Regular"/>
              </a:rPr>
              <a:t>$x</a:t>
            </a:r>
            <a:r>
              <a:rPr kumimoji="0" lang="en-US" sz="2400" b="0" i="0" u="none" strike="noStrike" cap="none" normalizeH="0" baseline="0" dirty="0" smtClean="0">
                <a:ln>
                  <a:noFill/>
                </a:ln>
                <a:solidFill>
                  <a:srgbClr val="444444"/>
                </a:solidFill>
                <a:effectLst/>
                <a:latin typeface="-apple-system"/>
              </a:rPr>
              <a:t> and</a:t>
            </a:r>
            <a:r>
              <a:rPr kumimoji="0" lang="en-US" sz="1600" b="0" i="0" u="none" strike="noStrike" cap="none" normalizeH="0" baseline="0" dirty="0" smtClean="0">
                <a:ln>
                  <a:noFill/>
                </a:ln>
                <a:solidFill>
                  <a:srgbClr val="E83E8C"/>
                </a:solidFill>
                <a:effectLst/>
                <a:latin typeface="SFMono-Regular"/>
              </a:rPr>
              <a:t> $y</a:t>
            </a:r>
            <a:endParaRPr kumimoji="0" lang="en-US" sz="2400" b="0" i="0" u="none" strike="noStrike" cap="none" normalizeH="0" baseline="0" dirty="0" smtClean="0">
              <a:ln>
                <a:noFill/>
              </a:ln>
              <a:solidFill>
                <a:srgbClr val="444444"/>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E83E8C"/>
                </a:solidFill>
                <a:effectLst/>
                <a:latin typeface="SFMono-Regular"/>
              </a:rPr>
              <a:t>*</a:t>
            </a:r>
            <a:r>
              <a:rPr kumimoji="0" lang="en-US" sz="2400" b="0" i="0" u="none" strike="noStrike" cap="none" normalizeH="0" baseline="0" dirty="0" smtClean="0">
                <a:ln>
                  <a:noFill/>
                </a:ln>
                <a:solidFill>
                  <a:srgbClr val="444444"/>
                </a:solidFill>
                <a:effectLst/>
                <a:latin typeface="-apple-system"/>
              </a:rPr>
              <a:t> Multiplication</a:t>
            </a:r>
            <a:r>
              <a:rPr kumimoji="0" lang="en-US" sz="1600" b="0" i="0" u="none" strike="noStrike" cap="none" normalizeH="0" baseline="0" dirty="0" smtClean="0">
                <a:ln>
                  <a:noFill/>
                </a:ln>
                <a:solidFill>
                  <a:srgbClr val="E83E8C"/>
                </a:solidFill>
                <a:effectLst/>
                <a:latin typeface="SFMono-Regular"/>
              </a:rPr>
              <a:t> $x * $y</a:t>
            </a:r>
            <a:r>
              <a:rPr kumimoji="0" lang="en-US" sz="2400" b="0" i="0" u="none" strike="noStrike" cap="none" normalizeH="0" baseline="0" dirty="0" smtClean="0">
                <a:ln>
                  <a:noFill/>
                </a:ln>
                <a:solidFill>
                  <a:srgbClr val="444444"/>
                </a:solidFill>
                <a:effectLst/>
                <a:latin typeface="-apple-system"/>
              </a:rPr>
              <a:t> Product of </a:t>
            </a:r>
            <a:r>
              <a:rPr kumimoji="0" lang="en-US" sz="1600" b="0" i="0" u="none" strike="noStrike" cap="none" normalizeH="0" baseline="0" dirty="0" smtClean="0">
                <a:ln>
                  <a:noFill/>
                </a:ln>
                <a:solidFill>
                  <a:srgbClr val="E83E8C"/>
                </a:solidFill>
                <a:effectLst/>
                <a:latin typeface="SFMono-Regular"/>
              </a:rPr>
              <a:t>$x </a:t>
            </a:r>
            <a:r>
              <a:rPr kumimoji="0" lang="en-US" sz="2400" b="0" i="0" u="none" strike="noStrike" cap="none" normalizeH="0" baseline="0" dirty="0" smtClean="0">
                <a:ln>
                  <a:noFill/>
                </a:ln>
                <a:solidFill>
                  <a:srgbClr val="444444"/>
                </a:solidFill>
                <a:effectLst/>
                <a:latin typeface="-apple-system"/>
              </a:rPr>
              <a:t>and </a:t>
            </a:r>
            <a:r>
              <a:rPr kumimoji="0" lang="en-US" sz="1600" b="0" i="0" u="none" strike="noStrike" cap="none" normalizeH="0" baseline="0" dirty="0" smtClean="0">
                <a:ln>
                  <a:noFill/>
                </a:ln>
                <a:solidFill>
                  <a:srgbClr val="E83E8C"/>
                </a:solidFill>
                <a:effectLst/>
                <a:latin typeface="SFMono-Regular"/>
              </a:rPr>
              <a:t>$y</a:t>
            </a:r>
            <a:endParaRPr kumimoji="0" lang="en-US" sz="2400" b="0" i="0" u="none" strike="noStrike" cap="none" normalizeH="0" baseline="0" dirty="0" smtClean="0">
              <a:ln>
                <a:noFill/>
              </a:ln>
              <a:solidFill>
                <a:srgbClr val="444444"/>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E83E8C"/>
                </a:solidFill>
                <a:effectLst/>
                <a:latin typeface="SFMono-Regular"/>
              </a:rPr>
              <a:t>/ </a:t>
            </a:r>
            <a:r>
              <a:rPr kumimoji="0" lang="en-US" sz="2400" b="0" i="0" u="none" strike="noStrike" cap="none" normalizeH="0" baseline="0" dirty="0" smtClean="0">
                <a:ln>
                  <a:noFill/>
                </a:ln>
                <a:solidFill>
                  <a:srgbClr val="444444"/>
                </a:solidFill>
                <a:effectLst/>
                <a:latin typeface="-apple-system"/>
              </a:rPr>
              <a:t>Division</a:t>
            </a:r>
            <a:r>
              <a:rPr kumimoji="0" lang="en-US" sz="1600" b="0" i="0" u="none" strike="noStrike" cap="none" normalizeH="0" baseline="0" dirty="0" smtClean="0">
                <a:ln>
                  <a:noFill/>
                </a:ln>
                <a:solidFill>
                  <a:srgbClr val="E83E8C"/>
                </a:solidFill>
                <a:effectLst/>
                <a:latin typeface="SFMono-Regular"/>
              </a:rPr>
              <a:t> $x / $y</a:t>
            </a:r>
            <a:r>
              <a:rPr kumimoji="0" lang="en-US" sz="2400" b="0" i="0" u="none" strike="noStrike" cap="none" normalizeH="0" baseline="0" dirty="0" smtClean="0">
                <a:ln>
                  <a:noFill/>
                </a:ln>
                <a:solidFill>
                  <a:srgbClr val="444444"/>
                </a:solidFill>
                <a:effectLst/>
                <a:latin typeface="-apple-system"/>
              </a:rPr>
              <a:t> Quotient of </a:t>
            </a:r>
            <a:r>
              <a:rPr kumimoji="0" lang="en-US" sz="1600" b="0" i="0" u="none" strike="noStrike" cap="none" normalizeH="0" baseline="0" dirty="0" smtClean="0">
                <a:ln>
                  <a:noFill/>
                </a:ln>
                <a:solidFill>
                  <a:srgbClr val="E83E8C"/>
                </a:solidFill>
                <a:effectLst/>
                <a:latin typeface="SFMono-Regular"/>
              </a:rPr>
              <a:t>$x</a:t>
            </a:r>
            <a:r>
              <a:rPr kumimoji="0" lang="en-US" sz="2400" b="0" i="0" u="none" strike="noStrike" cap="none" normalizeH="0" baseline="0" dirty="0" smtClean="0">
                <a:ln>
                  <a:noFill/>
                </a:ln>
                <a:solidFill>
                  <a:srgbClr val="444444"/>
                </a:solidFill>
                <a:effectLst/>
                <a:latin typeface="-apple-system"/>
              </a:rPr>
              <a:t> and </a:t>
            </a:r>
            <a:r>
              <a:rPr kumimoji="0" lang="en-US" sz="1600" b="0" i="0" u="none" strike="noStrike" cap="none" normalizeH="0" baseline="0" dirty="0" smtClean="0">
                <a:ln>
                  <a:noFill/>
                </a:ln>
                <a:solidFill>
                  <a:srgbClr val="E83E8C"/>
                </a:solidFill>
                <a:effectLst/>
                <a:latin typeface="SFMono-Regular"/>
              </a:rPr>
              <a:t>$y</a:t>
            </a:r>
            <a:endParaRPr kumimoji="0" lang="en-US" sz="2400" b="0" i="0" u="none" strike="noStrike" cap="none" normalizeH="0" baseline="0" dirty="0" smtClean="0">
              <a:ln>
                <a:noFill/>
              </a:ln>
              <a:solidFill>
                <a:srgbClr val="444444"/>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E83E8C"/>
                </a:solidFill>
                <a:effectLst/>
                <a:latin typeface="SFMono-Regular"/>
              </a:rPr>
              <a:t>% </a:t>
            </a:r>
            <a:r>
              <a:rPr kumimoji="0" lang="en-US" sz="2400" b="0" i="0" u="none" strike="noStrike" cap="none" normalizeH="0" baseline="0" dirty="0" smtClean="0">
                <a:ln>
                  <a:noFill/>
                </a:ln>
                <a:solidFill>
                  <a:srgbClr val="444444"/>
                </a:solidFill>
                <a:effectLst/>
                <a:latin typeface="-apple-system"/>
              </a:rPr>
              <a:t>Modulus </a:t>
            </a:r>
            <a:r>
              <a:rPr kumimoji="0" lang="en-US" sz="1600" b="0" i="0" u="none" strike="noStrike" cap="none" normalizeH="0" baseline="0" dirty="0" smtClean="0">
                <a:ln>
                  <a:noFill/>
                </a:ln>
                <a:solidFill>
                  <a:srgbClr val="E83E8C"/>
                </a:solidFill>
                <a:effectLst/>
                <a:latin typeface="SFMono-Regular"/>
              </a:rPr>
              <a:t>$x % $y</a:t>
            </a:r>
            <a:r>
              <a:rPr kumimoji="0" lang="en-US" sz="2400" b="0" i="0" u="none" strike="noStrike" cap="none" normalizeH="0" baseline="0" dirty="0" smtClean="0">
                <a:ln>
                  <a:noFill/>
                </a:ln>
                <a:solidFill>
                  <a:srgbClr val="444444"/>
                </a:solidFill>
                <a:effectLst/>
                <a:latin typeface="-apple-system"/>
              </a:rPr>
              <a:t> Remainder of </a:t>
            </a:r>
            <a:r>
              <a:rPr kumimoji="0" lang="en-US" sz="1600" b="0" i="0" u="none" strike="noStrike" cap="none" normalizeH="0" baseline="0" dirty="0" smtClean="0">
                <a:ln>
                  <a:noFill/>
                </a:ln>
                <a:solidFill>
                  <a:srgbClr val="E83E8C"/>
                </a:solidFill>
                <a:effectLst/>
                <a:latin typeface="SFMono-Regular"/>
              </a:rPr>
              <a:t>$x</a:t>
            </a:r>
            <a:r>
              <a:rPr kumimoji="0" lang="en-US" sz="2400" b="0" i="0" u="none" strike="noStrike" cap="none" normalizeH="0" baseline="0" dirty="0" smtClean="0">
                <a:ln>
                  <a:noFill/>
                </a:ln>
                <a:solidFill>
                  <a:srgbClr val="444444"/>
                </a:solidFill>
                <a:effectLst/>
                <a:latin typeface="-apple-system"/>
              </a:rPr>
              <a:t> divided by </a:t>
            </a:r>
            <a:r>
              <a:rPr kumimoji="0" lang="en-US" sz="1600" b="0" i="0" u="none" strike="noStrike" cap="none" normalizeH="0" baseline="0" dirty="0" smtClean="0">
                <a:ln>
                  <a:noFill/>
                </a:ln>
                <a:solidFill>
                  <a:srgbClr val="E83E8C"/>
                </a:solidFill>
                <a:effectLst/>
                <a:latin typeface="SFMono-Regular"/>
              </a:rPr>
              <a:t>$y</a:t>
            </a:r>
            <a:endParaRPr kumimoji="0" lang="en-US" sz="2400" b="0" i="0" u="none" strike="noStrike" cap="none" normalizeH="0" baseline="0" dirty="0" smtClean="0">
              <a:ln>
                <a:noFill/>
              </a:ln>
              <a:solidFill>
                <a:srgbClr val="444444"/>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E83E8C"/>
                </a:solidFill>
                <a:effectLst/>
                <a:latin typeface="SFMono-Regular"/>
              </a:rPr>
              <a:t>** </a:t>
            </a:r>
            <a:r>
              <a:rPr kumimoji="0" lang="en-US" sz="2400" b="0" i="0" u="none" strike="noStrike" cap="none" normalizeH="0" baseline="0" dirty="0" smtClean="0">
                <a:ln>
                  <a:noFill/>
                </a:ln>
                <a:solidFill>
                  <a:srgbClr val="444444"/>
                </a:solidFill>
                <a:effectLst/>
                <a:latin typeface="-apple-system"/>
              </a:rPr>
              <a:t>Exponentiation </a:t>
            </a:r>
            <a:r>
              <a:rPr kumimoji="0" lang="en-US" sz="1600" b="0" i="0" u="none" strike="noStrike" cap="none" normalizeH="0" baseline="0" dirty="0" smtClean="0">
                <a:ln>
                  <a:noFill/>
                </a:ln>
                <a:solidFill>
                  <a:srgbClr val="E83E8C"/>
                </a:solidFill>
                <a:effectLst/>
                <a:latin typeface="SFMono-Regular"/>
              </a:rPr>
              <a:t>$x ** $y</a:t>
            </a:r>
            <a:r>
              <a:rPr kumimoji="0" lang="en-US" sz="2400" b="0" i="0" u="none" strike="noStrike" cap="none" normalizeH="0" baseline="0" dirty="0" smtClean="0">
                <a:ln>
                  <a:noFill/>
                </a:ln>
                <a:solidFill>
                  <a:srgbClr val="444444"/>
                </a:solidFill>
                <a:effectLst/>
                <a:latin typeface="-apple-system"/>
              </a:rPr>
              <a:t> Result of raising $x to the </a:t>
            </a:r>
            <a:r>
              <a:rPr kumimoji="0" lang="en-US" sz="1600" b="0" i="0" u="none" strike="noStrike" cap="none" normalizeH="0" baseline="0" dirty="0" smtClean="0">
                <a:ln>
                  <a:noFill/>
                </a:ln>
                <a:solidFill>
                  <a:srgbClr val="E83E8C"/>
                </a:solidFill>
                <a:effectLst/>
                <a:latin typeface="SFMono-Regular"/>
              </a:rPr>
              <a:t>$</a:t>
            </a:r>
            <a:r>
              <a:rPr kumimoji="0" lang="en-US" sz="1600" b="0" i="0" u="none" strike="noStrike" cap="none" normalizeH="0" baseline="0" dirty="0" err="1" smtClean="0">
                <a:ln>
                  <a:noFill/>
                </a:ln>
                <a:solidFill>
                  <a:srgbClr val="E83E8C"/>
                </a:solidFill>
                <a:effectLst/>
                <a:latin typeface="SFMono-Regular"/>
              </a:rPr>
              <a:t>y'th</a:t>
            </a:r>
            <a:r>
              <a:rPr kumimoji="0" lang="en-US" sz="2400" b="0" i="0" u="none" strike="noStrike" cap="none" normalizeH="0" baseline="0" dirty="0" smtClean="0">
                <a:ln>
                  <a:noFill/>
                </a:ln>
                <a:solidFill>
                  <a:srgbClr val="444444"/>
                </a:solidFill>
                <a:effectLst/>
                <a:latin typeface="-apple-system"/>
              </a:rPr>
              <a:t> power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4259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91384" y="198043"/>
            <a:ext cx="6096000" cy="707886"/>
          </a:xfrm>
          <a:prstGeom prst="rect">
            <a:avLst/>
          </a:prstGeom>
        </p:spPr>
        <p:txBody>
          <a:bodyPr>
            <a:spAutoFit/>
          </a:bodyPr>
          <a:lstStyle/>
          <a:p>
            <a:pPr algn="ctr"/>
            <a:r>
              <a:rPr lang="en-US" sz="4000" b="1" dirty="0" smtClean="0"/>
              <a:t> TRY THIS</a:t>
            </a:r>
          </a:p>
        </p:txBody>
      </p:sp>
      <p:sp>
        <p:nvSpPr>
          <p:cNvPr id="2" name="Rectangle 1"/>
          <p:cNvSpPr/>
          <p:nvPr/>
        </p:nvSpPr>
        <p:spPr>
          <a:xfrm>
            <a:off x="268224" y="1291304"/>
            <a:ext cx="11923776" cy="1815882"/>
          </a:xfrm>
          <a:prstGeom prst="rect">
            <a:avLst/>
          </a:prstGeom>
        </p:spPr>
        <p:txBody>
          <a:bodyPr wrap="square">
            <a:spAutoFit/>
          </a:bodyPr>
          <a:lstStyle/>
          <a:p>
            <a:r>
              <a:rPr lang="en-US" sz="2800" dirty="0">
                <a:latin typeface="Helvetica" panose="020B0604020202020204" pitchFamily="34" charset="0"/>
              </a:rPr>
              <a:t>Write a PHP script to calculate and display average temperature, five lowest and highest temperatures.</a:t>
            </a:r>
          </a:p>
          <a:p>
            <a:r>
              <a:rPr lang="en-US" sz="2800" dirty="0">
                <a:latin typeface="Helvetica" panose="020B0604020202020204" pitchFamily="34" charset="0"/>
              </a:rPr>
              <a:t>Recorded temperatures : 78, 60, 62, 68, 71, 68, 73, 85, 66, 64, 76, 63, 75, 76, 73, 68, 62, 73, 72, 65, 74, 62, 62, 65, 64, 68, 73, 75, 79, 73</a:t>
            </a:r>
            <a:endParaRPr lang="en-US" sz="2800" b="0" i="0" dirty="0">
              <a:effectLst/>
              <a:latin typeface="Helvetica" panose="020B0604020202020204" pitchFamily="34" charset="0"/>
            </a:endParaRPr>
          </a:p>
        </p:txBody>
      </p:sp>
    </p:spTree>
    <p:extLst>
      <p:ext uri="{BB962C8B-B14F-4D97-AF65-F5344CB8AC3E}">
        <p14:creationId xmlns:p14="http://schemas.microsoft.com/office/powerpoint/2010/main" val="999930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9664" y="363915"/>
            <a:ext cx="10421112" cy="6494085"/>
          </a:xfrm>
          <a:prstGeom prst="rect">
            <a:avLst/>
          </a:prstGeom>
        </p:spPr>
        <p:txBody>
          <a:bodyPr wrap="square">
            <a:spAutoFit/>
          </a:bodyPr>
          <a:lstStyle/>
          <a:p>
            <a:r>
              <a:rPr lang="en-US" sz="2000" dirty="0">
                <a:latin typeface="Consolas" panose="020B0609020204030204" pitchFamily="49" charset="0"/>
              </a:rPr>
              <a:t>&lt;?</a:t>
            </a:r>
            <a:r>
              <a:rPr lang="en-US" sz="2000" dirty="0" err="1">
                <a:latin typeface="Consolas" panose="020B0609020204030204" pitchFamily="49" charset="0"/>
              </a:rPr>
              <a:t>php</a:t>
            </a:r>
            <a:r>
              <a:rPr lang="en-US" sz="2000" dirty="0">
                <a:latin typeface="Consolas" panose="020B0609020204030204" pitchFamily="49" charset="0"/>
              </a:rPr>
              <a:t> </a:t>
            </a:r>
            <a:endParaRPr lang="en-US" sz="2000" dirty="0" smtClean="0">
              <a:latin typeface="Consolas" panose="020B0609020204030204" pitchFamily="49" charset="0"/>
            </a:endParaRPr>
          </a:p>
          <a:p>
            <a:r>
              <a:rPr lang="en-US" sz="2000" dirty="0" smtClean="0">
                <a:latin typeface="Consolas" panose="020B0609020204030204" pitchFamily="49" charset="0"/>
              </a:rPr>
              <a:t>$</a:t>
            </a:r>
            <a:r>
              <a:rPr lang="en-US" sz="2000" dirty="0" err="1">
                <a:latin typeface="Consolas" panose="020B0609020204030204" pitchFamily="49" charset="0"/>
              </a:rPr>
              <a:t>month_temp</a:t>
            </a:r>
            <a:r>
              <a:rPr lang="en-US" sz="2000" dirty="0">
                <a:latin typeface="Consolas" panose="020B0609020204030204" pitchFamily="49" charset="0"/>
              </a:rPr>
              <a:t> = "78, 60, 62, 68, 71, 68, 73, 85, 66, 64, 76, 63, 81, 76, 73, 68, 72, 73, 75, 65, 74, 63, 67, 65, 64, 68, 73, 75, 79, 73</a:t>
            </a:r>
            <a:r>
              <a:rPr lang="en-US" sz="2000" dirty="0" smtClean="0">
                <a:latin typeface="Consolas" panose="020B0609020204030204" pitchFamily="49" charset="0"/>
              </a:rPr>
              <a:t>";</a:t>
            </a:r>
          </a:p>
          <a:p>
            <a:r>
              <a:rPr lang="en-US" sz="2000" dirty="0" smtClean="0">
                <a:latin typeface="Consolas" panose="020B0609020204030204" pitchFamily="49" charset="0"/>
              </a:rPr>
              <a:t> </a:t>
            </a:r>
            <a:r>
              <a:rPr lang="en-US" sz="2000" dirty="0">
                <a:latin typeface="Consolas" panose="020B0609020204030204" pitchFamily="49" charset="0"/>
              </a:rPr>
              <a:t>$</a:t>
            </a:r>
            <a:r>
              <a:rPr lang="en-US" sz="2000" dirty="0" err="1">
                <a:latin typeface="Consolas" panose="020B0609020204030204" pitchFamily="49" charset="0"/>
              </a:rPr>
              <a:t>temp_array</a:t>
            </a:r>
            <a:r>
              <a:rPr lang="en-US" sz="2000" dirty="0">
                <a:latin typeface="Consolas" panose="020B0609020204030204" pitchFamily="49" charset="0"/>
              </a:rPr>
              <a:t> = explode(',', $</a:t>
            </a:r>
            <a:r>
              <a:rPr lang="en-US" sz="2000" dirty="0" err="1">
                <a:latin typeface="Consolas" panose="020B0609020204030204" pitchFamily="49" charset="0"/>
              </a:rPr>
              <a:t>month_temp</a:t>
            </a:r>
            <a:r>
              <a:rPr lang="en-US" sz="2000" dirty="0" smtClean="0">
                <a:latin typeface="Consolas" panose="020B0609020204030204" pitchFamily="49" charset="0"/>
              </a:rPr>
              <a:t>);</a:t>
            </a:r>
          </a:p>
          <a:p>
            <a:r>
              <a:rPr lang="en-US" sz="2000" dirty="0" smtClean="0">
                <a:latin typeface="Consolas" panose="020B0609020204030204" pitchFamily="49" charset="0"/>
              </a:rPr>
              <a:t> </a:t>
            </a:r>
            <a:r>
              <a:rPr lang="en-US" sz="2000" dirty="0">
                <a:latin typeface="Consolas" panose="020B0609020204030204" pitchFamily="49" charset="0"/>
              </a:rPr>
              <a:t>$</a:t>
            </a:r>
            <a:r>
              <a:rPr lang="en-US" sz="2000" dirty="0" err="1">
                <a:latin typeface="Consolas" panose="020B0609020204030204" pitchFamily="49" charset="0"/>
              </a:rPr>
              <a:t>tot_temp</a:t>
            </a:r>
            <a:r>
              <a:rPr lang="en-US" sz="2000" dirty="0">
                <a:latin typeface="Consolas" panose="020B0609020204030204" pitchFamily="49" charset="0"/>
              </a:rPr>
              <a:t> = 0</a:t>
            </a:r>
            <a:r>
              <a:rPr lang="en-US" sz="2000" dirty="0" smtClean="0">
                <a:latin typeface="Consolas" panose="020B0609020204030204" pitchFamily="49" charset="0"/>
              </a:rPr>
              <a:t>;</a:t>
            </a:r>
          </a:p>
          <a:p>
            <a:r>
              <a:rPr lang="en-US" sz="2000" dirty="0" smtClean="0">
                <a:latin typeface="Consolas" panose="020B0609020204030204" pitchFamily="49" charset="0"/>
              </a:rPr>
              <a:t> </a:t>
            </a:r>
            <a:r>
              <a:rPr lang="en-US" sz="2000" dirty="0">
                <a:latin typeface="Consolas" panose="020B0609020204030204" pitchFamily="49" charset="0"/>
              </a:rPr>
              <a:t>$</a:t>
            </a:r>
            <a:r>
              <a:rPr lang="en-US" sz="2000" dirty="0" err="1">
                <a:latin typeface="Consolas" panose="020B0609020204030204" pitchFamily="49" charset="0"/>
              </a:rPr>
              <a:t>temp_array_length</a:t>
            </a:r>
            <a:r>
              <a:rPr lang="en-US" sz="2000" dirty="0">
                <a:latin typeface="Consolas" panose="020B0609020204030204" pitchFamily="49" charset="0"/>
              </a:rPr>
              <a:t> = count($</a:t>
            </a:r>
            <a:r>
              <a:rPr lang="en-US" sz="2000" dirty="0" err="1">
                <a:latin typeface="Consolas" panose="020B0609020204030204" pitchFamily="49" charset="0"/>
              </a:rPr>
              <a:t>temp_array</a:t>
            </a:r>
            <a:r>
              <a:rPr lang="en-US" sz="2000" dirty="0">
                <a:latin typeface="Consolas" panose="020B0609020204030204" pitchFamily="49" charset="0"/>
              </a:rPr>
              <a:t>); </a:t>
            </a:r>
            <a:endParaRPr lang="en-US" sz="2000" dirty="0" smtClean="0">
              <a:latin typeface="Consolas" panose="020B0609020204030204" pitchFamily="49" charset="0"/>
            </a:endParaRPr>
          </a:p>
          <a:p>
            <a:r>
              <a:rPr lang="en-US" sz="2000" dirty="0" err="1" smtClean="0">
                <a:latin typeface="Consolas" panose="020B0609020204030204" pitchFamily="49" charset="0"/>
              </a:rPr>
              <a:t>foreach</a:t>
            </a:r>
            <a:r>
              <a:rPr lang="en-US" sz="2000" dirty="0">
                <a:latin typeface="Consolas" panose="020B0609020204030204" pitchFamily="49" charset="0"/>
              </a:rPr>
              <a:t>($</a:t>
            </a:r>
            <a:r>
              <a:rPr lang="en-US" sz="2000" dirty="0" err="1">
                <a:latin typeface="Consolas" panose="020B0609020204030204" pitchFamily="49" charset="0"/>
              </a:rPr>
              <a:t>temp_array</a:t>
            </a:r>
            <a:r>
              <a:rPr lang="en-US" sz="2000" dirty="0">
                <a:latin typeface="Consolas" panose="020B0609020204030204" pitchFamily="49" charset="0"/>
              </a:rPr>
              <a:t> as $temp) { $</a:t>
            </a:r>
            <a:r>
              <a:rPr lang="en-US" sz="2000" dirty="0" err="1">
                <a:latin typeface="Consolas" panose="020B0609020204030204" pitchFamily="49" charset="0"/>
              </a:rPr>
              <a:t>tot_temp</a:t>
            </a:r>
            <a:r>
              <a:rPr lang="en-US" sz="2000" dirty="0">
                <a:latin typeface="Consolas" panose="020B0609020204030204" pitchFamily="49" charset="0"/>
              </a:rPr>
              <a:t> += $temp; </a:t>
            </a:r>
            <a:r>
              <a:rPr lang="en-US" sz="2000" dirty="0" smtClean="0">
                <a:latin typeface="Consolas" panose="020B0609020204030204" pitchFamily="49" charset="0"/>
              </a:rPr>
              <a:t>}</a:t>
            </a:r>
          </a:p>
          <a:p>
            <a:r>
              <a:rPr lang="en-US" sz="2000" dirty="0" smtClean="0">
                <a:latin typeface="Consolas" panose="020B0609020204030204" pitchFamily="49" charset="0"/>
              </a:rPr>
              <a:t> </a:t>
            </a:r>
            <a:r>
              <a:rPr lang="en-US" sz="2000" dirty="0">
                <a:latin typeface="Consolas" panose="020B0609020204030204" pitchFamily="49" charset="0"/>
              </a:rPr>
              <a:t>$</a:t>
            </a:r>
            <a:r>
              <a:rPr lang="en-US" sz="2000" dirty="0" err="1">
                <a:latin typeface="Consolas" panose="020B0609020204030204" pitchFamily="49" charset="0"/>
              </a:rPr>
              <a:t>avg_high_temp</a:t>
            </a:r>
            <a:r>
              <a:rPr lang="en-US" sz="2000" dirty="0">
                <a:latin typeface="Consolas" panose="020B0609020204030204" pitchFamily="49" charset="0"/>
              </a:rPr>
              <a:t> = $</a:t>
            </a:r>
            <a:r>
              <a:rPr lang="en-US" sz="2000" dirty="0" err="1">
                <a:latin typeface="Consolas" panose="020B0609020204030204" pitchFamily="49" charset="0"/>
              </a:rPr>
              <a:t>tot_temp</a:t>
            </a:r>
            <a:r>
              <a:rPr lang="en-US" sz="2000" dirty="0">
                <a:latin typeface="Consolas" panose="020B0609020204030204" pitchFamily="49" charset="0"/>
              </a:rPr>
              <a:t>/$</a:t>
            </a:r>
            <a:r>
              <a:rPr lang="en-US" sz="2000" dirty="0" err="1">
                <a:latin typeface="Consolas" panose="020B0609020204030204" pitchFamily="49" charset="0"/>
              </a:rPr>
              <a:t>temp_array_length</a:t>
            </a:r>
            <a:r>
              <a:rPr lang="en-US" sz="2000" dirty="0">
                <a:latin typeface="Consolas" panose="020B0609020204030204" pitchFamily="49" charset="0"/>
              </a:rPr>
              <a:t>; </a:t>
            </a:r>
            <a:endParaRPr lang="en-US" sz="2000" dirty="0" smtClean="0">
              <a:latin typeface="Consolas" panose="020B0609020204030204" pitchFamily="49" charset="0"/>
            </a:endParaRPr>
          </a:p>
          <a:p>
            <a:r>
              <a:rPr lang="en-US" sz="2000" dirty="0" smtClean="0">
                <a:latin typeface="Consolas" panose="020B0609020204030204" pitchFamily="49" charset="0"/>
              </a:rPr>
              <a:t>echo </a:t>
            </a:r>
            <a:r>
              <a:rPr lang="en-US" sz="2000" dirty="0">
                <a:latin typeface="Consolas" panose="020B0609020204030204" pitchFamily="49" charset="0"/>
              </a:rPr>
              <a:t>"Average Temperature is : ".$</a:t>
            </a:r>
            <a:r>
              <a:rPr lang="en-US" sz="2000" dirty="0" err="1">
                <a:latin typeface="Consolas" panose="020B0609020204030204" pitchFamily="49" charset="0"/>
              </a:rPr>
              <a:t>avg_high_temp</a:t>
            </a:r>
            <a:r>
              <a:rPr lang="en-US" sz="2000" dirty="0">
                <a:latin typeface="Consolas" panose="020B0609020204030204" pitchFamily="49" charset="0"/>
              </a:rPr>
              <a:t>." "; </a:t>
            </a:r>
            <a:endParaRPr lang="en-US" sz="2000" dirty="0" smtClean="0">
              <a:latin typeface="Consolas" panose="020B0609020204030204" pitchFamily="49" charset="0"/>
            </a:endParaRPr>
          </a:p>
          <a:p>
            <a:r>
              <a:rPr lang="en-US" sz="2000" dirty="0" smtClean="0">
                <a:latin typeface="Consolas" panose="020B0609020204030204" pitchFamily="49" charset="0"/>
              </a:rPr>
              <a:t>sort</a:t>
            </a:r>
            <a:r>
              <a:rPr lang="en-US" sz="2000" dirty="0">
                <a:latin typeface="Consolas" panose="020B0609020204030204" pitchFamily="49" charset="0"/>
              </a:rPr>
              <a:t>($</a:t>
            </a:r>
            <a:r>
              <a:rPr lang="en-US" sz="2000" dirty="0" err="1">
                <a:latin typeface="Consolas" panose="020B0609020204030204" pitchFamily="49" charset="0"/>
              </a:rPr>
              <a:t>temp_array</a:t>
            </a:r>
            <a:r>
              <a:rPr lang="en-US" sz="2000" dirty="0">
                <a:latin typeface="Consolas" panose="020B0609020204030204" pitchFamily="49" charset="0"/>
              </a:rPr>
              <a:t>); </a:t>
            </a:r>
            <a:endParaRPr lang="en-US" sz="2000" dirty="0" smtClean="0">
              <a:latin typeface="Consolas" panose="020B0609020204030204" pitchFamily="49" charset="0"/>
            </a:endParaRPr>
          </a:p>
          <a:p>
            <a:r>
              <a:rPr lang="en-US" sz="2000" dirty="0" smtClean="0">
                <a:latin typeface="Consolas" panose="020B0609020204030204" pitchFamily="49" charset="0"/>
              </a:rPr>
              <a:t>echo </a:t>
            </a:r>
            <a:r>
              <a:rPr lang="en-US" sz="2000" dirty="0">
                <a:latin typeface="Consolas" panose="020B0609020204030204" pitchFamily="49" charset="0"/>
              </a:rPr>
              <a:t>" List of five lowest temperatures :"; </a:t>
            </a:r>
            <a:endParaRPr lang="en-US" sz="2000" dirty="0" smtClean="0">
              <a:latin typeface="Consolas" panose="020B0609020204030204" pitchFamily="49" charset="0"/>
            </a:endParaRPr>
          </a:p>
          <a:p>
            <a:r>
              <a:rPr lang="en-US" sz="2000" dirty="0" smtClean="0">
                <a:latin typeface="Consolas" panose="020B0609020204030204" pitchFamily="49" charset="0"/>
              </a:rPr>
              <a:t>for </a:t>
            </a:r>
            <a:r>
              <a:rPr lang="en-US" sz="2000" dirty="0">
                <a:latin typeface="Consolas" panose="020B0609020204030204" pitchFamily="49" charset="0"/>
              </a:rPr>
              <a:t>($</a:t>
            </a:r>
            <a:r>
              <a:rPr lang="en-US" sz="2000" dirty="0" err="1">
                <a:latin typeface="Consolas" panose="020B0609020204030204" pitchFamily="49" charset="0"/>
              </a:rPr>
              <a:t>i</a:t>
            </a:r>
            <a:r>
              <a:rPr lang="en-US" sz="2000" dirty="0">
                <a:latin typeface="Consolas" panose="020B0609020204030204" pitchFamily="49" charset="0"/>
              </a:rPr>
              <a:t>=0; $</a:t>
            </a:r>
            <a:r>
              <a:rPr lang="en-US" sz="2000" dirty="0" err="1">
                <a:latin typeface="Consolas" panose="020B0609020204030204" pitchFamily="49" charset="0"/>
              </a:rPr>
              <a:t>i</a:t>
            </a:r>
            <a:r>
              <a:rPr lang="en-US" sz="2000" dirty="0">
                <a:latin typeface="Consolas" panose="020B0609020204030204" pitchFamily="49" charset="0"/>
              </a:rPr>
              <a:t>&lt; 5; $</a:t>
            </a:r>
            <a:r>
              <a:rPr lang="en-US" sz="2000" dirty="0" err="1">
                <a:latin typeface="Consolas" panose="020B0609020204030204" pitchFamily="49" charset="0"/>
              </a:rPr>
              <a:t>i</a:t>
            </a:r>
            <a:r>
              <a:rPr lang="en-US" sz="2000" dirty="0">
                <a:latin typeface="Consolas" panose="020B0609020204030204" pitchFamily="49" charset="0"/>
              </a:rPr>
              <a:t>++) </a:t>
            </a:r>
            <a:r>
              <a:rPr lang="en-US" sz="2000" dirty="0" smtClean="0">
                <a:latin typeface="Consolas" panose="020B0609020204030204" pitchFamily="49" charset="0"/>
              </a:rPr>
              <a:t>{</a:t>
            </a:r>
          </a:p>
          <a:p>
            <a:r>
              <a:rPr lang="en-US" sz="2000" dirty="0" smtClean="0">
                <a:latin typeface="Consolas" panose="020B0609020204030204" pitchFamily="49" charset="0"/>
              </a:rPr>
              <a:t> </a:t>
            </a:r>
            <a:r>
              <a:rPr lang="en-US" sz="2000" dirty="0">
                <a:latin typeface="Consolas" panose="020B0609020204030204" pitchFamily="49" charset="0"/>
              </a:rPr>
              <a:t>echo $</a:t>
            </a:r>
            <a:r>
              <a:rPr lang="en-US" sz="2000" dirty="0" err="1">
                <a:latin typeface="Consolas" panose="020B0609020204030204" pitchFamily="49" charset="0"/>
              </a:rPr>
              <a:t>temp_array</a:t>
            </a:r>
            <a:r>
              <a:rPr lang="en-US" sz="2000" dirty="0">
                <a:latin typeface="Consolas" panose="020B0609020204030204" pitchFamily="49" charset="0"/>
              </a:rPr>
              <a:t>[$</a:t>
            </a:r>
            <a:r>
              <a:rPr lang="en-US" sz="2000" dirty="0" err="1">
                <a:latin typeface="Consolas" panose="020B0609020204030204" pitchFamily="49" charset="0"/>
              </a:rPr>
              <a:t>i</a:t>
            </a:r>
            <a:r>
              <a:rPr lang="en-US" sz="2000" dirty="0">
                <a:latin typeface="Consolas" panose="020B0609020204030204" pitchFamily="49" charset="0"/>
              </a:rPr>
              <a:t>].", </a:t>
            </a:r>
            <a:r>
              <a:rPr lang="en-US" sz="2000" dirty="0" smtClean="0">
                <a:latin typeface="Consolas" panose="020B0609020204030204" pitchFamily="49" charset="0"/>
              </a:rPr>
              <a:t>";</a:t>
            </a:r>
          </a:p>
          <a:p>
            <a:r>
              <a:rPr lang="en-US" sz="2000" dirty="0" smtClean="0">
                <a:latin typeface="Consolas" panose="020B0609020204030204" pitchFamily="49" charset="0"/>
              </a:rPr>
              <a:t> </a:t>
            </a:r>
            <a:r>
              <a:rPr lang="en-US" sz="2000" dirty="0">
                <a:latin typeface="Consolas" panose="020B0609020204030204" pitchFamily="49" charset="0"/>
              </a:rPr>
              <a:t>} </a:t>
            </a:r>
            <a:endParaRPr lang="en-US" sz="2000" dirty="0" smtClean="0">
              <a:latin typeface="Consolas" panose="020B0609020204030204" pitchFamily="49" charset="0"/>
            </a:endParaRPr>
          </a:p>
          <a:p>
            <a:r>
              <a:rPr lang="en-US" sz="2000" dirty="0" smtClean="0">
                <a:latin typeface="Consolas" panose="020B0609020204030204" pitchFamily="49" charset="0"/>
              </a:rPr>
              <a:t>echo </a:t>
            </a:r>
            <a:r>
              <a:rPr lang="en-US" sz="2000" dirty="0">
                <a:latin typeface="Consolas" panose="020B0609020204030204" pitchFamily="49" charset="0"/>
              </a:rPr>
              <a:t>"List of five highest temperatures :"; </a:t>
            </a:r>
            <a:endParaRPr lang="en-US" sz="2000" dirty="0" smtClean="0">
              <a:latin typeface="Consolas" panose="020B0609020204030204" pitchFamily="49" charset="0"/>
            </a:endParaRPr>
          </a:p>
          <a:p>
            <a:r>
              <a:rPr lang="en-US" sz="2000" dirty="0" smtClean="0">
                <a:latin typeface="Consolas" panose="020B0609020204030204" pitchFamily="49" charset="0"/>
              </a:rPr>
              <a:t>for </a:t>
            </a:r>
            <a:r>
              <a:rPr lang="en-US" sz="2000" dirty="0">
                <a:latin typeface="Consolas" panose="020B0609020204030204" pitchFamily="49" charset="0"/>
              </a:rPr>
              <a:t>($</a:t>
            </a:r>
            <a:r>
              <a:rPr lang="en-US" sz="2000" dirty="0" err="1">
                <a:latin typeface="Consolas" panose="020B0609020204030204" pitchFamily="49" charset="0"/>
              </a:rPr>
              <a:t>i</a:t>
            </a:r>
            <a:r>
              <a:rPr lang="en-US" sz="2000" dirty="0">
                <a:latin typeface="Consolas" panose="020B0609020204030204" pitchFamily="49" charset="0"/>
              </a:rPr>
              <a:t>=($temp_array_length-5); </a:t>
            </a:r>
            <a:endParaRPr lang="en-US" sz="2000" dirty="0" smtClean="0">
              <a:latin typeface="Consolas" panose="020B0609020204030204" pitchFamily="49" charset="0"/>
            </a:endParaRPr>
          </a:p>
          <a:p>
            <a:r>
              <a:rPr lang="en-US" sz="2000" dirty="0" smtClean="0">
                <a:latin typeface="Consolas" panose="020B0609020204030204" pitchFamily="49" charset="0"/>
              </a:rPr>
              <a:t>$</a:t>
            </a:r>
            <a:r>
              <a:rPr lang="en-US" sz="2000" dirty="0" err="1">
                <a:latin typeface="Consolas" panose="020B0609020204030204" pitchFamily="49" charset="0"/>
              </a:rPr>
              <a:t>i</a:t>
            </a:r>
            <a:r>
              <a:rPr lang="en-US" sz="2000" dirty="0">
                <a:latin typeface="Consolas" panose="020B0609020204030204" pitchFamily="49" charset="0"/>
              </a:rPr>
              <a:t>&lt; ($</a:t>
            </a:r>
            <a:r>
              <a:rPr lang="en-US" sz="2000" dirty="0" err="1">
                <a:latin typeface="Consolas" panose="020B0609020204030204" pitchFamily="49" charset="0"/>
              </a:rPr>
              <a:t>temp_array_length</a:t>
            </a:r>
            <a:r>
              <a:rPr lang="en-US" sz="2000" dirty="0">
                <a:latin typeface="Consolas" panose="020B0609020204030204" pitchFamily="49" charset="0"/>
              </a:rPr>
              <a:t>); $</a:t>
            </a:r>
            <a:r>
              <a:rPr lang="en-US" sz="2000" dirty="0" err="1">
                <a:latin typeface="Consolas" panose="020B0609020204030204" pitchFamily="49" charset="0"/>
              </a:rPr>
              <a:t>i</a:t>
            </a:r>
            <a:r>
              <a:rPr lang="en-US" sz="2000" dirty="0" smtClean="0">
                <a:latin typeface="Consolas" panose="020B0609020204030204" pitchFamily="49" charset="0"/>
              </a:rPr>
              <a:t>++)</a:t>
            </a:r>
          </a:p>
          <a:p>
            <a:r>
              <a:rPr lang="en-US" sz="2000" dirty="0" smtClean="0">
                <a:latin typeface="Consolas" panose="020B0609020204030204" pitchFamily="49" charset="0"/>
              </a:rPr>
              <a:t> {</a:t>
            </a:r>
          </a:p>
          <a:p>
            <a:r>
              <a:rPr lang="en-US" sz="2000" dirty="0" smtClean="0">
                <a:latin typeface="Consolas" panose="020B0609020204030204" pitchFamily="49" charset="0"/>
              </a:rPr>
              <a:t> </a:t>
            </a:r>
            <a:r>
              <a:rPr lang="en-US" sz="2000" dirty="0">
                <a:latin typeface="Consolas" panose="020B0609020204030204" pitchFamily="49" charset="0"/>
              </a:rPr>
              <a:t>echo $</a:t>
            </a:r>
            <a:r>
              <a:rPr lang="en-US" sz="2000" dirty="0" err="1">
                <a:latin typeface="Consolas" panose="020B0609020204030204" pitchFamily="49" charset="0"/>
              </a:rPr>
              <a:t>temp_array</a:t>
            </a:r>
            <a:r>
              <a:rPr lang="en-US" sz="2000" dirty="0">
                <a:latin typeface="Consolas" panose="020B0609020204030204" pitchFamily="49" charset="0"/>
              </a:rPr>
              <a:t>[$</a:t>
            </a:r>
            <a:r>
              <a:rPr lang="en-US" sz="2000" dirty="0" err="1">
                <a:latin typeface="Consolas" panose="020B0609020204030204" pitchFamily="49" charset="0"/>
              </a:rPr>
              <a:t>i</a:t>
            </a:r>
            <a:r>
              <a:rPr lang="en-US" sz="2000" dirty="0">
                <a:latin typeface="Consolas" panose="020B0609020204030204" pitchFamily="49" charset="0"/>
              </a:rPr>
              <a:t>].", </a:t>
            </a:r>
            <a:r>
              <a:rPr lang="en-US" sz="2000" dirty="0" smtClean="0">
                <a:latin typeface="Consolas" panose="020B0609020204030204" pitchFamily="49" charset="0"/>
              </a:rPr>
              <a:t>";</a:t>
            </a:r>
          </a:p>
          <a:p>
            <a:r>
              <a:rPr lang="en-US" sz="2000" dirty="0" smtClean="0">
                <a:latin typeface="Consolas" panose="020B0609020204030204" pitchFamily="49" charset="0"/>
              </a:rPr>
              <a:t> }</a:t>
            </a:r>
          </a:p>
          <a:p>
            <a:r>
              <a:rPr lang="en-US" sz="2000" dirty="0" smtClean="0">
                <a:latin typeface="Consolas" panose="020B0609020204030204" pitchFamily="49" charset="0"/>
              </a:rPr>
              <a:t> </a:t>
            </a:r>
            <a:r>
              <a:rPr lang="en-US" sz="2000" dirty="0">
                <a:latin typeface="Consolas" panose="020B0609020204030204" pitchFamily="49" charset="0"/>
              </a:rPr>
              <a:t>?&gt;</a:t>
            </a:r>
            <a:endParaRPr lang="en-US" sz="2000" dirty="0"/>
          </a:p>
        </p:txBody>
      </p:sp>
      <p:pic>
        <p:nvPicPr>
          <p:cNvPr id="3" name="Picture 2"/>
          <p:cNvPicPr>
            <a:picLocks noChangeAspect="1"/>
          </p:cNvPicPr>
          <p:nvPr/>
        </p:nvPicPr>
        <p:blipFill>
          <a:blip r:embed="rId2"/>
          <a:stretch>
            <a:fillRect/>
          </a:stretch>
        </p:blipFill>
        <p:spPr>
          <a:xfrm>
            <a:off x="6621297" y="5156397"/>
            <a:ext cx="5570703" cy="1318374"/>
          </a:xfrm>
          <a:prstGeom prst="rect">
            <a:avLst/>
          </a:prstGeom>
        </p:spPr>
      </p:pic>
    </p:spTree>
    <p:extLst>
      <p:ext uri="{BB962C8B-B14F-4D97-AF65-F5344CB8AC3E}">
        <p14:creationId xmlns:p14="http://schemas.microsoft.com/office/powerpoint/2010/main" val="3373372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28979" y="1436280"/>
            <a:ext cx="6781164" cy="5357712"/>
          </a:xfrm>
          <a:prstGeom prst="rect">
            <a:avLst/>
          </a:prstGeom>
        </p:spPr>
      </p:pic>
      <p:sp>
        <p:nvSpPr>
          <p:cNvPr id="5" name="TextBox 4"/>
          <p:cNvSpPr txBox="1"/>
          <p:nvPr/>
        </p:nvSpPr>
        <p:spPr>
          <a:xfrm>
            <a:off x="1225296" y="1289304"/>
            <a:ext cx="9427464" cy="523220"/>
          </a:xfrm>
          <a:prstGeom prst="rect">
            <a:avLst/>
          </a:prstGeom>
          <a:noFill/>
        </p:spPr>
        <p:txBody>
          <a:bodyPr wrap="square" rtlCol="0">
            <a:spAutoFit/>
          </a:bodyPr>
          <a:lstStyle/>
          <a:p>
            <a:r>
              <a:rPr lang="en-US" sz="2800" dirty="0" smtClean="0"/>
              <a:t>Write a code for Implementing the following Diagram</a:t>
            </a:r>
            <a:endParaRPr lang="en-US" sz="2800" dirty="0"/>
          </a:p>
        </p:txBody>
      </p:sp>
      <p:sp>
        <p:nvSpPr>
          <p:cNvPr id="6" name="Rectangle 5"/>
          <p:cNvSpPr/>
          <p:nvPr/>
        </p:nvSpPr>
        <p:spPr>
          <a:xfrm>
            <a:off x="2691384" y="198043"/>
            <a:ext cx="6096000" cy="707886"/>
          </a:xfrm>
          <a:prstGeom prst="rect">
            <a:avLst/>
          </a:prstGeom>
        </p:spPr>
        <p:txBody>
          <a:bodyPr>
            <a:spAutoFit/>
          </a:bodyPr>
          <a:lstStyle/>
          <a:p>
            <a:pPr algn="ctr"/>
            <a:r>
              <a:rPr lang="en-US" sz="4000" b="1" dirty="0" smtClean="0"/>
              <a:t> TRY THIS</a:t>
            </a:r>
          </a:p>
        </p:txBody>
      </p:sp>
    </p:spTree>
    <p:extLst>
      <p:ext uri="{BB962C8B-B14F-4D97-AF65-F5344CB8AC3E}">
        <p14:creationId xmlns:p14="http://schemas.microsoft.com/office/powerpoint/2010/main" val="3093583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87706" y="0"/>
            <a:ext cx="6282615" cy="6728711"/>
          </a:xfrm>
          <a:prstGeom prst="rect">
            <a:avLst/>
          </a:prstGeom>
        </p:spPr>
      </p:pic>
    </p:spTree>
    <p:extLst>
      <p:ext uri="{BB962C8B-B14F-4D97-AF65-F5344CB8AC3E}">
        <p14:creationId xmlns:p14="http://schemas.microsoft.com/office/powerpoint/2010/main" val="132696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504" y="1927366"/>
            <a:ext cx="11564112" cy="2677656"/>
          </a:xfrm>
          <a:prstGeom prst="rect">
            <a:avLst/>
          </a:prstGeom>
        </p:spPr>
        <p:txBody>
          <a:bodyPr wrap="square">
            <a:spAutoFit/>
          </a:bodyPr>
          <a:lstStyle/>
          <a:p>
            <a:r>
              <a:rPr lang="en-US" sz="2800" dirty="0">
                <a:solidFill>
                  <a:srgbClr val="444444"/>
                </a:solidFill>
                <a:latin typeface="-apple-system"/>
              </a:rPr>
              <a:t>Write a program to show day of the week (for example: Monday) based on numbers using switch/case statements.</a:t>
            </a:r>
          </a:p>
          <a:p>
            <a:r>
              <a:rPr lang="en-US" sz="2800" b="1" dirty="0">
                <a:solidFill>
                  <a:srgbClr val="444444"/>
                </a:solidFill>
                <a:latin typeface="-apple-system"/>
              </a:rPr>
              <a:t>Conditions:</a:t>
            </a:r>
            <a:endParaRPr lang="en-US" sz="2800" dirty="0">
              <a:solidFill>
                <a:srgbClr val="444444"/>
              </a:solidFill>
              <a:latin typeface="-apple-system"/>
            </a:endParaRPr>
          </a:p>
          <a:p>
            <a:pPr>
              <a:buFont typeface="Arial" panose="020B0604020202020204" pitchFamily="34" charset="0"/>
              <a:buChar char="•"/>
            </a:pPr>
            <a:r>
              <a:rPr lang="en-US" sz="2800" dirty="0">
                <a:solidFill>
                  <a:srgbClr val="444444"/>
                </a:solidFill>
                <a:latin typeface="-apple-system"/>
              </a:rPr>
              <a:t>You can pass 1 to 7 number in switch</a:t>
            </a:r>
          </a:p>
          <a:p>
            <a:pPr>
              <a:buFont typeface="Arial" panose="020B0604020202020204" pitchFamily="34" charset="0"/>
              <a:buChar char="•"/>
            </a:pPr>
            <a:r>
              <a:rPr lang="en-US" sz="2800" dirty="0">
                <a:solidFill>
                  <a:srgbClr val="444444"/>
                </a:solidFill>
                <a:latin typeface="-apple-system"/>
              </a:rPr>
              <a:t>Day 1 will be considered as Monday</a:t>
            </a:r>
          </a:p>
          <a:p>
            <a:pPr>
              <a:buFont typeface="Arial" panose="020B0604020202020204" pitchFamily="34" charset="0"/>
              <a:buChar char="•"/>
            </a:pPr>
            <a:r>
              <a:rPr lang="en-US" sz="2800" dirty="0">
                <a:solidFill>
                  <a:srgbClr val="444444"/>
                </a:solidFill>
                <a:latin typeface="-apple-system"/>
              </a:rPr>
              <a:t>If number is not between 1 to 7, show invalid number in default</a:t>
            </a:r>
            <a:endParaRPr lang="en-US" sz="2800" b="0" i="0" dirty="0">
              <a:solidFill>
                <a:srgbClr val="444444"/>
              </a:solidFill>
              <a:effectLst/>
              <a:latin typeface="-apple-system"/>
            </a:endParaRPr>
          </a:p>
        </p:txBody>
      </p:sp>
      <p:sp>
        <p:nvSpPr>
          <p:cNvPr id="4" name="Rectangle 3"/>
          <p:cNvSpPr/>
          <p:nvPr/>
        </p:nvSpPr>
        <p:spPr>
          <a:xfrm>
            <a:off x="2691384" y="198043"/>
            <a:ext cx="6096000" cy="707886"/>
          </a:xfrm>
          <a:prstGeom prst="rect">
            <a:avLst/>
          </a:prstGeom>
        </p:spPr>
        <p:txBody>
          <a:bodyPr>
            <a:spAutoFit/>
          </a:bodyPr>
          <a:lstStyle/>
          <a:p>
            <a:pPr algn="ctr"/>
            <a:r>
              <a:rPr lang="en-US" sz="4000" b="1" dirty="0" smtClean="0"/>
              <a:t> TRY THIS</a:t>
            </a:r>
          </a:p>
        </p:txBody>
      </p:sp>
    </p:spTree>
    <p:extLst>
      <p:ext uri="{BB962C8B-B14F-4D97-AF65-F5344CB8AC3E}">
        <p14:creationId xmlns:p14="http://schemas.microsoft.com/office/powerpoint/2010/main" val="947224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2232" y="165252"/>
            <a:ext cx="7440168" cy="6463308"/>
          </a:xfrm>
          <a:prstGeom prst="rect">
            <a:avLst/>
          </a:prstGeom>
        </p:spPr>
        <p:txBody>
          <a:bodyPr wrap="square">
            <a:spAutoFit/>
          </a:bodyPr>
          <a:lstStyle/>
          <a:p>
            <a:r>
              <a:rPr lang="en-US" dirty="0">
                <a:solidFill>
                  <a:srgbClr val="EE9900"/>
                </a:solidFill>
                <a:latin typeface="Menlo"/>
              </a:rPr>
              <a:t>&lt;?</a:t>
            </a:r>
            <a:r>
              <a:rPr lang="en-US" dirty="0" err="1">
                <a:solidFill>
                  <a:srgbClr val="EE9900"/>
                </a:solidFill>
                <a:latin typeface="Menlo"/>
              </a:rPr>
              <a:t>php</a:t>
            </a:r>
            <a:r>
              <a:rPr lang="en-US" dirty="0">
                <a:solidFill>
                  <a:srgbClr val="1E1E1E"/>
                </a:solidFill>
                <a:latin typeface="Menlo"/>
              </a:rPr>
              <a:t> </a:t>
            </a:r>
            <a:endParaRPr lang="en-US" dirty="0" smtClean="0">
              <a:solidFill>
                <a:srgbClr val="1E1E1E"/>
              </a:solidFill>
              <a:latin typeface="Menlo"/>
            </a:endParaRPr>
          </a:p>
          <a:p>
            <a:r>
              <a:rPr lang="en-US" dirty="0" smtClean="0">
                <a:solidFill>
                  <a:srgbClr val="A67F59"/>
                </a:solidFill>
                <a:latin typeface="Menlo"/>
              </a:rPr>
              <a:t>$</a:t>
            </a:r>
            <a:r>
              <a:rPr lang="en-US" dirty="0">
                <a:solidFill>
                  <a:srgbClr val="A67F59"/>
                </a:solidFill>
                <a:latin typeface="Menlo"/>
              </a:rPr>
              <a:t>day</a:t>
            </a:r>
            <a:r>
              <a:rPr lang="en-US" dirty="0">
                <a:solidFill>
                  <a:srgbClr val="1E1E1E"/>
                </a:solidFill>
                <a:latin typeface="Menlo"/>
              </a:rPr>
              <a:t> </a:t>
            </a:r>
            <a:r>
              <a:rPr lang="en-US" dirty="0">
                <a:solidFill>
                  <a:srgbClr val="A67F59"/>
                </a:solidFill>
                <a:latin typeface="Menlo"/>
              </a:rPr>
              <a:t>=</a:t>
            </a:r>
            <a:r>
              <a:rPr lang="en-US" dirty="0">
                <a:solidFill>
                  <a:srgbClr val="1E1E1E"/>
                </a:solidFill>
                <a:latin typeface="Menlo"/>
              </a:rPr>
              <a:t> </a:t>
            </a:r>
            <a:r>
              <a:rPr lang="en-US" dirty="0">
                <a:solidFill>
                  <a:srgbClr val="2F9C0A"/>
                </a:solidFill>
                <a:latin typeface="Menlo"/>
              </a:rPr>
              <a:t>"5"</a:t>
            </a:r>
            <a:r>
              <a:rPr lang="en-US" dirty="0">
                <a:solidFill>
                  <a:srgbClr val="5F6364"/>
                </a:solidFill>
                <a:latin typeface="Menlo"/>
              </a:rPr>
              <a:t>;</a:t>
            </a:r>
            <a:r>
              <a:rPr lang="en-US" dirty="0">
                <a:solidFill>
                  <a:srgbClr val="1E1E1E"/>
                </a:solidFill>
                <a:latin typeface="Menlo"/>
              </a:rPr>
              <a:t> </a:t>
            </a:r>
            <a:endParaRPr lang="en-US" dirty="0" smtClean="0">
              <a:solidFill>
                <a:srgbClr val="1E1E1E"/>
              </a:solidFill>
              <a:latin typeface="Menlo"/>
            </a:endParaRPr>
          </a:p>
          <a:p>
            <a:r>
              <a:rPr lang="en-US" dirty="0" smtClean="0">
                <a:solidFill>
                  <a:srgbClr val="1990B8"/>
                </a:solidFill>
                <a:latin typeface="Menlo"/>
              </a:rPr>
              <a:t>switch</a:t>
            </a:r>
            <a:r>
              <a:rPr lang="en-US" dirty="0" smtClean="0">
                <a:solidFill>
                  <a:srgbClr val="1E1E1E"/>
                </a:solidFill>
                <a:latin typeface="Menlo"/>
              </a:rPr>
              <a:t> </a:t>
            </a:r>
            <a:r>
              <a:rPr lang="en-US" dirty="0">
                <a:solidFill>
                  <a:srgbClr val="5F6364"/>
                </a:solidFill>
                <a:latin typeface="Menlo"/>
              </a:rPr>
              <a:t>(</a:t>
            </a:r>
            <a:r>
              <a:rPr lang="en-US" dirty="0">
                <a:solidFill>
                  <a:srgbClr val="A67F59"/>
                </a:solidFill>
                <a:latin typeface="Menlo"/>
              </a:rPr>
              <a:t>$day</a:t>
            </a:r>
            <a:r>
              <a:rPr lang="en-US" dirty="0">
                <a:solidFill>
                  <a:srgbClr val="5F6364"/>
                </a:solidFill>
                <a:latin typeface="Menlo"/>
              </a:rPr>
              <a:t>)</a:t>
            </a:r>
            <a:r>
              <a:rPr lang="en-US" dirty="0">
                <a:solidFill>
                  <a:srgbClr val="1E1E1E"/>
                </a:solidFill>
                <a:latin typeface="Menlo"/>
              </a:rPr>
              <a:t> </a:t>
            </a:r>
            <a:endParaRPr lang="en-US" dirty="0" smtClean="0">
              <a:solidFill>
                <a:srgbClr val="1E1E1E"/>
              </a:solidFill>
              <a:latin typeface="Menlo"/>
            </a:endParaRPr>
          </a:p>
          <a:p>
            <a:r>
              <a:rPr lang="en-US" dirty="0" smtClean="0">
                <a:solidFill>
                  <a:srgbClr val="5F6364"/>
                </a:solidFill>
                <a:latin typeface="Menlo"/>
              </a:rPr>
              <a:t>{</a:t>
            </a:r>
            <a:r>
              <a:rPr lang="en-US" dirty="0" smtClean="0">
                <a:solidFill>
                  <a:srgbClr val="1E1E1E"/>
                </a:solidFill>
                <a:latin typeface="Menlo"/>
              </a:rPr>
              <a:t> </a:t>
            </a:r>
          </a:p>
          <a:p>
            <a:r>
              <a:rPr lang="en-US" dirty="0" smtClean="0">
                <a:solidFill>
                  <a:srgbClr val="1990B8"/>
                </a:solidFill>
                <a:latin typeface="Menlo"/>
              </a:rPr>
              <a:t>case</a:t>
            </a:r>
            <a:r>
              <a:rPr lang="en-US" dirty="0" smtClean="0">
                <a:solidFill>
                  <a:srgbClr val="1E1E1E"/>
                </a:solidFill>
                <a:latin typeface="Menlo"/>
              </a:rPr>
              <a:t> </a:t>
            </a:r>
            <a:r>
              <a:rPr lang="en-US" dirty="0">
                <a:solidFill>
                  <a:srgbClr val="2F9C0A"/>
                </a:solidFill>
                <a:latin typeface="Menlo"/>
              </a:rPr>
              <a:t>"1"</a:t>
            </a:r>
            <a:r>
              <a:rPr lang="en-US" dirty="0">
                <a:solidFill>
                  <a:srgbClr val="5F6364"/>
                </a:solidFill>
                <a:latin typeface="Menlo"/>
              </a:rPr>
              <a:t>:</a:t>
            </a:r>
            <a:r>
              <a:rPr lang="en-US" dirty="0">
                <a:solidFill>
                  <a:srgbClr val="1E1E1E"/>
                </a:solidFill>
                <a:latin typeface="Menlo"/>
              </a:rPr>
              <a:t> </a:t>
            </a:r>
            <a:endParaRPr lang="en-US" dirty="0" smtClean="0">
              <a:solidFill>
                <a:srgbClr val="1E1E1E"/>
              </a:solidFill>
              <a:latin typeface="Menlo"/>
            </a:endParaRPr>
          </a:p>
          <a:p>
            <a:r>
              <a:rPr lang="en-US" dirty="0" smtClean="0">
                <a:solidFill>
                  <a:srgbClr val="1990B8"/>
                </a:solidFill>
                <a:latin typeface="Menlo"/>
              </a:rPr>
              <a:t>echo</a:t>
            </a:r>
            <a:r>
              <a:rPr lang="en-US" dirty="0" smtClean="0">
                <a:solidFill>
                  <a:srgbClr val="1E1E1E"/>
                </a:solidFill>
                <a:latin typeface="Menlo"/>
              </a:rPr>
              <a:t> </a:t>
            </a:r>
            <a:r>
              <a:rPr lang="en-US" dirty="0">
                <a:solidFill>
                  <a:srgbClr val="2F9C0A"/>
                </a:solidFill>
                <a:latin typeface="Menlo"/>
              </a:rPr>
              <a:t>"It is Monday!"</a:t>
            </a:r>
            <a:r>
              <a:rPr lang="en-US" dirty="0">
                <a:solidFill>
                  <a:srgbClr val="5F6364"/>
                </a:solidFill>
                <a:latin typeface="Menlo"/>
              </a:rPr>
              <a:t>;</a:t>
            </a:r>
            <a:r>
              <a:rPr lang="en-US" dirty="0">
                <a:solidFill>
                  <a:srgbClr val="1E1E1E"/>
                </a:solidFill>
                <a:latin typeface="Menlo"/>
              </a:rPr>
              <a:t> </a:t>
            </a:r>
            <a:endParaRPr lang="en-US" dirty="0" smtClean="0">
              <a:solidFill>
                <a:srgbClr val="1E1E1E"/>
              </a:solidFill>
              <a:latin typeface="Menlo"/>
            </a:endParaRPr>
          </a:p>
          <a:p>
            <a:r>
              <a:rPr lang="en-US" dirty="0" smtClean="0">
                <a:solidFill>
                  <a:srgbClr val="1990B8"/>
                </a:solidFill>
                <a:latin typeface="Menlo"/>
              </a:rPr>
              <a:t>break</a:t>
            </a:r>
            <a:r>
              <a:rPr lang="en-US" dirty="0">
                <a:solidFill>
                  <a:srgbClr val="5F6364"/>
                </a:solidFill>
                <a:latin typeface="Menlo"/>
              </a:rPr>
              <a:t>;</a:t>
            </a:r>
            <a:r>
              <a:rPr lang="en-US" dirty="0">
                <a:solidFill>
                  <a:srgbClr val="1E1E1E"/>
                </a:solidFill>
                <a:latin typeface="Menlo"/>
              </a:rPr>
              <a:t> </a:t>
            </a:r>
            <a:endParaRPr lang="en-US" dirty="0" smtClean="0">
              <a:solidFill>
                <a:srgbClr val="1E1E1E"/>
              </a:solidFill>
              <a:latin typeface="Menlo"/>
            </a:endParaRPr>
          </a:p>
          <a:p>
            <a:r>
              <a:rPr lang="en-US" dirty="0" smtClean="0">
                <a:solidFill>
                  <a:srgbClr val="1990B8"/>
                </a:solidFill>
                <a:latin typeface="Menlo"/>
              </a:rPr>
              <a:t>case</a:t>
            </a:r>
            <a:r>
              <a:rPr lang="en-US" dirty="0" smtClean="0">
                <a:solidFill>
                  <a:srgbClr val="1E1E1E"/>
                </a:solidFill>
                <a:latin typeface="Menlo"/>
              </a:rPr>
              <a:t> </a:t>
            </a:r>
            <a:r>
              <a:rPr lang="en-US" dirty="0">
                <a:solidFill>
                  <a:srgbClr val="2F9C0A"/>
                </a:solidFill>
                <a:latin typeface="Menlo"/>
              </a:rPr>
              <a:t>"2"</a:t>
            </a:r>
            <a:r>
              <a:rPr lang="en-US" dirty="0">
                <a:solidFill>
                  <a:srgbClr val="5F6364"/>
                </a:solidFill>
                <a:latin typeface="Menlo"/>
              </a:rPr>
              <a:t>:</a:t>
            </a:r>
            <a:r>
              <a:rPr lang="en-US" dirty="0">
                <a:solidFill>
                  <a:srgbClr val="1E1E1E"/>
                </a:solidFill>
                <a:latin typeface="Menlo"/>
              </a:rPr>
              <a:t> </a:t>
            </a:r>
            <a:endParaRPr lang="en-US" dirty="0" smtClean="0">
              <a:solidFill>
                <a:srgbClr val="1E1E1E"/>
              </a:solidFill>
              <a:latin typeface="Menlo"/>
            </a:endParaRPr>
          </a:p>
          <a:p>
            <a:r>
              <a:rPr lang="en-US" dirty="0" smtClean="0">
                <a:solidFill>
                  <a:srgbClr val="1990B8"/>
                </a:solidFill>
                <a:latin typeface="Menlo"/>
              </a:rPr>
              <a:t>echo</a:t>
            </a:r>
            <a:r>
              <a:rPr lang="en-US" dirty="0" smtClean="0">
                <a:solidFill>
                  <a:srgbClr val="1E1E1E"/>
                </a:solidFill>
                <a:latin typeface="Menlo"/>
              </a:rPr>
              <a:t> </a:t>
            </a:r>
            <a:r>
              <a:rPr lang="en-US" dirty="0">
                <a:solidFill>
                  <a:srgbClr val="2F9C0A"/>
                </a:solidFill>
                <a:latin typeface="Menlo"/>
              </a:rPr>
              <a:t>"It is today!"</a:t>
            </a:r>
            <a:r>
              <a:rPr lang="en-US" dirty="0">
                <a:solidFill>
                  <a:srgbClr val="5F6364"/>
                </a:solidFill>
                <a:latin typeface="Menlo"/>
              </a:rPr>
              <a:t>;</a:t>
            </a:r>
            <a:r>
              <a:rPr lang="en-US" dirty="0">
                <a:solidFill>
                  <a:srgbClr val="1E1E1E"/>
                </a:solidFill>
                <a:latin typeface="Menlo"/>
              </a:rPr>
              <a:t> </a:t>
            </a:r>
            <a:endParaRPr lang="en-US" dirty="0" smtClean="0">
              <a:solidFill>
                <a:srgbClr val="1E1E1E"/>
              </a:solidFill>
              <a:latin typeface="Menlo"/>
            </a:endParaRPr>
          </a:p>
          <a:p>
            <a:r>
              <a:rPr lang="en-US" dirty="0" smtClean="0">
                <a:solidFill>
                  <a:srgbClr val="1990B8"/>
                </a:solidFill>
                <a:latin typeface="Menlo"/>
              </a:rPr>
              <a:t>break</a:t>
            </a:r>
            <a:r>
              <a:rPr lang="en-US" dirty="0">
                <a:solidFill>
                  <a:srgbClr val="5F6364"/>
                </a:solidFill>
                <a:latin typeface="Menlo"/>
              </a:rPr>
              <a:t>;</a:t>
            </a:r>
            <a:r>
              <a:rPr lang="en-US" dirty="0">
                <a:solidFill>
                  <a:srgbClr val="1E1E1E"/>
                </a:solidFill>
                <a:latin typeface="Menlo"/>
              </a:rPr>
              <a:t> </a:t>
            </a:r>
            <a:r>
              <a:rPr lang="en-US" dirty="0">
                <a:solidFill>
                  <a:srgbClr val="1990B8"/>
                </a:solidFill>
                <a:latin typeface="Menlo"/>
              </a:rPr>
              <a:t>case</a:t>
            </a:r>
            <a:r>
              <a:rPr lang="en-US" dirty="0">
                <a:solidFill>
                  <a:srgbClr val="1E1E1E"/>
                </a:solidFill>
                <a:latin typeface="Menlo"/>
              </a:rPr>
              <a:t> </a:t>
            </a:r>
            <a:r>
              <a:rPr lang="en-US" dirty="0">
                <a:solidFill>
                  <a:srgbClr val="2F9C0A"/>
                </a:solidFill>
                <a:latin typeface="Menlo"/>
              </a:rPr>
              <a:t>"3</a:t>
            </a:r>
            <a:r>
              <a:rPr lang="en-US" dirty="0" smtClean="0">
                <a:solidFill>
                  <a:srgbClr val="2F9C0A"/>
                </a:solidFill>
                <a:latin typeface="Menlo"/>
              </a:rPr>
              <a:t>"</a:t>
            </a:r>
            <a:r>
              <a:rPr lang="en-US" dirty="0" smtClean="0">
                <a:solidFill>
                  <a:srgbClr val="5F6364"/>
                </a:solidFill>
                <a:latin typeface="Menlo"/>
              </a:rPr>
              <a:t>:</a:t>
            </a:r>
          </a:p>
          <a:p>
            <a:r>
              <a:rPr lang="en-US" dirty="0" smtClean="0">
                <a:solidFill>
                  <a:srgbClr val="1E1E1E"/>
                </a:solidFill>
                <a:latin typeface="Menlo"/>
              </a:rPr>
              <a:t> </a:t>
            </a:r>
            <a:r>
              <a:rPr lang="en-US" dirty="0">
                <a:solidFill>
                  <a:srgbClr val="1990B8"/>
                </a:solidFill>
                <a:latin typeface="Menlo"/>
              </a:rPr>
              <a:t>echo</a:t>
            </a:r>
            <a:r>
              <a:rPr lang="en-US" dirty="0">
                <a:solidFill>
                  <a:srgbClr val="1E1E1E"/>
                </a:solidFill>
                <a:latin typeface="Menlo"/>
              </a:rPr>
              <a:t> </a:t>
            </a:r>
            <a:r>
              <a:rPr lang="en-US" dirty="0">
                <a:solidFill>
                  <a:srgbClr val="2F9C0A"/>
                </a:solidFill>
                <a:latin typeface="Menlo"/>
              </a:rPr>
              <a:t>"It is Wednesday</a:t>
            </a:r>
            <a:r>
              <a:rPr lang="en-US" dirty="0" smtClean="0">
                <a:solidFill>
                  <a:srgbClr val="2F9C0A"/>
                </a:solidFill>
                <a:latin typeface="Menlo"/>
              </a:rPr>
              <a:t>!"</a:t>
            </a:r>
            <a:r>
              <a:rPr lang="en-US" dirty="0" smtClean="0">
                <a:solidFill>
                  <a:srgbClr val="5F6364"/>
                </a:solidFill>
                <a:latin typeface="Menlo"/>
              </a:rPr>
              <a:t>;</a:t>
            </a:r>
          </a:p>
          <a:p>
            <a:r>
              <a:rPr lang="en-US" dirty="0" smtClean="0">
                <a:solidFill>
                  <a:srgbClr val="1E1E1E"/>
                </a:solidFill>
                <a:latin typeface="Menlo"/>
              </a:rPr>
              <a:t> </a:t>
            </a:r>
            <a:r>
              <a:rPr lang="en-US" dirty="0">
                <a:solidFill>
                  <a:srgbClr val="1990B8"/>
                </a:solidFill>
                <a:latin typeface="Menlo"/>
              </a:rPr>
              <a:t>break</a:t>
            </a:r>
            <a:r>
              <a:rPr lang="en-US" dirty="0">
                <a:solidFill>
                  <a:srgbClr val="5F6364"/>
                </a:solidFill>
                <a:latin typeface="Menlo"/>
              </a:rPr>
              <a:t>;</a:t>
            </a:r>
            <a:r>
              <a:rPr lang="en-US" dirty="0">
                <a:solidFill>
                  <a:srgbClr val="1E1E1E"/>
                </a:solidFill>
                <a:latin typeface="Menlo"/>
              </a:rPr>
              <a:t> </a:t>
            </a:r>
            <a:r>
              <a:rPr lang="en-US" dirty="0">
                <a:solidFill>
                  <a:srgbClr val="1990B8"/>
                </a:solidFill>
                <a:latin typeface="Menlo"/>
              </a:rPr>
              <a:t>case</a:t>
            </a:r>
            <a:r>
              <a:rPr lang="en-US" dirty="0">
                <a:solidFill>
                  <a:srgbClr val="1E1E1E"/>
                </a:solidFill>
                <a:latin typeface="Menlo"/>
              </a:rPr>
              <a:t> </a:t>
            </a:r>
            <a:r>
              <a:rPr lang="en-US" dirty="0">
                <a:solidFill>
                  <a:srgbClr val="2F9C0A"/>
                </a:solidFill>
                <a:latin typeface="Menlo"/>
              </a:rPr>
              <a:t>"4"</a:t>
            </a:r>
            <a:r>
              <a:rPr lang="en-US" dirty="0">
                <a:solidFill>
                  <a:srgbClr val="5F6364"/>
                </a:solidFill>
                <a:latin typeface="Menlo"/>
              </a:rPr>
              <a:t>:</a:t>
            </a:r>
            <a:r>
              <a:rPr lang="en-US" dirty="0">
                <a:solidFill>
                  <a:srgbClr val="1E1E1E"/>
                </a:solidFill>
                <a:latin typeface="Menlo"/>
              </a:rPr>
              <a:t> </a:t>
            </a:r>
            <a:endParaRPr lang="en-US" dirty="0" smtClean="0">
              <a:solidFill>
                <a:srgbClr val="1E1E1E"/>
              </a:solidFill>
              <a:latin typeface="Menlo"/>
            </a:endParaRPr>
          </a:p>
          <a:p>
            <a:r>
              <a:rPr lang="en-US" dirty="0" smtClean="0">
                <a:solidFill>
                  <a:srgbClr val="1990B8"/>
                </a:solidFill>
                <a:latin typeface="Menlo"/>
              </a:rPr>
              <a:t>echo</a:t>
            </a:r>
            <a:r>
              <a:rPr lang="en-US" dirty="0" smtClean="0">
                <a:solidFill>
                  <a:srgbClr val="1E1E1E"/>
                </a:solidFill>
                <a:latin typeface="Menlo"/>
              </a:rPr>
              <a:t> </a:t>
            </a:r>
            <a:r>
              <a:rPr lang="en-US" dirty="0">
                <a:solidFill>
                  <a:srgbClr val="2F9C0A"/>
                </a:solidFill>
                <a:latin typeface="Menlo"/>
              </a:rPr>
              <a:t>"It is Thursday</a:t>
            </a:r>
            <a:r>
              <a:rPr lang="en-US" dirty="0" smtClean="0">
                <a:solidFill>
                  <a:srgbClr val="2F9C0A"/>
                </a:solidFill>
                <a:latin typeface="Menlo"/>
              </a:rPr>
              <a:t>!"</a:t>
            </a:r>
            <a:r>
              <a:rPr lang="en-US" dirty="0" smtClean="0">
                <a:solidFill>
                  <a:srgbClr val="5F6364"/>
                </a:solidFill>
                <a:latin typeface="Menlo"/>
              </a:rPr>
              <a:t>;</a:t>
            </a:r>
          </a:p>
          <a:p>
            <a:r>
              <a:rPr lang="en-US" dirty="0" smtClean="0">
                <a:solidFill>
                  <a:srgbClr val="1E1E1E"/>
                </a:solidFill>
                <a:latin typeface="Menlo"/>
              </a:rPr>
              <a:t> </a:t>
            </a:r>
            <a:r>
              <a:rPr lang="en-US" dirty="0">
                <a:solidFill>
                  <a:srgbClr val="1990B8"/>
                </a:solidFill>
                <a:latin typeface="Menlo"/>
              </a:rPr>
              <a:t>break</a:t>
            </a:r>
            <a:r>
              <a:rPr lang="en-US" dirty="0">
                <a:solidFill>
                  <a:srgbClr val="5F6364"/>
                </a:solidFill>
                <a:latin typeface="Menlo"/>
              </a:rPr>
              <a:t>;</a:t>
            </a:r>
            <a:r>
              <a:rPr lang="en-US" dirty="0">
                <a:solidFill>
                  <a:srgbClr val="1E1E1E"/>
                </a:solidFill>
                <a:latin typeface="Menlo"/>
              </a:rPr>
              <a:t> </a:t>
            </a:r>
            <a:r>
              <a:rPr lang="en-US" dirty="0">
                <a:solidFill>
                  <a:srgbClr val="1990B8"/>
                </a:solidFill>
                <a:latin typeface="Menlo"/>
              </a:rPr>
              <a:t>case</a:t>
            </a:r>
            <a:r>
              <a:rPr lang="en-US" dirty="0">
                <a:solidFill>
                  <a:srgbClr val="1E1E1E"/>
                </a:solidFill>
                <a:latin typeface="Menlo"/>
              </a:rPr>
              <a:t> </a:t>
            </a:r>
            <a:r>
              <a:rPr lang="en-US" dirty="0">
                <a:solidFill>
                  <a:srgbClr val="2F9C0A"/>
                </a:solidFill>
                <a:latin typeface="Menlo"/>
              </a:rPr>
              <a:t>"5</a:t>
            </a:r>
            <a:r>
              <a:rPr lang="en-US" dirty="0" smtClean="0">
                <a:solidFill>
                  <a:srgbClr val="2F9C0A"/>
                </a:solidFill>
                <a:latin typeface="Menlo"/>
              </a:rPr>
              <a:t>"</a:t>
            </a:r>
            <a:r>
              <a:rPr lang="en-US" dirty="0" smtClean="0">
                <a:solidFill>
                  <a:srgbClr val="5F6364"/>
                </a:solidFill>
                <a:latin typeface="Menlo"/>
              </a:rPr>
              <a:t>:</a:t>
            </a:r>
          </a:p>
          <a:p>
            <a:r>
              <a:rPr lang="en-US" dirty="0" smtClean="0">
                <a:solidFill>
                  <a:srgbClr val="1E1E1E"/>
                </a:solidFill>
                <a:latin typeface="Menlo"/>
              </a:rPr>
              <a:t> </a:t>
            </a:r>
            <a:r>
              <a:rPr lang="en-US" dirty="0">
                <a:solidFill>
                  <a:srgbClr val="1990B8"/>
                </a:solidFill>
                <a:latin typeface="Menlo"/>
              </a:rPr>
              <a:t>echo</a:t>
            </a:r>
            <a:r>
              <a:rPr lang="en-US" dirty="0">
                <a:solidFill>
                  <a:srgbClr val="1E1E1E"/>
                </a:solidFill>
                <a:latin typeface="Menlo"/>
              </a:rPr>
              <a:t> </a:t>
            </a:r>
            <a:r>
              <a:rPr lang="en-US" dirty="0">
                <a:solidFill>
                  <a:srgbClr val="2F9C0A"/>
                </a:solidFill>
                <a:latin typeface="Menlo"/>
              </a:rPr>
              <a:t>"It is Friday</a:t>
            </a:r>
            <a:r>
              <a:rPr lang="en-US" dirty="0" smtClean="0">
                <a:solidFill>
                  <a:srgbClr val="2F9C0A"/>
                </a:solidFill>
                <a:latin typeface="Menlo"/>
              </a:rPr>
              <a:t>!"</a:t>
            </a:r>
            <a:r>
              <a:rPr lang="en-US" dirty="0" smtClean="0">
                <a:solidFill>
                  <a:srgbClr val="5F6364"/>
                </a:solidFill>
                <a:latin typeface="Menlo"/>
              </a:rPr>
              <a:t>;</a:t>
            </a:r>
          </a:p>
          <a:p>
            <a:r>
              <a:rPr lang="en-US" dirty="0" smtClean="0">
                <a:solidFill>
                  <a:srgbClr val="1E1E1E"/>
                </a:solidFill>
                <a:latin typeface="Menlo"/>
              </a:rPr>
              <a:t> </a:t>
            </a:r>
            <a:r>
              <a:rPr lang="en-US" dirty="0">
                <a:solidFill>
                  <a:srgbClr val="1990B8"/>
                </a:solidFill>
                <a:latin typeface="Menlo"/>
              </a:rPr>
              <a:t>break</a:t>
            </a:r>
            <a:r>
              <a:rPr lang="en-US" dirty="0">
                <a:solidFill>
                  <a:srgbClr val="5F6364"/>
                </a:solidFill>
                <a:latin typeface="Menlo"/>
              </a:rPr>
              <a:t>;</a:t>
            </a:r>
            <a:r>
              <a:rPr lang="en-US" dirty="0">
                <a:solidFill>
                  <a:srgbClr val="1E1E1E"/>
                </a:solidFill>
                <a:latin typeface="Menlo"/>
              </a:rPr>
              <a:t> </a:t>
            </a:r>
            <a:r>
              <a:rPr lang="en-US" dirty="0">
                <a:solidFill>
                  <a:srgbClr val="1990B8"/>
                </a:solidFill>
                <a:latin typeface="Menlo"/>
              </a:rPr>
              <a:t>case</a:t>
            </a:r>
            <a:r>
              <a:rPr lang="en-US" dirty="0">
                <a:solidFill>
                  <a:srgbClr val="1E1E1E"/>
                </a:solidFill>
                <a:latin typeface="Menlo"/>
              </a:rPr>
              <a:t> </a:t>
            </a:r>
            <a:r>
              <a:rPr lang="en-US" dirty="0">
                <a:solidFill>
                  <a:srgbClr val="2F9C0A"/>
                </a:solidFill>
                <a:latin typeface="Menlo"/>
              </a:rPr>
              <a:t>"6</a:t>
            </a:r>
            <a:r>
              <a:rPr lang="en-US" dirty="0" smtClean="0">
                <a:solidFill>
                  <a:srgbClr val="2F9C0A"/>
                </a:solidFill>
                <a:latin typeface="Menlo"/>
              </a:rPr>
              <a:t>"</a:t>
            </a:r>
            <a:r>
              <a:rPr lang="en-US" dirty="0" smtClean="0">
                <a:solidFill>
                  <a:srgbClr val="5F6364"/>
                </a:solidFill>
                <a:latin typeface="Menlo"/>
              </a:rPr>
              <a:t>:</a:t>
            </a:r>
          </a:p>
          <a:p>
            <a:r>
              <a:rPr lang="en-US" dirty="0" smtClean="0">
                <a:solidFill>
                  <a:srgbClr val="1E1E1E"/>
                </a:solidFill>
                <a:latin typeface="Menlo"/>
              </a:rPr>
              <a:t> </a:t>
            </a:r>
            <a:r>
              <a:rPr lang="en-US" dirty="0">
                <a:solidFill>
                  <a:srgbClr val="1990B8"/>
                </a:solidFill>
                <a:latin typeface="Menlo"/>
              </a:rPr>
              <a:t>echo</a:t>
            </a:r>
            <a:r>
              <a:rPr lang="en-US" dirty="0">
                <a:solidFill>
                  <a:srgbClr val="1E1E1E"/>
                </a:solidFill>
                <a:latin typeface="Menlo"/>
              </a:rPr>
              <a:t> </a:t>
            </a:r>
            <a:r>
              <a:rPr lang="en-US" dirty="0">
                <a:solidFill>
                  <a:srgbClr val="2F9C0A"/>
                </a:solidFill>
                <a:latin typeface="Menlo"/>
              </a:rPr>
              <a:t>"It is Saturday!"</a:t>
            </a:r>
            <a:r>
              <a:rPr lang="en-US" dirty="0">
                <a:solidFill>
                  <a:srgbClr val="5F6364"/>
                </a:solidFill>
                <a:latin typeface="Menlo"/>
              </a:rPr>
              <a:t>;</a:t>
            </a:r>
            <a:r>
              <a:rPr lang="en-US" dirty="0">
                <a:solidFill>
                  <a:srgbClr val="1E1E1E"/>
                </a:solidFill>
                <a:latin typeface="Menlo"/>
              </a:rPr>
              <a:t> </a:t>
            </a:r>
            <a:endParaRPr lang="en-US" dirty="0" smtClean="0">
              <a:solidFill>
                <a:srgbClr val="1E1E1E"/>
              </a:solidFill>
              <a:latin typeface="Menlo"/>
            </a:endParaRPr>
          </a:p>
          <a:p>
            <a:r>
              <a:rPr lang="en-US" dirty="0" smtClean="0">
                <a:solidFill>
                  <a:srgbClr val="1990B8"/>
                </a:solidFill>
                <a:latin typeface="Menlo"/>
              </a:rPr>
              <a:t>break</a:t>
            </a:r>
            <a:r>
              <a:rPr lang="en-US" dirty="0">
                <a:solidFill>
                  <a:srgbClr val="5F6364"/>
                </a:solidFill>
                <a:latin typeface="Menlo"/>
              </a:rPr>
              <a:t>;</a:t>
            </a:r>
            <a:r>
              <a:rPr lang="en-US" dirty="0">
                <a:solidFill>
                  <a:srgbClr val="1E1E1E"/>
                </a:solidFill>
                <a:latin typeface="Menlo"/>
              </a:rPr>
              <a:t> </a:t>
            </a:r>
            <a:r>
              <a:rPr lang="en-US" dirty="0">
                <a:solidFill>
                  <a:srgbClr val="1990B8"/>
                </a:solidFill>
                <a:latin typeface="Menlo"/>
              </a:rPr>
              <a:t>case</a:t>
            </a:r>
            <a:r>
              <a:rPr lang="en-US" dirty="0">
                <a:solidFill>
                  <a:srgbClr val="1E1E1E"/>
                </a:solidFill>
                <a:latin typeface="Menlo"/>
              </a:rPr>
              <a:t> </a:t>
            </a:r>
            <a:r>
              <a:rPr lang="en-US" dirty="0">
                <a:solidFill>
                  <a:srgbClr val="2F9C0A"/>
                </a:solidFill>
                <a:latin typeface="Menlo"/>
              </a:rPr>
              <a:t>"7</a:t>
            </a:r>
            <a:r>
              <a:rPr lang="en-US" dirty="0" smtClean="0">
                <a:solidFill>
                  <a:srgbClr val="2F9C0A"/>
                </a:solidFill>
                <a:latin typeface="Menlo"/>
              </a:rPr>
              <a:t>"</a:t>
            </a:r>
            <a:r>
              <a:rPr lang="en-US" dirty="0" smtClean="0">
                <a:solidFill>
                  <a:srgbClr val="5F6364"/>
                </a:solidFill>
                <a:latin typeface="Menlo"/>
              </a:rPr>
              <a:t>:</a:t>
            </a:r>
          </a:p>
          <a:p>
            <a:r>
              <a:rPr lang="en-US" dirty="0" smtClean="0">
                <a:solidFill>
                  <a:srgbClr val="1E1E1E"/>
                </a:solidFill>
                <a:latin typeface="Menlo"/>
              </a:rPr>
              <a:t> </a:t>
            </a:r>
            <a:r>
              <a:rPr lang="en-US" dirty="0">
                <a:solidFill>
                  <a:srgbClr val="1990B8"/>
                </a:solidFill>
                <a:latin typeface="Menlo"/>
              </a:rPr>
              <a:t>echo</a:t>
            </a:r>
            <a:r>
              <a:rPr lang="en-US" dirty="0">
                <a:solidFill>
                  <a:srgbClr val="1E1E1E"/>
                </a:solidFill>
                <a:latin typeface="Menlo"/>
              </a:rPr>
              <a:t> </a:t>
            </a:r>
            <a:r>
              <a:rPr lang="en-US" dirty="0">
                <a:solidFill>
                  <a:srgbClr val="2F9C0A"/>
                </a:solidFill>
                <a:latin typeface="Menlo"/>
              </a:rPr>
              <a:t>"It is Sunday</a:t>
            </a:r>
            <a:r>
              <a:rPr lang="en-US" dirty="0" smtClean="0">
                <a:solidFill>
                  <a:srgbClr val="2F9C0A"/>
                </a:solidFill>
                <a:latin typeface="Menlo"/>
              </a:rPr>
              <a:t>!"</a:t>
            </a:r>
            <a:r>
              <a:rPr lang="en-US" dirty="0" smtClean="0">
                <a:solidFill>
                  <a:srgbClr val="5F6364"/>
                </a:solidFill>
                <a:latin typeface="Menlo"/>
              </a:rPr>
              <a:t>;</a:t>
            </a:r>
          </a:p>
          <a:p>
            <a:r>
              <a:rPr lang="en-US" dirty="0" smtClean="0">
                <a:solidFill>
                  <a:srgbClr val="1E1E1E"/>
                </a:solidFill>
                <a:latin typeface="Menlo"/>
              </a:rPr>
              <a:t> </a:t>
            </a:r>
            <a:r>
              <a:rPr lang="en-US" dirty="0">
                <a:solidFill>
                  <a:srgbClr val="1990B8"/>
                </a:solidFill>
                <a:latin typeface="Menlo"/>
              </a:rPr>
              <a:t>break</a:t>
            </a:r>
            <a:r>
              <a:rPr lang="en-US" dirty="0" smtClean="0">
                <a:solidFill>
                  <a:srgbClr val="5F6364"/>
                </a:solidFill>
                <a:latin typeface="Menlo"/>
              </a:rPr>
              <a:t>;</a:t>
            </a:r>
          </a:p>
          <a:p>
            <a:r>
              <a:rPr lang="en-US" dirty="0" smtClean="0">
                <a:solidFill>
                  <a:srgbClr val="1E1E1E"/>
                </a:solidFill>
                <a:latin typeface="Menlo"/>
              </a:rPr>
              <a:t> </a:t>
            </a:r>
            <a:r>
              <a:rPr lang="en-US" dirty="0">
                <a:solidFill>
                  <a:srgbClr val="1990B8"/>
                </a:solidFill>
                <a:latin typeface="Menlo"/>
              </a:rPr>
              <a:t>default</a:t>
            </a:r>
            <a:r>
              <a:rPr lang="en-US" dirty="0">
                <a:solidFill>
                  <a:srgbClr val="5F6364"/>
                </a:solidFill>
                <a:latin typeface="Menlo"/>
              </a:rPr>
              <a:t>:</a:t>
            </a:r>
            <a:r>
              <a:rPr lang="en-US" dirty="0">
                <a:solidFill>
                  <a:srgbClr val="1E1E1E"/>
                </a:solidFill>
                <a:latin typeface="Menlo"/>
              </a:rPr>
              <a:t> </a:t>
            </a:r>
            <a:endParaRPr lang="en-US" dirty="0" smtClean="0">
              <a:solidFill>
                <a:srgbClr val="1E1E1E"/>
              </a:solidFill>
              <a:latin typeface="Menlo"/>
            </a:endParaRPr>
          </a:p>
          <a:p>
            <a:r>
              <a:rPr lang="en-US" dirty="0" smtClean="0">
                <a:solidFill>
                  <a:srgbClr val="1990B8"/>
                </a:solidFill>
                <a:latin typeface="Menlo"/>
              </a:rPr>
              <a:t>echo</a:t>
            </a:r>
            <a:r>
              <a:rPr lang="en-US" dirty="0" smtClean="0">
                <a:solidFill>
                  <a:srgbClr val="1E1E1E"/>
                </a:solidFill>
                <a:latin typeface="Menlo"/>
              </a:rPr>
              <a:t> </a:t>
            </a:r>
            <a:r>
              <a:rPr lang="en-US" dirty="0">
                <a:solidFill>
                  <a:srgbClr val="2F9C0A"/>
                </a:solidFill>
                <a:latin typeface="Menlo"/>
              </a:rPr>
              <a:t>"Invalid number</a:t>
            </a:r>
            <a:r>
              <a:rPr lang="en-US" dirty="0" smtClean="0">
                <a:solidFill>
                  <a:srgbClr val="2F9C0A"/>
                </a:solidFill>
                <a:latin typeface="Menlo"/>
              </a:rPr>
              <a:t>!"</a:t>
            </a:r>
            <a:r>
              <a:rPr lang="en-US" dirty="0" smtClean="0">
                <a:solidFill>
                  <a:srgbClr val="5F6364"/>
                </a:solidFill>
                <a:latin typeface="Menlo"/>
              </a:rPr>
              <a:t>;</a:t>
            </a:r>
          </a:p>
          <a:p>
            <a:r>
              <a:rPr lang="en-US" dirty="0" smtClean="0">
                <a:solidFill>
                  <a:srgbClr val="1E1E1E"/>
                </a:solidFill>
                <a:latin typeface="Menlo"/>
              </a:rPr>
              <a:t> </a:t>
            </a:r>
            <a:r>
              <a:rPr lang="en-US" dirty="0">
                <a:solidFill>
                  <a:srgbClr val="5F6364"/>
                </a:solidFill>
                <a:latin typeface="Menlo"/>
              </a:rPr>
              <a:t>}</a:t>
            </a:r>
            <a:r>
              <a:rPr lang="en-US" dirty="0">
                <a:solidFill>
                  <a:srgbClr val="1E1E1E"/>
                </a:solidFill>
                <a:latin typeface="Menlo"/>
              </a:rPr>
              <a:t> </a:t>
            </a:r>
            <a:r>
              <a:rPr lang="en-US" dirty="0">
                <a:solidFill>
                  <a:srgbClr val="EE9900"/>
                </a:solidFill>
                <a:latin typeface="Menlo"/>
              </a:rPr>
              <a:t>?&gt;</a:t>
            </a:r>
            <a:endParaRPr lang="en-US" dirty="0"/>
          </a:p>
        </p:txBody>
      </p:sp>
    </p:spTree>
    <p:extLst>
      <p:ext uri="{BB962C8B-B14F-4D97-AF65-F5344CB8AC3E}">
        <p14:creationId xmlns:p14="http://schemas.microsoft.com/office/powerpoint/2010/main" val="2192895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8808" y="1536853"/>
            <a:ext cx="11125200" cy="3416320"/>
          </a:xfrm>
          <a:prstGeom prst="rect">
            <a:avLst/>
          </a:prstGeom>
        </p:spPr>
        <p:txBody>
          <a:bodyPr wrap="square">
            <a:spAutoFit/>
          </a:bodyPr>
          <a:lstStyle/>
          <a:p>
            <a:r>
              <a:rPr lang="en-US" sz="3600" dirty="0" smtClean="0">
                <a:solidFill>
                  <a:srgbClr val="444444"/>
                </a:solidFill>
                <a:latin typeface="-apple-system"/>
              </a:rPr>
              <a:t>Write </a:t>
            </a:r>
            <a:r>
              <a:rPr lang="en-US" sz="3600" dirty="0">
                <a:solidFill>
                  <a:srgbClr val="444444"/>
                </a:solidFill>
                <a:latin typeface="-apple-system"/>
              </a:rPr>
              <a:t>a PHP program to check if a person is eligible to vote or not</a:t>
            </a:r>
            <a:r>
              <a:rPr lang="en-US" sz="3600" dirty="0" smtClean="0">
                <a:solidFill>
                  <a:srgbClr val="444444"/>
                </a:solidFill>
                <a:latin typeface="-apple-system"/>
              </a:rPr>
              <a:t>.</a:t>
            </a:r>
          </a:p>
          <a:p>
            <a:endParaRPr lang="en-US" sz="3600" dirty="0">
              <a:solidFill>
                <a:srgbClr val="444444"/>
              </a:solidFill>
              <a:latin typeface="-apple-system"/>
            </a:endParaRPr>
          </a:p>
          <a:p>
            <a:r>
              <a:rPr lang="en-US" sz="3600" dirty="0">
                <a:solidFill>
                  <a:srgbClr val="444444"/>
                </a:solidFill>
                <a:latin typeface="-apple-system"/>
              </a:rPr>
              <a:t>Condition</a:t>
            </a:r>
          </a:p>
          <a:p>
            <a:pPr>
              <a:buFont typeface="Arial" panose="020B0604020202020204" pitchFamily="34" charset="0"/>
              <a:buChar char="•"/>
            </a:pPr>
            <a:r>
              <a:rPr lang="en-US" sz="3600" dirty="0">
                <a:solidFill>
                  <a:srgbClr val="444444"/>
                </a:solidFill>
                <a:latin typeface="-apple-system"/>
              </a:rPr>
              <a:t>Minimum age required for vote is 18.</a:t>
            </a:r>
          </a:p>
          <a:p>
            <a:pPr>
              <a:buFont typeface="Arial" panose="020B0604020202020204" pitchFamily="34" charset="0"/>
              <a:buChar char="•"/>
            </a:pPr>
            <a:r>
              <a:rPr lang="en-US" sz="3600" dirty="0">
                <a:solidFill>
                  <a:srgbClr val="444444"/>
                </a:solidFill>
                <a:latin typeface="-apple-system"/>
              </a:rPr>
              <a:t>You can use </a:t>
            </a:r>
            <a:r>
              <a:rPr lang="en-US" sz="3600" dirty="0">
                <a:latin typeface="-apple-system"/>
              </a:rPr>
              <a:t>PHP Functions.</a:t>
            </a:r>
            <a:endParaRPr lang="en-US" sz="3600" b="0" i="0" dirty="0">
              <a:effectLst/>
              <a:latin typeface="-apple-system"/>
            </a:endParaRPr>
          </a:p>
        </p:txBody>
      </p:sp>
      <p:sp>
        <p:nvSpPr>
          <p:cNvPr id="4" name="Rectangle 3"/>
          <p:cNvSpPr/>
          <p:nvPr/>
        </p:nvSpPr>
        <p:spPr>
          <a:xfrm>
            <a:off x="2691384" y="198043"/>
            <a:ext cx="6096000" cy="707886"/>
          </a:xfrm>
          <a:prstGeom prst="rect">
            <a:avLst/>
          </a:prstGeom>
        </p:spPr>
        <p:txBody>
          <a:bodyPr>
            <a:spAutoFit/>
          </a:bodyPr>
          <a:lstStyle/>
          <a:p>
            <a:pPr algn="ctr"/>
            <a:r>
              <a:rPr lang="en-US" sz="4000" b="1" dirty="0" smtClean="0"/>
              <a:t> TRY THIS</a:t>
            </a:r>
          </a:p>
        </p:txBody>
      </p:sp>
    </p:spTree>
    <p:extLst>
      <p:ext uri="{BB962C8B-B14F-4D97-AF65-F5344CB8AC3E}">
        <p14:creationId xmlns:p14="http://schemas.microsoft.com/office/powerpoint/2010/main" val="2308509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74320" y="31207"/>
            <a:ext cx="9665208" cy="6826793"/>
          </a:xfrm>
          <a:prstGeom prst="rect">
            <a:avLst/>
          </a:prstGeom>
          <a:solidFill>
            <a:srgbClr val="FDFD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EE9900"/>
                </a:solidFill>
                <a:effectLst/>
                <a:latin typeface="Menlo"/>
              </a:rPr>
              <a:t>&lt;?</a:t>
            </a:r>
            <a:r>
              <a:rPr kumimoji="0" lang="en-US" sz="2400" b="0" i="0" u="none" strike="noStrike" cap="none" normalizeH="0" baseline="0" dirty="0" err="1" smtClean="0">
                <a:ln>
                  <a:noFill/>
                </a:ln>
                <a:solidFill>
                  <a:srgbClr val="EE9900"/>
                </a:solidFill>
                <a:effectLst/>
                <a:latin typeface="Menlo"/>
              </a:rPr>
              <a:t>php</a:t>
            </a:r>
            <a:endParaRPr kumimoji="0" lang="en-US" sz="2400" b="0" i="0" u="none" strike="noStrike" cap="none" normalizeH="0" baseline="0" dirty="0" smtClean="0">
              <a:ln>
                <a:noFill/>
              </a:ln>
              <a:solidFill>
                <a:srgbClr val="EE9900"/>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E1E1E"/>
                </a:solidFill>
                <a:effectLst/>
                <a:latin typeface="Menlo"/>
              </a:rPr>
              <a:t> </a:t>
            </a:r>
            <a:r>
              <a:rPr kumimoji="0" lang="en-US" sz="2400" b="0" i="0" u="none" strike="noStrike" cap="none" normalizeH="0" baseline="0" dirty="0" smtClean="0">
                <a:ln>
                  <a:noFill/>
                </a:ln>
                <a:solidFill>
                  <a:srgbClr val="1990B8"/>
                </a:solidFill>
                <a:effectLst/>
                <a:latin typeface="Menlo"/>
              </a:rPr>
              <a:t>function</a:t>
            </a:r>
            <a:r>
              <a:rPr kumimoji="0" lang="en-US" sz="2400" b="0" i="0" u="none" strike="noStrike" cap="none" normalizeH="0" baseline="0" dirty="0" smtClean="0">
                <a:ln>
                  <a:noFill/>
                </a:ln>
                <a:solidFill>
                  <a:srgbClr val="1E1E1E"/>
                </a:solidFill>
                <a:effectLst/>
                <a:latin typeface="Menlo"/>
              </a:rPr>
              <a:t> </a:t>
            </a:r>
            <a:r>
              <a:rPr kumimoji="0" lang="en-US" sz="2400" b="0" i="0" u="none" strike="noStrike" cap="none" normalizeH="0" baseline="0" dirty="0" err="1" smtClean="0">
                <a:ln>
                  <a:noFill/>
                </a:ln>
                <a:solidFill>
                  <a:srgbClr val="2F9C0A"/>
                </a:solidFill>
                <a:effectLst/>
                <a:latin typeface="Menlo"/>
              </a:rPr>
              <a:t>check_vote</a:t>
            </a:r>
            <a:r>
              <a:rPr kumimoji="0" lang="en-US" sz="2400" b="0" i="0" u="none" strike="noStrike" cap="none" normalizeH="0" baseline="0" dirty="0" smtClean="0">
                <a:ln>
                  <a:noFill/>
                </a:ln>
                <a:solidFill>
                  <a:srgbClr val="5F6364"/>
                </a:solidFill>
                <a:effectLst/>
                <a:latin typeface="Menlo"/>
              </a:rPr>
              <a:t>()</a:t>
            </a:r>
            <a:r>
              <a:rPr kumimoji="0" lang="en-US" sz="2400" b="0" i="0" u="none" strike="noStrike" cap="none" normalizeH="0" dirty="0" smtClean="0">
                <a:ln>
                  <a:noFill/>
                </a:ln>
                <a:solidFill>
                  <a:srgbClr val="5F6364"/>
                </a:solidFill>
                <a:effectLst/>
                <a:latin typeface="Menlo"/>
              </a:rPr>
              <a:t>  </a:t>
            </a:r>
            <a:r>
              <a:rPr kumimoji="0" lang="en-US" sz="2400" b="0" i="0" u="none" strike="noStrike" cap="none" normalizeH="0" baseline="0" dirty="0" smtClean="0">
                <a:ln>
                  <a:noFill/>
                </a:ln>
                <a:solidFill>
                  <a:srgbClr val="1E1E1E"/>
                </a:solidFill>
                <a:effectLst/>
                <a:latin typeface="Menlo"/>
              </a:rPr>
              <a:t>                      </a:t>
            </a:r>
            <a:r>
              <a:rPr kumimoji="0" lang="en-US" sz="2400" b="0" i="0" u="none" strike="noStrike" cap="none" normalizeH="0" baseline="0" dirty="0" smtClean="0">
                <a:ln>
                  <a:noFill/>
                </a:ln>
                <a:solidFill>
                  <a:srgbClr val="7D8B99"/>
                </a:solidFill>
                <a:effectLst/>
                <a:latin typeface="Menlo"/>
              </a:rPr>
              <a:t>//function has been declared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E1E1E"/>
                </a:solidFill>
                <a:effectLst/>
                <a:latin typeface="Menlo"/>
              </a:rPr>
              <a:t> </a:t>
            </a:r>
            <a:r>
              <a:rPr kumimoji="0" lang="en-US" sz="2400" b="0" i="0" u="none" strike="noStrike" cap="none" normalizeH="0" baseline="0" dirty="0" smtClean="0">
                <a:ln>
                  <a:noFill/>
                </a:ln>
                <a:solidFill>
                  <a:srgbClr val="5F6364"/>
                </a:solidFill>
                <a:effectLst/>
                <a:latin typeface="Menlo"/>
              </a:rPr>
              <a:t>{</a:t>
            </a:r>
            <a:r>
              <a:rPr kumimoji="0" lang="en-US" sz="2400" b="0" i="0" u="none" strike="noStrike" cap="none" normalizeH="0" baseline="0" dirty="0" smtClean="0">
                <a:ln>
                  <a:noFill/>
                </a:ln>
                <a:solidFill>
                  <a:srgbClr val="1E1E1E"/>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A67F59"/>
                </a:solidFill>
                <a:effectLst/>
                <a:latin typeface="Menlo"/>
              </a:rPr>
              <a:t>$name</a:t>
            </a:r>
            <a:r>
              <a:rPr kumimoji="0" lang="en-US" sz="2400" b="0" i="0" u="none" strike="noStrike" cap="none" normalizeH="0" baseline="0" dirty="0" smtClean="0">
                <a:ln>
                  <a:noFill/>
                </a:ln>
                <a:solidFill>
                  <a:srgbClr val="1E1E1E"/>
                </a:solidFill>
                <a:effectLst/>
                <a:latin typeface="Menlo"/>
              </a:rPr>
              <a:t> </a:t>
            </a:r>
            <a:r>
              <a:rPr kumimoji="0" lang="en-US" sz="2400" b="0" i="0" u="none" strike="noStrike" cap="none" normalizeH="0" baseline="0" dirty="0" smtClean="0">
                <a:ln>
                  <a:noFill/>
                </a:ln>
                <a:solidFill>
                  <a:srgbClr val="A67F59"/>
                </a:solidFill>
                <a:effectLst/>
                <a:latin typeface="Menlo"/>
              </a:rPr>
              <a:t>=</a:t>
            </a:r>
            <a:r>
              <a:rPr kumimoji="0" lang="en-US" sz="2400" b="0" i="0" u="none" strike="noStrike" cap="none" normalizeH="0" baseline="0" dirty="0" smtClean="0">
                <a:ln>
                  <a:noFill/>
                </a:ln>
                <a:solidFill>
                  <a:srgbClr val="1E1E1E"/>
                </a:solidFill>
                <a:effectLst/>
                <a:latin typeface="Menlo"/>
              </a:rPr>
              <a:t> </a:t>
            </a:r>
            <a:r>
              <a:rPr kumimoji="0" lang="en-US" sz="2400" b="0" i="0" u="none" strike="noStrike" cap="none" normalizeH="0" baseline="0" dirty="0" smtClean="0">
                <a:ln>
                  <a:noFill/>
                </a:ln>
                <a:solidFill>
                  <a:srgbClr val="2F9C0A"/>
                </a:solidFill>
                <a:effectLst/>
                <a:latin typeface="Menlo"/>
              </a:rPr>
              <a:t>"</a:t>
            </a:r>
            <a:r>
              <a:rPr kumimoji="0" lang="en-US" sz="2400" b="0" i="0" u="none" strike="noStrike" cap="none" normalizeH="0" baseline="0" dirty="0" err="1" smtClean="0">
                <a:ln>
                  <a:noFill/>
                </a:ln>
                <a:solidFill>
                  <a:srgbClr val="2F9C0A"/>
                </a:solidFill>
                <a:effectLst/>
                <a:latin typeface="Menlo"/>
              </a:rPr>
              <a:t>Rakesh</a:t>
            </a:r>
            <a:r>
              <a:rPr kumimoji="0" lang="en-US" sz="2400" b="0" i="0" u="none" strike="noStrike" cap="none" normalizeH="0" baseline="0" dirty="0" smtClean="0">
                <a:ln>
                  <a:noFill/>
                </a:ln>
                <a:solidFill>
                  <a:srgbClr val="2F9C0A"/>
                </a:solidFill>
                <a:effectLst/>
                <a:latin typeface="Menlo"/>
              </a:rPr>
              <a:t>"</a:t>
            </a:r>
            <a:r>
              <a:rPr kumimoji="0" lang="en-US" sz="2400" b="0" i="0" u="none" strike="noStrike" cap="none" normalizeH="0" baseline="0" dirty="0" smtClean="0">
                <a:ln>
                  <a:noFill/>
                </a:ln>
                <a:solidFill>
                  <a:srgbClr val="5F6364"/>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E1E1E"/>
                </a:solidFill>
                <a:effectLst/>
                <a:latin typeface="Menlo"/>
              </a:rPr>
              <a:t> </a:t>
            </a:r>
            <a:r>
              <a:rPr kumimoji="0" lang="en-US" sz="2400" b="0" i="0" u="none" strike="noStrike" cap="none" normalizeH="0" baseline="0" dirty="0" smtClean="0">
                <a:ln>
                  <a:noFill/>
                </a:ln>
                <a:solidFill>
                  <a:srgbClr val="A67F59"/>
                </a:solidFill>
                <a:effectLst/>
                <a:latin typeface="Menlo"/>
              </a:rPr>
              <a:t>$age</a:t>
            </a:r>
            <a:r>
              <a:rPr kumimoji="0" lang="en-US" sz="2400" b="0" i="0" u="none" strike="noStrike" cap="none" normalizeH="0" baseline="0" dirty="0" smtClean="0">
                <a:ln>
                  <a:noFill/>
                </a:ln>
                <a:solidFill>
                  <a:srgbClr val="1E1E1E"/>
                </a:solidFill>
                <a:effectLst/>
                <a:latin typeface="Menlo"/>
              </a:rPr>
              <a:t> </a:t>
            </a:r>
            <a:r>
              <a:rPr kumimoji="0" lang="en-US" sz="2400" b="0" i="0" u="none" strike="noStrike" cap="none" normalizeH="0" baseline="0" dirty="0" smtClean="0">
                <a:ln>
                  <a:noFill/>
                </a:ln>
                <a:solidFill>
                  <a:srgbClr val="A67F59"/>
                </a:solidFill>
                <a:effectLst/>
                <a:latin typeface="Menlo"/>
              </a:rPr>
              <a:t>=</a:t>
            </a:r>
            <a:r>
              <a:rPr kumimoji="0" lang="en-US" sz="2400" b="0" i="0" u="none" strike="noStrike" cap="none" normalizeH="0" baseline="0" dirty="0" smtClean="0">
                <a:ln>
                  <a:noFill/>
                </a:ln>
                <a:solidFill>
                  <a:srgbClr val="1E1E1E"/>
                </a:solidFill>
                <a:effectLst/>
                <a:latin typeface="Menlo"/>
              </a:rPr>
              <a:t> </a:t>
            </a:r>
            <a:r>
              <a:rPr kumimoji="0" lang="en-US" sz="2400" b="0" i="0" u="none" strike="noStrike" cap="none" normalizeH="0" baseline="0" dirty="0" smtClean="0">
                <a:ln>
                  <a:noFill/>
                </a:ln>
                <a:solidFill>
                  <a:srgbClr val="C92C2C"/>
                </a:solidFill>
                <a:effectLst/>
                <a:latin typeface="Menlo"/>
              </a:rPr>
              <a:t>19</a:t>
            </a:r>
            <a:r>
              <a:rPr kumimoji="0" lang="en-US" sz="2400" b="0" i="0" u="none" strike="noStrike" cap="none" normalizeH="0" baseline="0" dirty="0" smtClean="0">
                <a:ln>
                  <a:noFill/>
                </a:ln>
                <a:solidFill>
                  <a:srgbClr val="5F6364"/>
                </a:solidFill>
                <a:effectLst/>
                <a:latin typeface="Menlo"/>
              </a:rPr>
              <a:t>;</a:t>
            </a:r>
            <a:r>
              <a:rPr kumimoji="0" lang="en-US" sz="2400" b="0" i="0" u="none" strike="noStrike" cap="none" normalizeH="0" baseline="0" dirty="0" smtClean="0">
                <a:ln>
                  <a:noFill/>
                </a:ln>
                <a:solidFill>
                  <a:srgbClr val="1E1E1E"/>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990B8"/>
                </a:solidFill>
                <a:effectLst/>
                <a:latin typeface="Menlo"/>
              </a:rPr>
              <a:t>if</a:t>
            </a:r>
            <a:r>
              <a:rPr kumimoji="0" lang="en-US" sz="2400" b="0" i="0" u="none" strike="noStrike" cap="none" normalizeH="0" baseline="0" dirty="0" smtClean="0">
                <a:ln>
                  <a:noFill/>
                </a:ln>
                <a:solidFill>
                  <a:srgbClr val="1E1E1E"/>
                </a:solidFill>
                <a:effectLst/>
                <a:latin typeface="Menlo"/>
              </a:rPr>
              <a:t> </a:t>
            </a:r>
            <a:r>
              <a:rPr kumimoji="0" lang="en-US" sz="2400" b="0" i="0" u="none" strike="noStrike" cap="none" normalizeH="0" baseline="0" dirty="0" smtClean="0">
                <a:ln>
                  <a:noFill/>
                </a:ln>
                <a:solidFill>
                  <a:srgbClr val="5F6364"/>
                </a:solidFill>
                <a:effectLst/>
                <a:latin typeface="Menlo"/>
              </a:rPr>
              <a:t>(</a:t>
            </a:r>
            <a:r>
              <a:rPr kumimoji="0" lang="en-US" sz="2400" b="0" i="0" u="none" strike="noStrike" cap="none" normalizeH="0" baseline="0" dirty="0" smtClean="0">
                <a:ln>
                  <a:noFill/>
                </a:ln>
                <a:solidFill>
                  <a:srgbClr val="A67F59"/>
                </a:solidFill>
                <a:effectLst/>
                <a:latin typeface="Menlo"/>
              </a:rPr>
              <a:t>$age</a:t>
            </a:r>
            <a:r>
              <a:rPr kumimoji="0" lang="en-US" sz="2400" b="0" i="0" u="none" strike="noStrike" cap="none" normalizeH="0" baseline="0" dirty="0" smtClean="0">
                <a:ln>
                  <a:noFill/>
                </a:ln>
                <a:solidFill>
                  <a:srgbClr val="1E1E1E"/>
                </a:solidFill>
                <a:effectLst/>
                <a:latin typeface="Menlo"/>
              </a:rPr>
              <a:t> </a:t>
            </a:r>
            <a:r>
              <a:rPr kumimoji="0" lang="en-US" sz="2400" b="0" i="0" u="none" strike="noStrike" cap="none" normalizeH="0" baseline="0" dirty="0" smtClean="0">
                <a:ln>
                  <a:noFill/>
                </a:ln>
                <a:solidFill>
                  <a:srgbClr val="A67F59"/>
                </a:solidFill>
                <a:effectLst/>
                <a:latin typeface="Menlo"/>
              </a:rPr>
              <a:t>&gt;=</a:t>
            </a:r>
            <a:r>
              <a:rPr kumimoji="0" lang="en-US" sz="2400" b="0" i="0" u="none" strike="noStrike" cap="none" normalizeH="0" baseline="0" dirty="0" smtClean="0">
                <a:ln>
                  <a:noFill/>
                </a:ln>
                <a:solidFill>
                  <a:srgbClr val="1E1E1E"/>
                </a:solidFill>
                <a:effectLst/>
                <a:latin typeface="Menlo"/>
              </a:rPr>
              <a:t> </a:t>
            </a:r>
            <a:r>
              <a:rPr kumimoji="0" lang="en-US" sz="2400" b="0" i="0" u="none" strike="noStrike" cap="none" normalizeH="0" baseline="0" dirty="0" smtClean="0">
                <a:ln>
                  <a:noFill/>
                </a:ln>
                <a:solidFill>
                  <a:srgbClr val="C92C2C"/>
                </a:solidFill>
                <a:effectLst/>
                <a:latin typeface="Menlo"/>
              </a:rPr>
              <a:t>18</a:t>
            </a:r>
            <a:r>
              <a:rPr kumimoji="0" lang="en-US" sz="2400" b="0" i="0" u="none" strike="noStrike" cap="none" normalizeH="0" baseline="0" dirty="0" smtClean="0">
                <a:ln>
                  <a:noFill/>
                </a:ln>
                <a:solidFill>
                  <a:srgbClr val="5F6364"/>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E1E1E"/>
                </a:solidFill>
                <a:effectLst/>
                <a:latin typeface="Menlo"/>
              </a:rPr>
              <a:t> </a:t>
            </a:r>
            <a:r>
              <a:rPr kumimoji="0" lang="en-US" sz="2400" b="0" i="0" u="none" strike="noStrike" cap="none" normalizeH="0" baseline="0" dirty="0" smtClean="0">
                <a:ln>
                  <a:noFill/>
                </a:ln>
                <a:solidFill>
                  <a:srgbClr val="5F6364"/>
                </a:solidFill>
                <a:effectLst/>
                <a:latin typeface="Menlo"/>
              </a:rPr>
              <a:t>{</a:t>
            </a:r>
            <a:r>
              <a:rPr kumimoji="0" lang="en-US" sz="2400" b="0" i="0" u="none" strike="noStrike" cap="none" normalizeH="0" baseline="0" dirty="0" smtClean="0">
                <a:ln>
                  <a:noFill/>
                </a:ln>
                <a:solidFill>
                  <a:srgbClr val="1E1E1E"/>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990B8"/>
                </a:solidFill>
                <a:effectLst/>
                <a:latin typeface="Menlo"/>
              </a:rPr>
              <a:t>echo</a:t>
            </a:r>
            <a:r>
              <a:rPr kumimoji="0" lang="en-US" sz="2400" b="0" i="0" u="none" strike="noStrike" cap="none" normalizeH="0" baseline="0" dirty="0" smtClean="0">
                <a:ln>
                  <a:noFill/>
                </a:ln>
                <a:solidFill>
                  <a:srgbClr val="1E1E1E"/>
                </a:solidFill>
                <a:effectLst/>
                <a:latin typeface="Menlo"/>
              </a:rPr>
              <a:t> </a:t>
            </a:r>
            <a:r>
              <a:rPr kumimoji="0" lang="en-US" sz="2400" b="0" i="0" u="none" strike="noStrike" cap="none" normalizeH="0" baseline="0" dirty="0" smtClean="0">
                <a:ln>
                  <a:noFill/>
                </a:ln>
                <a:solidFill>
                  <a:srgbClr val="A67F59"/>
                </a:solidFill>
                <a:effectLst/>
                <a:latin typeface="Menlo"/>
              </a:rPr>
              <a:t>$name</a:t>
            </a:r>
            <a:r>
              <a:rPr kumimoji="0" lang="en-US" sz="2400" b="0" i="0" u="none" strike="noStrike" cap="none" normalizeH="0" baseline="0" dirty="0" smtClean="0">
                <a:ln>
                  <a:noFill/>
                </a:ln>
                <a:solidFill>
                  <a:srgbClr val="1E1E1E"/>
                </a:solidFill>
                <a:effectLst/>
                <a:latin typeface="Menlo"/>
              </a:rPr>
              <a:t> </a:t>
            </a:r>
            <a:r>
              <a:rPr kumimoji="0" lang="en-US" sz="2400" b="0" i="0" u="none" strike="noStrike" cap="none" normalizeH="0" baseline="0" dirty="0" smtClean="0">
                <a:ln>
                  <a:noFill/>
                </a:ln>
                <a:solidFill>
                  <a:srgbClr val="5F6364"/>
                </a:solidFill>
                <a:effectLst/>
                <a:latin typeface="Menlo"/>
              </a:rPr>
              <a:t>.</a:t>
            </a:r>
            <a:r>
              <a:rPr kumimoji="0" lang="en-US" sz="2400" b="0" i="0" u="none" strike="noStrike" cap="none" normalizeH="0" baseline="0" dirty="0" smtClean="0">
                <a:ln>
                  <a:noFill/>
                </a:ln>
                <a:solidFill>
                  <a:srgbClr val="1E1E1E"/>
                </a:solidFill>
                <a:effectLst/>
                <a:latin typeface="Menlo"/>
              </a:rPr>
              <a:t> </a:t>
            </a:r>
            <a:r>
              <a:rPr kumimoji="0" lang="en-US" sz="2400" b="0" i="0" u="none" strike="noStrike" cap="none" normalizeH="0" baseline="0" dirty="0" smtClean="0">
                <a:ln>
                  <a:noFill/>
                </a:ln>
                <a:solidFill>
                  <a:srgbClr val="2F9C0A"/>
                </a:solidFill>
                <a:effectLst/>
                <a:latin typeface="Menlo"/>
              </a:rPr>
              <a:t>", you Are Eligible For Vote"</a:t>
            </a:r>
            <a:r>
              <a:rPr kumimoji="0" lang="en-US" sz="2400" b="0" i="0" u="none" strike="noStrike" cap="none" normalizeH="0" baseline="0" dirty="0" smtClean="0">
                <a:ln>
                  <a:noFill/>
                </a:ln>
                <a:solidFill>
                  <a:srgbClr val="5F6364"/>
                </a:solidFill>
                <a:effectLst/>
                <a:latin typeface="Menlo"/>
              </a:rPr>
              <a:t>;</a:t>
            </a:r>
            <a:r>
              <a:rPr kumimoji="0" lang="en-US" sz="2400" b="0" i="0" u="none" strike="noStrike" cap="none" normalizeH="0" baseline="0" dirty="0" smtClean="0">
                <a:ln>
                  <a:noFill/>
                </a:ln>
                <a:solidFill>
                  <a:srgbClr val="1E1E1E"/>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5F6364"/>
                </a:solidFill>
                <a:effectLst/>
                <a:latin typeface="Menlo"/>
              </a:rPr>
              <a:t>}</a:t>
            </a:r>
            <a:r>
              <a:rPr kumimoji="0" lang="en-US" sz="2400" b="0" i="0" u="none" strike="noStrike" cap="none" normalizeH="0" baseline="0" dirty="0" smtClean="0">
                <a:ln>
                  <a:noFill/>
                </a:ln>
                <a:solidFill>
                  <a:srgbClr val="1E1E1E"/>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990B8"/>
                </a:solidFill>
                <a:effectLst/>
                <a:latin typeface="Menlo"/>
              </a:rPr>
              <a:t>Else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E1E1E"/>
                </a:solidFill>
                <a:effectLst/>
                <a:latin typeface="Menlo"/>
              </a:rPr>
              <a:t> </a:t>
            </a:r>
            <a:r>
              <a:rPr kumimoji="0" lang="en-US" sz="2400" b="0" i="0" u="none" strike="noStrike" cap="none" normalizeH="0" baseline="0" dirty="0" smtClean="0">
                <a:ln>
                  <a:noFill/>
                </a:ln>
                <a:solidFill>
                  <a:srgbClr val="5F6364"/>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E1E1E"/>
                </a:solidFill>
                <a:effectLst/>
                <a:latin typeface="Menlo"/>
              </a:rPr>
              <a:t> </a:t>
            </a:r>
            <a:r>
              <a:rPr kumimoji="0" lang="en-US" sz="2400" b="0" i="0" u="none" strike="noStrike" cap="none" normalizeH="0" baseline="0" dirty="0" smtClean="0">
                <a:ln>
                  <a:noFill/>
                </a:ln>
                <a:solidFill>
                  <a:srgbClr val="1990B8"/>
                </a:solidFill>
                <a:effectLst/>
                <a:latin typeface="Menlo"/>
              </a:rPr>
              <a:t>echo</a:t>
            </a:r>
            <a:r>
              <a:rPr kumimoji="0" lang="en-US" sz="2400" b="0" i="0" u="none" strike="noStrike" cap="none" normalizeH="0" baseline="0" dirty="0" smtClean="0">
                <a:ln>
                  <a:noFill/>
                </a:ln>
                <a:solidFill>
                  <a:srgbClr val="1E1E1E"/>
                </a:solidFill>
                <a:effectLst/>
                <a:latin typeface="Menlo"/>
              </a:rPr>
              <a:t> </a:t>
            </a:r>
            <a:r>
              <a:rPr kumimoji="0" lang="en-US" sz="2400" b="0" i="0" u="none" strike="noStrike" cap="none" normalizeH="0" baseline="0" dirty="0" smtClean="0">
                <a:ln>
                  <a:noFill/>
                </a:ln>
                <a:solidFill>
                  <a:srgbClr val="A67F59"/>
                </a:solidFill>
                <a:effectLst/>
                <a:latin typeface="Menlo"/>
              </a:rPr>
              <a:t>$name</a:t>
            </a:r>
            <a:r>
              <a:rPr kumimoji="0" lang="en-US" sz="2400" b="0" i="0" u="none" strike="noStrike" cap="none" normalizeH="0" baseline="0" dirty="0" smtClean="0">
                <a:ln>
                  <a:noFill/>
                </a:ln>
                <a:solidFill>
                  <a:srgbClr val="1E1E1E"/>
                </a:solidFill>
                <a:effectLst/>
                <a:latin typeface="Menlo"/>
              </a:rPr>
              <a:t> </a:t>
            </a:r>
            <a:r>
              <a:rPr kumimoji="0" lang="en-US" sz="2400" b="0" i="0" u="none" strike="noStrike" cap="none" normalizeH="0" baseline="0" dirty="0" smtClean="0">
                <a:ln>
                  <a:noFill/>
                </a:ln>
                <a:solidFill>
                  <a:srgbClr val="5F6364"/>
                </a:solidFill>
                <a:effectLst/>
                <a:latin typeface="Menlo"/>
              </a:rPr>
              <a:t>.</a:t>
            </a:r>
            <a:r>
              <a:rPr kumimoji="0" lang="en-US" sz="2400" b="0" i="0" u="none" strike="noStrike" cap="none" normalizeH="0" baseline="0" dirty="0" smtClean="0">
                <a:ln>
                  <a:noFill/>
                </a:ln>
                <a:solidFill>
                  <a:srgbClr val="1E1E1E"/>
                </a:solidFill>
                <a:effectLst/>
                <a:latin typeface="Menlo"/>
              </a:rPr>
              <a:t> </a:t>
            </a:r>
            <a:r>
              <a:rPr kumimoji="0" lang="en-US" sz="2400" b="0" i="0" u="none" strike="noStrike" cap="none" normalizeH="0" baseline="0" dirty="0" smtClean="0">
                <a:ln>
                  <a:noFill/>
                </a:ln>
                <a:solidFill>
                  <a:srgbClr val="2F9C0A"/>
                </a:solidFill>
                <a:effectLst/>
                <a:latin typeface="Menlo"/>
              </a:rPr>
              <a:t>", you are not eligible for vote. "</a:t>
            </a:r>
            <a:r>
              <a:rPr kumimoji="0" lang="en-US" sz="2400" b="0" i="0" u="none" strike="noStrike" cap="none" normalizeH="0" baseline="0" dirty="0" smtClean="0">
                <a:ln>
                  <a:noFill/>
                </a:ln>
                <a:solidFill>
                  <a:srgbClr val="5F6364"/>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E1E1E"/>
                </a:solidFill>
                <a:effectLst/>
                <a:latin typeface="Menlo"/>
              </a:rPr>
              <a:t> </a:t>
            </a:r>
            <a:r>
              <a:rPr kumimoji="0" lang="en-US" sz="2400" b="0" i="0" u="none" strike="noStrike" cap="none" normalizeH="0" baseline="0" dirty="0" smtClean="0">
                <a:ln>
                  <a:noFill/>
                </a:ln>
                <a:solidFill>
                  <a:srgbClr val="5F6364"/>
                </a:solidFill>
                <a:effectLst/>
                <a:latin typeface="Menlo"/>
              </a:rPr>
              <a:t>}</a:t>
            </a:r>
            <a:r>
              <a:rPr kumimoji="0" lang="en-US" sz="2400" b="0" i="0" u="none" strike="noStrike" cap="none" normalizeH="0" baseline="0" dirty="0" smtClean="0">
                <a:ln>
                  <a:noFill/>
                </a:ln>
                <a:solidFill>
                  <a:srgbClr val="1E1E1E"/>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5F6364"/>
                </a:solidFill>
                <a:effectLst/>
                <a:latin typeface="Menlo"/>
              </a:rPr>
              <a:t>}</a:t>
            </a:r>
            <a:r>
              <a:rPr kumimoji="0" lang="en-US" sz="2400" b="0" i="0" u="none" strike="noStrike" cap="none" normalizeH="0" baseline="0" dirty="0" smtClean="0">
                <a:ln>
                  <a:noFill/>
                </a:ln>
                <a:solidFill>
                  <a:srgbClr val="1E1E1E"/>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2F9C0A"/>
                </a:solidFill>
                <a:effectLst/>
                <a:latin typeface="Menlo"/>
              </a:rPr>
              <a:t>check_vote</a:t>
            </a:r>
            <a:r>
              <a:rPr kumimoji="0" lang="en-US" sz="2400" b="0" i="0" u="none" strike="noStrike" cap="none" normalizeH="0" baseline="0" dirty="0" smtClean="0">
                <a:ln>
                  <a:noFill/>
                </a:ln>
                <a:solidFill>
                  <a:srgbClr val="5F6364"/>
                </a:solidFill>
                <a:effectLst/>
                <a:latin typeface="Menlo"/>
              </a:rPr>
              <a:t>();                                     </a:t>
            </a:r>
            <a:r>
              <a:rPr kumimoji="0" lang="en-US" sz="2400" b="0" i="0" u="none" strike="noStrike" cap="none" normalizeH="0" baseline="0" dirty="0" smtClean="0">
                <a:ln>
                  <a:noFill/>
                </a:ln>
                <a:solidFill>
                  <a:srgbClr val="1E1E1E"/>
                </a:solidFill>
                <a:effectLst/>
                <a:latin typeface="Menlo"/>
              </a:rPr>
              <a:t> </a:t>
            </a:r>
            <a:r>
              <a:rPr kumimoji="0" lang="en-US" sz="2400" b="0" i="0" u="none" strike="noStrike" cap="none" normalizeH="0" baseline="0" dirty="0" smtClean="0">
                <a:ln>
                  <a:noFill/>
                </a:ln>
                <a:solidFill>
                  <a:srgbClr val="7D8B99"/>
                </a:solidFill>
                <a:effectLst/>
                <a:latin typeface="Menlo"/>
              </a:rPr>
              <a:t>//function has been called</a:t>
            </a:r>
            <a:r>
              <a:rPr kumimoji="0" lang="en-US" sz="2400" b="0" i="0" u="none" strike="noStrike" cap="none" normalizeH="0" baseline="0" dirty="0" smtClean="0">
                <a:ln>
                  <a:noFill/>
                </a:ln>
                <a:solidFill>
                  <a:srgbClr val="1E1E1E"/>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EE9900"/>
                </a:solidFill>
                <a:effectLst/>
                <a:latin typeface="Menlo"/>
              </a:rPr>
              <a:t>?&gt;</a:t>
            </a:r>
            <a:r>
              <a:rPr kumimoji="0" lang="en-US" b="0" i="0" u="none" strike="noStrike" cap="none" normalizeH="0" baseline="0" dirty="0" smtClean="0">
                <a:ln>
                  <a:noFill/>
                </a:ln>
                <a:solidFill>
                  <a:schemeClr val="tx1"/>
                </a:solidFill>
                <a:effectLst/>
              </a:rPr>
              <a:t/>
            </a:r>
            <a:br>
              <a:rPr kumimoji="0" lang="en-US" b="0" i="0" u="none" strike="noStrike" cap="none" normalizeH="0" baseline="0" dirty="0" smtClean="0">
                <a:ln>
                  <a:noFill/>
                </a:ln>
                <a:solidFill>
                  <a:schemeClr val="tx1"/>
                </a:solidFill>
                <a:effectLst/>
              </a:rPr>
            </a:br>
            <a:endParaRPr kumimoji="0" 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6708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 y="1984909"/>
            <a:ext cx="11865864" cy="2677656"/>
          </a:xfrm>
          <a:prstGeom prst="rect">
            <a:avLst/>
          </a:prstGeom>
        </p:spPr>
        <p:txBody>
          <a:bodyPr wrap="square">
            <a:spAutoFit/>
          </a:bodyPr>
          <a:lstStyle/>
          <a:p>
            <a:r>
              <a:rPr lang="en-US" sz="2800" dirty="0" smtClean="0">
                <a:solidFill>
                  <a:srgbClr val="444444"/>
                </a:solidFill>
                <a:latin typeface="-apple-system"/>
              </a:rPr>
              <a:t>Write </a:t>
            </a:r>
            <a:r>
              <a:rPr lang="en-US" sz="2800" dirty="0">
                <a:solidFill>
                  <a:srgbClr val="444444"/>
                </a:solidFill>
                <a:latin typeface="-apple-system"/>
              </a:rPr>
              <a:t>a PHP program to calculate area of rectangle by using PHP Function</a:t>
            </a:r>
            <a:r>
              <a:rPr lang="en-US" sz="2800" dirty="0" smtClean="0">
                <a:solidFill>
                  <a:srgbClr val="444444"/>
                </a:solidFill>
                <a:latin typeface="-apple-system"/>
              </a:rPr>
              <a:t>.</a:t>
            </a:r>
          </a:p>
          <a:p>
            <a:endParaRPr lang="en-US" sz="2800" dirty="0">
              <a:solidFill>
                <a:srgbClr val="444444"/>
              </a:solidFill>
              <a:latin typeface="-apple-system"/>
            </a:endParaRPr>
          </a:p>
          <a:p>
            <a:r>
              <a:rPr lang="en-US" sz="2800" dirty="0">
                <a:solidFill>
                  <a:srgbClr val="444444"/>
                </a:solidFill>
                <a:latin typeface="-apple-system"/>
              </a:rPr>
              <a:t>Condition</a:t>
            </a:r>
          </a:p>
          <a:p>
            <a:pPr>
              <a:buFont typeface="Arial" panose="020B0604020202020204" pitchFamily="34" charset="0"/>
              <a:buChar char="•"/>
            </a:pPr>
            <a:r>
              <a:rPr lang="en-US" sz="2800" dirty="0">
                <a:solidFill>
                  <a:srgbClr val="444444"/>
                </a:solidFill>
                <a:latin typeface="-apple-system"/>
              </a:rPr>
              <a:t>You must use a </a:t>
            </a:r>
            <a:r>
              <a:rPr lang="en-US" sz="2800" dirty="0">
                <a:solidFill>
                  <a:schemeClr val="tx1">
                    <a:lumMod val="50000"/>
                    <a:lumOff val="50000"/>
                  </a:schemeClr>
                </a:solidFill>
                <a:latin typeface="-apple-system"/>
              </a:rPr>
              <a:t>PHP Function.</a:t>
            </a:r>
          </a:p>
          <a:p>
            <a:pPr>
              <a:buFont typeface="Arial" panose="020B0604020202020204" pitchFamily="34" charset="0"/>
              <a:buChar char="•"/>
            </a:pPr>
            <a:r>
              <a:rPr lang="en-US" sz="2800" dirty="0">
                <a:solidFill>
                  <a:srgbClr val="444444"/>
                </a:solidFill>
                <a:latin typeface="-apple-system"/>
              </a:rPr>
              <a:t>There should be two arguments i.e. length &amp; width.</a:t>
            </a:r>
            <a:endParaRPr lang="en-US" sz="2800" b="0" i="0" dirty="0">
              <a:solidFill>
                <a:srgbClr val="444444"/>
              </a:solidFill>
              <a:effectLst/>
              <a:latin typeface="-apple-system"/>
            </a:endParaRPr>
          </a:p>
        </p:txBody>
      </p:sp>
      <p:sp>
        <p:nvSpPr>
          <p:cNvPr id="4" name="Rectangle 3"/>
          <p:cNvSpPr/>
          <p:nvPr/>
        </p:nvSpPr>
        <p:spPr>
          <a:xfrm>
            <a:off x="2691384" y="198043"/>
            <a:ext cx="6096000" cy="707886"/>
          </a:xfrm>
          <a:prstGeom prst="rect">
            <a:avLst/>
          </a:prstGeom>
        </p:spPr>
        <p:txBody>
          <a:bodyPr>
            <a:spAutoFit/>
          </a:bodyPr>
          <a:lstStyle/>
          <a:p>
            <a:pPr algn="ctr"/>
            <a:r>
              <a:rPr lang="en-US" sz="4000" b="1" dirty="0" smtClean="0"/>
              <a:t> TRY THIS</a:t>
            </a:r>
          </a:p>
        </p:txBody>
      </p:sp>
    </p:spTree>
    <p:extLst>
      <p:ext uri="{BB962C8B-B14F-4D97-AF65-F5344CB8AC3E}">
        <p14:creationId xmlns:p14="http://schemas.microsoft.com/office/powerpoint/2010/main" val="475025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1960" y="1044416"/>
            <a:ext cx="11518392" cy="3970318"/>
          </a:xfrm>
          <a:prstGeom prst="rect">
            <a:avLst/>
          </a:prstGeom>
        </p:spPr>
        <p:txBody>
          <a:bodyPr wrap="square">
            <a:spAutoFit/>
          </a:bodyPr>
          <a:lstStyle/>
          <a:p>
            <a:r>
              <a:rPr lang="en-US" sz="2800" dirty="0">
                <a:latin typeface="Menlo"/>
              </a:rPr>
              <a:t>&lt;?</a:t>
            </a:r>
            <a:r>
              <a:rPr lang="en-US" sz="2800" dirty="0" err="1" smtClean="0">
                <a:latin typeface="Menlo"/>
              </a:rPr>
              <a:t>php</a:t>
            </a:r>
            <a:endParaRPr lang="en-US" sz="2800" dirty="0" smtClean="0">
              <a:latin typeface="Menlo"/>
            </a:endParaRPr>
          </a:p>
          <a:p>
            <a:r>
              <a:rPr lang="en-US" sz="2800" dirty="0" smtClean="0">
                <a:latin typeface="Menlo"/>
              </a:rPr>
              <a:t> </a:t>
            </a:r>
            <a:r>
              <a:rPr lang="en-US" sz="2800" dirty="0">
                <a:latin typeface="Menlo"/>
              </a:rPr>
              <a:t>function </a:t>
            </a:r>
            <a:r>
              <a:rPr lang="en-US" sz="2800" dirty="0" err="1">
                <a:latin typeface="Menlo"/>
              </a:rPr>
              <a:t>rect_area</a:t>
            </a:r>
            <a:r>
              <a:rPr lang="en-US" sz="2800" dirty="0">
                <a:latin typeface="Menlo"/>
              </a:rPr>
              <a:t>($length = 2, $width = 4</a:t>
            </a:r>
            <a:r>
              <a:rPr lang="en-US" sz="2800" dirty="0" smtClean="0">
                <a:latin typeface="Menlo"/>
              </a:rPr>
              <a:t>)      </a:t>
            </a:r>
            <a:r>
              <a:rPr lang="en-US" sz="2800" dirty="0">
                <a:latin typeface="Menlo"/>
              </a:rPr>
              <a:t>//function has declared </a:t>
            </a:r>
            <a:endParaRPr lang="en-US" sz="2800" dirty="0" smtClean="0">
              <a:latin typeface="Menlo"/>
            </a:endParaRPr>
          </a:p>
          <a:p>
            <a:r>
              <a:rPr lang="en-US" sz="2800" dirty="0" smtClean="0">
                <a:latin typeface="Menlo"/>
              </a:rPr>
              <a:t>{ </a:t>
            </a:r>
          </a:p>
          <a:p>
            <a:r>
              <a:rPr lang="en-US" sz="2800" dirty="0" smtClean="0">
                <a:latin typeface="Menlo"/>
              </a:rPr>
              <a:t>$</a:t>
            </a:r>
            <a:r>
              <a:rPr lang="en-US" sz="2800" dirty="0">
                <a:latin typeface="Menlo"/>
              </a:rPr>
              <a:t>area = $length * $width; </a:t>
            </a:r>
            <a:endParaRPr lang="en-US" sz="2800" dirty="0" smtClean="0">
              <a:latin typeface="Menlo"/>
            </a:endParaRPr>
          </a:p>
          <a:p>
            <a:r>
              <a:rPr lang="en-US" sz="2800" dirty="0" smtClean="0">
                <a:latin typeface="Menlo"/>
              </a:rPr>
              <a:t>echo </a:t>
            </a:r>
            <a:r>
              <a:rPr lang="en-US" sz="2800" dirty="0">
                <a:latin typeface="Menlo"/>
              </a:rPr>
              <a:t>"Area Of Rectangle with length " . $length . " &amp; width " . $width . " is " . $area ; </a:t>
            </a:r>
            <a:endParaRPr lang="en-US" sz="2800" dirty="0" smtClean="0">
              <a:latin typeface="Menlo"/>
            </a:endParaRPr>
          </a:p>
          <a:p>
            <a:r>
              <a:rPr lang="en-US" sz="2800" dirty="0" smtClean="0">
                <a:latin typeface="Menlo"/>
              </a:rPr>
              <a:t>}</a:t>
            </a:r>
          </a:p>
          <a:p>
            <a:r>
              <a:rPr lang="en-US" sz="2800" dirty="0" smtClean="0">
                <a:latin typeface="Menlo"/>
              </a:rPr>
              <a:t> </a:t>
            </a:r>
            <a:r>
              <a:rPr lang="en-US" sz="2800" dirty="0" err="1">
                <a:latin typeface="Menlo"/>
              </a:rPr>
              <a:t>rect_area</a:t>
            </a:r>
            <a:r>
              <a:rPr lang="en-US" sz="2800" dirty="0" smtClean="0">
                <a:latin typeface="Menlo"/>
              </a:rPr>
              <a:t>();                    </a:t>
            </a:r>
            <a:r>
              <a:rPr lang="en-US" sz="2800" dirty="0">
                <a:latin typeface="Menlo"/>
              </a:rPr>
              <a:t>// function has been called. </a:t>
            </a:r>
            <a:endParaRPr lang="en-US" sz="2800" dirty="0" smtClean="0">
              <a:latin typeface="Menlo"/>
            </a:endParaRPr>
          </a:p>
          <a:p>
            <a:r>
              <a:rPr lang="en-US" sz="2800" dirty="0" smtClean="0">
                <a:latin typeface="Menlo"/>
              </a:rPr>
              <a:t>?&gt;</a:t>
            </a:r>
            <a:endParaRPr lang="en-US" sz="2800" dirty="0"/>
          </a:p>
        </p:txBody>
      </p:sp>
      <p:sp>
        <p:nvSpPr>
          <p:cNvPr id="5" name="Rectangle 4"/>
          <p:cNvSpPr/>
          <p:nvPr/>
        </p:nvSpPr>
        <p:spPr>
          <a:xfrm>
            <a:off x="6646846" y="6115550"/>
            <a:ext cx="5006499" cy="369332"/>
          </a:xfrm>
          <a:prstGeom prst="rect">
            <a:avLst/>
          </a:prstGeom>
        </p:spPr>
        <p:txBody>
          <a:bodyPr wrap="none">
            <a:spAutoFit/>
          </a:bodyPr>
          <a:lstStyle/>
          <a:p>
            <a:r>
              <a:rPr lang="en-US" dirty="0">
                <a:latin typeface="-apple-system"/>
              </a:rPr>
              <a:t>Area Of Rectangle with length 2 &amp; width 4 is 8 .</a:t>
            </a:r>
            <a:endParaRPr lang="en-US" dirty="0"/>
          </a:p>
        </p:txBody>
      </p:sp>
    </p:spTree>
    <p:extLst>
      <p:ext uri="{BB962C8B-B14F-4D97-AF65-F5344CB8AC3E}">
        <p14:creationId xmlns:p14="http://schemas.microsoft.com/office/powerpoint/2010/main" val="26386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36904" y="498455"/>
            <a:ext cx="6096000" cy="5632311"/>
          </a:xfrm>
          <a:prstGeom prst="rect">
            <a:avLst/>
          </a:prstGeom>
        </p:spPr>
        <p:txBody>
          <a:bodyPr>
            <a:spAutoFit/>
          </a:bodyPr>
          <a:lstStyle/>
          <a:p>
            <a:r>
              <a:rPr lang="pt-BR" sz="3600" dirty="0">
                <a:latin typeface="Menlo"/>
              </a:rPr>
              <a:t>&lt;?</a:t>
            </a:r>
            <a:r>
              <a:rPr lang="pt-BR" sz="3600" dirty="0" smtClean="0">
                <a:latin typeface="Menlo"/>
              </a:rPr>
              <a:t>php</a:t>
            </a:r>
          </a:p>
          <a:p>
            <a:r>
              <a:rPr lang="pt-BR" sz="3600" dirty="0" smtClean="0">
                <a:latin typeface="Menlo"/>
              </a:rPr>
              <a:t> </a:t>
            </a:r>
            <a:r>
              <a:rPr lang="pt-BR" sz="3600" dirty="0">
                <a:latin typeface="Menlo"/>
              </a:rPr>
              <a:t>$x = 8; </a:t>
            </a:r>
            <a:endParaRPr lang="pt-BR" sz="3600" dirty="0" smtClean="0">
              <a:latin typeface="Menlo"/>
            </a:endParaRPr>
          </a:p>
          <a:p>
            <a:r>
              <a:rPr lang="pt-BR" sz="3600" dirty="0" smtClean="0">
                <a:latin typeface="Menlo"/>
              </a:rPr>
              <a:t>$</a:t>
            </a:r>
            <a:r>
              <a:rPr lang="pt-BR" sz="3600" dirty="0">
                <a:latin typeface="Menlo"/>
              </a:rPr>
              <a:t>y = 2; </a:t>
            </a:r>
            <a:endParaRPr lang="pt-BR" sz="3600" dirty="0" smtClean="0">
              <a:latin typeface="Menlo"/>
            </a:endParaRPr>
          </a:p>
          <a:p>
            <a:r>
              <a:rPr lang="pt-BR" sz="3600" dirty="0" smtClean="0">
                <a:latin typeface="Menlo"/>
              </a:rPr>
              <a:t>echo </a:t>
            </a:r>
            <a:r>
              <a:rPr lang="pt-BR" sz="3600" dirty="0">
                <a:latin typeface="Menlo"/>
              </a:rPr>
              <a:t>$x + $y."\n</a:t>
            </a:r>
            <a:r>
              <a:rPr lang="pt-BR" sz="3600" dirty="0" smtClean="0">
                <a:latin typeface="Menlo"/>
              </a:rPr>
              <a:t>";</a:t>
            </a:r>
          </a:p>
          <a:p>
            <a:r>
              <a:rPr lang="pt-BR" sz="3600" dirty="0" smtClean="0">
                <a:latin typeface="Menlo"/>
              </a:rPr>
              <a:t> </a:t>
            </a:r>
            <a:r>
              <a:rPr lang="pt-BR" sz="3600" dirty="0">
                <a:latin typeface="Menlo"/>
              </a:rPr>
              <a:t>echo $x - $y."\n"; </a:t>
            </a:r>
            <a:endParaRPr lang="pt-BR" sz="3600" dirty="0" smtClean="0">
              <a:latin typeface="Menlo"/>
            </a:endParaRPr>
          </a:p>
          <a:p>
            <a:r>
              <a:rPr lang="pt-BR" sz="3600" dirty="0" smtClean="0">
                <a:latin typeface="Menlo"/>
              </a:rPr>
              <a:t>echo </a:t>
            </a:r>
            <a:r>
              <a:rPr lang="pt-BR" sz="3600" dirty="0">
                <a:latin typeface="Menlo"/>
              </a:rPr>
              <a:t>$x * $y."\n"; </a:t>
            </a:r>
            <a:endParaRPr lang="pt-BR" sz="3600" dirty="0" smtClean="0">
              <a:latin typeface="Menlo"/>
            </a:endParaRPr>
          </a:p>
          <a:p>
            <a:r>
              <a:rPr lang="pt-BR" sz="3600" dirty="0" smtClean="0">
                <a:latin typeface="Menlo"/>
              </a:rPr>
              <a:t>echo </a:t>
            </a:r>
            <a:r>
              <a:rPr lang="pt-BR" sz="3600" dirty="0">
                <a:latin typeface="Menlo"/>
              </a:rPr>
              <a:t>$x / $y."\n</a:t>
            </a:r>
            <a:r>
              <a:rPr lang="pt-BR" sz="3600" dirty="0" smtClean="0">
                <a:latin typeface="Menlo"/>
              </a:rPr>
              <a:t>";</a:t>
            </a:r>
          </a:p>
          <a:p>
            <a:r>
              <a:rPr lang="pt-BR" sz="3600" dirty="0" smtClean="0">
                <a:latin typeface="Menlo"/>
              </a:rPr>
              <a:t> </a:t>
            </a:r>
            <a:r>
              <a:rPr lang="pt-BR" sz="3600" dirty="0">
                <a:latin typeface="Menlo"/>
              </a:rPr>
              <a:t>echo $x % $y."\n"; </a:t>
            </a:r>
            <a:endParaRPr lang="pt-BR" sz="3600" dirty="0" smtClean="0">
              <a:latin typeface="Menlo"/>
            </a:endParaRPr>
          </a:p>
          <a:p>
            <a:r>
              <a:rPr lang="pt-BR" sz="3600" dirty="0" smtClean="0">
                <a:latin typeface="Menlo"/>
              </a:rPr>
              <a:t>echo </a:t>
            </a:r>
            <a:r>
              <a:rPr lang="pt-BR" sz="3600" dirty="0">
                <a:latin typeface="Menlo"/>
              </a:rPr>
              <a:t>$x ** $y."\n"; </a:t>
            </a:r>
            <a:endParaRPr lang="pt-BR" sz="3600" dirty="0" smtClean="0">
              <a:latin typeface="Menlo"/>
            </a:endParaRPr>
          </a:p>
          <a:p>
            <a:r>
              <a:rPr lang="pt-BR" sz="3600" dirty="0" smtClean="0">
                <a:latin typeface="Menlo"/>
              </a:rPr>
              <a:t>?&gt;</a:t>
            </a:r>
            <a:endParaRPr lang="en-US" sz="3600" dirty="0"/>
          </a:p>
        </p:txBody>
      </p:sp>
      <p:sp>
        <p:nvSpPr>
          <p:cNvPr id="5" name="Rectangle 4"/>
          <p:cNvSpPr/>
          <p:nvPr/>
        </p:nvSpPr>
        <p:spPr>
          <a:xfrm>
            <a:off x="7080504" y="2466862"/>
            <a:ext cx="3874008" cy="2308324"/>
          </a:xfrm>
          <a:prstGeom prst="rect">
            <a:avLst/>
          </a:prstGeom>
        </p:spPr>
        <p:txBody>
          <a:bodyPr wrap="square">
            <a:spAutoFit/>
          </a:bodyPr>
          <a:lstStyle/>
          <a:p>
            <a:r>
              <a:rPr lang="en-US" dirty="0">
                <a:solidFill>
                  <a:srgbClr val="444444"/>
                </a:solidFill>
                <a:latin typeface="-apple-system"/>
              </a:rPr>
              <a:t>10</a:t>
            </a:r>
            <a:br>
              <a:rPr lang="en-US" dirty="0">
                <a:solidFill>
                  <a:srgbClr val="444444"/>
                </a:solidFill>
                <a:latin typeface="-apple-system"/>
              </a:rPr>
            </a:br>
            <a:r>
              <a:rPr lang="en-US" dirty="0">
                <a:solidFill>
                  <a:srgbClr val="444444"/>
                </a:solidFill>
                <a:latin typeface="-apple-system"/>
              </a:rPr>
              <a:t>6</a:t>
            </a:r>
            <a:br>
              <a:rPr lang="en-US" dirty="0">
                <a:solidFill>
                  <a:srgbClr val="444444"/>
                </a:solidFill>
                <a:latin typeface="-apple-system"/>
              </a:rPr>
            </a:br>
            <a:r>
              <a:rPr lang="en-US" dirty="0">
                <a:solidFill>
                  <a:srgbClr val="444444"/>
                </a:solidFill>
                <a:latin typeface="-apple-system"/>
              </a:rPr>
              <a:t>16</a:t>
            </a:r>
            <a:br>
              <a:rPr lang="en-US" dirty="0">
                <a:solidFill>
                  <a:srgbClr val="444444"/>
                </a:solidFill>
                <a:latin typeface="-apple-system"/>
              </a:rPr>
            </a:br>
            <a:r>
              <a:rPr lang="en-US" dirty="0">
                <a:solidFill>
                  <a:srgbClr val="444444"/>
                </a:solidFill>
                <a:latin typeface="-apple-system"/>
              </a:rPr>
              <a:t>4</a:t>
            </a:r>
            <a:br>
              <a:rPr lang="en-US" dirty="0">
                <a:solidFill>
                  <a:srgbClr val="444444"/>
                </a:solidFill>
                <a:latin typeface="-apple-system"/>
              </a:rPr>
            </a:br>
            <a:r>
              <a:rPr lang="en-US" dirty="0">
                <a:solidFill>
                  <a:srgbClr val="444444"/>
                </a:solidFill>
                <a:latin typeface="-apple-system"/>
              </a:rPr>
              <a:t>0</a:t>
            </a:r>
            <a:br>
              <a:rPr lang="en-US" dirty="0">
                <a:solidFill>
                  <a:srgbClr val="444444"/>
                </a:solidFill>
                <a:latin typeface="-apple-system"/>
              </a:rPr>
            </a:br>
            <a:r>
              <a:rPr lang="en-US" dirty="0">
                <a:solidFill>
                  <a:srgbClr val="444444"/>
                </a:solidFill>
                <a:latin typeface="-apple-system"/>
              </a:rPr>
              <a:t>64</a:t>
            </a:r>
          </a:p>
          <a:p>
            <a:r>
              <a:rPr lang="en-US" dirty="0"/>
              <a:t/>
            </a:r>
            <a:br>
              <a:rPr lang="en-US" dirty="0"/>
            </a:br>
            <a:endParaRPr lang="en-US" dirty="0"/>
          </a:p>
        </p:txBody>
      </p:sp>
    </p:spTree>
    <p:extLst>
      <p:ext uri="{BB962C8B-B14F-4D97-AF65-F5344CB8AC3E}">
        <p14:creationId xmlns:p14="http://schemas.microsoft.com/office/powerpoint/2010/main" val="1808748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504" y="1894808"/>
            <a:ext cx="11783568" cy="2677656"/>
          </a:xfrm>
          <a:prstGeom prst="rect">
            <a:avLst/>
          </a:prstGeom>
        </p:spPr>
        <p:txBody>
          <a:bodyPr wrap="square">
            <a:spAutoFit/>
          </a:bodyPr>
          <a:lstStyle/>
          <a:p>
            <a:r>
              <a:rPr lang="en-US" sz="2800" dirty="0">
                <a:solidFill>
                  <a:srgbClr val="444444"/>
                </a:solidFill>
                <a:latin typeface="-apple-system"/>
              </a:rPr>
              <a:t>Write a PHP program using nested for loop that creates a chess board</a:t>
            </a:r>
            <a:r>
              <a:rPr lang="en-US" sz="2800" dirty="0" smtClean="0">
                <a:solidFill>
                  <a:srgbClr val="444444"/>
                </a:solidFill>
                <a:latin typeface="-apple-system"/>
              </a:rPr>
              <a:t>.</a:t>
            </a:r>
          </a:p>
          <a:p>
            <a:endParaRPr lang="en-US" sz="2800" dirty="0">
              <a:solidFill>
                <a:srgbClr val="444444"/>
              </a:solidFill>
              <a:latin typeface="-apple-system"/>
            </a:endParaRPr>
          </a:p>
          <a:p>
            <a:r>
              <a:rPr lang="en-US" sz="2800" b="1" dirty="0">
                <a:solidFill>
                  <a:srgbClr val="444444"/>
                </a:solidFill>
                <a:latin typeface="-apple-system"/>
              </a:rPr>
              <a:t>Conditions</a:t>
            </a:r>
            <a:r>
              <a:rPr lang="en-US" sz="2800" b="1" dirty="0" smtClean="0">
                <a:solidFill>
                  <a:srgbClr val="444444"/>
                </a:solidFill>
                <a:latin typeface="-apple-system"/>
              </a:rPr>
              <a:t>:</a:t>
            </a:r>
          </a:p>
          <a:p>
            <a:endParaRPr lang="en-US" sz="2800" dirty="0">
              <a:solidFill>
                <a:srgbClr val="444444"/>
              </a:solidFill>
              <a:latin typeface="-apple-system"/>
            </a:endParaRPr>
          </a:p>
          <a:p>
            <a:pPr>
              <a:buFont typeface="Arial" panose="020B0604020202020204" pitchFamily="34" charset="0"/>
              <a:buChar char="•"/>
            </a:pPr>
            <a:r>
              <a:rPr lang="en-US" sz="2800" dirty="0">
                <a:solidFill>
                  <a:srgbClr val="444444"/>
                </a:solidFill>
                <a:latin typeface="-apple-system"/>
              </a:rPr>
              <a:t>You can use html table having width=”400px” and take “30px” as cell height and width for check boxes.</a:t>
            </a:r>
            <a:endParaRPr lang="en-US" sz="2800" b="0" i="0" dirty="0">
              <a:solidFill>
                <a:srgbClr val="444444"/>
              </a:solidFill>
              <a:effectLst/>
              <a:latin typeface="-apple-system"/>
            </a:endParaRPr>
          </a:p>
        </p:txBody>
      </p:sp>
      <p:sp>
        <p:nvSpPr>
          <p:cNvPr id="6" name="Rectangle 5"/>
          <p:cNvSpPr/>
          <p:nvPr/>
        </p:nvSpPr>
        <p:spPr>
          <a:xfrm>
            <a:off x="2691384" y="198043"/>
            <a:ext cx="6096000" cy="707886"/>
          </a:xfrm>
          <a:prstGeom prst="rect">
            <a:avLst/>
          </a:prstGeom>
        </p:spPr>
        <p:txBody>
          <a:bodyPr>
            <a:spAutoFit/>
          </a:bodyPr>
          <a:lstStyle/>
          <a:p>
            <a:pPr algn="ctr"/>
            <a:r>
              <a:rPr lang="en-US" sz="4000" b="1" dirty="0" smtClean="0"/>
              <a:t> TRY THIS</a:t>
            </a:r>
          </a:p>
        </p:txBody>
      </p:sp>
    </p:spTree>
    <p:extLst>
      <p:ext uri="{BB962C8B-B14F-4D97-AF65-F5344CB8AC3E}">
        <p14:creationId xmlns:p14="http://schemas.microsoft.com/office/powerpoint/2010/main" val="3054734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3360" y="209634"/>
            <a:ext cx="9406128" cy="6524863"/>
          </a:xfrm>
          <a:prstGeom prst="rect">
            <a:avLst/>
          </a:prstGeom>
        </p:spPr>
        <p:txBody>
          <a:bodyPr wrap="square">
            <a:spAutoFit/>
          </a:bodyPr>
          <a:lstStyle/>
          <a:p>
            <a:r>
              <a:rPr lang="en-US" sz="2000" dirty="0">
                <a:latin typeface="Menlo"/>
              </a:rPr>
              <a:t>&lt;table width="400px" </a:t>
            </a:r>
            <a:r>
              <a:rPr lang="en-US" sz="2000" dirty="0" err="1">
                <a:latin typeface="Menlo"/>
              </a:rPr>
              <a:t>cellspacing</a:t>
            </a:r>
            <a:r>
              <a:rPr lang="en-US" sz="2000" dirty="0">
                <a:latin typeface="Menlo"/>
              </a:rPr>
              <a:t>="0px" </a:t>
            </a:r>
            <a:r>
              <a:rPr lang="en-US" sz="2000" dirty="0" err="1">
                <a:latin typeface="Menlo"/>
              </a:rPr>
              <a:t>cellpadding</a:t>
            </a:r>
            <a:r>
              <a:rPr lang="en-US" sz="2000" dirty="0">
                <a:latin typeface="Menlo"/>
              </a:rPr>
              <a:t>="0px" border="1px"&gt; </a:t>
            </a:r>
            <a:endParaRPr lang="en-US" sz="2000" dirty="0" smtClean="0">
              <a:latin typeface="Menlo"/>
            </a:endParaRPr>
          </a:p>
          <a:p>
            <a:r>
              <a:rPr lang="en-US" sz="2000" dirty="0" smtClean="0">
                <a:latin typeface="Menlo"/>
              </a:rPr>
              <a:t>&lt;?</a:t>
            </a:r>
            <a:r>
              <a:rPr lang="en-US" sz="2000" dirty="0" err="1" smtClean="0">
                <a:latin typeface="Menlo"/>
              </a:rPr>
              <a:t>php</a:t>
            </a:r>
            <a:endParaRPr lang="en-US" sz="2000" dirty="0" smtClean="0">
              <a:latin typeface="Menlo"/>
            </a:endParaRPr>
          </a:p>
          <a:p>
            <a:r>
              <a:rPr lang="en-US" sz="2000" dirty="0" smtClean="0">
                <a:latin typeface="Menlo"/>
              </a:rPr>
              <a:t> </a:t>
            </a:r>
            <a:r>
              <a:rPr lang="en-US" sz="2000" dirty="0">
                <a:latin typeface="Menlo"/>
              </a:rPr>
              <a:t>for($row=1;$row&lt;=8;$row++) </a:t>
            </a:r>
            <a:endParaRPr lang="en-US" sz="2000" dirty="0" smtClean="0">
              <a:latin typeface="Menlo"/>
            </a:endParaRPr>
          </a:p>
          <a:p>
            <a:r>
              <a:rPr lang="en-US" sz="2000" dirty="0" smtClean="0">
                <a:latin typeface="Menlo"/>
              </a:rPr>
              <a:t>{ </a:t>
            </a:r>
          </a:p>
          <a:p>
            <a:r>
              <a:rPr lang="en-US" sz="2000" dirty="0" smtClean="0">
                <a:latin typeface="Menlo"/>
              </a:rPr>
              <a:t>echo </a:t>
            </a:r>
            <a:r>
              <a:rPr lang="en-US" sz="2000" dirty="0">
                <a:latin typeface="Menlo"/>
              </a:rPr>
              <a:t>"&lt;</a:t>
            </a:r>
            <a:r>
              <a:rPr lang="en-US" sz="2000" dirty="0" err="1">
                <a:latin typeface="Menlo"/>
              </a:rPr>
              <a:t>tr</a:t>
            </a:r>
            <a:r>
              <a:rPr lang="en-US" sz="2000" dirty="0">
                <a:latin typeface="Menlo"/>
              </a:rPr>
              <a:t>&gt;"; </a:t>
            </a:r>
            <a:endParaRPr lang="en-US" sz="2000" dirty="0" smtClean="0">
              <a:latin typeface="Menlo"/>
            </a:endParaRPr>
          </a:p>
          <a:p>
            <a:r>
              <a:rPr lang="en-US" sz="2000" dirty="0" smtClean="0">
                <a:latin typeface="Menlo"/>
              </a:rPr>
              <a:t>for</a:t>
            </a:r>
            <a:r>
              <a:rPr lang="en-US" sz="2000" dirty="0">
                <a:latin typeface="Menlo"/>
              </a:rPr>
              <a:t>($column=1;$column&lt;=8;$column</a:t>
            </a:r>
            <a:r>
              <a:rPr lang="en-US" sz="2000" dirty="0" smtClean="0">
                <a:latin typeface="Menlo"/>
              </a:rPr>
              <a:t>++)</a:t>
            </a:r>
          </a:p>
          <a:p>
            <a:r>
              <a:rPr lang="en-US" sz="2000" dirty="0" smtClean="0">
                <a:latin typeface="Menlo"/>
              </a:rPr>
              <a:t> </a:t>
            </a:r>
            <a:r>
              <a:rPr lang="en-US" sz="2000" dirty="0">
                <a:latin typeface="Menlo"/>
              </a:rPr>
              <a:t>{ </a:t>
            </a:r>
            <a:endParaRPr lang="en-US" sz="2000" dirty="0" smtClean="0">
              <a:latin typeface="Menlo"/>
            </a:endParaRPr>
          </a:p>
          <a:p>
            <a:r>
              <a:rPr lang="en-US" sz="2000" dirty="0" smtClean="0">
                <a:latin typeface="Menlo"/>
              </a:rPr>
              <a:t>$</a:t>
            </a:r>
            <a:r>
              <a:rPr lang="en-US" sz="2000" dirty="0">
                <a:latin typeface="Menlo"/>
              </a:rPr>
              <a:t>total=$row+$column</a:t>
            </a:r>
            <a:r>
              <a:rPr lang="en-US" sz="2000" dirty="0" smtClean="0">
                <a:latin typeface="Menlo"/>
              </a:rPr>
              <a:t>;</a:t>
            </a:r>
          </a:p>
          <a:p>
            <a:r>
              <a:rPr lang="en-US" sz="2000" dirty="0" smtClean="0">
                <a:latin typeface="Menlo"/>
              </a:rPr>
              <a:t> </a:t>
            </a:r>
            <a:r>
              <a:rPr lang="en-US" sz="2000" dirty="0">
                <a:latin typeface="Menlo"/>
              </a:rPr>
              <a:t>if($total%2==0</a:t>
            </a:r>
            <a:r>
              <a:rPr lang="en-US" sz="2000" dirty="0" smtClean="0">
                <a:latin typeface="Menlo"/>
              </a:rPr>
              <a:t>)</a:t>
            </a:r>
          </a:p>
          <a:p>
            <a:r>
              <a:rPr lang="en-US" sz="2000" dirty="0" smtClean="0">
                <a:latin typeface="Menlo"/>
              </a:rPr>
              <a:t> {</a:t>
            </a:r>
          </a:p>
          <a:p>
            <a:r>
              <a:rPr lang="en-US" sz="2000" dirty="0" smtClean="0">
                <a:latin typeface="Menlo"/>
              </a:rPr>
              <a:t> </a:t>
            </a:r>
            <a:r>
              <a:rPr lang="en-US" sz="2000" dirty="0">
                <a:latin typeface="Menlo"/>
              </a:rPr>
              <a:t>echo "&lt;td height=35px width=30px </a:t>
            </a:r>
            <a:r>
              <a:rPr lang="en-US" sz="2000" dirty="0" err="1">
                <a:latin typeface="Menlo"/>
              </a:rPr>
              <a:t>bgcolor</a:t>
            </a:r>
            <a:r>
              <a:rPr lang="en-US" sz="2000" dirty="0">
                <a:latin typeface="Menlo"/>
              </a:rPr>
              <a:t>=#FFFFFF&gt;&lt;/td</a:t>
            </a:r>
            <a:r>
              <a:rPr lang="en-US" sz="2000" dirty="0" smtClean="0">
                <a:latin typeface="Menlo"/>
              </a:rPr>
              <a:t>&gt;";</a:t>
            </a:r>
          </a:p>
          <a:p>
            <a:r>
              <a:rPr lang="en-US" sz="2000" dirty="0" smtClean="0">
                <a:latin typeface="Menlo"/>
              </a:rPr>
              <a:t> </a:t>
            </a:r>
            <a:r>
              <a:rPr lang="en-US" sz="2000" dirty="0">
                <a:latin typeface="Menlo"/>
              </a:rPr>
              <a:t>} </a:t>
            </a:r>
            <a:endParaRPr lang="en-US" sz="2000" dirty="0" smtClean="0">
              <a:latin typeface="Menlo"/>
            </a:endParaRPr>
          </a:p>
          <a:p>
            <a:r>
              <a:rPr lang="en-US" sz="2000" dirty="0" smtClean="0">
                <a:latin typeface="Menlo"/>
              </a:rPr>
              <a:t>else </a:t>
            </a:r>
          </a:p>
          <a:p>
            <a:r>
              <a:rPr lang="en-US" sz="2000" dirty="0" smtClean="0">
                <a:latin typeface="Menlo"/>
              </a:rPr>
              <a:t>{ </a:t>
            </a:r>
          </a:p>
          <a:p>
            <a:r>
              <a:rPr lang="en-US" sz="2000" dirty="0" smtClean="0">
                <a:latin typeface="Menlo"/>
              </a:rPr>
              <a:t>echo </a:t>
            </a:r>
            <a:r>
              <a:rPr lang="en-US" sz="2000" dirty="0">
                <a:latin typeface="Menlo"/>
              </a:rPr>
              <a:t>"&lt;td height=35px width=30px </a:t>
            </a:r>
            <a:r>
              <a:rPr lang="en-US" sz="2000" dirty="0" err="1">
                <a:latin typeface="Menlo"/>
              </a:rPr>
              <a:t>bgcolor</a:t>
            </a:r>
            <a:r>
              <a:rPr lang="en-US" sz="2000" dirty="0">
                <a:latin typeface="Menlo"/>
              </a:rPr>
              <a:t>=#000000&gt;&lt;/td&gt;"; </a:t>
            </a:r>
            <a:endParaRPr lang="en-US" sz="2000" dirty="0" smtClean="0">
              <a:latin typeface="Menlo"/>
            </a:endParaRPr>
          </a:p>
          <a:p>
            <a:r>
              <a:rPr lang="en-US" sz="2000" dirty="0" smtClean="0">
                <a:latin typeface="Menlo"/>
              </a:rPr>
              <a:t>} </a:t>
            </a:r>
          </a:p>
          <a:p>
            <a:r>
              <a:rPr lang="en-US" sz="2000" dirty="0" smtClean="0">
                <a:latin typeface="Menlo"/>
              </a:rPr>
              <a:t>} </a:t>
            </a:r>
          </a:p>
          <a:p>
            <a:r>
              <a:rPr lang="en-US" sz="2000" dirty="0" smtClean="0">
                <a:latin typeface="Menlo"/>
              </a:rPr>
              <a:t>echo </a:t>
            </a:r>
            <a:r>
              <a:rPr lang="en-US" sz="2000" dirty="0">
                <a:latin typeface="Menlo"/>
              </a:rPr>
              <a:t>"&lt;/</a:t>
            </a:r>
            <a:r>
              <a:rPr lang="en-US" sz="2000" dirty="0" err="1">
                <a:latin typeface="Menlo"/>
              </a:rPr>
              <a:t>tr</a:t>
            </a:r>
            <a:r>
              <a:rPr lang="en-US" sz="2000" dirty="0">
                <a:latin typeface="Menlo"/>
              </a:rPr>
              <a:t>&gt;"; </a:t>
            </a:r>
            <a:endParaRPr lang="en-US" sz="2000" dirty="0" smtClean="0">
              <a:latin typeface="Menlo"/>
            </a:endParaRPr>
          </a:p>
          <a:p>
            <a:r>
              <a:rPr lang="en-US" sz="2000" dirty="0" smtClean="0">
                <a:latin typeface="Menlo"/>
              </a:rPr>
              <a:t>} </a:t>
            </a:r>
          </a:p>
          <a:p>
            <a:r>
              <a:rPr lang="en-US" sz="2000" dirty="0" smtClean="0">
                <a:latin typeface="Menlo"/>
              </a:rPr>
              <a:t>?&gt; </a:t>
            </a:r>
          </a:p>
          <a:p>
            <a:r>
              <a:rPr lang="en-US" sz="2000" dirty="0" smtClean="0">
                <a:latin typeface="Menlo"/>
              </a:rPr>
              <a:t>&lt;/</a:t>
            </a:r>
            <a:r>
              <a:rPr lang="en-US" sz="2000" dirty="0">
                <a:latin typeface="Menlo"/>
              </a:rPr>
              <a:t>table&gt;</a:t>
            </a:r>
            <a:endParaRPr lang="en-US" sz="2000" dirty="0"/>
          </a:p>
        </p:txBody>
      </p:sp>
      <p:pic>
        <p:nvPicPr>
          <p:cNvPr id="4" name="Picture 3"/>
          <p:cNvPicPr>
            <a:picLocks noChangeAspect="1"/>
          </p:cNvPicPr>
          <p:nvPr/>
        </p:nvPicPr>
        <p:blipFill>
          <a:blip r:embed="rId3"/>
          <a:stretch>
            <a:fillRect/>
          </a:stretch>
        </p:blipFill>
        <p:spPr>
          <a:xfrm>
            <a:off x="8555565" y="4377321"/>
            <a:ext cx="2984163" cy="2174506"/>
          </a:xfrm>
          <a:prstGeom prst="rect">
            <a:avLst/>
          </a:prstGeom>
        </p:spPr>
      </p:pic>
    </p:spTree>
    <p:extLst>
      <p:ext uri="{BB962C8B-B14F-4D97-AF65-F5344CB8AC3E}">
        <p14:creationId xmlns:p14="http://schemas.microsoft.com/office/powerpoint/2010/main" val="1084788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504" y="2410891"/>
            <a:ext cx="11719560" cy="954107"/>
          </a:xfrm>
          <a:prstGeom prst="rect">
            <a:avLst/>
          </a:prstGeom>
        </p:spPr>
        <p:txBody>
          <a:bodyPr wrap="square">
            <a:spAutoFit/>
          </a:bodyPr>
          <a:lstStyle/>
          <a:p>
            <a:r>
              <a:rPr lang="en-US" sz="2800" dirty="0">
                <a:solidFill>
                  <a:srgbClr val="024457"/>
                </a:solidFill>
                <a:latin typeface="-apple-system"/>
              </a:rPr>
              <a:t>Write a program to check the remainder (using Modulus), when ’10’ divided by ‘4’.</a:t>
            </a:r>
            <a:endParaRPr lang="en-US" sz="2800" dirty="0"/>
          </a:p>
        </p:txBody>
      </p:sp>
      <p:sp>
        <p:nvSpPr>
          <p:cNvPr id="6" name="Rectangle 5"/>
          <p:cNvSpPr/>
          <p:nvPr/>
        </p:nvSpPr>
        <p:spPr>
          <a:xfrm>
            <a:off x="2691384" y="198043"/>
            <a:ext cx="6096000" cy="707886"/>
          </a:xfrm>
          <a:prstGeom prst="rect">
            <a:avLst/>
          </a:prstGeom>
        </p:spPr>
        <p:txBody>
          <a:bodyPr>
            <a:spAutoFit/>
          </a:bodyPr>
          <a:lstStyle/>
          <a:p>
            <a:pPr algn="ctr"/>
            <a:r>
              <a:rPr lang="en-US" sz="4000" b="1" dirty="0" smtClean="0"/>
              <a:t> TRY THIS</a:t>
            </a:r>
          </a:p>
        </p:txBody>
      </p:sp>
    </p:spTree>
    <p:extLst>
      <p:ext uri="{BB962C8B-B14F-4D97-AF65-F5344CB8AC3E}">
        <p14:creationId xmlns:p14="http://schemas.microsoft.com/office/powerpoint/2010/main" val="3445391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91384" y="198043"/>
            <a:ext cx="6096000" cy="707886"/>
          </a:xfrm>
          <a:prstGeom prst="rect">
            <a:avLst/>
          </a:prstGeom>
        </p:spPr>
        <p:txBody>
          <a:bodyPr>
            <a:spAutoFit/>
          </a:bodyPr>
          <a:lstStyle/>
          <a:p>
            <a:pPr algn="ctr"/>
            <a:r>
              <a:rPr lang="en-US" sz="4000" b="1" dirty="0" smtClean="0"/>
              <a:t> TRY THIS</a:t>
            </a:r>
          </a:p>
        </p:txBody>
      </p:sp>
      <p:sp>
        <p:nvSpPr>
          <p:cNvPr id="5" name="Rectangle 4"/>
          <p:cNvSpPr/>
          <p:nvPr/>
        </p:nvSpPr>
        <p:spPr>
          <a:xfrm>
            <a:off x="296051" y="2485382"/>
            <a:ext cx="11895949" cy="707886"/>
          </a:xfrm>
          <a:prstGeom prst="rect">
            <a:avLst/>
          </a:prstGeom>
        </p:spPr>
        <p:txBody>
          <a:bodyPr wrap="none">
            <a:spAutoFit/>
          </a:bodyPr>
          <a:lstStyle/>
          <a:p>
            <a:r>
              <a:rPr lang="en-US" sz="4000" dirty="0" smtClean="0"/>
              <a:t>PHP program to print array elements using </a:t>
            </a:r>
            <a:r>
              <a:rPr lang="en-US" sz="4000" dirty="0" err="1" smtClean="0"/>
              <a:t>foreach</a:t>
            </a:r>
            <a:r>
              <a:rPr lang="en-US" sz="4000" dirty="0" smtClean="0"/>
              <a:t> loop.</a:t>
            </a:r>
            <a:endParaRPr lang="en-US" sz="4000" dirty="0"/>
          </a:p>
        </p:txBody>
      </p:sp>
    </p:spTree>
    <p:extLst>
      <p:ext uri="{BB962C8B-B14F-4D97-AF65-F5344CB8AC3E}">
        <p14:creationId xmlns:p14="http://schemas.microsoft.com/office/powerpoint/2010/main" val="3509976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91384" y="198043"/>
            <a:ext cx="6096000" cy="707886"/>
          </a:xfrm>
          <a:prstGeom prst="rect">
            <a:avLst/>
          </a:prstGeom>
        </p:spPr>
        <p:txBody>
          <a:bodyPr>
            <a:spAutoFit/>
          </a:bodyPr>
          <a:lstStyle/>
          <a:p>
            <a:pPr algn="ctr"/>
            <a:r>
              <a:rPr lang="en-US" sz="4000" b="1" dirty="0" smtClean="0"/>
              <a:t> TRY THIS</a:t>
            </a:r>
          </a:p>
        </p:txBody>
      </p:sp>
      <p:sp>
        <p:nvSpPr>
          <p:cNvPr id="2" name="Rectangle 1"/>
          <p:cNvSpPr/>
          <p:nvPr/>
        </p:nvSpPr>
        <p:spPr>
          <a:xfrm>
            <a:off x="396240" y="972372"/>
            <a:ext cx="10988040" cy="5016758"/>
          </a:xfrm>
          <a:prstGeom prst="rect">
            <a:avLst/>
          </a:prstGeom>
        </p:spPr>
        <p:txBody>
          <a:bodyPr wrap="square">
            <a:spAutoFit/>
          </a:bodyPr>
          <a:lstStyle/>
          <a:p>
            <a:pPr algn="just"/>
            <a:r>
              <a:rPr lang="en-US" sz="3200" b="0" i="0" dirty="0" smtClean="0">
                <a:solidFill>
                  <a:srgbClr val="000000"/>
                </a:solidFill>
                <a:effectLst/>
                <a:latin typeface="inter-regular"/>
              </a:rPr>
              <a:t>&lt;?</a:t>
            </a:r>
            <a:r>
              <a:rPr lang="en-US" sz="3200" b="0" i="0" dirty="0" err="1" smtClean="0">
                <a:solidFill>
                  <a:srgbClr val="000000"/>
                </a:solidFill>
                <a:effectLst/>
                <a:latin typeface="inter-regular"/>
              </a:rPr>
              <a:t>php</a:t>
            </a:r>
            <a:r>
              <a:rPr lang="en-US" sz="3200" b="0" i="0" dirty="0" smtClean="0">
                <a:solidFill>
                  <a:srgbClr val="000000"/>
                </a:solidFill>
                <a:effectLst/>
                <a:latin typeface="inter-regular"/>
              </a:rPr>
              <a:t>  </a:t>
            </a:r>
          </a:p>
          <a:p>
            <a:pPr algn="just"/>
            <a:r>
              <a:rPr lang="en-US" sz="3200" b="0" i="0" dirty="0" smtClean="0">
                <a:solidFill>
                  <a:srgbClr val="000000"/>
                </a:solidFill>
                <a:effectLst/>
                <a:latin typeface="inter-regular"/>
              </a:rPr>
              <a:t>    </a:t>
            </a:r>
            <a:r>
              <a:rPr lang="en-US" sz="3200" b="0" i="0" dirty="0" smtClean="0">
                <a:solidFill>
                  <a:srgbClr val="008200"/>
                </a:solidFill>
                <a:effectLst/>
                <a:latin typeface="inter-regular"/>
              </a:rPr>
              <a:t>//declare array</a:t>
            </a:r>
            <a:r>
              <a:rPr lang="en-US" sz="3200" b="0" i="0" dirty="0" smtClean="0">
                <a:solidFill>
                  <a:srgbClr val="000000"/>
                </a:solidFill>
                <a:effectLst/>
                <a:latin typeface="inter-regular"/>
              </a:rPr>
              <a:t>  </a:t>
            </a:r>
          </a:p>
          <a:p>
            <a:pPr algn="just"/>
            <a:r>
              <a:rPr lang="en-US" sz="3200" b="0" i="0" dirty="0" smtClean="0">
                <a:solidFill>
                  <a:srgbClr val="000000"/>
                </a:solidFill>
                <a:effectLst/>
                <a:latin typeface="inter-regular"/>
              </a:rPr>
              <a:t>   $season = </a:t>
            </a:r>
            <a:r>
              <a:rPr lang="en-US" sz="3200" b="1" i="0" dirty="0" smtClean="0">
                <a:solidFill>
                  <a:srgbClr val="006699"/>
                </a:solidFill>
                <a:effectLst/>
                <a:latin typeface="inter-regular"/>
              </a:rPr>
              <a:t>array</a:t>
            </a:r>
            <a:r>
              <a:rPr lang="en-US" sz="3200" b="0" i="0" dirty="0" smtClean="0">
                <a:solidFill>
                  <a:srgbClr val="000000"/>
                </a:solidFill>
                <a:effectLst/>
                <a:latin typeface="inter-regular"/>
              </a:rPr>
              <a:t> (</a:t>
            </a:r>
            <a:r>
              <a:rPr lang="en-US" sz="3200" b="0" i="0" dirty="0" smtClean="0">
                <a:solidFill>
                  <a:srgbClr val="0000FF"/>
                </a:solidFill>
                <a:effectLst/>
                <a:latin typeface="inter-regular"/>
              </a:rPr>
              <a:t>"Summer"</a:t>
            </a:r>
            <a:r>
              <a:rPr lang="en-US" sz="3200" b="0" i="0" dirty="0" smtClean="0">
                <a:solidFill>
                  <a:srgbClr val="000000"/>
                </a:solidFill>
                <a:effectLst/>
                <a:latin typeface="inter-regular"/>
              </a:rPr>
              <a:t>, </a:t>
            </a:r>
            <a:r>
              <a:rPr lang="en-US" sz="3200" b="0" i="0" dirty="0" smtClean="0">
                <a:solidFill>
                  <a:srgbClr val="0000FF"/>
                </a:solidFill>
                <a:effectLst/>
                <a:latin typeface="inter-regular"/>
              </a:rPr>
              <a:t>"Winter"</a:t>
            </a:r>
            <a:r>
              <a:rPr lang="en-US" sz="3200" b="0" i="0" dirty="0" smtClean="0">
                <a:solidFill>
                  <a:srgbClr val="000000"/>
                </a:solidFill>
                <a:effectLst/>
                <a:latin typeface="inter-regular"/>
              </a:rPr>
              <a:t>, </a:t>
            </a:r>
            <a:r>
              <a:rPr lang="en-US" sz="3200" b="0" i="0" dirty="0" smtClean="0">
                <a:solidFill>
                  <a:srgbClr val="0000FF"/>
                </a:solidFill>
                <a:effectLst/>
                <a:latin typeface="inter-regular"/>
              </a:rPr>
              <a:t>"Autumn"</a:t>
            </a:r>
            <a:r>
              <a:rPr lang="en-US" sz="3200" b="0" i="0" dirty="0" smtClean="0">
                <a:solidFill>
                  <a:srgbClr val="000000"/>
                </a:solidFill>
                <a:effectLst/>
                <a:latin typeface="inter-regular"/>
              </a:rPr>
              <a:t>, </a:t>
            </a:r>
            <a:r>
              <a:rPr lang="en-US" sz="3200" b="0" i="0" dirty="0" smtClean="0">
                <a:solidFill>
                  <a:srgbClr val="0000FF"/>
                </a:solidFill>
                <a:effectLst/>
                <a:latin typeface="inter-regular"/>
              </a:rPr>
              <a:t>"Rainy"</a:t>
            </a:r>
            <a:r>
              <a:rPr lang="en-US" sz="3200" b="0" i="0" dirty="0" smtClean="0">
                <a:solidFill>
                  <a:srgbClr val="000000"/>
                </a:solidFill>
                <a:effectLst/>
                <a:latin typeface="inter-regular"/>
              </a:rPr>
              <a:t>);       </a:t>
            </a:r>
          </a:p>
          <a:p>
            <a:pPr algn="just"/>
            <a:r>
              <a:rPr lang="en-US" sz="3200" b="0" i="0" dirty="0" smtClean="0">
                <a:solidFill>
                  <a:srgbClr val="000000"/>
                </a:solidFill>
                <a:effectLst/>
                <a:latin typeface="inter-regular"/>
              </a:rPr>
              <a:t>    </a:t>
            </a:r>
            <a:r>
              <a:rPr lang="en-US" sz="3200" b="0" i="0" dirty="0" smtClean="0">
                <a:solidFill>
                  <a:srgbClr val="008200"/>
                </a:solidFill>
                <a:effectLst/>
                <a:latin typeface="inter-regular"/>
              </a:rPr>
              <a:t>//access array elements using </a:t>
            </a:r>
            <a:r>
              <a:rPr lang="en-US" sz="3200" b="0" i="0" dirty="0" err="1" smtClean="0">
                <a:solidFill>
                  <a:srgbClr val="008200"/>
                </a:solidFill>
                <a:effectLst/>
                <a:latin typeface="inter-regular"/>
              </a:rPr>
              <a:t>foreach</a:t>
            </a:r>
            <a:r>
              <a:rPr lang="en-US" sz="3200" b="0" i="0" dirty="0" smtClean="0">
                <a:solidFill>
                  <a:srgbClr val="008200"/>
                </a:solidFill>
                <a:effectLst/>
                <a:latin typeface="inter-regular"/>
              </a:rPr>
              <a:t> loop</a:t>
            </a:r>
            <a:r>
              <a:rPr lang="en-US" sz="3200" b="0" i="0" dirty="0" smtClean="0">
                <a:solidFill>
                  <a:srgbClr val="000000"/>
                </a:solidFill>
                <a:effectLst/>
                <a:latin typeface="inter-regular"/>
              </a:rPr>
              <a:t>  </a:t>
            </a:r>
          </a:p>
          <a:p>
            <a:pPr algn="just"/>
            <a:r>
              <a:rPr lang="en-US" sz="3200" b="0" i="0" dirty="0" smtClean="0">
                <a:solidFill>
                  <a:srgbClr val="000000"/>
                </a:solidFill>
                <a:effectLst/>
                <a:latin typeface="inter-regular"/>
              </a:rPr>
              <a:t>   </a:t>
            </a:r>
            <a:r>
              <a:rPr lang="en-US" sz="3200" b="1" i="0" dirty="0" err="1" smtClean="0">
                <a:solidFill>
                  <a:srgbClr val="006699"/>
                </a:solidFill>
                <a:effectLst/>
                <a:latin typeface="inter-regular"/>
              </a:rPr>
              <a:t>foreach</a:t>
            </a:r>
            <a:r>
              <a:rPr lang="en-US" sz="3200" b="0" i="0" dirty="0" smtClean="0">
                <a:solidFill>
                  <a:srgbClr val="000000"/>
                </a:solidFill>
                <a:effectLst/>
                <a:latin typeface="inter-regular"/>
              </a:rPr>
              <a:t> ($season </a:t>
            </a:r>
            <a:r>
              <a:rPr lang="en-US" sz="3200" b="1" i="0" dirty="0" smtClean="0">
                <a:solidFill>
                  <a:srgbClr val="006699"/>
                </a:solidFill>
                <a:effectLst/>
                <a:latin typeface="inter-regular"/>
              </a:rPr>
              <a:t>as</a:t>
            </a:r>
            <a:r>
              <a:rPr lang="en-US" sz="3200" b="0" i="0" dirty="0" smtClean="0">
                <a:solidFill>
                  <a:srgbClr val="000000"/>
                </a:solidFill>
                <a:effectLst/>
                <a:latin typeface="inter-regular"/>
              </a:rPr>
              <a:t> $element) {  </a:t>
            </a:r>
          </a:p>
          <a:p>
            <a:pPr algn="just"/>
            <a:r>
              <a:rPr lang="en-US" sz="3200" b="0" i="0" dirty="0" smtClean="0">
                <a:solidFill>
                  <a:srgbClr val="000000"/>
                </a:solidFill>
                <a:effectLst/>
                <a:latin typeface="inter-regular"/>
              </a:rPr>
              <a:t>      echo </a:t>
            </a:r>
            <a:r>
              <a:rPr lang="en-US" sz="3200" b="0" i="0" dirty="0" smtClean="0">
                <a:solidFill>
                  <a:srgbClr val="0000FF"/>
                </a:solidFill>
                <a:effectLst/>
                <a:latin typeface="inter-regular"/>
              </a:rPr>
              <a:t>"$element"</a:t>
            </a:r>
            <a:r>
              <a:rPr lang="en-US" sz="3200" b="0" i="0" dirty="0" smtClean="0">
                <a:solidFill>
                  <a:srgbClr val="000000"/>
                </a:solidFill>
                <a:effectLst/>
                <a:latin typeface="inter-regular"/>
              </a:rPr>
              <a:t>;  </a:t>
            </a:r>
          </a:p>
          <a:p>
            <a:pPr algn="just"/>
            <a:r>
              <a:rPr lang="en-US" sz="3200" b="0" i="0" dirty="0" smtClean="0">
                <a:solidFill>
                  <a:srgbClr val="000000"/>
                </a:solidFill>
                <a:effectLst/>
                <a:latin typeface="inter-regular"/>
              </a:rPr>
              <a:t>     echo </a:t>
            </a:r>
            <a:r>
              <a:rPr lang="en-US" sz="3200" b="0" i="0" dirty="0" smtClean="0">
                <a:solidFill>
                  <a:srgbClr val="0000FF"/>
                </a:solidFill>
                <a:effectLst/>
                <a:latin typeface="inter-regular"/>
              </a:rPr>
              <a:t>"&lt;/br&gt;"</a:t>
            </a:r>
            <a:r>
              <a:rPr lang="en-US" sz="3200" b="0" i="0" dirty="0" smtClean="0">
                <a:solidFill>
                  <a:srgbClr val="000000"/>
                </a:solidFill>
                <a:effectLst/>
                <a:latin typeface="inter-regular"/>
              </a:rPr>
              <a:t>;  </a:t>
            </a:r>
          </a:p>
          <a:p>
            <a:pPr algn="just"/>
            <a:r>
              <a:rPr lang="en-US" sz="3200" b="0" i="0" dirty="0" smtClean="0">
                <a:solidFill>
                  <a:srgbClr val="000000"/>
                </a:solidFill>
                <a:effectLst/>
                <a:latin typeface="inter-regular"/>
              </a:rPr>
              <a:t>   }  </a:t>
            </a:r>
          </a:p>
          <a:p>
            <a:pPr algn="just"/>
            <a:r>
              <a:rPr lang="en-US" sz="3200" b="0" i="0" dirty="0" smtClean="0">
                <a:solidFill>
                  <a:srgbClr val="000000"/>
                </a:solidFill>
                <a:effectLst/>
                <a:latin typeface="inter-regular"/>
              </a:rPr>
              <a:t>?&gt;  </a:t>
            </a:r>
            <a:endParaRPr lang="en-US" sz="3200" b="0" i="0" dirty="0">
              <a:solidFill>
                <a:srgbClr val="000000"/>
              </a:solidFill>
              <a:effectLst/>
              <a:latin typeface="inter-regular"/>
            </a:endParaRPr>
          </a:p>
        </p:txBody>
      </p:sp>
    </p:spTree>
    <p:extLst>
      <p:ext uri="{BB962C8B-B14F-4D97-AF65-F5344CB8AC3E}">
        <p14:creationId xmlns:p14="http://schemas.microsoft.com/office/powerpoint/2010/main" val="2768487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91384" y="198043"/>
            <a:ext cx="6096000" cy="707886"/>
          </a:xfrm>
          <a:prstGeom prst="rect">
            <a:avLst/>
          </a:prstGeom>
        </p:spPr>
        <p:txBody>
          <a:bodyPr>
            <a:spAutoFit/>
          </a:bodyPr>
          <a:lstStyle/>
          <a:p>
            <a:pPr algn="ctr"/>
            <a:r>
              <a:rPr lang="en-US" sz="4000" b="1" dirty="0" smtClean="0"/>
              <a:t> TRY THIS</a:t>
            </a:r>
          </a:p>
        </p:txBody>
      </p:sp>
      <p:sp>
        <p:nvSpPr>
          <p:cNvPr id="3" name="Rectangle 2"/>
          <p:cNvSpPr/>
          <p:nvPr/>
        </p:nvSpPr>
        <p:spPr>
          <a:xfrm>
            <a:off x="131064" y="1406158"/>
            <a:ext cx="12060936" cy="3108543"/>
          </a:xfrm>
          <a:prstGeom prst="rect">
            <a:avLst/>
          </a:prstGeom>
        </p:spPr>
        <p:txBody>
          <a:bodyPr wrap="square">
            <a:spAutoFit/>
          </a:bodyPr>
          <a:lstStyle/>
          <a:p>
            <a:r>
              <a:rPr lang="en-US" sz="2800" dirty="0" smtClean="0"/>
              <a:t>Example-1: Declare and read class properties</a:t>
            </a:r>
          </a:p>
          <a:p>
            <a:endParaRPr lang="en-US" sz="2800" dirty="0" smtClean="0"/>
          </a:p>
          <a:p>
            <a:r>
              <a:rPr lang="en-US" sz="2800" dirty="0" smtClean="0"/>
              <a:t>The following example shows the way to declare and access the properties of a class. Create a PHP file with the following script. Two properties named $name and $price of the class named Product are declared and initialized with the values. Next, an object of this class is declared to print the values of the properties as an object and print each property value separately.</a:t>
            </a:r>
            <a:endParaRPr lang="en-US" sz="2800" dirty="0"/>
          </a:p>
        </p:txBody>
      </p:sp>
    </p:spTree>
    <p:extLst>
      <p:ext uri="{BB962C8B-B14F-4D97-AF65-F5344CB8AC3E}">
        <p14:creationId xmlns:p14="http://schemas.microsoft.com/office/powerpoint/2010/main" val="358733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91384" y="198043"/>
            <a:ext cx="6096000" cy="707886"/>
          </a:xfrm>
          <a:prstGeom prst="rect">
            <a:avLst/>
          </a:prstGeom>
        </p:spPr>
        <p:txBody>
          <a:bodyPr>
            <a:spAutoFit/>
          </a:bodyPr>
          <a:lstStyle/>
          <a:p>
            <a:pPr algn="ctr"/>
            <a:r>
              <a:rPr lang="en-US" sz="4000" b="1" dirty="0" smtClean="0"/>
              <a:t> TRY THIS</a:t>
            </a:r>
          </a:p>
        </p:txBody>
      </p:sp>
      <p:pic>
        <p:nvPicPr>
          <p:cNvPr id="3" name="Picture 2"/>
          <p:cNvPicPr>
            <a:picLocks noChangeAspect="1"/>
          </p:cNvPicPr>
          <p:nvPr/>
        </p:nvPicPr>
        <p:blipFill>
          <a:blip r:embed="rId2"/>
          <a:stretch>
            <a:fillRect/>
          </a:stretch>
        </p:blipFill>
        <p:spPr>
          <a:xfrm>
            <a:off x="468332" y="992683"/>
            <a:ext cx="8620963" cy="5865317"/>
          </a:xfrm>
          <a:prstGeom prst="rect">
            <a:avLst/>
          </a:prstGeom>
        </p:spPr>
      </p:pic>
    </p:spTree>
    <p:extLst>
      <p:ext uri="{BB962C8B-B14F-4D97-AF65-F5344CB8AC3E}">
        <p14:creationId xmlns:p14="http://schemas.microsoft.com/office/powerpoint/2010/main" val="1006025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91384" y="198043"/>
            <a:ext cx="6096000" cy="707886"/>
          </a:xfrm>
          <a:prstGeom prst="rect">
            <a:avLst/>
          </a:prstGeom>
        </p:spPr>
        <p:txBody>
          <a:bodyPr>
            <a:spAutoFit/>
          </a:bodyPr>
          <a:lstStyle/>
          <a:p>
            <a:pPr algn="ctr"/>
            <a:r>
              <a:rPr lang="en-US" sz="4000" b="1" dirty="0" smtClean="0"/>
              <a:t> TRY THIS</a:t>
            </a:r>
          </a:p>
        </p:txBody>
      </p:sp>
      <p:sp>
        <p:nvSpPr>
          <p:cNvPr id="2" name="Rectangle 1"/>
          <p:cNvSpPr/>
          <p:nvPr/>
        </p:nvSpPr>
        <p:spPr>
          <a:xfrm>
            <a:off x="551688" y="727055"/>
            <a:ext cx="10503408" cy="707886"/>
          </a:xfrm>
          <a:prstGeom prst="rect">
            <a:avLst/>
          </a:prstGeom>
        </p:spPr>
        <p:txBody>
          <a:bodyPr wrap="square">
            <a:spAutoFit/>
          </a:bodyPr>
          <a:lstStyle/>
          <a:p>
            <a:r>
              <a:rPr lang="en-US" sz="2000" dirty="0"/>
              <a:t/>
            </a:r>
            <a:br>
              <a:rPr lang="en-US" sz="2000" dirty="0"/>
            </a:br>
            <a:r>
              <a:rPr lang="en-US" sz="2000" dirty="0">
                <a:solidFill>
                  <a:srgbClr val="444444"/>
                </a:solidFill>
                <a:latin typeface="-apple-system"/>
              </a:rPr>
              <a:t>Write a Program to create following pattern using for loops:</a:t>
            </a:r>
            <a:endParaRPr lang="en-US" sz="2000" dirty="0"/>
          </a:p>
        </p:txBody>
      </p:sp>
      <p:pic>
        <p:nvPicPr>
          <p:cNvPr id="5" name="Picture 4"/>
          <p:cNvPicPr>
            <a:picLocks noChangeAspect="1"/>
          </p:cNvPicPr>
          <p:nvPr/>
        </p:nvPicPr>
        <p:blipFill>
          <a:blip r:embed="rId2"/>
          <a:stretch>
            <a:fillRect/>
          </a:stretch>
        </p:blipFill>
        <p:spPr>
          <a:xfrm>
            <a:off x="727593" y="1726205"/>
            <a:ext cx="3780399" cy="2870105"/>
          </a:xfrm>
          <a:prstGeom prst="rect">
            <a:avLst/>
          </a:prstGeom>
        </p:spPr>
      </p:pic>
      <p:sp>
        <p:nvSpPr>
          <p:cNvPr id="6" name="Rectangle 5"/>
          <p:cNvSpPr/>
          <p:nvPr/>
        </p:nvSpPr>
        <p:spPr>
          <a:xfrm>
            <a:off x="441960" y="4887575"/>
            <a:ext cx="7833360" cy="1015663"/>
          </a:xfrm>
          <a:prstGeom prst="rect">
            <a:avLst/>
          </a:prstGeom>
        </p:spPr>
        <p:txBody>
          <a:bodyPr wrap="square">
            <a:spAutoFit/>
          </a:bodyPr>
          <a:lstStyle/>
          <a:p>
            <a:r>
              <a:rPr lang="en-US" sz="2000" b="1" dirty="0">
                <a:solidFill>
                  <a:srgbClr val="444444"/>
                </a:solidFill>
                <a:latin typeface="-apple-system"/>
              </a:rPr>
              <a:t>Rules</a:t>
            </a:r>
            <a:endParaRPr lang="en-US" sz="2000" dirty="0">
              <a:solidFill>
                <a:srgbClr val="444444"/>
              </a:solidFill>
              <a:latin typeface="-apple-system"/>
            </a:endParaRPr>
          </a:p>
          <a:p>
            <a:pPr>
              <a:buFont typeface="Arial" panose="020B0604020202020204" pitchFamily="34" charset="0"/>
              <a:buChar char="•"/>
            </a:pPr>
            <a:r>
              <a:rPr lang="en-US" sz="2000" dirty="0">
                <a:solidFill>
                  <a:srgbClr val="444444"/>
                </a:solidFill>
                <a:latin typeface="-apple-system"/>
              </a:rPr>
              <a:t>You can use for or while loop</a:t>
            </a:r>
          </a:p>
          <a:p>
            <a:pPr>
              <a:buFont typeface="Arial" panose="020B0604020202020204" pitchFamily="34" charset="0"/>
              <a:buChar char="•"/>
            </a:pPr>
            <a:r>
              <a:rPr lang="en-US" sz="2000" dirty="0">
                <a:solidFill>
                  <a:srgbClr val="444444"/>
                </a:solidFill>
                <a:latin typeface="-apple-system"/>
              </a:rPr>
              <a:t>You can use multiple (nested) loop to draw above pattern</a:t>
            </a:r>
            <a:endParaRPr lang="en-US" sz="2000" b="0" i="0" dirty="0">
              <a:solidFill>
                <a:srgbClr val="444444"/>
              </a:solidFill>
              <a:effectLst/>
              <a:latin typeface="-apple-system"/>
            </a:endParaRPr>
          </a:p>
        </p:txBody>
      </p:sp>
    </p:spTree>
    <p:extLst>
      <p:ext uri="{BB962C8B-B14F-4D97-AF65-F5344CB8AC3E}">
        <p14:creationId xmlns:p14="http://schemas.microsoft.com/office/powerpoint/2010/main" val="1202520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2816" y="626471"/>
            <a:ext cx="6096000" cy="4401205"/>
          </a:xfrm>
          <a:prstGeom prst="rect">
            <a:avLst/>
          </a:prstGeom>
        </p:spPr>
        <p:txBody>
          <a:bodyPr>
            <a:spAutoFit/>
          </a:bodyPr>
          <a:lstStyle/>
          <a:p>
            <a:r>
              <a:rPr lang="en-US" sz="2800" dirty="0">
                <a:solidFill>
                  <a:srgbClr val="EE9900"/>
                </a:solidFill>
                <a:latin typeface="Menlo"/>
              </a:rPr>
              <a:t>&lt;?</a:t>
            </a:r>
            <a:r>
              <a:rPr lang="en-US" sz="2800" dirty="0" err="1">
                <a:solidFill>
                  <a:srgbClr val="EE9900"/>
                </a:solidFill>
                <a:latin typeface="Menlo"/>
              </a:rPr>
              <a:t>php</a:t>
            </a:r>
            <a:r>
              <a:rPr lang="en-US" sz="2800" dirty="0">
                <a:solidFill>
                  <a:srgbClr val="1E1E1E"/>
                </a:solidFill>
                <a:latin typeface="Menlo"/>
              </a:rPr>
              <a:t> </a:t>
            </a:r>
            <a:endParaRPr lang="en-US" sz="2800" dirty="0" smtClean="0">
              <a:solidFill>
                <a:srgbClr val="1E1E1E"/>
              </a:solidFill>
              <a:latin typeface="Menlo"/>
            </a:endParaRPr>
          </a:p>
          <a:p>
            <a:r>
              <a:rPr lang="en-US" sz="2800" dirty="0" smtClean="0">
                <a:solidFill>
                  <a:srgbClr val="1990B8"/>
                </a:solidFill>
                <a:latin typeface="Menlo"/>
              </a:rPr>
              <a:t>for</a:t>
            </a:r>
            <a:r>
              <a:rPr lang="en-US" sz="2800" dirty="0">
                <a:solidFill>
                  <a:srgbClr val="5F6364"/>
                </a:solidFill>
                <a:latin typeface="Menlo"/>
              </a:rPr>
              <a:t>(</a:t>
            </a:r>
            <a:r>
              <a:rPr lang="en-US" sz="2800" dirty="0">
                <a:solidFill>
                  <a:srgbClr val="A67F59"/>
                </a:solidFill>
                <a:latin typeface="Menlo"/>
              </a:rPr>
              <a:t>$row=</a:t>
            </a:r>
            <a:r>
              <a:rPr lang="en-US" sz="2800" dirty="0">
                <a:solidFill>
                  <a:srgbClr val="C92C2C"/>
                </a:solidFill>
                <a:latin typeface="Menlo"/>
              </a:rPr>
              <a:t>1</a:t>
            </a:r>
            <a:r>
              <a:rPr lang="en-US" sz="2800" dirty="0">
                <a:solidFill>
                  <a:srgbClr val="5F6364"/>
                </a:solidFill>
                <a:latin typeface="Menlo"/>
              </a:rPr>
              <a:t>;</a:t>
            </a:r>
            <a:r>
              <a:rPr lang="en-US" sz="2800" dirty="0">
                <a:solidFill>
                  <a:srgbClr val="A67F59"/>
                </a:solidFill>
                <a:latin typeface="Menlo"/>
              </a:rPr>
              <a:t>$row&lt;=</a:t>
            </a:r>
            <a:r>
              <a:rPr lang="en-US" sz="2800" dirty="0">
                <a:solidFill>
                  <a:srgbClr val="C92C2C"/>
                </a:solidFill>
                <a:latin typeface="Menlo"/>
              </a:rPr>
              <a:t>8</a:t>
            </a:r>
            <a:r>
              <a:rPr lang="en-US" sz="2800" dirty="0">
                <a:solidFill>
                  <a:srgbClr val="5F6364"/>
                </a:solidFill>
                <a:latin typeface="Menlo"/>
              </a:rPr>
              <a:t>;</a:t>
            </a:r>
            <a:r>
              <a:rPr lang="en-US" sz="2800" dirty="0">
                <a:solidFill>
                  <a:srgbClr val="A67F59"/>
                </a:solidFill>
                <a:latin typeface="Menlo"/>
              </a:rPr>
              <a:t>$row++</a:t>
            </a:r>
            <a:r>
              <a:rPr lang="en-US" sz="2800" dirty="0">
                <a:solidFill>
                  <a:srgbClr val="5F6364"/>
                </a:solidFill>
                <a:latin typeface="Menlo"/>
              </a:rPr>
              <a:t>)</a:t>
            </a:r>
            <a:r>
              <a:rPr lang="en-US" sz="2800" dirty="0">
                <a:solidFill>
                  <a:srgbClr val="1E1E1E"/>
                </a:solidFill>
                <a:latin typeface="Menlo"/>
              </a:rPr>
              <a:t> </a:t>
            </a:r>
            <a:endParaRPr lang="en-US" sz="2800" dirty="0" smtClean="0">
              <a:solidFill>
                <a:srgbClr val="1E1E1E"/>
              </a:solidFill>
              <a:latin typeface="Menlo"/>
            </a:endParaRPr>
          </a:p>
          <a:p>
            <a:r>
              <a:rPr lang="en-US" sz="2800" dirty="0" smtClean="0">
                <a:solidFill>
                  <a:srgbClr val="5F6364"/>
                </a:solidFill>
                <a:latin typeface="Menlo"/>
              </a:rPr>
              <a:t>{</a:t>
            </a:r>
          </a:p>
          <a:p>
            <a:r>
              <a:rPr lang="en-US" sz="2800" dirty="0" smtClean="0">
                <a:solidFill>
                  <a:srgbClr val="1E1E1E"/>
                </a:solidFill>
                <a:latin typeface="Menlo"/>
              </a:rPr>
              <a:t> </a:t>
            </a:r>
            <a:r>
              <a:rPr lang="en-US" sz="2800" dirty="0">
                <a:solidFill>
                  <a:srgbClr val="1990B8"/>
                </a:solidFill>
                <a:latin typeface="Menlo"/>
              </a:rPr>
              <a:t>for</a:t>
            </a:r>
            <a:r>
              <a:rPr lang="en-US" sz="2800" dirty="0">
                <a:solidFill>
                  <a:srgbClr val="1E1E1E"/>
                </a:solidFill>
                <a:latin typeface="Menlo"/>
              </a:rPr>
              <a:t> </a:t>
            </a:r>
            <a:r>
              <a:rPr lang="en-US" sz="2800" dirty="0">
                <a:solidFill>
                  <a:srgbClr val="5F6364"/>
                </a:solidFill>
                <a:latin typeface="Menlo"/>
              </a:rPr>
              <a:t>(</a:t>
            </a:r>
            <a:r>
              <a:rPr lang="en-US" sz="2800" dirty="0">
                <a:solidFill>
                  <a:srgbClr val="A67F59"/>
                </a:solidFill>
                <a:latin typeface="Menlo"/>
              </a:rPr>
              <a:t>$star=</a:t>
            </a:r>
            <a:r>
              <a:rPr lang="en-US" sz="2800" dirty="0">
                <a:solidFill>
                  <a:srgbClr val="C92C2C"/>
                </a:solidFill>
                <a:latin typeface="Menlo"/>
              </a:rPr>
              <a:t>1</a:t>
            </a:r>
            <a:r>
              <a:rPr lang="en-US" sz="2800" dirty="0">
                <a:solidFill>
                  <a:srgbClr val="5F6364"/>
                </a:solidFill>
                <a:latin typeface="Menlo"/>
              </a:rPr>
              <a:t>;</a:t>
            </a:r>
            <a:r>
              <a:rPr lang="en-US" sz="2800" dirty="0">
                <a:solidFill>
                  <a:srgbClr val="A67F59"/>
                </a:solidFill>
                <a:latin typeface="Menlo"/>
              </a:rPr>
              <a:t>$star&lt;=$row</a:t>
            </a:r>
            <a:r>
              <a:rPr lang="en-US" sz="2800" dirty="0">
                <a:solidFill>
                  <a:srgbClr val="5F6364"/>
                </a:solidFill>
                <a:latin typeface="Menlo"/>
              </a:rPr>
              <a:t>;</a:t>
            </a:r>
            <a:r>
              <a:rPr lang="en-US" sz="2800" dirty="0">
                <a:solidFill>
                  <a:srgbClr val="A67F59"/>
                </a:solidFill>
                <a:latin typeface="Menlo"/>
              </a:rPr>
              <a:t>$star++</a:t>
            </a:r>
            <a:r>
              <a:rPr lang="en-US" sz="2800" dirty="0">
                <a:solidFill>
                  <a:srgbClr val="5F6364"/>
                </a:solidFill>
                <a:latin typeface="Menlo"/>
              </a:rPr>
              <a:t>)</a:t>
            </a:r>
            <a:r>
              <a:rPr lang="en-US" sz="2800" dirty="0">
                <a:solidFill>
                  <a:srgbClr val="1E1E1E"/>
                </a:solidFill>
                <a:latin typeface="Menlo"/>
              </a:rPr>
              <a:t> </a:t>
            </a:r>
            <a:endParaRPr lang="en-US" sz="2800" dirty="0" smtClean="0">
              <a:solidFill>
                <a:srgbClr val="1E1E1E"/>
              </a:solidFill>
              <a:latin typeface="Menlo"/>
            </a:endParaRPr>
          </a:p>
          <a:p>
            <a:r>
              <a:rPr lang="en-US" sz="2800" dirty="0" smtClean="0">
                <a:solidFill>
                  <a:srgbClr val="5F6364"/>
                </a:solidFill>
                <a:latin typeface="Menlo"/>
              </a:rPr>
              <a:t>{</a:t>
            </a:r>
          </a:p>
          <a:p>
            <a:r>
              <a:rPr lang="en-US" sz="2800" dirty="0" smtClean="0">
                <a:solidFill>
                  <a:srgbClr val="1E1E1E"/>
                </a:solidFill>
                <a:latin typeface="Menlo"/>
              </a:rPr>
              <a:t> </a:t>
            </a:r>
            <a:r>
              <a:rPr lang="en-US" sz="2800" dirty="0">
                <a:solidFill>
                  <a:srgbClr val="1990B8"/>
                </a:solidFill>
                <a:latin typeface="Menlo"/>
              </a:rPr>
              <a:t>echo</a:t>
            </a:r>
            <a:r>
              <a:rPr lang="en-US" sz="2800" dirty="0">
                <a:solidFill>
                  <a:srgbClr val="1E1E1E"/>
                </a:solidFill>
                <a:latin typeface="Menlo"/>
              </a:rPr>
              <a:t> </a:t>
            </a:r>
            <a:r>
              <a:rPr lang="en-US" sz="2800" dirty="0" smtClean="0">
                <a:solidFill>
                  <a:srgbClr val="2F9C0A"/>
                </a:solidFill>
                <a:latin typeface="Menlo"/>
              </a:rPr>
              <a:t>"*"</a:t>
            </a:r>
            <a:r>
              <a:rPr lang="en-US" sz="2800" dirty="0" smtClean="0">
                <a:solidFill>
                  <a:srgbClr val="5F6364"/>
                </a:solidFill>
                <a:latin typeface="Menlo"/>
              </a:rPr>
              <a:t>;</a:t>
            </a:r>
          </a:p>
          <a:p>
            <a:r>
              <a:rPr lang="en-US" sz="2800" dirty="0" smtClean="0">
                <a:solidFill>
                  <a:srgbClr val="1E1E1E"/>
                </a:solidFill>
                <a:latin typeface="Menlo"/>
              </a:rPr>
              <a:t> </a:t>
            </a:r>
            <a:r>
              <a:rPr lang="en-US" sz="2800" dirty="0" smtClean="0">
                <a:solidFill>
                  <a:srgbClr val="5F6364"/>
                </a:solidFill>
                <a:latin typeface="Menlo"/>
              </a:rPr>
              <a:t>}</a:t>
            </a:r>
          </a:p>
          <a:p>
            <a:r>
              <a:rPr lang="en-US" sz="2800" dirty="0" smtClean="0">
                <a:solidFill>
                  <a:srgbClr val="1E1E1E"/>
                </a:solidFill>
                <a:latin typeface="Menlo"/>
              </a:rPr>
              <a:t> </a:t>
            </a:r>
            <a:r>
              <a:rPr lang="en-US" sz="2800" dirty="0">
                <a:solidFill>
                  <a:srgbClr val="1990B8"/>
                </a:solidFill>
                <a:latin typeface="Menlo"/>
              </a:rPr>
              <a:t>echo</a:t>
            </a:r>
            <a:r>
              <a:rPr lang="en-US" sz="2800" dirty="0">
                <a:solidFill>
                  <a:srgbClr val="1E1E1E"/>
                </a:solidFill>
                <a:latin typeface="Menlo"/>
              </a:rPr>
              <a:t> </a:t>
            </a:r>
            <a:r>
              <a:rPr lang="en-US" sz="2800" dirty="0">
                <a:solidFill>
                  <a:srgbClr val="2F9C0A"/>
                </a:solidFill>
                <a:latin typeface="Menlo"/>
              </a:rPr>
              <a:t>"&lt;br&gt;"</a:t>
            </a:r>
            <a:r>
              <a:rPr lang="en-US" sz="2800" dirty="0">
                <a:solidFill>
                  <a:srgbClr val="5F6364"/>
                </a:solidFill>
                <a:latin typeface="Menlo"/>
              </a:rPr>
              <a:t>;</a:t>
            </a:r>
            <a:r>
              <a:rPr lang="en-US" sz="2800" dirty="0">
                <a:solidFill>
                  <a:srgbClr val="1E1E1E"/>
                </a:solidFill>
                <a:latin typeface="Menlo"/>
              </a:rPr>
              <a:t> </a:t>
            </a:r>
            <a:endParaRPr lang="en-US" sz="2800" dirty="0" smtClean="0">
              <a:solidFill>
                <a:srgbClr val="1E1E1E"/>
              </a:solidFill>
              <a:latin typeface="Menlo"/>
            </a:endParaRPr>
          </a:p>
          <a:p>
            <a:r>
              <a:rPr lang="en-US" sz="2800" dirty="0" smtClean="0">
                <a:solidFill>
                  <a:srgbClr val="5F6364"/>
                </a:solidFill>
                <a:latin typeface="Menlo"/>
              </a:rPr>
              <a:t>}</a:t>
            </a:r>
          </a:p>
          <a:p>
            <a:r>
              <a:rPr lang="en-US" sz="2800" dirty="0" smtClean="0">
                <a:solidFill>
                  <a:srgbClr val="1E1E1E"/>
                </a:solidFill>
                <a:latin typeface="Menlo"/>
              </a:rPr>
              <a:t> </a:t>
            </a:r>
            <a:r>
              <a:rPr lang="en-US" sz="2800" dirty="0">
                <a:solidFill>
                  <a:srgbClr val="EE9900"/>
                </a:solidFill>
                <a:latin typeface="Menlo"/>
              </a:rPr>
              <a:t>?&gt;</a:t>
            </a:r>
            <a:endParaRPr lang="en-US" sz="2800" dirty="0"/>
          </a:p>
        </p:txBody>
      </p:sp>
    </p:spTree>
    <p:extLst>
      <p:ext uri="{BB962C8B-B14F-4D97-AF65-F5344CB8AC3E}">
        <p14:creationId xmlns:p14="http://schemas.microsoft.com/office/powerpoint/2010/main" val="543384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1104</Words>
  <Application>Microsoft Office PowerPoint</Application>
  <PresentationFormat>Widescreen</PresentationFormat>
  <Paragraphs>178</Paragraphs>
  <Slides>21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-apple-system</vt:lpstr>
      <vt:lpstr>Arial</vt:lpstr>
      <vt:lpstr>Calibri</vt:lpstr>
      <vt:lpstr>Calibri Light</vt:lpstr>
      <vt:lpstr>Consolas</vt:lpstr>
      <vt:lpstr>Helvetica</vt:lpstr>
      <vt:lpstr>inter-regular</vt:lpstr>
      <vt:lpstr>Menlo</vt:lpstr>
      <vt:lpstr>SFMono-Regular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37</cp:revision>
  <dcterms:created xsi:type="dcterms:W3CDTF">2023-08-09T03:59:13Z</dcterms:created>
  <dcterms:modified xsi:type="dcterms:W3CDTF">2023-08-17T04:33:14Z</dcterms:modified>
</cp:coreProperties>
</file>