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302" r:id="rId3"/>
    <p:sldId id="257"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1" r:id="rId26"/>
    <p:sldId id="300" r:id="rId27"/>
  </p:sldIdLst>
  <p:sldSz cx="9144000" cy="6858000" type="screen4x3"/>
  <p:notesSz cx="6858000" cy="9144000"/>
  <p:defaultTextStyle>
    <a:defPPr>
      <a:defRPr lang="en-IN"/>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D"/>
    <a:srgbClr val="B92D14"/>
    <a:srgbClr val="35759D"/>
    <a:srgbClr val="35B19D"/>
    <a:srgbClr val="643200"/>
    <a:srgbClr val="7A3D00"/>
    <a:srgbClr val="8E4700"/>
    <a:srgbClr val="E2E2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2536" autoAdjust="0"/>
    <p:restoredTop sz="95596" autoAdjust="0"/>
  </p:normalViewPr>
  <p:slideViewPr>
    <p:cSldViewPr>
      <p:cViewPr varScale="1">
        <p:scale>
          <a:sx n="88" d="100"/>
          <a:sy n="88" d="100"/>
        </p:scale>
        <p:origin x="725" y="48"/>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IN"/>
          </a:p>
        </p:txBody>
      </p:sp>
      <p:sp>
        <p:nvSpPr>
          <p:cNvPr id="819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IN"/>
          </a:p>
        </p:txBody>
      </p:sp>
      <p:sp>
        <p:nvSpPr>
          <p:cNvPr id="819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IN"/>
              <a:t>Click to edit Master text styles</a:t>
            </a:r>
          </a:p>
          <a:p>
            <a:pPr lvl="1"/>
            <a:r>
              <a:rPr lang="en-IN"/>
              <a:t>Second level</a:t>
            </a:r>
          </a:p>
          <a:p>
            <a:pPr lvl="2"/>
            <a:r>
              <a:rPr lang="en-IN"/>
              <a:t>Third level</a:t>
            </a:r>
          </a:p>
          <a:p>
            <a:pPr lvl="3"/>
            <a:r>
              <a:rPr lang="en-IN"/>
              <a:t>Fourth level</a:t>
            </a:r>
          </a:p>
          <a:p>
            <a:pPr lvl="4"/>
            <a:r>
              <a:rPr lang="en-IN"/>
              <a:t>Fifth level</a:t>
            </a:r>
          </a:p>
        </p:txBody>
      </p:sp>
      <p:sp>
        <p:nvSpPr>
          <p:cNvPr id="819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IN"/>
          </a:p>
        </p:txBody>
      </p:sp>
      <p:sp>
        <p:nvSpPr>
          <p:cNvPr id="819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EBED508-51C9-44B3-825D-CCFA3BAE09A8}" type="slidenum">
              <a:rPr lang="en-IN"/>
              <a:pPr/>
              <a:t>‹#›</a:t>
            </a:fld>
            <a:endParaRPr lang="en-IN"/>
          </a:p>
        </p:txBody>
      </p:sp>
    </p:spTree>
    <p:extLst>
      <p:ext uri="{BB962C8B-B14F-4D97-AF65-F5344CB8AC3E}">
        <p14:creationId xmlns:p14="http://schemas.microsoft.com/office/powerpoint/2010/main" val="361414717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0050E4-AB08-4FEB-AAFA-6CE121F46D12}" type="slidenum">
              <a:rPr lang="en-IN"/>
              <a:pPr/>
              <a:t>1</a:t>
            </a:fld>
            <a:endParaRPr lang="en-IN"/>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ru-RU"/>
          </a:p>
        </p:txBody>
      </p:sp>
    </p:spTree>
    <p:extLst>
      <p:ext uri="{BB962C8B-B14F-4D97-AF65-F5344CB8AC3E}">
        <p14:creationId xmlns:p14="http://schemas.microsoft.com/office/powerpoint/2010/main" val="2482172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1F02BD-35E7-4C2A-9860-2D3F06D49068}" type="slidenum">
              <a:rPr lang="en-IN"/>
              <a:pPr/>
              <a:t>3</a:t>
            </a:fld>
            <a:endParaRPr lang="en-IN"/>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ru-RU"/>
          </a:p>
        </p:txBody>
      </p:sp>
    </p:spTree>
    <p:extLst>
      <p:ext uri="{BB962C8B-B14F-4D97-AF65-F5344CB8AC3E}">
        <p14:creationId xmlns:p14="http://schemas.microsoft.com/office/powerpoint/2010/main" val="2756460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325439-EF2E-4743-898E-A2734F2170A8}" type="slidenum">
              <a:rPr lang="en-IN"/>
              <a:pPr/>
              <a:t>4</a:t>
            </a:fld>
            <a:endParaRPr lang="en-IN"/>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ru-RU"/>
          </a:p>
        </p:txBody>
      </p:sp>
    </p:spTree>
    <p:extLst>
      <p:ext uri="{BB962C8B-B14F-4D97-AF65-F5344CB8AC3E}">
        <p14:creationId xmlns:p14="http://schemas.microsoft.com/office/powerpoint/2010/main" val="4053587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90600" y="5334000"/>
            <a:ext cx="7772400" cy="704850"/>
          </a:xfrm>
        </p:spPr>
        <p:txBody>
          <a:bodyPr/>
          <a:lstStyle>
            <a:lvl1pPr algn="r">
              <a:defRPr sz="3600">
                <a:solidFill>
                  <a:schemeClr val="bg1"/>
                </a:solidFill>
              </a:defRPr>
            </a:lvl1pPr>
          </a:lstStyle>
          <a:p>
            <a:r>
              <a:rPr lang="en-US"/>
              <a:t>Click to edit Master title style</a:t>
            </a:r>
            <a:endParaRPr lang="en-IN"/>
          </a:p>
        </p:txBody>
      </p:sp>
      <p:sp>
        <p:nvSpPr>
          <p:cNvPr id="3075" name="Rectangle 3"/>
          <p:cNvSpPr>
            <a:spLocks noGrp="1" noChangeArrowheads="1"/>
          </p:cNvSpPr>
          <p:nvPr>
            <p:ph type="subTitle" idx="1"/>
          </p:nvPr>
        </p:nvSpPr>
        <p:spPr>
          <a:xfrm>
            <a:off x="990600" y="5867400"/>
            <a:ext cx="7772400" cy="533400"/>
          </a:xfrm>
        </p:spPr>
        <p:txBody>
          <a:bodyPr/>
          <a:lstStyle>
            <a:lvl1pPr marL="0" indent="0" algn="r">
              <a:buFontTx/>
              <a:buNone/>
              <a:defRPr sz="2400">
                <a:solidFill>
                  <a:schemeClr val="bg1"/>
                </a:solidFill>
              </a:defRPr>
            </a:lvl1pPr>
          </a:lstStyle>
          <a:p>
            <a:r>
              <a:rPr lang="en-US"/>
              <a:t>Click to edit Master subtitle style</a:t>
            </a:r>
            <a:endParaRPr lang="en-IN"/>
          </a:p>
        </p:txBody>
      </p:sp>
    </p:spTree>
  </p:cSld>
  <p:clrMapOvr>
    <a:masterClrMapping/>
  </p:clrMapOvr>
  <p:transition spd="slow">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transition spd="slow">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0800" y="1417638"/>
            <a:ext cx="1828800" cy="5211762"/>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914400" y="1417638"/>
            <a:ext cx="5334000" cy="5211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transition spd="slow">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transition spd="slow">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spd="slow">
    <p:pull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914400" y="2438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2438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transition spd="slow">
    <p:pull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transition spd="slow">
    <p:pull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Tree>
  </p:cSld>
  <p:clrMapOvr>
    <a:masterClrMapping/>
  </p:clrMapOvr>
  <p:transition spd="slow">
    <p:pull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slow">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slow">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slow">
    <p:pull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417638"/>
            <a:ext cx="7315200" cy="7159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IN"/>
          </a:p>
        </p:txBody>
      </p:sp>
      <p:sp>
        <p:nvSpPr>
          <p:cNvPr id="1027" name="Rectangle 3"/>
          <p:cNvSpPr>
            <a:spLocks noGrp="1" noChangeArrowheads="1"/>
          </p:cNvSpPr>
          <p:nvPr>
            <p:ph type="body" idx="1"/>
          </p:nvPr>
        </p:nvSpPr>
        <p:spPr bwMode="auto">
          <a:xfrm>
            <a:off x="914400" y="2438400"/>
            <a:ext cx="731520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ll dir="r"/>
  </p:transition>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ctrTitle"/>
          </p:nvPr>
        </p:nvSpPr>
        <p:spPr>
          <a:xfrm>
            <a:off x="500034" y="0"/>
            <a:ext cx="8286808" cy="4357694"/>
          </a:xfrm>
          <a:effectLst>
            <a:outerShdw dist="17961" dir="2700000" algn="ctr" rotWithShape="0">
              <a:schemeClr val="bg1"/>
            </a:outerShdw>
          </a:effectLst>
        </p:spPr>
        <p:txBody>
          <a:bodyPr/>
          <a:lstStyle/>
          <a:p>
            <a:pPr algn="ctr"/>
            <a:r>
              <a:rPr lang="en-US" sz="4000" dirty="0">
                <a:solidFill>
                  <a:srgbClr val="643200"/>
                </a:solidFill>
                <a:latin typeface="Andalus" pitchFamily="18" charset="-78"/>
                <a:cs typeface="Andalus" pitchFamily="18" charset="-78"/>
              </a:rPr>
              <a:t>DESIGN AND DEVELOPMENT </a:t>
            </a:r>
            <a:br>
              <a:rPr lang="en-US" sz="4000" dirty="0">
                <a:solidFill>
                  <a:srgbClr val="643200"/>
                </a:solidFill>
                <a:latin typeface="Andalus" pitchFamily="18" charset="-78"/>
                <a:cs typeface="Andalus" pitchFamily="18" charset="-78"/>
              </a:rPr>
            </a:br>
            <a:r>
              <a:rPr lang="en-US" sz="4000" dirty="0">
                <a:solidFill>
                  <a:srgbClr val="643200"/>
                </a:solidFill>
                <a:latin typeface="Andalus" pitchFamily="18" charset="-78"/>
                <a:cs typeface="Andalus" pitchFamily="18" charset="-78"/>
              </a:rPr>
              <a:t> OF </a:t>
            </a:r>
            <a:br>
              <a:rPr lang="en-US" sz="4000" dirty="0">
                <a:solidFill>
                  <a:srgbClr val="643200"/>
                </a:solidFill>
                <a:latin typeface="Andalus" pitchFamily="18" charset="-78"/>
                <a:cs typeface="Andalus" pitchFamily="18" charset="-78"/>
              </a:rPr>
            </a:br>
            <a:r>
              <a:rPr lang="en-US" sz="4000" dirty="0">
                <a:solidFill>
                  <a:srgbClr val="643200"/>
                </a:solidFill>
                <a:latin typeface="Andalus" pitchFamily="18" charset="-78"/>
                <a:cs typeface="Andalus" pitchFamily="18" charset="-78"/>
              </a:rPr>
              <a:t>ONLINE PROJECT REALESTATE</a:t>
            </a:r>
            <a:br>
              <a:rPr lang="en-US" sz="4000" dirty="0">
                <a:solidFill>
                  <a:srgbClr val="643200"/>
                </a:solidFill>
                <a:latin typeface="Andalus" pitchFamily="18" charset="-78"/>
                <a:cs typeface="Andalus" pitchFamily="18" charset="-78"/>
              </a:rPr>
            </a:br>
            <a:r>
              <a:rPr lang="en-US" sz="4000" dirty="0">
                <a:solidFill>
                  <a:srgbClr val="643200"/>
                </a:solidFill>
                <a:latin typeface="Andalus" pitchFamily="18" charset="-78"/>
                <a:cs typeface="Andalus" pitchFamily="18" charset="-78"/>
              </a:rPr>
              <a:t> (IBUYHOME) </a:t>
            </a:r>
            <a:endParaRPr lang="ru-RU" sz="4000" dirty="0">
              <a:solidFill>
                <a:srgbClr val="643200"/>
              </a:solidFill>
              <a:cs typeface="Andalus" pitchFamily="18" charset="-78"/>
            </a:endParaRPr>
          </a:p>
        </p:txBody>
      </p:sp>
      <p:sp>
        <p:nvSpPr>
          <p:cNvPr id="4" name="Subtitle 3"/>
          <p:cNvSpPr>
            <a:spLocks noGrp="1"/>
          </p:cNvSpPr>
          <p:nvPr>
            <p:ph type="subTitle" idx="1"/>
          </p:nvPr>
        </p:nvSpPr>
        <p:spPr>
          <a:xfrm>
            <a:off x="5715008" y="5286388"/>
            <a:ext cx="3047992" cy="533400"/>
          </a:xfrm>
        </p:spPr>
        <p:txBody>
          <a:bodyPr/>
          <a:lstStyle/>
          <a:p>
            <a:r>
              <a:rPr lang="en-US" dirty="0"/>
              <a:t>SUBMITTED BY:-</a:t>
            </a:r>
          </a:p>
          <a:p>
            <a:r>
              <a:rPr lang="en-US" dirty="0"/>
              <a:t> </a:t>
            </a:r>
            <a:endParaRPr lang="en-IN" dirty="0"/>
          </a:p>
        </p:txBody>
      </p:sp>
    </p:spTree>
  </p:cSld>
  <p:clrMapOvr>
    <a:masterClrMapping/>
  </p:clrMapOvr>
  <p:transition spd="slow">
    <p:pull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Andalus" pitchFamily="18" charset="-78"/>
                <a:ea typeface="Arial Unicode MS" pitchFamily="34" charset="-128"/>
                <a:cs typeface="Andalus" pitchFamily="18" charset="-78"/>
              </a:rPr>
              <a:t>FRONT END</a:t>
            </a:r>
            <a:endParaRPr lang="en-IN" sz="4000" dirty="0">
              <a:latin typeface="Andalus" pitchFamily="18" charset="-78"/>
              <a:ea typeface="Arial Unicode MS" pitchFamily="34" charset="-128"/>
              <a:cs typeface="Andalus" pitchFamily="18" charset="-78"/>
            </a:endParaRPr>
          </a:p>
        </p:txBody>
      </p:sp>
      <p:sp>
        <p:nvSpPr>
          <p:cNvPr id="3" name="Content Placeholder 2"/>
          <p:cNvSpPr>
            <a:spLocks noGrp="1"/>
          </p:cNvSpPr>
          <p:nvPr>
            <p:ph idx="1"/>
          </p:nvPr>
        </p:nvSpPr>
        <p:spPr>
          <a:xfrm>
            <a:off x="1000100" y="2285992"/>
            <a:ext cx="7315200" cy="4191000"/>
          </a:xfrm>
        </p:spPr>
        <p:txBody>
          <a:bodyPr/>
          <a:lstStyle/>
          <a:p>
            <a:r>
              <a:rPr lang="en-US" sz="2800" dirty="0">
                <a:latin typeface="Andalus" pitchFamily="18" charset="-78"/>
                <a:ea typeface="Arial Unicode MS" pitchFamily="34" charset="-128"/>
                <a:cs typeface="Andalus" pitchFamily="18" charset="-78"/>
              </a:rPr>
              <a:t>PHP</a:t>
            </a:r>
          </a:p>
          <a:p>
            <a:pPr lvl="1"/>
            <a:r>
              <a:rPr lang="en-US" dirty="0">
                <a:latin typeface="Andalus" pitchFamily="18" charset="-78"/>
                <a:ea typeface="Arial Unicode MS" pitchFamily="34" charset="-128"/>
                <a:cs typeface="Andalus" pitchFamily="18" charset="-78"/>
              </a:rPr>
              <a:t>PHP is a general-purpose server-side scripting language originally designed for Web development to produce dynamic Web pages.</a:t>
            </a:r>
          </a:p>
          <a:p>
            <a:pPr lvl="1"/>
            <a:r>
              <a:rPr lang="en-US" dirty="0">
                <a:latin typeface="Andalus" pitchFamily="18" charset="-78"/>
                <a:ea typeface="Arial Unicode MS" pitchFamily="34" charset="-128"/>
                <a:cs typeface="Andalus" pitchFamily="18" charset="-78"/>
              </a:rPr>
              <a:t>It is one of the first developed server-side scripting languages to be embedded into an HTML source document.</a:t>
            </a:r>
          </a:p>
          <a:p>
            <a:endParaRPr lang="en-IN" sz="2800" dirty="0">
              <a:latin typeface="Andalus" pitchFamily="18" charset="-78"/>
              <a:ea typeface="Arial Unicode MS" pitchFamily="34" charset="-128"/>
              <a:cs typeface="Andalus" pitchFamily="18" charset="-78"/>
            </a:endParaRPr>
          </a:p>
        </p:txBody>
      </p:sp>
    </p:spTree>
  </p:cSld>
  <p:clrMapOvr>
    <a:masterClrMapping/>
  </p:clrMapOvr>
  <p:transition spd="slow">
    <p:pull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Andalus" pitchFamily="18" charset="-78"/>
                <a:ea typeface="Arial Unicode MS" pitchFamily="34" charset="-128"/>
                <a:cs typeface="Andalus" pitchFamily="18" charset="-78"/>
              </a:rPr>
              <a:t>BACK END</a:t>
            </a:r>
            <a:endParaRPr lang="en-IN" sz="3200" dirty="0">
              <a:latin typeface="Andalus" pitchFamily="18" charset="-78"/>
              <a:ea typeface="Arial Unicode MS" pitchFamily="34" charset="-128"/>
              <a:cs typeface="Andalus" pitchFamily="18" charset="-78"/>
            </a:endParaRPr>
          </a:p>
        </p:txBody>
      </p:sp>
      <p:sp>
        <p:nvSpPr>
          <p:cNvPr id="3" name="Content Placeholder 2"/>
          <p:cNvSpPr>
            <a:spLocks noGrp="1"/>
          </p:cNvSpPr>
          <p:nvPr>
            <p:ph idx="1"/>
          </p:nvPr>
        </p:nvSpPr>
        <p:spPr>
          <a:xfrm>
            <a:off x="1000100" y="2428868"/>
            <a:ext cx="7315200" cy="4191000"/>
          </a:xfrm>
        </p:spPr>
        <p:txBody>
          <a:bodyPr/>
          <a:lstStyle/>
          <a:p>
            <a:r>
              <a:rPr lang="en-US" sz="2800" dirty="0">
                <a:latin typeface="Andalus" pitchFamily="18" charset="-78"/>
                <a:ea typeface="Arial Unicode MS" pitchFamily="34" charset="-128"/>
                <a:cs typeface="Andalus" pitchFamily="18" charset="-78"/>
              </a:rPr>
              <a:t>MYSQL</a:t>
            </a:r>
          </a:p>
          <a:p>
            <a:pPr lvl="1"/>
            <a:r>
              <a:rPr lang="en-US" dirty="0">
                <a:latin typeface="Andalus" pitchFamily="18" charset="-78"/>
                <a:ea typeface="Arial Unicode MS" pitchFamily="34" charset="-128"/>
                <a:cs typeface="Andalus" pitchFamily="18" charset="-78"/>
              </a:rPr>
              <a:t>MySQL is an open source relational database management system.</a:t>
            </a:r>
          </a:p>
          <a:p>
            <a:pPr lvl="1"/>
            <a:endParaRPr lang="en-US" dirty="0">
              <a:latin typeface="Andalus" pitchFamily="18" charset="-78"/>
              <a:ea typeface="Arial Unicode MS" pitchFamily="34" charset="-128"/>
              <a:cs typeface="Andalus" pitchFamily="18" charset="-78"/>
            </a:endParaRPr>
          </a:p>
          <a:p>
            <a:pPr lvl="1"/>
            <a:r>
              <a:rPr lang="en-US" dirty="0">
                <a:latin typeface="Andalus" pitchFamily="18" charset="-78"/>
                <a:ea typeface="Arial Unicode MS" pitchFamily="34" charset="-128"/>
                <a:cs typeface="Andalus" pitchFamily="18" charset="-78"/>
              </a:rPr>
              <a:t>It is based on the structure query language (SQL), which is used for adding, removing, and modifying information in the database.</a:t>
            </a:r>
          </a:p>
          <a:p>
            <a:endParaRPr lang="en-IN" sz="2800" dirty="0">
              <a:latin typeface="Andalus" pitchFamily="18" charset="-78"/>
              <a:ea typeface="Arial Unicode MS" pitchFamily="34" charset="-128"/>
              <a:cs typeface="Andalus" pitchFamily="18" charset="-78"/>
            </a:endParaRPr>
          </a:p>
        </p:txBody>
      </p:sp>
    </p:spTree>
  </p:cSld>
  <p:clrMapOvr>
    <a:masterClrMapping/>
  </p:clrMapOvr>
  <p:transition spd="slow">
    <p:pull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Andalus" pitchFamily="18" charset="-78"/>
                <a:ea typeface="Arial Unicode MS" pitchFamily="34" charset="-128"/>
                <a:cs typeface="Andalus" pitchFamily="18" charset="-78"/>
              </a:rPr>
              <a:t>WEB SERVER</a:t>
            </a:r>
            <a:endParaRPr lang="en-IN" sz="4000" dirty="0">
              <a:latin typeface="Andalus" pitchFamily="18" charset="-78"/>
              <a:ea typeface="Arial Unicode MS" pitchFamily="34" charset="-128"/>
              <a:cs typeface="Andalus" pitchFamily="18" charset="-78"/>
            </a:endParaRPr>
          </a:p>
        </p:txBody>
      </p:sp>
      <p:sp>
        <p:nvSpPr>
          <p:cNvPr id="3" name="Content Placeholder 2"/>
          <p:cNvSpPr>
            <a:spLocks noGrp="1"/>
          </p:cNvSpPr>
          <p:nvPr>
            <p:ph idx="1"/>
          </p:nvPr>
        </p:nvSpPr>
        <p:spPr>
          <a:xfrm>
            <a:off x="1071538" y="2285992"/>
            <a:ext cx="7315200" cy="4191000"/>
          </a:xfrm>
        </p:spPr>
        <p:txBody>
          <a:bodyPr/>
          <a:lstStyle/>
          <a:p>
            <a:pPr algn="just"/>
            <a:r>
              <a:rPr lang="en-US" sz="2800" dirty="0">
                <a:latin typeface="Andalus" pitchFamily="18" charset="-78"/>
                <a:ea typeface="Arial Unicode MS" pitchFamily="34" charset="-128"/>
                <a:cs typeface="Andalus" pitchFamily="18" charset="-78"/>
              </a:rPr>
              <a:t>WAMP SERVER</a:t>
            </a:r>
          </a:p>
          <a:p>
            <a:pPr lvl="1" algn="just"/>
            <a:r>
              <a:rPr lang="en-US" dirty="0">
                <a:latin typeface="Andalus" pitchFamily="18" charset="-78"/>
                <a:ea typeface="Arial Unicode MS" pitchFamily="34" charset="-128"/>
                <a:cs typeface="Andalus" pitchFamily="18" charset="-78"/>
              </a:rPr>
              <a:t>WampServer is a window development environment. It allows you to create web applications with Apache, PHP and the MySQL database.</a:t>
            </a:r>
          </a:p>
          <a:p>
            <a:pPr lvl="1" algn="just"/>
            <a:endParaRPr lang="en-US" dirty="0">
              <a:latin typeface="Andalus" pitchFamily="18" charset="-78"/>
              <a:ea typeface="Arial Unicode MS" pitchFamily="34" charset="-128"/>
              <a:cs typeface="Andalus" pitchFamily="18" charset="-78"/>
            </a:endParaRPr>
          </a:p>
          <a:p>
            <a:pPr lvl="1" algn="just"/>
            <a:r>
              <a:rPr lang="en-US" dirty="0">
                <a:latin typeface="Andalus" pitchFamily="18" charset="-78"/>
                <a:ea typeface="Arial Unicode MS" pitchFamily="34" charset="-128"/>
                <a:cs typeface="Andalus" pitchFamily="18" charset="-78"/>
              </a:rPr>
              <a:t>WampServer also has a tray icon to manage your server and its settings.</a:t>
            </a:r>
          </a:p>
          <a:p>
            <a:pPr algn="just"/>
            <a:endParaRPr lang="en-IN" sz="2800" dirty="0">
              <a:latin typeface="Andalus" pitchFamily="18" charset="-78"/>
              <a:ea typeface="Arial Unicode MS" pitchFamily="34" charset="-128"/>
              <a:cs typeface="Andalus" pitchFamily="18" charset="-78"/>
            </a:endParaRPr>
          </a:p>
        </p:txBody>
      </p:sp>
    </p:spTree>
  </p:cSld>
  <p:clrMapOvr>
    <a:masterClrMapping/>
  </p:clrMapOvr>
  <p:transition spd="slow">
    <p:pull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Andalus" pitchFamily="18" charset="-78"/>
                <a:ea typeface="Arial Unicode MS" pitchFamily="34" charset="-128"/>
                <a:cs typeface="Andalus" pitchFamily="18" charset="-78"/>
              </a:rPr>
              <a:t/>
            </a:r>
            <a:br>
              <a:rPr lang="en-US" sz="4000" dirty="0">
                <a:latin typeface="Andalus" pitchFamily="18" charset="-78"/>
                <a:ea typeface="Arial Unicode MS" pitchFamily="34" charset="-128"/>
                <a:cs typeface="Andalus" pitchFamily="18" charset="-78"/>
              </a:rPr>
            </a:br>
            <a:r>
              <a:rPr lang="en-US" sz="4000" dirty="0">
                <a:latin typeface="Andalus" pitchFamily="18" charset="-78"/>
                <a:ea typeface="Arial Unicode MS" pitchFamily="34" charset="-128"/>
                <a:cs typeface="Andalus" pitchFamily="18" charset="-78"/>
              </a:rPr>
              <a:t>PROCESSING ENVIRONMENT </a:t>
            </a:r>
            <a:br>
              <a:rPr lang="en-US" sz="4000" dirty="0">
                <a:latin typeface="Andalus" pitchFamily="18" charset="-78"/>
                <a:ea typeface="Arial Unicode MS" pitchFamily="34" charset="-128"/>
                <a:cs typeface="Andalus" pitchFamily="18" charset="-78"/>
              </a:rPr>
            </a:br>
            <a:endParaRPr lang="en-IN" sz="4000" dirty="0">
              <a:latin typeface="Andalus" pitchFamily="18" charset="-78"/>
              <a:ea typeface="Arial Unicode MS" pitchFamily="34" charset="-128"/>
              <a:cs typeface="Andalus" pitchFamily="18" charset="-78"/>
            </a:endParaRPr>
          </a:p>
        </p:txBody>
      </p:sp>
      <p:graphicFrame>
        <p:nvGraphicFramePr>
          <p:cNvPr id="4" name="Content Placeholder 3"/>
          <p:cNvGraphicFramePr>
            <a:graphicFrameLocks noGrp="1"/>
          </p:cNvGraphicFramePr>
          <p:nvPr>
            <p:ph idx="1"/>
          </p:nvPr>
        </p:nvGraphicFramePr>
        <p:xfrm>
          <a:off x="1214414" y="3071810"/>
          <a:ext cx="6429420" cy="3503051"/>
        </p:xfrm>
        <a:graphic>
          <a:graphicData uri="http://schemas.openxmlformats.org/drawingml/2006/table">
            <a:tbl>
              <a:tblPr firstRow="1" bandRow="1">
                <a:tableStyleId>{5C22544A-7EE6-4342-B048-85BDC9FD1C3A}</a:tableStyleId>
              </a:tblPr>
              <a:tblGrid>
                <a:gridCol w="3214710">
                  <a:extLst>
                    <a:ext uri="{9D8B030D-6E8A-4147-A177-3AD203B41FA5}">
                      <a16:colId xmlns:a16="http://schemas.microsoft.com/office/drawing/2014/main" xmlns="" val="20000"/>
                    </a:ext>
                  </a:extLst>
                </a:gridCol>
                <a:gridCol w="3214710">
                  <a:extLst>
                    <a:ext uri="{9D8B030D-6E8A-4147-A177-3AD203B41FA5}">
                      <a16:colId xmlns:a16="http://schemas.microsoft.com/office/drawing/2014/main" xmlns="" val="20001"/>
                    </a:ext>
                  </a:extLst>
                </a:gridCol>
              </a:tblGrid>
              <a:tr h="369678">
                <a:tc>
                  <a:txBody>
                    <a:bodyPr/>
                    <a:lstStyle/>
                    <a:p>
                      <a:r>
                        <a:rPr lang="en-US" dirty="0"/>
                        <a:t>Minimum</a:t>
                      </a:r>
                      <a:r>
                        <a:rPr lang="en-US" baseline="0" dirty="0"/>
                        <a:t> Requirements</a:t>
                      </a:r>
                      <a:endParaRPr lang="en-US" dirty="0"/>
                    </a:p>
                  </a:txBody>
                  <a:tcPr/>
                </a:tc>
                <a:tc>
                  <a:txBody>
                    <a:bodyPr/>
                    <a:lstStyle/>
                    <a:p>
                      <a:r>
                        <a:rPr lang="en-US" dirty="0"/>
                        <a:t>Recommended Requirements</a:t>
                      </a:r>
                    </a:p>
                  </a:txBody>
                  <a:tcPr/>
                </a:tc>
                <a:extLst>
                  <a:ext uri="{0D108BD9-81ED-4DB2-BD59-A6C34878D82A}">
                    <a16:rowId xmlns:a16="http://schemas.microsoft.com/office/drawing/2014/main" xmlns="" val="10000"/>
                  </a:ext>
                </a:extLst>
              </a:tr>
              <a:tr h="726868">
                <a:tc>
                  <a:txBody>
                    <a:bodyPr/>
                    <a:lstStyle/>
                    <a:p>
                      <a:r>
                        <a:rPr lang="en-US" sz="1800" kern="1200" baseline="0" dirty="0">
                          <a:solidFill>
                            <a:schemeClr val="dk1"/>
                          </a:solidFill>
                          <a:latin typeface="+mn-lt"/>
                          <a:ea typeface="+mn-ea"/>
                          <a:cs typeface="+mn-cs"/>
                        </a:rPr>
                        <a:t>Intel Pentium or compatible, 550 MHz or higher </a:t>
                      </a:r>
                      <a:endParaRPr lang="en-US" sz="1400" kern="1200" baseline="0" dirty="0">
                        <a:solidFill>
                          <a:schemeClr val="dk1"/>
                        </a:solidFill>
                        <a:latin typeface="+mn-lt"/>
                        <a:ea typeface="+mn-ea"/>
                        <a:cs typeface="+mn-cs"/>
                      </a:endParaRPr>
                    </a:p>
                  </a:txBody>
                  <a:tcPr/>
                </a:tc>
                <a:tc>
                  <a:txBody>
                    <a:bodyPr/>
                    <a:lstStyle/>
                    <a:p>
                      <a:r>
                        <a:rPr lang="en-US" sz="1800" kern="1200" baseline="0" dirty="0">
                          <a:solidFill>
                            <a:schemeClr val="dk1"/>
                          </a:solidFill>
                          <a:latin typeface="+mn-lt"/>
                          <a:ea typeface="+mn-ea"/>
                          <a:cs typeface="+mn-cs"/>
                        </a:rPr>
                        <a:t>Intel Pentium IV or compatible or higher </a:t>
                      </a:r>
                    </a:p>
                  </a:txBody>
                  <a:tcPr/>
                </a:tc>
                <a:extLst>
                  <a:ext uri="{0D108BD9-81ED-4DB2-BD59-A6C34878D82A}">
                    <a16:rowId xmlns:a16="http://schemas.microsoft.com/office/drawing/2014/main" xmlns="" val="10001"/>
                  </a:ext>
                </a:extLst>
              </a:tr>
              <a:tr h="469745">
                <a:tc>
                  <a:txBody>
                    <a:bodyPr/>
                    <a:lstStyle/>
                    <a:p>
                      <a:r>
                        <a:rPr lang="en-US" sz="1800" kern="1200" baseline="0" dirty="0">
                          <a:solidFill>
                            <a:schemeClr val="dk1"/>
                          </a:solidFill>
                          <a:latin typeface="+mn-lt"/>
                          <a:ea typeface="+mn-ea"/>
                          <a:cs typeface="+mn-cs"/>
                        </a:rPr>
                        <a:t>RAM: 512 MB </a:t>
                      </a:r>
                    </a:p>
                  </a:txBody>
                  <a:tcPr/>
                </a:tc>
                <a:tc>
                  <a:txBody>
                    <a:bodyPr/>
                    <a:lstStyle/>
                    <a:p>
                      <a:r>
                        <a:rPr lang="en-US" sz="1800" kern="1200" baseline="0" dirty="0">
                          <a:solidFill>
                            <a:schemeClr val="dk1"/>
                          </a:solidFill>
                          <a:latin typeface="+mn-lt"/>
                          <a:ea typeface="+mn-ea"/>
                          <a:cs typeface="+mn-cs"/>
                        </a:rPr>
                        <a:t>RAM:1 GB </a:t>
                      </a:r>
                    </a:p>
                  </a:txBody>
                  <a:tcPr/>
                </a:tc>
                <a:extLst>
                  <a:ext uri="{0D108BD9-81ED-4DB2-BD59-A6C34878D82A}">
                    <a16:rowId xmlns:a16="http://schemas.microsoft.com/office/drawing/2014/main" xmlns="" val="10002"/>
                  </a:ext>
                </a:extLst>
              </a:tr>
              <a:tr h="469745">
                <a:tc>
                  <a:txBody>
                    <a:bodyPr/>
                    <a:lstStyle/>
                    <a:p>
                      <a:r>
                        <a:rPr lang="en-US" sz="1800" kern="1200" baseline="0" dirty="0">
                          <a:solidFill>
                            <a:schemeClr val="dk1"/>
                          </a:solidFill>
                          <a:latin typeface="+mn-lt"/>
                          <a:ea typeface="+mn-ea"/>
                          <a:cs typeface="+mn-cs"/>
                        </a:rPr>
                        <a:t>Hard Disk space: 5GB </a:t>
                      </a:r>
                    </a:p>
                  </a:txBody>
                  <a:tcPr/>
                </a:tc>
                <a:tc>
                  <a:txBody>
                    <a:bodyPr/>
                    <a:lstStyle/>
                    <a:p>
                      <a:r>
                        <a:rPr lang="en-US" sz="1800" kern="1200" baseline="0" dirty="0">
                          <a:solidFill>
                            <a:schemeClr val="dk1"/>
                          </a:solidFill>
                          <a:latin typeface="+mn-lt"/>
                          <a:ea typeface="+mn-ea"/>
                          <a:cs typeface="+mn-cs"/>
                        </a:rPr>
                        <a:t>Hard Disk : 40GB </a:t>
                      </a:r>
                    </a:p>
                  </a:txBody>
                  <a:tcPr/>
                </a:tc>
                <a:extLst>
                  <a:ext uri="{0D108BD9-81ED-4DB2-BD59-A6C34878D82A}">
                    <a16:rowId xmlns:a16="http://schemas.microsoft.com/office/drawing/2014/main" xmlns="" val="10003"/>
                  </a:ext>
                </a:extLst>
              </a:tr>
              <a:tr h="469745">
                <a:tc>
                  <a:txBody>
                    <a:bodyPr/>
                    <a:lstStyle/>
                    <a:p>
                      <a:r>
                        <a:rPr lang="en-US" sz="1800" kern="1200" baseline="0" dirty="0">
                          <a:solidFill>
                            <a:schemeClr val="dk1"/>
                          </a:solidFill>
                          <a:latin typeface="+mn-lt"/>
                          <a:ea typeface="+mn-ea"/>
                          <a:cs typeface="+mn-cs"/>
                        </a:rPr>
                        <a:t>LAN Card/Wi-Fi Utility </a:t>
                      </a:r>
                    </a:p>
                  </a:txBody>
                  <a:tcPr/>
                </a:tc>
                <a:tc>
                  <a:txBody>
                    <a:bodyPr/>
                    <a:lstStyle/>
                    <a:p>
                      <a:r>
                        <a:rPr lang="en-US" sz="1800" kern="1200" baseline="0" dirty="0">
                          <a:solidFill>
                            <a:schemeClr val="dk1"/>
                          </a:solidFill>
                          <a:latin typeface="+mn-lt"/>
                          <a:ea typeface="+mn-ea"/>
                          <a:cs typeface="+mn-cs"/>
                        </a:rPr>
                        <a:t>LAN Card/ </a:t>
                      </a:r>
                      <a:r>
                        <a:rPr lang="en-US" sz="1800" kern="1200" baseline="0" dirty="0" err="1">
                          <a:solidFill>
                            <a:schemeClr val="dk1"/>
                          </a:solidFill>
                          <a:latin typeface="+mn-lt"/>
                          <a:ea typeface="+mn-ea"/>
                          <a:cs typeface="+mn-cs"/>
                        </a:rPr>
                        <a:t>WiFi</a:t>
                      </a:r>
                      <a:r>
                        <a:rPr lang="en-US" sz="1800" kern="1200" baseline="0" dirty="0">
                          <a:solidFill>
                            <a:schemeClr val="dk1"/>
                          </a:solidFill>
                          <a:latin typeface="+mn-lt"/>
                          <a:ea typeface="+mn-ea"/>
                          <a:cs typeface="+mn-cs"/>
                        </a:rPr>
                        <a:t> Utility </a:t>
                      </a:r>
                    </a:p>
                  </a:txBody>
                  <a:tcPr/>
                </a:tc>
                <a:extLst>
                  <a:ext uri="{0D108BD9-81ED-4DB2-BD59-A6C34878D82A}">
                    <a16:rowId xmlns:a16="http://schemas.microsoft.com/office/drawing/2014/main" xmlns="" val="10004"/>
                  </a:ext>
                </a:extLst>
              </a:tr>
              <a:tr h="726868">
                <a:tc>
                  <a:txBody>
                    <a:bodyPr/>
                    <a:lstStyle/>
                    <a:p>
                      <a:r>
                        <a:rPr lang="en-US" sz="1800" kern="1200" baseline="0" dirty="0">
                          <a:solidFill>
                            <a:schemeClr val="dk1"/>
                          </a:solidFill>
                          <a:latin typeface="+mn-lt"/>
                          <a:ea typeface="+mn-ea"/>
                          <a:cs typeface="+mn-cs"/>
                        </a:rPr>
                        <a:t>Standard Keyboard and Mouse </a:t>
                      </a:r>
                    </a:p>
                  </a:txBody>
                  <a:tcPr/>
                </a:tc>
                <a:tc>
                  <a:txBody>
                    <a:bodyPr/>
                    <a:lstStyle/>
                    <a:p>
                      <a:r>
                        <a:rPr lang="en-US" sz="1800" kern="1200" baseline="0" dirty="0">
                          <a:solidFill>
                            <a:schemeClr val="dk1"/>
                          </a:solidFill>
                          <a:latin typeface="+mn-lt"/>
                          <a:ea typeface="+mn-ea"/>
                          <a:cs typeface="+mn-cs"/>
                        </a:rPr>
                        <a:t>Standard Keyboard and Mouse </a:t>
                      </a:r>
                    </a:p>
                  </a:txBody>
                  <a:tcPr/>
                </a:tc>
                <a:extLst>
                  <a:ext uri="{0D108BD9-81ED-4DB2-BD59-A6C34878D82A}">
                    <a16:rowId xmlns:a16="http://schemas.microsoft.com/office/drawing/2014/main" xmlns="" val="10005"/>
                  </a:ext>
                </a:extLst>
              </a:tr>
            </a:tbl>
          </a:graphicData>
        </a:graphic>
      </p:graphicFrame>
      <p:sp>
        <p:nvSpPr>
          <p:cNvPr id="5" name="TextBox 4"/>
          <p:cNvSpPr txBox="1"/>
          <p:nvPr/>
        </p:nvSpPr>
        <p:spPr>
          <a:xfrm>
            <a:off x="500034" y="2285992"/>
            <a:ext cx="4714908" cy="523220"/>
          </a:xfrm>
          <a:prstGeom prst="rect">
            <a:avLst/>
          </a:prstGeom>
          <a:noFill/>
        </p:spPr>
        <p:txBody>
          <a:bodyPr wrap="square" rtlCol="0">
            <a:spAutoFit/>
          </a:bodyPr>
          <a:lstStyle/>
          <a:p>
            <a:pPr>
              <a:buFont typeface="Wingdings" pitchFamily="2" charset="2"/>
              <a:buChar char="§"/>
            </a:pPr>
            <a:r>
              <a:rPr lang="en-US" sz="2800" dirty="0">
                <a:latin typeface="Andalus" pitchFamily="18" charset="-78"/>
                <a:ea typeface="Arial Unicode MS" pitchFamily="34" charset="-128"/>
                <a:cs typeface="Andalus" pitchFamily="18" charset="-78"/>
              </a:rPr>
              <a:t> Hardware Requirements</a:t>
            </a:r>
            <a:endParaRPr lang="en-IN" sz="2800" dirty="0">
              <a:latin typeface="Andalus" pitchFamily="18" charset="-78"/>
              <a:ea typeface="Arial Unicode MS" pitchFamily="34" charset="-128"/>
              <a:cs typeface="Andalus" pitchFamily="18" charset="-78"/>
            </a:endParaRPr>
          </a:p>
        </p:txBody>
      </p:sp>
    </p:spTree>
  </p:cSld>
  <p:clrMapOvr>
    <a:masterClrMapping/>
  </p:clrMapOvr>
  <p:transition spd="slow">
    <p:pull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1714488"/>
            <a:ext cx="7315200" cy="4191000"/>
          </a:xfrm>
        </p:spPr>
        <p:txBody>
          <a:bodyPr/>
          <a:lstStyle/>
          <a:p>
            <a:pPr>
              <a:buFont typeface="Wingdings" pitchFamily="2" charset="2"/>
              <a:buChar char="§"/>
            </a:pPr>
            <a:r>
              <a:rPr lang="en-US" sz="2800" dirty="0">
                <a:latin typeface="Andalus" pitchFamily="18" charset="-78"/>
                <a:ea typeface="Arial Unicode MS" pitchFamily="34" charset="-128"/>
                <a:cs typeface="Andalus" pitchFamily="18" charset="-78"/>
              </a:rPr>
              <a:t>Software Requirements</a:t>
            </a:r>
          </a:p>
          <a:p>
            <a:pPr>
              <a:buNone/>
            </a:pPr>
            <a:endParaRPr lang="en-IN" sz="2800" dirty="0">
              <a:latin typeface="Andalus" pitchFamily="18" charset="-78"/>
              <a:ea typeface="Arial Unicode MS" pitchFamily="34" charset="-128"/>
              <a:cs typeface="Andalus" pitchFamily="18" charset="-78"/>
            </a:endParaRPr>
          </a:p>
        </p:txBody>
      </p:sp>
      <p:graphicFrame>
        <p:nvGraphicFramePr>
          <p:cNvPr id="4" name="Table 3"/>
          <p:cNvGraphicFramePr>
            <a:graphicFrameLocks noGrp="1"/>
          </p:cNvGraphicFramePr>
          <p:nvPr/>
        </p:nvGraphicFramePr>
        <p:xfrm>
          <a:off x="1447800" y="2362200"/>
          <a:ext cx="5695968" cy="3479800"/>
        </p:xfrm>
        <a:graphic>
          <a:graphicData uri="http://schemas.openxmlformats.org/drawingml/2006/table">
            <a:tbl>
              <a:tblPr firstRow="1" bandRow="1">
                <a:tableStyleId>{5C22544A-7EE6-4342-B048-85BDC9FD1C3A}</a:tableStyleId>
              </a:tblPr>
              <a:tblGrid>
                <a:gridCol w="2847984">
                  <a:extLst>
                    <a:ext uri="{9D8B030D-6E8A-4147-A177-3AD203B41FA5}">
                      <a16:colId xmlns:a16="http://schemas.microsoft.com/office/drawing/2014/main" xmlns="" val="20000"/>
                    </a:ext>
                  </a:extLst>
                </a:gridCol>
                <a:gridCol w="2847984">
                  <a:extLst>
                    <a:ext uri="{9D8B030D-6E8A-4147-A177-3AD203B41FA5}">
                      <a16:colId xmlns:a16="http://schemas.microsoft.com/office/drawing/2014/main" xmlns="" val="20001"/>
                    </a:ext>
                  </a:extLst>
                </a:gridCol>
              </a:tblGrid>
              <a:tr h="370840">
                <a:tc>
                  <a:txBody>
                    <a:bodyPr/>
                    <a:lstStyle/>
                    <a:p>
                      <a:r>
                        <a:rPr lang="en-US" dirty="0"/>
                        <a:t>Minimum Requirements</a:t>
                      </a:r>
                    </a:p>
                  </a:txBody>
                  <a:tcPr/>
                </a:tc>
                <a:tc>
                  <a:txBody>
                    <a:bodyPr/>
                    <a:lstStyle/>
                    <a:p>
                      <a:r>
                        <a:rPr lang="en-US" dirty="0"/>
                        <a:t>Recommended</a:t>
                      </a:r>
                      <a:r>
                        <a:rPr lang="en-US" baseline="0" dirty="0"/>
                        <a:t> Requirements</a:t>
                      </a:r>
                      <a:endParaRPr lang="en-US" dirty="0"/>
                    </a:p>
                  </a:txBody>
                  <a:tcPr/>
                </a:tc>
                <a:extLst>
                  <a:ext uri="{0D108BD9-81ED-4DB2-BD59-A6C34878D82A}">
                    <a16:rowId xmlns:a16="http://schemas.microsoft.com/office/drawing/2014/main" xmlns="" val="10000"/>
                  </a:ext>
                </a:extLst>
              </a:tr>
              <a:tr h="370840">
                <a:tc>
                  <a:txBody>
                    <a:bodyPr/>
                    <a:lstStyle/>
                    <a:p>
                      <a:r>
                        <a:rPr lang="en-US" sz="1800" kern="1200" baseline="0" dirty="0">
                          <a:solidFill>
                            <a:schemeClr val="dk1"/>
                          </a:solidFill>
                          <a:latin typeface="+mn-lt"/>
                          <a:ea typeface="+mn-ea"/>
                          <a:cs typeface="+mn-cs"/>
                        </a:rPr>
                        <a:t>WAMP Server version 2.2d-x32 </a:t>
                      </a:r>
                    </a:p>
                  </a:txBody>
                  <a:tcPr/>
                </a:tc>
                <a:tc>
                  <a:txBody>
                    <a:bodyPr/>
                    <a:lstStyle/>
                    <a:p>
                      <a:r>
                        <a:rPr lang="en-US" sz="1800" kern="1200" baseline="0" dirty="0">
                          <a:solidFill>
                            <a:schemeClr val="dk1"/>
                          </a:solidFill>
                          <a:latin typeface="+mn-lt"/>
                          <a:ea typeface="+mn-ea"/>
                          <a:cs typeface="+mn-cs"/>
                        </a:rPr>
                        <a:t>WAMP Server version 2.2d-x32 </a:t>
                      </a:r>
                    </a:p>
                  </a:txBody>
                  <a:tcPr/>
                </a:tc>
                <a:extLst>
                  <a:ext uri="{0D108BD9-81ED-4DB2-BD59-A6C34878D82A}">
                    <a16:rowId xmlns:a16="http://schemas.microsoft.com/office/drawing/2014/main" xmlns="" val="10001"/>
                  </a:ext>
                </a:extLst>
              </a:tr>
              <a:tr h="370840">
                <a:tc>
                  <a:txBody>
                    <a:bodyPr/>
                    <a:lstStyle/>
                    <a:p>
                      <a:r>
                        <a:rPr lang="en-US" sz="1800" kern="1200" baseline="0" dirty="0" err="1">
                          <a:solidFill>
                            <a:schemeClr val="dk1"/>
                          </a:solidFill>
                          <a:latin typeface="+mn-lt"/>
                          <a:ea typeface="+mn-ea"/>
                          <a:cs typeface="+mn-cs"/>
                        </a:rPr>
                        <a:t>WordPress</a:t>
                      </a:r>
                      <a:r>
                        <a:rPr lang="en-US" sz="1800" kern="1200" baseline="0" dirty="0">
                          <a:solidFill>
                            <a:schemeClr val="dk1"/>
                          </a:solidFill>
                          <a:latin typeface="+mn-lt"/>
                          <a:ea typeface="+mn-ea"/>
                          <a:cs typeface="+mn-cs"/>
                        </a:rPr>
                        <a:t> 3.3.1 </a:t>
                      </a:r>
                    </a:p>
                  </a:txBody>
                  <a:tcPr/>
                </a:tc>
                <a:tc>
                  <a:txBody>
                    <a:bodyPr/>
                    <a:lstStyle/>
                    <a:p>
                      <a:r>
                        <a:rPr lang="en-US" sz="1800" kern="1200" baseline="0" dirty="0" err="1">
                          <a:solidFill>
                            <a:schemeClr val="dk1"/>
                          </a:solidFill>
                          <a:latin typeface="+mn-lt"/>
                          <a:ea typeface="+mn-ea"/>
                          <a:cs typeface="+mn-cs"/>
                        </a:rPr>
                        <a:t>WordPress</a:t>
                      </a:r>
                      <a:r>
                        <a:rPr lang="en-US" sz="1800" kern="1200" baseline="0" dirty="0">
                          <a:solidFill>
                            <a:schemeClr val="dk1"/>
                          </a:solidFill>
                          <a:latin typeface="+mn-lt"/>
                          <a:ea typeface="+mn-ea"/>
                          <a:cs typeface="+mn-cs"/>
                        </a:rPr>
                        <a:t> 3.3.2 </a:t>
                      </a:r>
                    </a:p>
                  </a:txBody>
                  <a:tcPr/>
                </a:tc>
                <a:extLst>
                  <a:ext uri="{0D108BD9-81ED-4DB2-BD59-A6C34878D82A}">
                    <a16:rowId xmlns:a16="http://schemas.microsoft.com/office/drawing/2014/main" xmlns="" val="10002"/>
                  </a:ext>
                </a:extLst>
              </a:tr>
              <a:tr h="370840">
                <a:tc>
                  <a:txBody>
                    <a:bodyPr/>
                    <a:lstStyle/>
                    <a:p>
                      <a:r>
                        <a:rPr lang="en-US" sz="1800" kern="1200" baseline="0" dirty="0">
                          <a:solidFill>
                            <a:schemeClr val="dk1"/>
                          </a:solidFill>
                          <a:latin typeface="+mn-lt"/>
                          <a:ea typeface="+mn-ea"/>
                          <a:cs typeface="+mn-cs"/>
                        </a:rPr>
                        <a:t>Web Browser : Internet Explorer6.0 / Google Chrome / Mozilla Firefox 3.0 </a:t>
                      </a:r>
                    </a:p>
                  </a:txBody>
                  <a:tcPr/>
                </a:tc>
                <a:tc>
                  <a:txBody>
                    <a:bodyPr/>
                    <a:lstStyle/>
                    <a:p>
                      <a:r>
                        <a:rPr lang="en-US" sz="1800" kern="1200" baseline="0" dirty="0">
                          <a:solidFill>
                            <a:schemeClr val="dk1"/>
                          </a:solidFill>
                          <a:latin typeface="+mn-lt"/>
                          <a:ea typeface="+mn-ea"/>
                          <a:cs typeface="+mn-cs"/>
                        </a:rPr>
                        <a:t>Web Browser : Internet Explorer 7.0 / Google Chrome beta / Mozilla Firefox 12.0 </a:t>
                      </a:r>
                    </a:p>
                  </a:txBody>
                  <a:tcPr/>
                </a:tc>
                <a:extLst>
                  <a:ext uri="{0D108BD9-81ED-4DB2-BD59-A6C34878D82A}">
                    <a16:rowId xmlns:a16="http://schemas.microsoft.com/office/drawing/2014/main" xmlns="" val="10003"/>
                  </a:ext>
                </a:extLst>
              </a:tr>
              <a:tr h="370840">
                <a:tc>
                  <a:txBody>
                    <a:bodyPr/>
                    <a:lstStyle/>
                    <a:p>
                      <a:r>
                        <a:rPr lang="en-US" sz="1800" kern="1200" baseline="0" dirty="0">
                          <a:solidFill>
                            <a:schemeClr val="dk1"/>
                          </a:solidFill>
                          <a:latin typeface="+mn-lt"/>
                          <a:ea typeface="+mn-ea"/>
                          <a:cs typeface="+mn-cs"/>
                        </a:rPr>
                        <a:t>O/S : WIN XP/ Window-7 32bit /Linux </a:t>
                      </a:r>
                    </a:p>
                  </a:txBody>
                  <a:tcPr/>
                </a:tc>
                <a:tc>
                  <a:txBody>
                    <a:bodyPr/>
                    <a:lstStyle/>
                    <a:p>
                      <a:r>
                        <a:rPr lang="en-US" sz="1800" kern="1200" baseline="0" dirty="0">
                          <a:solidFill>
                            <a:schemeClr val="dk1"/>
                          </a:solidFill>
                          <a:latin typeface="+mn-lt"/>
                          <a:ea typeface="+mn-ea"/>
                          <a:cs typeface="+mn-cs"/>
                        </a:rPr>
                        <a:t>O/S : WIN XP/ Window-7 32bit,64bit /Linux </a:t>
                      </a:r>
                    </a:p>
                  </a:txBody>
                  <a:tcPr/>
                </a:tc>
                <a:extLst>
                  <a:ext uri="{0D108BD9-81ED-4DB2-BD59-A6C34878D82A}">
                    <a16:rowId xmlns:a16="http://schemas.microsoft.com/office/drawing/2014/main" xmlns="" val="10004"/>
                  </a:ext>
                </a:extLst>
              </a:tr>
            </a:tbl>
          </a:graphicData>
        </a:graphic>
      </p:graphicFrame>
    </p:spTree>
  </p:cSld>
  <p:clrMapOvr>
    <a:masterClrMapping/>
  </p:clrMapOvr>
  <p:transition spd="slow">
    <p:pull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500174"/>
            <a:ext cx="7315200" cy="715962"/>
          </a:xfrm>
        </p:spPr>
        <p:txBody>
          <a:bodyPr/>
          <a:lstStyle/>
          <a:p>
            <a:r>
              <a:rPr lang="en-US" sz="4000" dirty="0">
                <a:latin typeface="Andalus" pitchFamily="18" charset="-78"/>
                <a:ea typeface="Arial Unicode MS" pitchFamily="34" charset="-128"/>
                <a:cs typeface="Andalus" pitchFamily="18" charset="-78"/>
              </a:rPr>
              <a:t>DATA FLOW DIAGRAMS</a:t>
            </a:r>
            <a:endParaRPr lang="en-IN" sz="4000" dirty="0">
              <a:latin typeface="Andalus" pitchFamily="18" charset="-78"/>
              <a:ea typeface="Arial Unicode MS" pitchFamily="34" charset="-128"/>
              <a:cs typeface="Andalus" pitchFamily="18" charset="-78"/>
            </a:endParaRPr>
          </a:p>
        </p:txBody>
      </p:sp>
      <p:pic>
        <p:nvPicPr>
          <p:cNvPr id="4" name="Content Placeholder 3" descr="1.png"/>
          <p:cNvPicPr>
            <a:picLocks noGrp="1" noChangeAspect="1"/>
          </p:cNvPicPr>
          <p:nvPr>
            <p:ph idx="1"/>
          </p:nvPr>
        </p:nvPicPr>
        <p:blipFill>
          <a:blip r:embed="rId2"/>
          <a:srcRect r="32617" b="44435"/>
          <a:stretch>
            <a:fillRect/>
          </a:stretch>
        </p:blipFill>
        <p:spPr>
          <a:xfrm>
            <a:off x="714348" y="2285993"/>
            <a:ext cx="7991954" cy="4214842"/>
          </a:xfrm>
        </p:spPr>
      </p:pic>
    </p:spTree>
  </p:cSld>
  <p:clrMapOvr>
    <a:masterClrMapping/>
  </p:clrMapOvr>
  <p:transition spd="slow">
    <p:pull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png"/>
          <p:cNvPicPr>
            <a:picLocks noGrp="1" noChangeAspect="1"/>
          </p:cNvPicPr>
          <p:nvPr>
            <p:ph idx="1"/>
          </p:nvPr>
        </p:nvPicPr>
        <p:blipFill>
          <a:blip r:embed="rId2"/>
          <a:srcRect r="50977" b="36365"/>
          <a:stretch>
            <a:fillRect/>
          </a:stretch>
        </p:blipFill>
        <p:spPr>
          <a:xfrm>
            <a:off x="500034" y="1714487"/>
            <a:ext cx="8286808" cy="4946745"/>
          </a:xfrm>
        </p:spPr>
      </p:pic>
    </p:spTree>
  </p:cSld>
  <p:clrMapOvr>
    <a:masterClrMapping/>
  </p:clrMapOvr>
  <p:transition spd="slow">
    <p:pull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png"/>
          <p:cNvPicPr>
            <a:picLocks noGrp="1" noChangeAspect="1"/>
          </p:cNvPicPr>
          <p:nvPr>
            <p:ph idx="1"/>
          </p:nvPr>
        </p:nvPicPr>
        <p:blipFill>
          <a:blip r:embed="rId2"/>
          <a:srcRect l="7031" t="7288" r="47070" b="19670"/>
          <a:stretch>
            <a:fillRect/>
          </a:stretch>
        </p:blipFill>
        <p:spPr>
          <a:xfrm>
            <a:off x="214282" y="1643050"/>
            <a:ext cx="8715436" cy="4929222"/>
          </a:xfrm>
        </p:spPr>
      </p:pic>
    </p:spTree>
  </p:cSld>
  <p:clrMapOvr>
    <a:masterClrMapping/>
  </p:clrMapOvr>
  <p:transition spd="slow">
    <p:pull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38" y="1285860"/>
            <a:ext cx="7315200" cy="715962"/>
          </a:xfrm>
        </p:spPr>
        <p:txBody>
          <a:bodyPr/>
          <a:lstStyle/>
          <a:p>
            <a:r>
              <a:rPr lang="en-US" sz="4000" dirty="0">
                <a:latin typeface="Andalus" pitchFamily="18" charset="-78"/>
                <a:ea typeface="Arial Unicode MS" pitchFamily="34" charset="-128"/>
                <a:cs typeface="Andalus" pitchFamily="18" charset="-78"/>
              </a:rPr>
              <a:t>SNAPSHOTS</a:t>
            </a:r>
            <a:endParaRPr lang="en-IN" sz="4000" dirty="0">
              <a:latin typeface="Andalus" pitchFamily="18" charset="-78"/>
              <a:ea typeface="Arial Unicode MS" pitchFamily="34" charset="-128"/>
              <a:cs typeface="Andalus" pitchFamily="18" charset="-78"/>
            </a:endParaRPr>
          </a:p>
        </p:txBody>
      </p:sp>
      <p:pic>
        <p:nvPicPr>
          <p:cNvPr id="6" name="Content Placeholder 5" descr="1.png"/>
          <p:cNvPicPr>
            <a:picLocks noGrp="1" noChangeAspect="1"/>
          </p:cNvPicPr>
          <p:nvPr>
            <p:ph idx="1"/>
          </p:nvPr>
        </p:nvPicPr>
        <p:blipFill>
          <a:blip r:embed="rId2"/>
          <a:srcRect r="9961"/>
          <a:stretch>
            <a:fillRect/>
          </a:stretch>
        </p:blipFill>
        <p:spPr>
          <a:xfrm>
            <a:off x="571472" y="2643182"/>
            <a:ext cx="8072494" cy="4033391"/>
          </a:xfrm>
        </p:spPr>
      </p:pic>
      <p:sp>
        <p:nvSpPr>
          <p:cNvPr id="7" name="TextBox 6"/>
          <p:cNvSpPr txBox="1"/>
          <p:nvPr/>
        </p:nvSpPr>
        <p:spPr>
          <a:xfrm>
            <a:off x="3000364" y="2071678"/>
            <a:ext cx="2214578" cy="461665"/>
          </a:xfrm>
          <a:prstGeom prst="rect">
            <a:avLst/>
          </a:prstGeom>
          <a:noFill/>
        </p:spPr>
        <p:txBody>
          <a:bodyPr wrap="square" rtlCol="0">
            <a:spAutoFit/>
          </a:bodyPr>
          <a:lstStyle/>
          <a:p>
            <a:r>
              <a:rPr lang="en-US" b="1" dirty="0">
                <a:latin typeface="Andalus" pitchFamily="18" charset="-78"/>
                <a:cs typeface="Andalus" pitchFamily="18" charset="-78"/>
              </a:rPr>
              <a:t>Home Page</a:t>
            </a:r>
            <a:endParaRPr lang="en-IN" dirty="0">
              <a:latin typeface="Andalus" pitchFamily="18" charset="-78"/>
              <a:cs typeface="Andalus" pitchFamily="18" charset="-78"/>
            </a:endParaRPr>
          </a:p>
        </p:txBody>
      </p:sp>
    </p:spTree>
  </p:cSld>
  <p:clrMapOvr>
    <a:masterClrMapping/>
  </p:clrMapOvr>
  <p:transition spd="slow">
    <p:pull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3174" y="1428736"/>
            <a:ext cx="3600456" cy="928694"/>
          </a:xfrm>
        </p:spPr>
        <p:txBody>
          <a:bodyPr/>
          <a:lstStyle/>
          <a:p>
            <a:pPr>
              <a:buNone/>
            </a:pPr>
            <a:r>
              <a:rPr lang="en-US" sz="2800" b="1" dirty="0">
                <a:solidFill>
                  <a:schemeClr val="tx1"/>
                </a:solidFill>
                <a:latin typeface="Andalus" pitchFamily="18" charset="-78"/>
                <a:cs typeface="Andalus" pitchFamily="18" charset="-78"/>
              </a:rPr>
              <a:t>   Find Property Page</a:t>
            </a:r>
            <a:endParaRPr lang="en-IN" sz="2800" dirty="0">
              <a:solidFill>
                <a:schemeClr val="tx1"/>
              </a:solidFill>
              <a:latin typeface="Andalus" pitchFamily="18" charset="-78"/>
              <a:cs typeface="Andalus" pitchFamily="18" charset="-78"/>
            </a:endParaRPr>
          </a:p>
          <a:p>
            <a:endParaRPr lang="en-IN" sz="2800" dirty="0">
              <a:latin typeface="Andalus" pitchFamily="18" charset="-78"/>
              <a:cs typeface="Andalus" pitchFamily="18" charset="-78"/>
            </a:endParaRPr>
          </a:p>
        </p:txBody>
      </p:sp>
      <p:pic>
        <p:nvPicPr>
          <p:cNvPr id="5" name="Picture 4" descr="1.png"/>
          <p:cNvPicPr>
            <a:picLocks noChangeAspect="1"/>
          </p:cNvPicPr>
          <p:nvPr/>
        </p:nvPicPr>
        <p:blipFill>
          <a:blip r:embed="rId2"/>
          <a:srcRect r="14843"/>
          <a:stretch>
            <a:fillRect/>
          </a:stretch>
        </p:blipFill>
        <p:spPr>
          <a:xfrm>
            <a:off x="500034" y="2000240"/>
            <a:ext cx="8215370" cy="4729321"/>
          </a:xfrm>
          <a:prstGeom prst="rect">
            <a:avLst/>
          </a:prstGeom>
        </p:spPr>
      </p:pic>
    </p:spTree>
  </p:cSld>
  <p:clrMapOvr>
    <a:masterClrMapping/>
  </p:clrMapOvr>
  <p:transition spd="slow">
    <p:pull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Andalus" pitchFamily="18" charset="-78"/>
                <a:ea typeface="Arial Unicode MS" pitchFamily="34" charset="-128"/>
                <a:cs typeface="Andalus" pitchFamily="18" charset="-78"/>
              </a:rPr>
              <a:t>TABLE OF CONTENT</a:t>
            </a:r>
            <a:endParaRPr lang="en-IN" sz="4000" dirty="0">
              <a:latin typeface="Andalus" pitchFamily="18" charset="-78"/>
              <a:ea typeface="Arial Unicode MS" pitchFamily="34" charset="-128"/>
              <a:cs typeface="Andalus" pitchFamily="18" charset="-78"/>
            </a:endParaRPr>
          </a:p>
        </p:txBody>
      </p:sp>
      <p:sp>
        <p:nvSpPr>
          <p:cNvPr id="3" name="Content Placeholder 2"/>
          <p:cNvSpPr>
            <a:spLocks noGrp="1"/>
          </p:cNvSpPr>
          <p:nvPr>
            <p:ph idx="1"/>
          </p:nvPr>
        </p:nvSpPr>
        <p:spPr>
          <a:xfrm>
            <a:off x="857224" y="2214554"/>
            <a:ext cx="7315200" cy="4191000"/>
          </a:xfrm>
        </p:spPr>
        <p:txBody>
          <a:bodyPr/>
          <a:lstStyle/>
          <a:p>
            <a:pPr algn="just">
              <a:spcAft>
                <a:spcPts val="400"/>
              </a:spcAft>
              <a:buFont typeface="Wingdings" pitchFamily="2" charset="2"/>
              <a:buChar char="v"/>
            </a:pPr>
            <a:r>
              <a:rPr lang="en-US" sz="2400" dirty="0">
                <a:latin typeface="Andalus" pitchFamily="18" charset="-78"/>
                <a:cs typeface="Andalus" pitchFamily="18" charset="-78"/>
              </a:rPr>
              <a:t>Introduction to Project</a:t>
            </a:r>
          </a:p>
          <a:p>
            <a:pPr algn="just">
              <a:spcAft>
                <a:spcPts val="400"/>
              </a:spcAft>
              <a:buFont typeface="Wingdings" pitchFamily="2" charset="2"/>
              <a:buChar char="v"/>
            </a:pPr>
            <a:r>
              <a:rPr lang="en-US" sz="2400" dirty="0">
                <a:latin typeface="Andalus" pitchFamily="18" charset="-78"/>
                <a:cs typeface="Andalus" pitchFamily="18" charset="-78"/>
              </a:rPr>
              <a:t>Objectives</a:t>
            </a:r>
          </a:p>
          <a:p>
            <a:pPr algn="just">
              <a:spcAft>
                <a:spcPts val="400"/>
              </a:spcAft>
              <a:buFont typeface="Wingdings" pitchFamily="2" charset="2"/>
              <a:buChar char="v"/>
            </a:pPr>
            <a:r>
              <a:rPr lang="en-US" sz="2400" dirty="0">
                <a:latin typeface="Andalus" pitchFamily="18" charset="-78"/>
                <a:cs typeface="Andalus" pitchFamily="18" charset="-78"/>
              </a:rPr>
              <a:t>Functions</a:t>
            </a:r>
          </a:p>
          <a:p>
            <a:pPr algn="just">
              <a:spcAft>
                <a:spcPts val="400"/>
              </a:spcAft>
              <a:buFont typeface="Wingdings" pitchFamily="2" charset="2"/>
              <a:buChar char="v"/>
            </a:pPr>
            <a:r>
              <a:rPr lang="en-US" sz="2400" dirty="0">
                <a:latin typeface="Andalus" pitchFamily="18" charset="-78"/>
                <a:cs typeface="Andalus" pitchFamily="18" charset="-78"/>
              </a:rPr>
              <a:t>Tools and Technologies used</a:t>
            </a:r>
          </a:p>
          <a:p>
            <a:pPr algn="just">
              <a:spcAft>
                <a:spcPts val="400"/>
              </a:spcAft>
              <a:buFont typeface="Wingdings" pitchFamily="2" charset="2"/>
              <a:buChar char="v"/>
            </a:pPr>
            <a:r>
              <a:rPr lang="en-US" sz="2400" dirty="0">
                <a:latin typeface="Andalus" pitchFamily="18" charset="-78"/>
                <a:cs typeface="Andalus" pitchFamily="18" charset="-78"/>
              </a:rPr>
              <a:t>Processing Environment</a:t>
            </a:r>
          </a:p>
          <a:p>
            <a:pPr algn="just">
              <a:spcAft>
                <a:spcPts val="400"/>
              </a:spcAft>
              <a:buFont typeface="Wingdings" pitchFamily="2" charset="2"/>
              <a:buChar char="v"/>
            </a:pPr>
            <a:r>
              <a:rPr lang="en-US" sz="2400" dirty="0">
                <a:latin typeface="Andalus" pitchFamily="18" charset="-78"/>
                <a:cs typeface="Andalus" pitchFamily="18" charset="-78"/>
              </a:rPr>
              <a:t>Data Flow Diagram</a:t>
            </a:r>
          </a:p>
          <a:p>
            <a:pPr algn="just">
              <a:spcAft>
                <a:spcPts val="400"/>
              </a:spcAft>
              <a:buFont typeface="Wingdings" pitchFamily="2" charset="2"/>
              <a:buChar char="v"/>
            </a:pPr>
            <a:r>
              <a:rPr lang="en-US" sz="2400" dirty="0">
                <a:latin typeface="Andalus" pitchFamily="18" charset="-78"/>
                <a:cs typeface="Andalus" pitchFamily="18" charset="-78"/>
              </a:rPr>
              <a:t>Snapshots</a:t>
            </a:r>
          </a:p>
          <a:p>
            <a:pPr algn="just">
              <a:spcAft>
                <a:spcPts val="400"/>
              </a:spcAft>
              <a:buFont typeface="Wingdings" pitchFamily="2" charset="2"/>
              <a:buChar char="v"/>
            </a:pPr>
            <a:r>
              <a:rPr lang="en-US" sz="2400" dirty="0">
                <a:latin typeface="Andalus" pitchFamily="18" charset="-78"/>
                <a:cs typeface="Andalus" pitchFamily="18" charset="-78"/>
              </a:rPr>
              <a:t>References</a:t>
            </a:r>
          </a:p>
          <a:p>
            <a:pPr>
              <a:lnSpc>
                <a:spcPct val="80000"/>
              </a:lnSpc>
              <a:buFont typeface="Wingdings" pitchFamily="2" charset="2"/>
              <a:buChar char="v"/>
            </a:pPr>
            <a:endParaRPr lang="ru-RU" sz="2400" dirty="0"/>
          </a:p>
          <a:p>
            <a:endParaRPr lang="en-IN" sz="2400" dirty="0"/>
          </a:p>
        </p:txBody>
      </p:sp>
    </p:spTree>
  </p:cSld>
  <p:clrMapOvr>
    <a:masterClrMapping/>
  </p:clrMapOvr>
  <p:transition spd="slow">
    <p:pull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488" y="1428736"/>
            <a:ext cx="3371848" cy="715962"/>
          </a:xfrm>
        </p:spPr>
        <p:txBody>
          <a:bodyPr/>
          <a:lstStyle/>
          <a:p>
            <a:r>
              <a:rPr lang="en-US" sz="2800" b="1" dirty="0">
                <a:solidFill>
                  <a:schemeClr val="tx1"/>
                </a:solidFill>
                <a:latin typeface="Andalus" pitchFamily="18" charset="-78"/>
                <a:cs typeface="Andalus" pitchFamily="18" charset="-78"/>
              </a:rPr>
              <a:t>  Seller Registration </a:t>
            </a:r>
            <a:endParaRPr lang="en-IN" sz="2800" dirty="0">
              <a:latin typeface="Andalus" pitchFamily="18" charset="-78"/>
              <a:cs typeface="Andalus" pitchFamily="18" charset="-78"/>
            </a:endParaRPr>
          </a:p>
        </p:txBody>
      </p:sp>
      <p:pic>
        <p:nvPicPr>
          <p:cNvPr id="4" name="Content Placeholder 3" descr="1.png"/>
          <p:cNvPicPr>
            <a:picLocks noGrp="1" noChangeAspect="1"/>
          </p:cNvPicPr>
          <p:nvPr>
            <p:ph idx="1"/>
          </p:nvPr>
        </p:nvPicPr>
        <p:blipFill>
          <a:blip r:embed="rId2"/>
          <a:srcRect r="14843" b="9806"/>
          <a:stretch>
            <a:fillRect/>
          </a:stretch>
        </p:blipFill>
        <p:spPr>
          <a:xfrm>
            <a:off x="571473" y="2214554"/>
            <a:ext cx="8184648" cy="4493253"/>
          </a:xfrm>
        </p:spPr>
      </p:pic>
    </p:spTree>
  </p:cSld>
  <p:clrMapOvr>
    <a:masterClrMapping/>
  </p:clrMapOvr>
  <p:transition spd="slow">
    <p:pull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6182" y="1571612"/>
            <a:ext cx="2786082" cy="511164"/>
          </a:xfrm>
        </p:spPr>
        <p:txBody>
          <a:bodyPr/>
          <a:lstStyle/>
          <a:p>
            <a:r>
              <a:rPr lang="en-US" sz="2800" b="1" dirty="0">
                <a:solidFill>
                  <a:schemeClr val="tx1"/>
                </a:solidFill>
                <a:latin typeface="Andalus" pitchFamily="18" charset="-78"/>
                <a:cs typeface="Andalus" pitchFamily="18" charset="-78"/>
              </a:rPr>
              <a:t>Gallary</a:t>
            </a:r>
            <a:r>
              <a:rPr lang="en-IN" sz="2800" dirty="0">
                <a:solidFill>
                  <a:schemeClr val="tx1"/>
                </a:solidFill>
                <a:latin typeface="Andalus" pitchFamily="18" charset="-78"/>
                <a:cs typeface="Andalus" pitchFamily="18" charset="-78"/>
              </a:rPr>
              <a:t/>
            </a:r>
            <a:br>
              <a:rPr lang="en-IN" sz="2800" dirty="0">
                <a:solidFill>
                  <a:schemeClr val="tx1"/>
                </a:solidFill>
                <a:latin typeface="Andalus" pitchFamily="18" charset="-78"/>
                <a:cs typeface="Andalus" pitchFamily="18" charset="-78"/>
              </a:rPr>
            </a:br>
            <a:endParaRPr lang="en-IN" sz="2800" dirty="0">
              <a:latin typeface="Andalus" pitchFamily="18" charset="-78"/>
              <a:cs typeface="Andalus" pitchFamily="18" charset="-78"/>
            </a:endParaRPr>
          </a:p>
        </p:txBody>
      </p:sp>
      <p:pic>
        <p:nvPicPr>
          <p:cNvPr id="4" name="Content Placeholder 3" descr="1.png"/>
          <p:cNvPicPr>
            <a:picLocks noGrp="1" noChangeAspect="1"/>
          </p:cNvPicPr>
          <p:nvPr>
            <p:ph idx="1"/>
          </p:nvPr>
        </p:nvPicPr>
        <p:blipFill>
          <a:blip r:embed="rId2"/>
          <a:srcRect r="13867" b="9806"/>
          <a:stretch>
            <a:fillRect/>
          </a:stretch>
        </p:blipFill>
        <p:spPr>
          <a:xfrm>
            <a:off x="571472" y="2071678"/>
            <a:ext cx="8215370" cy="4629795"/>
          </a:xfrm>
        </p:spPr>
      </p:pic>
    </p:spTree>
  </p:cSld>
  <p:clrMapOvr>
    <a:masterClrMapping/>
  </p:clrMapOvr>
  <p:transition spd="slow">
    <p:pull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1802" y="1428736"/>
            <a:ext cx="2643206" cy="715962"/>
          </a:xfrm>
        </p:spPr>
        <p:txBody>
          <a:bodyPr/>
          <a:lstStyle/>
          <a:p>
            <a:r>
              <a:rPr lang="en-US" sz="2800" b="1" dirty="0">
                <a:solidFill>
                  <a:schemeClr val="tx1"/>
                </a:solidFill>
                <a:latin typeface="Andalus" pitchFamily="18" charset="-78"/>
                <a:cs typeface="Andalus" pitchFamily="18" charset="-78"/>
              </a:rPr>
              <a:t>  Property listing</a:t>
            </a:r>
            <a:r>
              <a:rPr lang="en-IN" sz="2800" dirty="0">
                <a:solidFill>
                  <a:schemeClr val="tx1"/>
                </a:solidFill>
                <a:latin typeface="Andalus" pitchFamily="18" charset="-78"/>
                <a:cs typeface="Andalus" pitchFamily="18" charset="-78"/>
              </a:rPr>
              <a:t/>
            </a:r>
            <a:br>
              <a:rPr lang="en-IN" sz="2800" dirty="0">
                <a:solidFill>
                  <a:schemeClr val="tx1"/>
                </a:solidFill>
                <a:latin typeface="Andalus" pitchFamily="18" charset="-78"/>
                <a:cs typeface="Andalus" pitchFamily="18" charset="-78"/>
              </a:rPr>
            </a:br>
            <a:endParaRPr lang="en-IN" sz="2800" dirty="0">
              <a:latin typeface="Andalus" pitchFamily="18" charset="-78"/>
              <a:cs typeface="Andalus" pitchFamily="18" charset="-78"/>
            </a:endParaRPr>
          </a:p>
        </p:txBody>
      </p:sp>
      <p:pic>
        <p:nvPicPr>
          <p:cNvPr id="4" name="Content Placeholder 3" descr="1.png"/>
          <p:cNvPicPr>
            <a:picLocks noGrp="1" noChangeAspect="1"/>
          </p:cNvPicPr>
          <p:nvPr>
            <p:ph idx="1"/>
          </p:nvPr>
        </p:nvPicPr>
        <p:blipFill>
          <a:blip r:embed="rId2"/>
          <a:srcRect b="11510"/>
          <a:stretch>
            <a:fillRect/>
          </a:stretch>
        </p:blipFill>
        <p:spPr>
          <a:xfrm>
            <a:off x="428596" y="2000240"/>
            <a:ext cx="8358246" cy="4572033"/>
          </a:xfrm>
        </p:spPr>
      </p:pic>
    </p:spTree>
  </p:cSld>
  <p:clrMapOvr>
    <a:masterClrMapping/>
  </p:clrMapOvr>
  <p:transition spd="slow">
    <p:pull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Andalus" pitchFamily="18" charset="-78"/>
                <a:ea typeface="Arial Unicode MS" pitchFamily="34" charset="-128"/>
                <a:cs typeface="Andalus" pitchFamily="18" charset="-78"/>
              </a:rPr>
              <a:t>REFRENCES</a:t>
            </a:r>
            <a:endParaRPr lang="en-IN" sz="4000" dirty="0">
              <a:latin typeface="Andalus" pitchFamily="18" charset="-78"/>
              <a:ea typeface="Arial Unicode MS" pitchFamily="34" charset="-128"/>
              <a:cs typeface="Andalus" pitchFamily="18" charset="-78"/>
            </a:endParaRPr>
          </a:p>
        </p:txBody>
      </p:sp>
      <p:sp>
        <p:nvSpPr>
          <p:cNvPr id="3" name="Content Placeholder 2"/>
          <p:cNvSpPr>
            <a:spLocks noGrp="1"/>
          </p:cNvSpPr>
          <p:nvPr>
            <p:ph idx="1"/>
          </p:nvPr>
        </p:nvSpPr>
        <p:spPr>
          <a:xfrm>
            <a:off x="785786" y="2214554"/>
            <a:ext cx="7315200" cy="4191000"/>
          </a:xfrm>
        </p:spPr>
        <p:txBody>
          <a:bodyPr/>
          <a:lstStyle/>
          <a:p>
            <a:pPr lvl="0" algn="just"/>
            <a:r>
              <a:rPr lang="en-IN" sz="2000" dirty="0">
                <a:solidFill>
                  <a:schemeClr val="tx1"/>
                </a:solidFill>
                <a:latin typeface="Andalus" pitchFamily="18" charset="-78"/>
                <a:ea typeface="Arial Unicode MS" pitchFamily="34" charset="-128"/>
                <a:cs typeface="Andalus" pitchFamily="18" charset="-78"/>
              </a:rPr>
              <a:t>Robert Richards, 2006 ―Pro PHP XML and Web Services‖, Library of Congress Cataloguing. P: 163-79 .11 January,2013</a:t>
            </a:r>
          </a:p>
          <a:p>
            <a:pPr lvl="0" algn="just"/>
            <a:r>
              <a:rPr lang="en-IN" sz="2000" dirty="0">
                <a:solidFill>
                  <a:schemeClr val="tx1"/>
                </a:solidFill>
                <a:latin typeface="Andalus" pitchFamily="18" charset="-78"/>
                <a:ea typeface="Arial Unicode MS" pitchFamily="34" charset="-128"/>
                <a:cs typeface="Andalus" pitchFamily="18" charset="-78"/>
              </a:rPr>
              <a:t>Apache Functions‖, </a:t>
            </a:r>
            <a:r>
              <a:rPr lang="en-IN" sz="2000" i="1" dirty="0">
                <a:solidFill>
                  <a:schemeClr val="tx1"/>
                </a:solidFill>
                <a:latin typeface="Andalus" pitchFamily="18" charset="-78"/>
                <a:ea typeface="Arial Unicode MS" pitchFamily="34" charset="-128"/>
                <a:cs typeface="Andalus" pitchFamily="18" charset="-78"/>
              </a:rPr>
              <a:t>PHP Tutorial – Apache Functions, </a:t>
            </a:r>
            <a:r>
              <a:rPr lang="en-IN" sz="2000" dirty="0">
                <a:solidFill>
                  <a:schemeClr val="tx1"/>
                </a:solidFill>
                <a:latin typeface="Andalus" pitchFamily="18" charset="-78"/>
                <a:ea typeface="Arial Unicode MS" pitchFamily="34" charset="-128"/>
                <a:cs typeface="Andalus" pitchFamily="18" charset="-78"/>
              </a:rPr>
              <a:t>http://phptutorial.info/?apache, 3 Feb 2012.20 , 20 january,2013</a:t>
            </a:r>
          </a:p>
          <a:p>
            <a:pPr lvl="0" algn="just">
              <a:buNone/>
            </a:pPr>
            <a:endParaRPr lang="en-IN" sz="2000" dirty="0">
              <a:solidFill>
                <a:schemeClr val="tx1"/>
              </a:solidFill>
              <a:latin typeface="Andalus" pitchFamily="18" charset="-78"/>
              <a:ea typeface="Arial Unicode MS" pitchFamily="34" charset="-128"/>
              <a:cs typeface="Andalus" pitchFamily="18" charset="-78"/>
            </a:endParaRPr>
          </a:p>
          <a:p>
            <a:pPr lvl="0" algn="just"/>
            <a:r>
              <a:rPr lang="en-IN" sz="2000" dirty="0">
                <a:solidFill>
                  <a:schemeClr val="tx1"/>
                </a:solidFill>
                <a:latin typeface="Andalus" pitchFamily="18" charset="-78"/>
                <a:ea typeface="Arial Unicode MS" pitchFamily="34" charset="-128"/>
                <a:cs typeface="Andalus" pitchFamily="18" charset="-78"/>
              </a:rPr>
              <a:t>Elizabeth Naramore, Jason Gerner, Yann Le Scouarnec, Jeremy Stolz, Michael K. Glass, Beginning PHP5, Apache, and MySQL Web Development‖, Wiley Publications, Inc., 2005. , 25 january,2013</a:t>
            </a:r>
          </a:p>
          <a:p>
            <a:pPr lvl="0" algn="just">
              <a:buNone/>
            </a:pPr>
            <a:endParaRPr lang="en-IN" sz="2000" dirty="0">
              <a:solidFill>
                <a:schemeClr val="tx1"/>
              </a:solidFill>
              <a:latin typeface="Andalus" pitchFamily="18" charset="-78"/>
              <a:ea typeface="Arial Unicode MS" pitchFamily="34" charset="-128"/>
              <a:cs typeface="Andalus" pitchFamily="18" charset="-78"/>
            </a:endParaRPr>
          </a:p>
          <a:p>
            <a:pPr lvl="0" algn="just"/>
            <a:r>
              <a:rPr lang="en-IN" sz="2000" dirty="0">
                <a:solidFill>
                  <a:schemeClr val="tx1"/>
                </a:solidFill>
                <a:latin typeface="Andalus" pitchFamily="18" charset="-78"/>
                <a:ea typeface="Arial Unicode MS" pitchFamily="34" charset="-128"/>
                <a:cs typeface="Andalus" pitchFamily="18" charset="-78"/>
              </a:rPr>
              <a:t>Janet Valade, ―PHP &amp; MySQL FOR DUMMIES‖, 2nd edition, Wiley Publications, Inc., 2004 , 30 january,2013</a:t>
            </a:r>
          </a:p>
        </p:txBody>
      </p:sp>
    </p:spTree>
  </p:cSld>
  <p:clrMapOvr>
    <a:masterClrMapping/>
  </p:clrMapOvr>
  <p:transition spd="slow">
    <p:pull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1928802"/>
            <a:ext cx="7572428" cy="4643470"/>
          </a:xfrm>
        </p:spPr>
        <p:txBody>
          <a:bodyPr/>
          <a:lstStyle/>
          <a:p>
            <a:pPr lvl="0" algn="just"/>
            <a:r>
              <a:rPr lang="en-IN" sz="2000" dirty="0">
                <a:solidFill>
                  <a:schemeClr val="tx1"/>
                </a:solidFill>
                <a:latin typeface="Andalus" pitchFamily="18" charset="-78"/>
                <a:ea typeface="Arial Unicode MS" pitchFamily="34" charset="-128"/>
                <a:cs typeface="Andalus" pitchFamily="18" charset="-78"/>
              </a:rPr>
              <a:t>Marc </a:t>
            </a:r>
            <a:r>
              <a:rPr lang="en-IN" sz="2000" dirty="0" err="1">
                <a:solidFill>
                  <a:schemeClr val="tx1"/>
                </a:solidFill>
                <a:latin typeface="Andalus" pitchFamily="18" charset="-78"/>
                <a:ea typeface="Arial Unicode MS" pitchFamily="34" charset="-128"/>
                <a:cs typeface="Andalus" pitchFamily="18" charset="-78"/>
              </a:rPr>
              <a:t>Delisle</a:t>
            </a:r>
            <a:r>
              <a:rPr lang="en-IN" sz="2000" dirty="0">
                <a:solidFill>
                  <a:schemeClr val="tx1"/>
                </a:solidFill>
                <a:latin typeface="Andalus" pitchFamily="18" charset="-78"/>
                <a:ea typeface="Arial Unicode MS" pitchFamily="34" charset="-128"/>
                <a:cs typeface="Andalus" pitchFamily="18" charset="-78"/>
              </a:rPr>
              <a:t>, ―Creating your MySQL Database: Practical Design Tips and Techniques‖, </a:t>
            </a:r>
            <a:r>
              <a:rPr lang="en-IN" sz="2000" dirty="0" err="1">
                <a:solidFill>
                  <a:schemeClr val="tx1"/>
                </a:solidFill>
                <a:latin typeface="Andalus" pitchFamily="18" charset="-78"/>
                <a:ea typeface="Arial Unicode MS" pitchFamily="34" charset="-128"/>
                <a:cs typeface="Andalus" pitchFamily="18" charset="-78"/>
              </a:rPr>
              <a:t>Packt</a:t>
            </a:r>
            <a:r>
              <a:rPr lang="en-IN" sz="2000" dirty="0">
                <a:solidFill>
                  <a:schemeClr val="tx1"/>
                </a:solidFill>
                <a:latin typeface="Andalus" pitchFamily="18" charset="-78"/>
                <a:ea typeface="Arial Unicode MS" pitchFamily="34" charset="-128"/>
                <a:cs typeface="Andalus" pitchFamily="18" charset="-78"/>
              </a:rPr>
              <a:t> Publishing, 2006  1 Feb,2013</a:t>
            </a:r>
          </a:p>
          <a:p>
            <a:pPr lvl="0" algn="just"/>
            <a:r>
              <a:rPr lang="en-IN" sz="2000" dirty="0">
                <a:solidFill>
                  <a:schemeClr val="tx1"/>
                </a:solidFill>
                <a:latin typeface="Andalus" pitchFamily="18" charset="-78"/>
                <a:ea typeface="Arial Unicode MS" pitchFamily="34" charset="-128"/>
                <a:cs typeface="Andalus" pitchFamily="18" charset="-78"/>
              </a:rPr>
              <a:t>Tim Converse and Joyce Park with Clark Morgan, ―PHP5 and MySQL Bible‖, Wiley Publications, Inc., 2004 , 3 Feb, 2013</a:t>
            </a:r>
          </a:p>
          <a:p>
            <a:pPr lvl="0" algn="just">
              <a:buNone/>
            </a:pPr>
            <a:endParaRPr lang="en-IN" sz="2000" dirty="0">
              <a:solidFill>
                <a:schemeClr val="tx1"/>
              </a:solidFill>
              <a:latin typeface="Andalus" pitchFamily="18" charset="-78"/>
              <a:ea typeface="Arial Unicode MS" pitchFamily="34" charset="-128"/>
              <a:cs typeface="Andalus" pitchFamily="18" charset="-78"/>
            </a:endParaRPr>
          </a:p>
          <a:p>
            <a:pPr lvl="0" algn="just"/>
            <a:r>
              <a:rPr lang="en-IN" sz="2000" dirty="0">
                <a:solidFill>
                  <a:schemeClr val="tx1"/>
                </a:solidFill>
                <a:latin typeface="Andalus" pitchFamily="18" charset="-78"/>
                <a:ea typeface="Arial Unicode MS" pitchFamily="34" charset="-128"/>
                <a:cs typeface="Andalus" pitchFamily="18" charset="-78"/>
              </a:rPr>
              <a:t>Lee </a:t>
            </a:r>
            <a:r>
              <a:rPr lang="en-IN" sz="2000" dirty="0" err="1">
                <a:solidFill>
                  <a:schemeClr val="tx1"/>
                </a:solidFill>
                <a:latin typeface="Andalus" pitchFamily="18" charset="-78"/>
                <a:ea typeface="Arial Unicode MS" pitchFamily="34" charset="-128"/>
                <a:cs typeface="Andalus" pitchFamily="18" charset="-78"/>
              </a:rPr>
              <a:t>Babin</a:t>
            </a:r>
            <a:r>
              <a:rPr lang="en-IN" sz="2000" dirty="0">
                <a:solidFill>
                  <a:schemeClr val="tx1"/>
                </a:solidFill>
                <a:latin typeface="Andalus" pitchFamily="18" charset="-78"/>
                <a:ea typeface="Arial Unicode MS" pitchFamily="34" charset="-128"/>
                <a:cs typeface="Andalus" pitchFamily="18" charset="-78"/>
              </a:rPr>
              <a:t>, Nathan A. Good, Frank M. </a:t>
            </a:r>
            <a:r>
              <a:rPr lang="en-IN" sz="2000" dirty="0" err="1">
                <a:solidFill>
                  <a:schemeClr val="tx1"/>
                </a:solidFill>
                <a:latin typeface="Andalus" pitchFamily="18" charset="-78"/>
                <a:ea typeface="Arial Unicode MS" pitchFamily="34" charset="-128"/>
                <a:cs typeface="Andalus" pitchFamily="18" charset="-78"/>
              </a:rPr>
              <a:t>Kromann</a:t>
            </a:r>
            <a:r>
              <a:rPr lang="en-IN" sz="2000" dirty="0">
                <a:solidFill>
                  <a:schemeClr val="tx1"/>
                </a:solidFill>
                <a:latin typeface="Andalus" pitchFamily="18" charset="-78"/>
                <a:ea typeface="Arial Unicode MS" pitchFamily="34" charset="-128"/>
                <a:cs typeface="Andalus" pitchFamily="18" charset="-78"/>
              </a:rPr>
              <a:t>, Jon Stephens, ―PHP 5 Recipes A Problem-Solution Approach‖, </a:t>
            </a:r>
            <a:r>
              <a:rPr lang="en-IN" sz="2000" dirty="0" err="1">
                <a:solidFill>
                  <a:schemeClr val="tx1"/>
                </a:solidFill>
                <a:latin typeface="Andalus" pitchFamily="18" charset="-78"/>
                <a:ea typeface="Arial Unicode MS" pitchFamily="34" charset="-128"/>
                <a:cs typeface="Andalus" pitchFamily="18" charset="-78"/>
              </a:rPr>
              <a:t>Apress</a:t>
            </a:r>
            <a:r>
              <a:rPr lang="en-IN" sz="2000" dirty="0">
                <a:solidFill>
                  <a:schemeClr val="tx1"/>
                </a:solidFill>
                <a:latin typeface="Andalus" pitchFamily="18" charset="-78"/>
                <a:ea typeface="Arial Unicode MS" pitchFamily="34" charset="-128"/>
                <a:cs typeface="Andalus" pitchFamily="18" charset="-78"/>
              </a:rPr>
              <a:t> </a:t>
            </a:r>
            <a:r>
              <a:rPr lang="en-IN" sz="2000" dirty="0" err="1">
                <a:solidFill>
                  <a:schemeClr val="tx1"/>
                </a:solidFill>
                <a:latin typeface="Andalus" pitchFamily="18" charset="-78"/>
                <a:ea typeface="Arial Unicode MS" pitchFamily="34" charset="-128"/>
                <a:cs typeface="Andalus" pitchFamily="18" charset="-78"/>
              </a:rPr>
              <a:t>Publicaitions</a:t>
            </a:r>
            <a:r>
              <a:rPr lang="en-IN" sz="2000" dirty="0">
                <a:solidFill>
                  <a:schemeClr val="tx1"/>
                </a:solidFill>
                <a:latin typeface="Andalus" pitchFamily="18" charset="-78"/>
                <a:ea typeface="Arial Unicode MS" pitchFamily="34" charset="-128"/>
                <a:cs typeface="Andalus" pitchFamily="18" charset="-78"/>
              </a:rPr>
              <a:t>, 2005 , 10 Feb,2013</a:t>
            </a:r>
          </a:p>
          <a:p>
            <a:pPr lvl="0" algn="just">
              <a:buNone/>
            </a:pPr>
            <a:endParaRPr lang="en-IN" sz="2000" dirty="0">
              <a:solidFill>
                <a:schemeClr val="tx1"/>
              </a:solidFill>
              <a:latin typeface="Andalus" pitchFamily="18" charset="-78"/>
              <a:ea typeface="Arial Unicode MS" pitchFamily="34" charset="-128"/>
              <a:cs typeface="Andalus" pitchFamily="18" charset="-78"/>
            </a:endParaRPr>
          </a:p>
          <a:p>
            <a:pPr lvl="0" algn="just"/>
            <a:r>
              <a:rPr lang="en-IN" sz="2000" dirty="0">
                <a:solidFill>
                  <a:schemeClr val="tx1"/>
                </a:solidFill>
                <a:latin typeface="Andalus" pitchFamily="18" charset="-78"/>
                <a:ea typeface="Arial Unicode MS" pitchFamily="34" charset="-128"/>
                <a:cs typeface="Andalus" pitchFamily="18" charset="-78"/>
              </a:rPr>
              <a:t>―HTML and CSS‖, </a:t>
            </a:r>
            <a:r>
              <a:rPr lang="en-IN" sz="2000" i="1" dirty="0">
                <a:solidFill>
                  <a:schemeClr val="tx1"/>
                </a:solidFill>
                <a:latin typeface="Andalus" pitchFamily="18" charset="-78"/>
                <a:ea typeface="Arial Unicode MS" pitchFamily="34" charset="-128"/>
                <a:cs typeface="Andalus" pitchFamily="18" charset="-78"/>
              </a:rPr>
              <a:t>starting with HTML and CSS</a:t>
            </a:r>
            <a:r>
              <a:rPr lang="en-IN" sz="2000" dirty="0">
                <a:solidFill>
                  <a:schemeClr val="tx1"/>
                </a:solidFill>
                <a:latin typeface="Andalus" pitchFamily="18" charset="-78"/>
                <a:ea typeface="Arial Unicode MS" pitchFamily="34" charset="-128"/>
                <a:cs typeface="Andalus" pitchFamily="18" charset="-78"/>
              </a:rPr>
              <a:t>, http://www.w3.org/Style/Examples/011/firstcss.en.html, 30 Mar 2013.</a:t>
            </a:r>
          </a:p>
        </p:txBody>
      </p:sp>
    </p:spTree>
  </p:cSld>
  <p:clrMapOvr>
    <a:masterClrMapping/>
  </p:clrMapOvr>
  <p:transition spd="slow">
    <p:pull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1670" y="2714620"/>
            <a:ext cx="5929354" cy="2071702"/>
          </a:xfrm>
        </p:spPr>
        <p:style>
          <a:lnRef idx="0">
            <a:schemeClr val="accent1"/>
          </a:lnRef>
          <a:fillRef idx="3">
            <a:schemeClr val="accent1"/>
          </a:fillRef>
          <a:effectRef idx="3">
            <a:schemeClr val="accent1"/>
          </a:effectRef>
          <a:fontRef idx="minor">
            <a:schemeClr val="lt1"/>
          </a:fontRef>
        </p:style>
        <p:txBody>
          <a:bodyPr/>
          <a:lstStyle/>
          <a:p>
            <a:pPr algn="ctr">
              <a:buNone/>
            </a:pPr>
            <a:r>
              <a:rPr lang="en-US" sz="8000" dirty="0">
                <a:latin typeface="Andalus" pitchFamily="18" charset="-78"/>
                <a:ea typeface="Arial Unicode MS" pitchFamily="34" charset="-128"/>
                <a:cs typeface="Andalus" pitchFamily="18" charset="-78"/>
              </a:rPr>
              <a:t>  </a:t>
            </a:r>
            <a:r>
              <a:rPr lang="en-US" sz="5400" dirty="0">
                <a:latin typeface="Andalus" pitchFamily="18" charset="-78"/>
                <a:ea typeface="Arial Unicode MS" pitchFamily="34" charset="-128"/>
                <a:cs typeface="Andalus" pitchFamily="18" charset="-78"/>
              </a:rPr>
              <a:t>THANK YOU</a:t>
            </a:r>
            <a:endParaRPr lang="en-IN" sz="5400" dirty="0">
              <a:latin typeface="Andalus" pitchFamily="18" charset="-78"/>
              <a:ea typeface="Arial Unicode MS" pitchFamily="34" charset="-128"/>
              <a:cs typeface="Andalus" pitchFamily="18" charset="-78"/>
            </a:endParaRPr>
          </a:p>
        </p:txBody>
      </p:sp>
    </p:spTree>
  </p:cSld>
  <p:clrMapOvr>
    <a:masterClrMapping/>
  </p:clrMapOvr>
  <p:transition spd="slow">
    <p:pull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0100" y="2071678"/>
            <a:ext cx="6858048" cy="2928958"/>
          </a:xfrm>
        </p:spPr>
        <p:style>
          <a:lnRef idx="0">
            <a:schemeClr val="accent1"/>
          </a:lnRef>
          <a:fillRef idx="3">
            <a:schemeClr val="accent1"/>
          </a:fillRef>
          <a:effectRef idx="3">
            <a:schemeClr val="accent1"/>
          </a:effectRef>
          <a:fontRef idx="minor">
            <a:schemeClr val="lt1"/>
          </a:fontRef>
        </p:style>
        <p:txBody>
          <a:bodyPr/>
          <a:lstStyle/>
          <a:p>
            <a:pPr algn="ctr">
              <a:buNone/>
            </a:pPr>
            <a:r>
              <a:rPr lang="en-US" sz="8000" b="1" dirty="0">
                <a:latin typeface="Andalus" pitchFamily="18" charset="-78"/>
                <a:ea typeface="Arial Unicode MS" pitchFamily="34" charset="-128"/>
                <a:cs typeface="Andalus" pitchFamily="18" charset="-78"/>
              </a:rPr>
              <a:t>  ANY QUERY </a:t>
            </a:r>
          </a:p>
          <a:p>
            <a:pPr>
              <a:buNone/>
            </a:pPr>
            <a:r>
              <a:rPr lang="en-US" sz="8000" b="1" dirty="0">
                <a:latin typeface="Andalus" pitchFamily="18" charset="-78"/>
                <a:ea typeface="Arial Unicode MS" pitchFamily="34" charset="-128"/>
                <a:cs typeface="Andalus" pitchFamily="18" charset="-78"/>
              </a:rPr>
              <a:t>             ?</a:t>
            </a:r>
            <a:endParaRPr lang="en-IN" sz="8000" b="1" dirty="0">
              <a:latin typeface="Andalus" pitchFamily="18" charset="-78"/>
              <a:ea typeface="Arial Unicode MS" pitchFamily="34" charset="-128"/>
              <a:cs typeface="Andalus" pitchFamily="18" charset="-78"/>
            </a:endParaRPr>
          </a:p>
        </p:txBody>
      </p:sp>
    </p:spTree>
  </p:cSld>
  <p:clrMapOvr>
    <a:masterClrMapping/>
  </p:clrMapOvr>
  <p:transition spd="slow">
    <p:pull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Grp="1" noChangeArrowheads="1"/>
          </p:cNvSpPr>
          <p:nvPr>
            <p:ph type="title"/>
          </p:nvPr>
        </p:nvSpPr>
        <p:spPr>
          <a:xfrm>
            <a:off x="914400" y="1341438"/>
            <a:ext cx="7315200" cy="715962"/>
          </a:xfrm>
        </p:spPr>
        <p:txBody>
          <a:bodyPr/>
          <a:lstStyle/>
          <a:p>
            <a:r>
              <a:rPr lang="en-IN" sz="4000" dirty="0">
                <a:latin typeface="Andalus" pitchFamily="18" charset="-78"/>
                <a:ea typeface="Arial Unicode MS" pitchFamily="34" charset="-128"/>
                <a:cs typeface="Andalus" pitchFamily="18" charset="-78"/>
              </a:rPr>
              <a:t>INTRODUCTION</a:t>
            </a:r>
            <a:endParaRPr lang="ru-RU" sz="4000" dirty="0">
              <a:latin typeface="Arial Unicode MS" pitchFamily="34" charset="-128"/>
              <a:ea typeface="Arial Unicode MS" pitchFamily="34" charset="-128"/>
              <a:cs typeface="Andalus" pitchFamily="18" charset="-78"/>
            </a:endParaRPr>
          </a:p>
        </p:txBody>
      </p:sp>
      <p:sp>
        <p:nvSpPr>
          <p:cNvPr id="17413" name="Rectangle 5"/>
          <p:cNvSpPr>
            <a:spLocks noGrp="1" noChangeArrowheads="1"/>
          </p:cNvSpPr>
          <p:nvPr>
            <p:ph type="body" idx="1"/>
          </p:nvPr>
        </p:nvSpPr>
        <p:spPr>
          <a:xfrm>
            <a:off x="914400" y="2133600"/>
            <a:ext cx="7315200" cy="4191000"/>
          </a:xfrm>
        </p:spPr>
        <p:txBody>
          <a:bodyPr/>
          <a:lstStyle/>
          <a:p>
            <a:pPr algn="just">
              <a:buFont typeface="Wingdings" pitchFamily="2" charset="2"/>
              <a:buChar char="Ø"/>
            </a:pPr>
            <a:r>
              <a:rPr lang="en-US" sz="2400" dirty="0">
                <a:solidFill>
                  <a:schemeClr val="tx1"/>
                </a:solidFill>
                <a:latin typeface="Andalus" pitchFamily="18" charset="-78"/>
                <a:ea typeface="Arial Unicode MS" pitchFamily="34" charset="-128"/>
                <a:cs typeface="Andalus" pitchFamily="18" charset="-78"/>
              </a:rPr>
              <a:t>This website is basically for people who want to search for properties and also for the people who want to list their properties</a:t>
            </a:r>
          </a:p>
          <a:p>
            <a:pPr algn="just">
              <a:buNone/>
            </a:pPr>
            <a:endParaRPr lang="en-US" sz="2400" dirty="0">
              <a:solidFill>
                <a:schemeClr val="tx1"/>
              </a:solidFill>
              <a:latin typeface="Andalus" pitchFamily="18" charset="-78"/>
              <a:ea typeface="Arial Unicode MS" pitchFamily="34" charset="-128"/>
              <a:cs typeface="Andalus" pitchFamily="18" charset="-78"/>
            </a:endParaRPr>
          </a:p>
          <a:p>
            <a:pPr algn="just">
              <a:buFont typeface="Wingdings" pitchFamily="2" charset="2"/>
              <a:buChar char="Ø"/>
            </a:pPr>
            <a:r>
              <a:rPr lang="en-US" sz="2400" dirty="0">
                <a:latin typeface="Andalus" pitchFamily="18" charset="-78"/>
                <a:ea typeface="Arial Unicode MS" pitchFamily="34" charset="-128"/>
                <a:cs typeface="Andalus" pitchFamily="18" charset="-78"/>
              </a:rPr>
              <a:t>I</a:t>
            </a:r>
            <a:r>
              <a:rPr lang="en-US" sz="2400" dirty="0">
                <a:solidFill>
                  <a:schemeClr val="tx1"/>
                </a:solidFill>
                <a:latin typeface="Andalus" pitchFamily="18" charset="-78"/>
                <a:ea typeface="Arial Unicode MS" pitchFamily="34" charset="-128"/>
                <a:cs typeface="Andalus" pitchFamily="18" charset="-78"/>
              </a:rPr>
              <a:t>nterested people can approach them by their contact number or address.</a:t>
            </a:r>
          </a:p>
          <a:p>
            <a:pPr algn="just">
              <a:buNone/>
            </a:pPr>
            <a:endParaRPr lang="en-US" sz="2400" dirty="0">
              <a:solidFill>
                <a:schemeClr val="tx1"/>
              </a:solidFill>
              <a:latin typeface="Andalus" pitchFamily="18" charset="-78"/>
              <a:ea typeface="Arial Unicode MS" pitchFamily="34" charset="-128"/>
              <a:cs typeface="Andalus" pitchFamily="18" charset="-78"/>
            </a:endParaRPr>
          </a:p>
          <a:p>
            <a:pPr algn="just">
              <a:buFont typeface="Wingdings" pitchFamily="2" charset="2"/>
              <a:buChar char="Ø"/>
            </a:pPr>
            <a:r>
              <a:rPr lang="en-US" sz="2400" dirty="0">
                <a:solidFill>
                  <a:schemeClr val="tx1"/>
                </a:solidFill>
                <a:latin typeface="Andalus" pitchFamily="18" charset="-78"/>
                <a:ea typeface="Arial Unicode MS" pitchFamily="34" charset="-128"/>
                <a:cs typeface="Andalus" pitchFamily="18" charset="-78"/>
              </a:rPr>
              <a:t>The users of the website will be property seekers, property owners and Property </a:t>
            </a:r>
            <a:r>
              <a:rPr lang="en-US" sz="2400" dirty="0">
                <a:latin typeface="Andalus" pitchFamily="18" charset="-78"/>
                <a:ea typeface="Arial Unicode MS" pitchFamily="34" charset="-128"/>
                <a:cs typeface="Andalus" pitchFamily="18" charset="-78"/>
              </a:rPr>
              <a:t>Buyers</a:t>
            </a:r>
            <a:r>
              <a:rPr lang="en-US" sz="2400" dirty="0">
                <a:solidFill>
                  <a:schemeClr val="tx1"/>
                </a:solidFill>
                <a:latin typeface="Andalus" pitchFamily="18" charset="-78"/>
                <a:ea typeface="Arial Unicode MS" pitchFamily="34" charset="-128"/>
                <a:cs typeface="Andalus" pitchFamily="18" charset="-78"/>
              </a:rPr>
              <a:t>. Interested people can approach them by email or contact number.</a:t>
            </a:r>
            <a:endParaRPr lang="en-IN" sz="2400" dirty="0">
              <a:solidFill>
                <a:schemeClr val="tx1"/>
              </a:solidFill>
              <a:latin typeface="Andalus" pitchFamily="18" charset="-78"/>
              <a:ea typeface="Arial Unicode MS" pitchFamily="34" charset="-128"/>
              <a:cs typeface="Andalus" pitchFamily="18" charset="-78"/>
            </a:endParaRPr>
          </a:p>
          <a:p>
            <a:pPr algn="just">
              <a:lnSpc>
                <a:spcPct val="80000"/>
              </a:lnSpc>
              <a:buFont typeface="Wingdings" pitchFamily="2" charset="2"/>
              <a:buChar char="Ø"/>
            </a:pPr>
            <a:endParaRPr lang="ru-RU" sz="2400" dirty="0">
              <a:latin typeface="Arial Unicode MS" pitchFamily="34" charset="-128"/>
              <a:ea typeface="Arial Unicode MS" pitchFamily="34" charset="-128"/>
              <a:cs typeface="Andalus" pitchFamily="18" charset="-78"/>
            </a:endParaRPr>
          </a:p>
        </p:txBody>
      </p:sp>
    </p:spTree>
  </p:cSld>
  <p:clrMapOvr>
    <a:masterClrMapping/>
  </p:clrMapOvr>
  <p:transition spd="slow">
    <p:pull dir="r"/>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209800" y="428604"/>
            <a:ext cx="6934200" cy="715963"/>
          </a:xfrm>
        </p:spPr>
        <p:txBody>
          <a:bodyPr/>
          <a:lstStyle/>
          <a:p>
            <a:r>
              <a:rPr lang="en-IN" sz="4000" dirty="0">
                <a:solidFill>
                  <a:srgbClr val="4D4D4D"/>
                </a:solidFill>
                <a:latin typeface="Andalus" pitchFamily="18" charset="-78"/>
                <a:ea typeface="Arial Unicode MS" pitchFamily="34" charset="-128"/>
                <a:cs typeface="Andalus" pitchFamily="18" charset="-78"/>
              </a:rPr>
              <a:t>OBJECTIVE</a:t>
            </a:r>
          </a:p>
        </p:txBody>
      </p:sp>
      <p:sp>
        <p:nvSpPr>
          <p:cNvPr id="60419" name="Rectangle 3"/>
          <p:cNvSpPr>
            <a:spLocks noGrp="1" noChangeArrowheads="1"/>
          </p:cNvSpPr>
          <p:nvPr>
            <p:ph type="body" idx="1"/>
          </p:nvPr>
        </p:nvSpPr>
        <p:spPr>
          <a:xfrm>
            <a:off x="1981200" y="1630363"/>
            <a:ext cx="6934200" cy="4267200"/>
          </a:xfrm>
        </p:spPr>
        <p:txBody>
          <a:bodyPr/>
          <a:lstStyle/>
          <a:p>
            <a:pPr algn="just">
              <a:buFont typeface="Wingdings" pitchFamily="2" charset="2"/>
              <a:buChar char="q"/>
            </a:pPr>
            <a:r>
              <a:rPr lang="en-US" sz="2400" dirty="0">
                <a:latin typeface="Andalus" pitchFamily="18" charset="-78"/>
                <a:ea typeface="Arial Unicode MS" pitchFamily="34" charset="-128"/>
                <a:cs typeface="Andalus" pitchFamily="18" charset="-78"/>
              </a:rPr>
              <a:t> This website is basically for people who want to search for properties and also for the people who want to list their properties on the site</a:t>
            </a:r>
          </a:p>
          <a:p>
            <a:pPr algn="just">
              <a:buFont typeface="Wingdings" pitchFamily="2" charset="2"/>
              <a:buChar char="q"/>
            </a:pPr>
            <a:r>
              <a:rPr lang="en-US" sz="2400" dirty="0">
                <a:latin typeface="Andalus" pitchFamily="18" charset="-78"/>
                <a:ea typeface="Arial Unicode MS" pitchFamily="34" charset="-128"/>
                <a:cs typeface="Andalus" pitchFamily="18" charset="-78"/>
              </a:rPr>
              <a:t>    Interested people can approach them by their contact number or address. </a:t>
            </a:r>
          </a:p>
          <a:p>
            <a:pPr algn="just">
              <a:buFont typeface="Wingdings" pitchFamily="2" charset="2"/>
              <a:buChar char="q"/>
            </a:pPr>
            <a:r>
              <a:rPr lang="en-US" sz="2400" dirty="0">
                <a:latin typeface="Andalus" pitchFamily="18" charset="-78"/>
                <a:ea typeface="Arial Unicode MS" pitchFamily="34" charset="-128"/>
                <a:cs typeface="Andalus" pitchFamily="18" charset="-78"/>
              </a:rPr>
              <a:t>    The users of the website will be property seekers,  property owners and Property Buyers.</a:t>
            </a:r>
          </a:p>
          <a:p>
            <a:pPr algn="just">
              <a:buFont typeface="Wingdings" pitchFamily="2" charset="2"/>
              <a:buChar char="q"/>
            </a:pPr>
            <a:r>
              <a:rPr lang="en-US" sz="2400" dirty="0">
                <a:latin typeface="Andalus" pitchFamily="18" charset="-78"/>
                <a:ea typeface="Arial Unicode MS" pitchFamily="34" charset="-128"/>
                <a:cs typeface="Andalus" pitchFamily="18" charset="-78"/>
              </a:rPr>
              <a:t>     Interested people can approach them by email or contact number.</a:t>
            </a:r>
            <a:endParaRPr lang="en-US" sz="2400" dirty="0">
              <a:latin typeface="Andalus" pitchFamily="18" charset="-78"/>
              <a:cs typeface="Andalus" pitchFamily="18" charset="-78"/>
            </a:endParaRPr>
          </a:p>
        </p:txBody>
      </p:sp>
    </p:spTree>
  </p:cSld>
  <p:clrMapOvr>
    <a:masterClrMapping/>
  </p:clrMapOvr>
  <p:transition spd="slow">
    <p:pull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Andalus" pitchFamily="18" charset="-78"/>
                <a:ea typeface="Arial Unicode MS" pitchFamily="34" charset="-128"/>
                <a:cs typeface="Andalus" pitchFamily="18" charset="-78"/>
              </a:rPr>
              <a:t>FUNCTIONS – USER LEVEL</a:t>
            </a:r>
            <a:endParaRPr lang="en-IN" sz="4000" dirty="0">
              <a:latin typeface="Andalus" pitchFamily="18" charset="-78"/>
              <a:ea typeface="Arial Unicode MS" pitchFamily="34" charset="-128"/>
              <a:cs typeface="Andalus" pitchFamily="18" charset="-78"/>
            </a:endParaRPr>
          </a:p>
        </p:txBody>
      </p:sp>
      <p:sp>
        <p:nvSpPr>
          <p:cNvPr id="3" name="Content Placeholder 2"/>
          <p:cNvSpPr>
            <a:spLocks noGrp="1"/>
          </p:cNvSpPr>
          <p:nvPr>
            <p:ph idx="1"/>
          </p:nvPr>
        </p:nvSpPr>
        <p:spPr>
          <a:xfrm>
            <a:off x="857224" y="2143116"/>
            <a:ext cx="7315200" cy="4191000"/>
          </a:xfrm>
        </p:spPr>
        <p:txBody>
          <a:bodyPr/>
          <a:lstStyle/>
          <a:p>
            <a:pPr>
              <a:buFont typeface="Wingdings" pitchFamily="2" charset="2"/>
              <a:buChar char="q"/>
            </a:pPr>
            <a:r>
              <a:rPr lang="en-US" sz="2400" dirty="0">
                <a:latin typeface="Andalus" pitchFamily="18" charset="-78"/>
                <a:ea typeface="Arial Unicode MS" pitchFamily="34" charset="-128"/>
                <a:cs typeface="Andalus" pitchFamily="18" charset="-78"/>
              </a:rPr>
              <a:t>User Viewer</a:t>
            </a:r>
          </a:p>
          <a:p>
            <a:pPr algn="just">
              <a:buNone/>
            </a:pPr>
            <a:r>
              <a:rPr lang="en-US" sz="2400" dirty="0">
                <a:solidFill>
                  <a:schemeClr val="tx1"/>
                </a:solidFill>
                <a:latin typeface="Andalus" pitchFamily="18" charset="-78"/>
                <a:ea typeface="Arial Unicode MS" pitchFamily="34" charset="-128"/>
                <a:cs typeface="Andalus" pitchFamily="18" charset="-78"/>
              </a:rPr>
              <a:t>     On the homepage under the header menus, there would be a section, where there would be the following type of search boxes</a:t>
            </a:r>
          </a:p>
          <a:p>
            <a:pPr algn="just">
              <a:buNone/>
            </a:pPr>
            <a:endParaRPr lang="en-IN" sz="2400" dirty="0">
              <a:solidFill>
                <a:schemeClr val="tx1"/>
              </a:solidFill>
              <a:latin typeface="Andalus" pitchFamily="18" charset="-78"/>
              <a:ea typeface="Arial Unicode MS" pitchFamily="34" charset="-128"/>
              <a:cs typeface="Andalus" pitchFamily="18" charset="-78"/>
            </a:endParaRPr>
          </a:p>
          <a:p>
            <a:pPr lvl="0" algn="just">
              <a:buFont typeface="Wingdings" pitchFamily="2" charset="2"/>
              <a:buChar char="Ø"/>
            </a:pPr>
            <a:r>
              <a:rPr lang="en-US" sz="2400" b="1" dirty="0">
                <a:solidFill>
                  <a:schemeClr val="tx1"/>
                </a:solidFill>
                <a:latin typeface="Andalus" pitchFamily="18" charset="-78"/>
                <a:ea typeface="Arial Unicode MS" pitchFamily="34" charset="-128"/>
                <a:cs typeface="Andalus" pitchFamily="18" charset="-78"/>
              </a:rPr>
              <a:t>Search for Properties: </a:t>
            </a:r>
            <a:r>
              <a:rPr lang="en-US" sz="2400" dirty="0">
                <a:solidFill>
                  <a:schemeClr val="tx1"/>
                </a:solidFill>
                <a:latin typeface="Andalus" pitchFamily="18" charset="-78"/>
                <a:ea typeface="Arial Unicode MS" pitchFamily="34" charset="-128"/>
                <a:cs typeface="Andalus" pitchFamily="18" charset="-78"/>
              </a:rPr>
              <a:t>User can enter City OR State OR Zip code OR Listing Id here in the textbox. After that user will press Search button, then the list would appear as per the search entered by the user. </a:t>
            </a:r>
            <a:r>
              <a:rPr lang="en-US" sz="2400" dirty="0" err="1">
                <a:solidFill>
                  <a:schemeClr val="tx1"/>
                </a:solidFill>
                <a:latin typeface="Andalus" pitchFamily="18" charset="-78"/>
                <a:ea typeface="Arial Unicode MS" pitchFamily="34" charset="-128"/>
                <a:cs typeface="Andalus" pitchFamily="18" charset="-78"/>
              </a:rPr>
              <a:t>Usr</a:t>
            </a:r>
            <a:r>
              <a:rPr lang="en-US" sz="2400" dirty="0">
                <a:solidFill>
                  <a:schemeClr val="tx1"/>
                </a:solidFill>
                <a:latin typeface="Andalus" pitchFamily="18" charset="-78"/>
                <a:ea typeface="Arial Unicode MS" pitchFamily="34" charset="-128"/>
                <a:cs typeface="Andalus" pitchFamily="18" charset="-78"/>
              </a:rPr>
              <a:t> can enter City &amp; State or </a:t>
            </a:r>
            <a:r>
              <a:rPr lang="en-US" sz="2400" dirty="0" err="1">
                <a:solidFill>
                  <a:schemeClr val="tx1"/>
                </a:solidFill>
                <a:latin typeface="Andalus" pitchFamily="18" charset="-78"/>
                <a:ea typeface="Arial Unicode MS" pitchFamily="34" charset="-128"/>
                <a:cs typeface="Andalus" pitchFamily="18" charset="-78"/>
              </a:rPr>
              <a:t>Property_type</a:t>
            </a:r>
            <a:r>
              <a:rPr lang="en-US" sz="2400" dirty="0">
                <a:solidFill>
                  <a:schemeClr val="tx1"/>
                </a:solidFill>
                <a:latin typeface="Andalus" pitchFamily="18" charset="-78"/>
                <a:ea typeface="Arial Unicode MS" pitchFamily="34" charset="-128"/>
                <a:cs typeface="Andalus" pitchFamily="18" charset="-78"/>
              </a:rPr>
              <a:t> in the text box.</a:t>
            </a:r>
            <a:endParaRPr lang="en-IN" sz="2400" dirty="0">
              <a:solidFill>
                <a:schemeClr val="tx1"/>
              </a:solidFill>
              <a:latin typeface="Andalus" pitchFamily="18" charset="-78"/>
              <a:ea typeface="Arial Unicode MS" pitchFamily="34" charset="-128"/>
              <a:cs typeface="Andalus" pitchFamily="18" charset="-78"/>
            </a:endParaRPr>
          </a:p>
          <a:p>
            <a:pPr>
              <a:buNone/>
            </a:pPr>
            <a:endParaRPr lang="en-US" sz="2400" dirty="0">
              <a:latin typeface="Andalus" pitchFamily="18" charset="-78"/>
              <a:ea typeface="Arial Unicode MS" pitchFamily="34" charset="-128"/>
              <a:cs typeface="Andalus" pitchFamily="18" charset="-78"/>
            </a:endParaRPr>
          </a:p>
        </p:txBody>
      </p:sp>
    </p:spTree>
  </p:cSld>
  <p:clrMapOvr>
    <a:masterClrMapping/>
  </p:clrMapOvr>
  <p:transition spd="slow">
    <p:pull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48" y="1928802"/>
            <a:ext cx="7315200" cy="4191000"/>
          </a:xfrm>
        </p:spPr>
        <p:txBody>
          <a:bodyPr/>
          <a:lstStyle/>
          <a:p>
            <a:pPr algn="just">
              <a:buFont typeface="Wingdings" pitchFamily="2" charset="2"/>
              <a:buChar char="Ø"/>
            </a:pPr>
            <a:r>
              <a:rPr lang="en-US" sz="2400" b="1" dirty="0">
                <a:solidFill>
                  <a:schemeClr val="tx1"/>
                </a:solidFill>
                <a:latin typeface="Andalus" pitchFamily="18" charset="-78"/>
                <a:ea typeface="Arial Unicode MS" pitchFamily="34" charset="-128"/>
                <a:cs typeface="Andalus" pitchFamily="18" charset="-78"/>
              </a:rPr>
              <a:t>List Your Property: </a:t>
            </a:r>
            <a:r>
              <a:rPr lang="en-US" sz="2400" dirty="0">
                <a:solidFill>
                  <a:schemeClr val="tx1"/>
                </a:solidFill>
                <a:latin typeface="Andalus" pitchFamily="18" charset="-78"/>
                <a:ea typeface="Arial Unicode MS" pitchFamily="34" charset="-128"/>
                <a:cs typeface="Andalus" pitchFamily="18" charset="-78"/>
              </a:rPr>
              <a:t>List of property will show with whole description </a:t>
            </a:r>
          </a:p>
          <a:p>
            <a:pPr algn="just">
              <a:buNone/>
            </a:pPr>
            <a:r>
              <a:rPr lang="en-US" sz="2400" dirty="0">
                <a:solidFill>
                  <a:schemeClr val="tx1"/>
                </a:solidFill>
                <a:latin typeface="Andalus" pitchFamily="18" charset="-78"/>
                <a:ea typeface="Arial Unicode MS" pitchFamily="34" charset="-128"/>
                <a:cs typeface="Andalus" pitchFamily="18" charset="-78"/>
              </a:rPr>
              <a:t>   </a:t>
            </a:r>
            <a:endParaRPr lang="en-IN" sz="2400" dirty="0">
              <a:solidFill>
                <a:schemeClr val="tx1"/>
              </a:solidFill>
              <a:latin typeface="Andalus" pitchFamily="18" charset="-78"/>
              <a:ea typeface="Arial Unicode MS" pitchFamily="34" charset="-128"/>
              <a:cs typeface="Andalus" pitchFamily="18" charset="-78"/>
            </a:endParaRPr>
          </a:p>
          <a:p>
            <a:pPr algn="just">
              <a:buFont typeface="Wingdings" pitchFamily="2" charset="2"/>
              <a:buChar char="Ø"/>
            </a:pPr>
            <a:r>
              <a:rPr lang="en-US" sz="2400" b="1" u="sng" dirty="0">
                <a:solidFill>
                  <a:schemeClr val="tx1"/>
                </a:solidFill>
                <a:latin typeface="Andalus" pitchFamily="18" charset="-78"/>
                <a:ea typeface="Arial Unicode MS" pitchFamily="34" charset="-128"/>
                <a:cs typeface="Andalus" pitchFamily="18" charset="-78"/>
              </a:rPr>
              <a:t>Sign up (Registration) Page: </a:t>
            </a:r>
            <a:endParaRPr lang="en-IN" sz="2400" dirty="0">
              <a:solidFill>
                <a:schemeClr val="tx1"/>
              </a:solidFill>
              <a:latin typeface="Andalus" pitchFamily="18" charset="-78"/>
              <a:ea typeface="Arial Unicode MS" pitchFamily="34" charset="-128"/>
              <a:cs typeface="Andalus" pitchFamily="18" charset="-78"/>
            </a:endParaRPr>
          </a:p>
          <a:p>
            <a:pPr algn="just">
              <a:buNone/>
            </a:pPr>
            <a:r>
              <a:rPr lang="en-US" sz="2400" dirty="0">
                <a:solidFill>
                  <a:schemeClr val="tx1"/>
                </a:solidFill>
                <a:latin typeface="Andalus" pitchFamily="18" charset="-78"/>
                <a:ea typeface="Arial Unicode MS" pitchFamily="34" charset="-128"/>
                <a:cs typeface="Andalus" pitchFamily="18" charset="-78"/>
              </a:rPr>
              <a:t>     On this page, user would be able to register. Users would be of following types</a:t>
            </a:r>
            <a:endParaRPr lang="en-IN" sz="2400" dirty="0">
              <a:solidFill>
                <a:schemeClr val="tx1"/>
              </a:solidFill>
              <a:latin typeface="Andalus" pitchFamily="18" charset="-78"/>
              <a:ea typeface="Arial Unicode MS" pitchFamily="34" charset="-128"/>
              <a:cs typeface="Andalus" pitchFamily="18" charset="-78"/>
            </a:endParaRPr>
          </a:p>
          <a:p>
            <a:pPr lvl="0" algn="just"/>
            <a:r>
              <a:rPr lang="en-US" sz="2400" dirty="0">
                <a:solidFill>
                  <a:schemeClr val="tx1"/>
                </a:solidFill>
                <a:latin typeface="Andalus" pitchFamily="18" charset="-78"/>
                <a:ea typeface="Arial Unicode MS" pitchFamily="34" charset="-128"/>
                <a:cs typeface="Andalus" pitchFamily="18" charset="-78"/>
              </a:rPr>
              <a:t>Property Seekers/General Browsers</a:t>
            </a:r>
            <a:endParaRPr lang="en-IN" sz="2400" dirty="0">
              <a:solidFill>
                <a:schemeClr val="tx1"/>
              </a:solidFill>
              <a:latin typeface="Andalus" pitchFamily="18" charset="-78"/>
              <a:ea typeface="Arial Unicode MS" pitchFamily="34" charset="-128"/>
              <a:cs typeface="Andalus" pitchFamily="18" charset="-78"/>
            </a:endParaRPr>
          </a:p>
          <a:p>
            <a:pPr lvl="0" algn="just"/>
            <a:r>
              <a:rPr lang="en-US" sz="2400" dirty="0">
                <a:solidFill>
                  <a:schemeClr val="tx1"/>
                </a:solidFill>
                <a:latin typeface="Andalus" pitchFamily="18" charset="-78"/>
                <a:ea typeface="Arial Unicode MS" pitchFamily="34" charset="-128"/>
                <a:cs typeface="Andalus" pitchFamily="18" charset="-78"/>
              </a:rPr>
              <a:t>Registered Buyers</a:t>
            </a:r>
            <a:endParaRPr lang="en-IN" sz="2400" dirty="0">
              <a:solidFill>
                <a:schemeClr val="tx1"/>
              </a:solidFill>
              <a:latin typeface="Andalus" pitchFamily="18" charset="-78"/>
              <a:ea typeface="Arial Unicode MS" pitchFamily="34" charset="-128"/>
              <a:cs typeface="Andalus" pitchFamily="18" charset="-78"/>
            </a:endParaRPr>
          </a:p>
          <a:p>
            <a:pPr lvl="0" algn="just"/>
            <a:r>
              <a:rPr lang="en-US" sz="2400" dirty="0">
                <a:solidFill>
                  <a:schemeClr val="tx1"/>
                </a:solidFill>
                <a:latin typeface="Andalus" pitchFamily="18" charset="-78"/>
                <a:ea typeface="Arial Unicode MS" pitchFamily="34" charset="-128"/>
                <a:cs typeface="Andalus" pitchFamily="18" charset="-78"/>
              </a:rPr>
              <a:t>Registered Owner</a:t>
            </a:r>
            <a:endParaRPr lang="en-IN" sz="2400" dirty="0">
              <a:solidFill>
                <a:schemeClr val="tx1"/>
              </a:solidFill>
              <a:latin typeface="Andalus" pitchFamily="18" charset="-78"/>
              <a:ea typeface="Arial Unicode MS" pitchFamily="34" charset="-128"/>
              <a:cs typeface="Andalus" pitchFamily="18" charset="-78"/>
            </a:endParaRPr>
          </a:p>
          <a:p>
            <a:pPr algn="just">
              <a:buNone/>
            </a:pPr>
            <a:endParaRPr lang="en-IN" sz="2400" dirty="0">
              <a:latin typeface="Andalus" pitchFamily="18" charset="-78"/>
              <a:cs typeface="Andalus" pitchFamily="18" charset="-78"/>
            </a:endParaRPr>
          </a:p>
        </p:txBody>
      </p:sp>
    </p:spTree>
  </p:cSld>
  <p:clrMapOvr>
    <a:masterClrMapping/>
  </p:clrMapOvr>
  <p:transition spd="slow">
    <p:pull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1643050"/>
            <a:ext cx="7315200" cy="4572032"/>
          </a:xfrm>
        </p:spPr>
        <p:txBody>
          <a:bodyPr/>
          <a:lstStyle/>
          <a:p>
            <a:pPr algn="just">
              <a:buFont typeface="Wingdings" pitchFamily="2" charset="2"/>
              <a:buChar char="Ø"/>
            </a:pPr>
            <a:r>
              <a:rPr lang="en-US" sz="2800" b="1" u="sng" dirty="0">
                <a:solidFill>
                  <a:schemeClr val="tx1"/>
                </a:solidFill>
                <a:latin typeface="Andalus" pitchFamily="18" charset="-78"/>
                <a:cs typeface="Andalus" pitchFamily="18" charset="-78"/>
              </a:rPr>
              <a:t>Sign in (Login) Page</a:t>
            </a:r>
          </a:p>
          <a:p>
            <a:pPr algn="just">
              <a:buNone/>
            </a:pPr>
            <a:endParaRPr lang="en-IN" sz="2800" dirty="0">
              <a:solidFill>
                <a:schemeClr val="tx1"/>
              </a:solidFill>
              <a:latin typeface="Andalus" pitchFamily="18" charset="-78"/>
              <a:cs typeface="Andalus" pitchFamily="18" charset="-78"/>
            </a:endParaRPr>
          </a:p>
          <a:p>
            <a:pPr algn="just"/>
            <a:r>
              <a:rPr lang="en-US" sz="2800" dirty="0">
                <a:solidFill>
                  <a:schemeClr val="tx1"/>
                </a:solidFill>
                <a:latin typeface="Andalus" pitchFamily="18" charset="-78"/>
                <a:cs typeface="Andalus" pitchFamily="18" charset="-78"/>
              </a:rPr>
              <a:t>There would be the following fields which would be mandatory for Login</a:t>
            </a:r>
            <a:endParaRPr lang="en-IN" sz="2800" dirty="0">
              <a:solidFill>
                <a:schemeClr val="tx1"/>
              </a:solidFill>
              <a:latin typeface="Andalus" pitchFamily="18" charset="-78"/>
              <a:cs typeface="Andalus" pitchFamily="18" charset="-78"/>
            </a:endParaRPr>
          </a:p>
          <a:p>
            <a:pPr lvl="0" algn="just"/>
            <a:r>
              <a:rPr lang="en-US" sz="2800" dirty="0">
                <a:solidFill>
                  <a:schemeClr val="tx1"/>
                </a:solidFill>
                <a:latin typeface="Andalus" pitchFamily="18" charset="-78"/>
                <a:cs typeface="Andalus" pitchFamily="18" charset="-78"/>
              </a:rPr>
              <a:t>Email Address</a:t>
            </a:r>
            <a:endParaRPr lang="en-IN" sz="2800" dirty="0">
              <a:solidFill>
                <a:schemeClr val="tx1"/>
              </a:solidFill>
              <a:latin typeface="Andalus" pitchFamily="18" charset="-78"/>
              <a:cs typeface="Andalus" pitchFamily="18" charset="-78"/>
            </a:endParaRPr>
          </a:p>
          <a:p>
            <a:pPr lvl="0" algn="just"/>
            <a:r>
              <a:rPr lang="en-US" sz="2800" dirty="0">
                <a:solidFill>
                  <a:schemeClr val="tx1"/>
                </a:solidFill>
                <a:latin typeface="Andalus" pitchFamily="18" charset="-78"/>
                <a:cs typeface="Andalus" pitchFamily="18" charset="-78"/>
              </a:rPr>
              <a:t>Password</a:t>
            </a:r>
            <a:endParaRPr lang="en-IN" sz="2800" dirty="0">
              <a:solidFill>
                <a:schemeClr val="tx1"/>
              </a:solidFill>
              <a:latin typeface="Andalus" pitchFamily="18" charset="-78"/>
              <a:cs typeface="Andalus" pitchFamily="18" charset="-78"/>
            </a:endParaRPr>
          </a:p>
          <a:p>
            <a:pPr algn="just">
              <a:buNone/>
            </a:pPr>
            <a:r>
              <a:rPr lang="en-US" sz="2800" dirty="0">
                <a:solidFill>
                  <a:schemeClr val="tx1"/>
                </a:solidFill>
                <a:latin typeface="Andalus" pitchFamily="18" charset="-78"/>
                <a:cs typeface="Andalus" pitchFamily="18" charset="-78"/>
              </a:rPr>
              <a:t>    Once the user fills these details, then that user would be taken to their profile page where there would be the following links</a:t>
            </a:r>
            <a:endParaRPr lang="en-IN" sz="2800" dirty="0">
              <a:solidFill>
                <a:schemeClr val="tx1"/>
              </a:solidFill>
              <a:latin typeface="Andalus" pitchFamily="18" charset="-78"/>
              <a:cs typeface="Andalus" pitchFamily="18" charset="-78"/>
            </a:endParaRPr>
          </a:p>
          <a:p>
            <a:pPr lvl="0" algn="just"/>
            <a:r>
              <a:rPr lang="en-US" sz="2800" dirty="0">
                <a:solidFill>
                  <a:schemeClr val="tx1"/>
                </a:solidFill>
                <a:latin typeface="Andalus" pitchFamily="18" charset="-78"/>
                <a:cs typeface="Andalus" pitchFamily="18" charset="-78"/>
              </a:rPr>
              <a:t>Forgot  Password</a:t>
            </a:r>
            <a:endParaRPr lang="en-IN" sz="2800" dirty="0">
              <a:solidFill>
                <a:schemeClr val="tx1"/>
              </a:solidFill>
              <a:latin typeface="Andalus" pitchFamily="18" charset="-78"/>
              <a:cs typeface="Andalus" pitchFamily="18" charset="-78"/>
            </a:endParaRPr>
          </a:p>
          <a:p>
            <a:pPr algn="just"/>
            <a:endParaRPr lang="en-IN" sz="2800" dirty="0">
              <a:latin typeface="Andalus" pitchFamily="18" charset="-78"/>
              <a:ea typeface="Arial Unicode MS" pitchFamily="34" charset="-128"/>
              <a:cs typeface="Andalus" pitchFamily="18" charset="-78"/>
            </a:endParaRPr>
          </a:p>
        </p:txBody>
      </p:sp>
    </p:spTree>
  </p:cSld>
  <p:clrMapOvr>
    <a:masterClrMapping/>
  </p:clrMapOvr>
  <p:transition spd="slow">
    <p:pull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786" y="1571612"/>
            <a:ext cx="7315200" cy="4191000"/>
          </a:xfrm>
        </p:spPr>
        <p:txBody>
          <a:bodyPr/>
          <a:lstStyle/>
          <a:p>
            <a:pPr algn="just">
              <a:buFont typeface="Wingdings" pitchFamily="2" charset="2"/>
              <a:buChar char="Ø"/>
            </a:pPr>
            <a:r>
              <a:rPr lang="en-IN" sz="2000" b="1" dirty="0">
                <a:solidFill>
                  <a:schemeClr val="tx1"/>
                </a:solidFill>
                <a:latin typeface="Andalus" pitchFamily="18" charset="-78"/>
                <a:cs typeface="Andalus" pitchFamily="18" charset="-78"/>
              </a:rPr>
              <a:t> </a:t>
            </a:r>
            <a:r>
              <a:rPr lang="en-US" sz="2000" b="1" dirty="0">
                <a:solidFill>
                  <a:schemeClr val="tx1"/>
                </a:solidFill>
                <a:latin typeface="Andalus" pitchFamily="18" charset="-78"/>
                <a:cs typeface="Andalus" pitchFamily="18" charset="-78"/>
              </a:rPr>
              <a:t>List Your Properties or (Add Property) </a:t>
            </a:r>
          </a:p>
          <a:p>
            <a:pPr algn="just">
              <a:buNone/>
            </a:pPr>
            <a:r>
              <a:rPr lang="en-IN" sz="2000" dirty="0">
                <a:solidFill>
                  <a:schemeClr val="tx1"/>
                </a:solidFill>
                <a:latin typeface="Andalus" pitchFamily="18" charset="-78"/>
                <a:cs typeface="Andalus" pitchFamily="18" charset="-78"/>
              </a:rPr>
              <a:t>   </a:t>
            </a:r>
            <a:r>
              <a:rPr lang="en-US" sz="2000" dirty="0">
                <a:solidFill>
                  <a:schemeClr val="tx1"/>
                </a:solidFill>
                <a:latin typeface="Andalus" pitchFamily="18" charset="-78"/>
                <a:cs typeface="Andalus" pitchFamily="18" charset="-78"/>
              </a:rPr>
              <a:t> After a user Sign in he must be taken to the add a property.</a:t>
            </a:r>
          </a:p>
          <a:p>
            <a:pPr algn="just">
              <a:buNone/>
            </a:pPr>
            <a:r>
              <a:rPr lang="en-IN" sz="2000" dirty="0">
                <a:solidFill>
                  <a:schemeClr val="tx1"/>
                </a:solidFill>
                <a:latin typeface="Andalus" pitchFamily="18" charset="-78"/>
                <a:cs typeface="Andalus" pitchFamily="18" charset="-78"/>
              </a:rPr>
              <a:t>    </a:t>
            </a:r>
            <a:r>
              <a:rPr lang="en-US" sz="2000" dirty="0">
                <a:solidFill>
                  <a:schemeClr val="tx1"/>
                </a:solidFill>
                <a:latin typeface="Andalus" pitchFamily="18" charset="-78"/>
                <a:ea typeface="Arial Unicode MS" pitchFamily="34" charset="-128"/>
                <a:cs typeface="Andalus" pitchFamily="18" charset="-78"/>
              </a:rPr>
              <a:t>There would be the following property categories only. Nobody can add more categories. The user can only choose one category here. </a:t>
            </a:r>
          </a:p>
          <a:p>
            <a:pPr algn="just">
              <a:buNone/>
            </a:pPr>
            <a:endParaRPr lang="en-IN" sz="2000" dirty="0">
              <a:solidFill>
                <a:schemeClr val="tx1"/>
              </a:solidFill>
              <a:latin typeface="Andalus" pitchFamily="18" charset="-78"/>
              <a:ea typeface="Arial Unicode MS" pitchFamily="34" charset="-128"/>
              <a:cs typeface="Andalus" pitchFamily="18" charset="-78"/>
            </a:endParaRPr>
          </a:p>
          <a:p>
            <a:pPr algn="just">
              <a:buNone/>
            </a:pPr>
            <a:r>
              <a:rPr lang="en-US" sz="2000" dirty="0">
                <a:solidFill>
                  <a:schemeClr val="tx1"/>
                </a:solidFill>
                <a:latin typeface="Andalus" pitchFamily="18" charset="-78"/>
                <a:ea typeface="Arial Unicode MS" pitchFamily="34" charset="-128"/>
                <a:cs typeface="Andalus" pitchFamily="18" charset="-78"/>
              </a:rPr>
              <a:t>      These are the static categories.	</a:t>
            </a:r>
          </a:p>
          <a:p>
            <a:pPr algn="just">
              <a:buNone/>
            </a:pPr>
            <a:endParaRPr lang="en-IN" sz="2000" dirty="0">
              <a:solidFill>
                <a:schemeClr val="tx1"/>
              </a:solidFill>
              <a:latin typeface="Andalus" pitchFamily="18" charset="-78"/>
              <a:ea typeface="Arial Unicode MS" pitchFamily="34" charset="-128"/>
              <a:cs typeface="Andalus" pitchFamily="18" charset="-78"/>
            </a:endParaRPr>
          </a:p>
          <a:p>
            <a:pPr algn="just"/>
            <a:r>
              <a:rPr lang="en-US" sz="2000" dirty="0">
                <a:solidFill>
                  <a:schemeClr val="tx1"/>
                </a:solidFill>
                <a:latin typeface="Andalus" pitchFamily="18" charset="-78"/>
                <a:ea typeface="Arial Unicode MS" pitchFamily="34" charset="-128"/>
                <a:cs typeface="Andalus" pitchFamily="18" charset="-78"/>
              </a:rPr>
              <a:t>  *Category:	 Select	</a:t>
            </a:r>
            <a:r>
              <a:rPr lang="en-US" sz="2000" dirty="0">
                <a:latin typeface="Andalus" pitchFamily="18" charset="-78"/>
                <a:ea typeface="Arial Unicode MS" pitchFamily="34" charset="-128"/>
                <a:cs typeface="Andalus" pitchFamily="18" charset="-78"/>
              </a:rPr>
              <a:t>                </a:t>
            </a:r>
            <a:r>
              <a:rPr lang="en-US" sz="2000" dirty="0">
                <a:solidFill>
                  <a:schemeClr val="tx1"/>
                </a:solidFill>
                <a:latin typeface="Andalus" pitchFamily="18" charset="-78"/>
                <a:ea typeface="Arial Unicode MS" pitchFamily="34" charset="-128"/>
                <a:cs typeface="Andalus" pitchFamily="18" charset="-78"/>
              </a:rPr>
              <a:t>TEXT BOX   DROP DOWN</a:t>
            </a:r>
            <a:endParaRPr lang="en-IN" sz="2000" dirty="0">
              <a:solidFill>
                <a:schemeClr val="tx1"/>
              </a:solidFill>
              <a:latin typeface="Andalus" pitchFamily="18" charset="-78"/>
              <a:ea typeface="Arial Unicode MS" pitchFamily="34" charset="-128"/>
              <a:cs typeface="Andalus" pitchFamily="18" charset="-78"/>
            </a:endParaRPr>
          </a:p>
          <a:p>
            <a:pPr algn="just"/>
            <a:r>
              <a:rPr lang="en-US" sz="2000" dirty="0">
                <a:solidFill>
                  <a:schemeClr val="tx1"/>
                </a:solidFill>
                <a:latin typeface="Andalus" pitchFamily="18" charset="-78"/>
                <a:ea typeface="Arial Unicode MS" pitchFamily="34" charset="-128"/>
                <a:cs typeface="Andalus" pitchFamily="18" charset="-78"/>
              </a:rPr>
              <a:t>   Residential Property – For Rent</a:t>
            </a:r>
            <a:endParaRPr lang="en-IN" sz="2000" dirty="0">
              <a:solidFill>
                <a:schemeClr val="tx1"/>
              </a:solidFill>
              <a:latin typeface="Andalus" pitchFamily="18" charset="-78"/>
              <a:ea typeface="Arial Unicode MS" pitchFamily="34" charset="-128"/>
              <a:cs typeface="Andalus" pitchFamily="18" charset="-78"/>
            </a:endParaRPr>
          </a:p>
          <a:p>
            <a:pPr algn="just"/>
            <a:r>
              <a:rPr lang="en-US" sz="2000" dirty="0">
                <a:solidFill>
                  <a:schemeClr val="tx1"/>
                </a:solidFill>
                <a:latin typeface="Andalus" pitchFamily="18" charset="-78"/>
                <a:ea typeface="Arial Unicode MS" pitchFamily="34" charset="-128"/>
                <a:cs typeface="Andalus" pitchFamily="18" charset="-78"/>
              </a:rPr>
              <a:t>   Commercial Property – For Rent	</a:t>
            </a:r>
            <a:endParaRPr lang="en-IN" sz="2000" dirty="0">
              <a:solidFill>
                <a:schemeClr val="tx1"/>
              </a:solidFill>
              <a:latin typeface="Andalus" pitchFamily="18" charset="-78"/>
              <a:ea typeface="Arial Unicode MS" pitchFamily="34" charset="-128"/>
              <a:cs typeface="Andalus" pitchFamily="18" charset="-78"/>
            </a:endParaRPr>
          </a:p>
          <a:p>
            <a:pPr algn="just"/>
            <a:r>
              <a:rPr lang="en-US" sz="2000" dirty="0">
                <a:solidFill>
                  <a:schemeClr val="tx1"/>
                </a:solidFill>
                <a:latin typeface="Andalus" pitchFamily="18" charset="-78"/>
                <a:ea typeface="Arial Unicode MS" pitchFamily="34" charset="-128"/>
                <a:cs typeface="Andalus" pitchFamily="18" charset="-78"/>
              </a:rPr>
              <a:t>  *City:                                                            TEXT BOX</a:t>
            </a:r>
            <a:endParaRPr lang="en-IN" sz="2000" dirty="0">
              <a:solidFill>
                <a:schemeClr val="tx1"/>
              </a:solidFill>
              <a:latin typeface="Andalus" pitchFamily="18" charset="-78"/>
              <a:ea typeface="Arial Unicode MS" pitchFamily="34" charset="-128"/>
              <a:cs typeface="Andalus" pitchFamily="18" charset="-78"/>
            </a:endParaRPr>
          </a:p>
          <a:p>
            <a:pPr algn="just"/>
            <a:r>
              <a:rPr lang="en-US" sz="2000" dirty="0">
                <a:latin typeface="Andalus" pitchFamily="18" charset="-78"/>
                <a:ea typeface="Arial Unicode MS" pitchFamily="34" charset="-128"/>
                <a:cs typeface="Andalus" pitchFamily="18" charset="-78"/>
              </a:rPr>
              <a:t>  </a:t>
            </a:r>
            <a:r>
              <a:rPr lang="en-US" sz="2000" dirty="0">
                <a:solidFill>
                  <a:schemeClr val="tx1"/>
                </a:solidFill>
                <a:latin typeface="Andalus" pitchFamily="18" charset="-78"/>
                <a:ea typeface="Arial Unicode MS" pitchFamily="34" charset="-128"/>
                <a:cs typeface="Andalus" pitchFamily="18" charset="-78"/>
              </a:rPr>
              <a:t>*State:				           DROP DOWN</a:t>
            </a:r>
            <a:br>
              <a:rPr lang="en-US" sz="2000" dirty="0">
                <a:solidFill>
                  <a:schemeClr val="tx1"/>
                </a:solidFill>
                <a:latin typeface="Andalus" pitchFamily="18" charset="-78"/>
                <a:ea typeface="Arial Unicode MS" pitchFamily="34" charset="-128"/>
                <a:cs typeface="Andalus" pitchFamily="18" charset="-78"/>
              </a:rPr>
            </a:br>
            <a:endParaRPr lang="en-IN" sz="2000" dirty="0">
              <a:latin typeface="Andalus" pitchFamily="18" charset="-78"/>
              <a:ea typeface="Arial Unicode MS" pitchFamily="34" charset="-128"/>
              <a:cs typeface="Andalus" pitchFamily="18" charset="-78"/>
            </a:endParaRPr>
          </a:p>
        </p:txBody>
      </p:sp>
    </p:spTree>
  </p:cSld>
  <p:clrMapOvr>
    <a:masterClrMapping/>
  </p:clrMapOvr>
  <p:transition spd="slow">
    <p:pull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Andalus" pitchFamily="18" charset="-78"/>
                <a:ea typeface="Arial Unicode MS" pitchFamily="34" charset="-128"/>
                <a:cs typeface="Andalus" pitchFamily="18" charset="-78"/>
              </a:rPr>
              <a:t>TECHNOLOGY USED</a:t>
            </a:r>
            <a:endParaRPr lang="en-IN" sz="4000" dirty="0">
              <a:latin typeface="Andalus" pitchFamily="18" charset="-78"/>
              <a:ea typeface="Arial Unicode MS" pitchFamily="34" charset="-128"/>
              <a:cs typeface="Andalus" pitchFamily="18" charset="-78"/>
            </a:endParaRPr>
          </a:p>
        </p:txBody>
      </p:sp>
      <p:sp>
        <p:nvSpPr>
          <p:cNvPr id="3" name="Content Placeholder 2"/>
          <p:cNvSpPr>
            <a:spLocks noGrp="1"/>
          </p:cNvSpPr>
          <p:nvPr>
            <p:ph idx="1"/>
          </p:nvPr>
        </p:nvSpPr>
        <p:spPr>
          <a:xfrm>
            <a:off x="785786" y="2143116"/>
            <a:ext cx="7315200" cy="4191000"/>
          </a:xfrm>
        </p:spPr>
        <p:txBody>
          <a:bodyPr/>
          <a:lstStyle/>
          <a:p>
            <a:r>
              <a:rPr lang="en-US" sz="2800" dirty="0">
                <a:latin typeface="Andalus" pitchFamily="18" charset="-78"/>
                <a:ea typeface="Arial Unicode MS" pitchFamily="34" charset="-128"/>
                <a:cs typeface="Andalus" pitchFamily="18" charset="-78"/>
              </a:rPr>
              <a:t>FRONT END</a:t>
            </a:r>
          </a:p>
          <a:p>
            <a:pPr lvl="1"/>
            <a:r>
              <a:rPr lang="en-US" dirty="0">
                <a:latin typeface="Andalus" pitchFamily="18" charset="-78"/>
                <a:ea typeface="Arial Unicode MS" pitchFamily="34" charset="-128"/>
                <a:cs typeface="Andalus" pitchFamily="18" charset="-78"/>
              </a:rPr>
              <a:t>PHP 5.4 </a:t>
            </a:r>
          </a:p>
          <a:p>
            <a:pPr lvl="1"/>
            <a:endParaRPr lang="en-US" dirty="0">
              <a:latin typeface="Andalus" pitchFamily="18" charset="-78"/>
              <a:ea typeface="Arial Unicode MS" pitchFamily="34" charset="-128"/>
              <a:cs typeface="Andalus" pitchFamily="18" charset="-78"/>
            </a:endParaRPr>
          </a:p>
          <a:p>
            <a:r>
              <a:rPr lang="en-US" sz="2800" dirty="0">
                <a:latin typeface="Andalus" pitchFamily="18" charset="-78"/>
                <a:ea typeface="Arial Unicode MS" pitchFamily="34" charset="-128"/>
                <a:cs typeface="Andalus" pitchFamily="18" charset="-78"/>
              </a:rPr>
              <a:t>BACK END</a:t>
            </a:r>
          </a:p>
          <a:p>
            <a:pPr lvl="1"/>
            <a:r>
              <a:rPr lang="en-US" dirty="0">
                <a:latin typeface="Andalus" pitchFamily="18" charset="-78"/>
                <a:ea typeface="Arial Unicode MS" pitchFamily="34" charset="-128"/>
                <a:cs typeface="Andalus" pitchFamily="18" charset="-78"/>
              </a:rPr>
              <a:t>MYSQL 5.2</a:t>
            </a:r>
          </a:p>
          <a:p>
            <a:pPr lvl="1"/>
            <a:endParaRPr lang="en-US" dirty="0">
              <a:latin typeface="Andalus" pitchFamily="18" charset="-78"/>
              <a:ea typeface="Arial Unicode MS" pitchFamily="34" charset="-128"/>
              <a:cs typeface="Andalus" pitchFamily="18" charset="-78"/>
            </a:endParaRPr>
          </a:p>
          <a:p>
            <a:r>
              <a:rPr lang="en-US" sz="2800" dirty="0">
                <a:latin typeface="Andalus" pitchFamily="18" charset="-78"/>
                <a:ea typeface="Arial Unicode MS" pitchFamily="34" charset="-128"/>
                <a:cs typeface="Andalus" pitchFamily="18" charset="-78"/>
              </a:rPr>
              <a:t>WEB SERVER</a:t>
            </a:r>
          </a:p>
          <a:p>
            <a:pPr lvl="1"/>
            <a:r>
              <a:rPr lang="en-US" dirty="0">
                <a:latin typeface="Andalus" pitchFamily="18" charset="-78"/>
                <a:ea typeface="Arial Unicode MS" pitchFamily="34" charset="-128"/>
                <a:cs typeface="Andalus" pitchFamily="18" charset="-78"/>
              </a:rPr>
              <a:t>WAMP SERVER</a:t>
            </a:r>
          </a:p>
          <a:p>
            <a:endParaRPr lang="en-IN" sz="2800" dirty="0">
              <a:latin typeface="Andalus" pitchFamily="18" charset="-78"/>
              <a:ea typeface="Arial Unicode MS" pitchFamily="34" charset="-128"/>
              <a:cs typeface="Andalus" pitchFamily="18" charset="-78"/>
            </a:endParaRPr>
          </a:p>
        </p:txBody>
      </p:sp>
    </p:spTree>
  </p:cSld>
  <p:clrMapOvr>
    <a:masterClrMapping/>
  </p:clrMapOvr>
  <p:transition spd="slow">
    <p:pull dir="r"/>
  </p:transition>
</p:sld>
</file>

<file path=ppt/theme/theme1.xml><?xml version="1.0" encoding="utf-8"?>
<a:theme xmlns:a="http://schemas.openxmlformats.org/drawingml/2006/main" name="powerpoint-template">
  <a:themeElements>
    <a:clrScheme name="">
      <a:dk1>
        <a:srgbClr val="4D4D4D"/>
      </a:dk1>
      <a:lt1>
        <a:srgbClr val="FFFFFF"/>
      </a:lt1>
      <a:dk2>
        <a:srgbClr val="4D4D4D"/>
      </a:dk2>
      <a:lt2>
        <a:srgbClr val="410D05"/>
      </a:lt2>
      <a:accent1>
        <a:srgbClr val="A24300"/>
      </a:accent1>
      <a:accent2>
        <a:srgbClr val="F16909"/>
      </a:accent2>
      <a:accent3>
        <a:srgbClr val="FFFFFF"/>
      </a:accent3>
      <a:accent4>
        <a:srgbClr val="404040"/>
      </a:accent4>
      <a:accent5>
        <a:srgbClr val="CEB0AA"/>
      </a:accent5>
      <a:accent6>
        <a:srgbClr val="DA5E07"/>
      </a:accent6>
      <a:hlink>
        <a:srgbClr val="FF991D"/>
      </a:hlink>
      <a:folHlink>
        <a:srgbClr val="FFFFFF"/>
      </a:folHlink>
    </a:clrScheme>
    <a:fontScheme name="powerpoint-template-24">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IN"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IN" sz="2400" b="0" i="0" u="none" strike="noStrike" cap="none" normalizeH="0" baseline="0" smtClean="0">
            <a:ln>
              <a:noFill/>
            </a:ln>
            <a:solidFill>
              <a:schemeClr val="tx1"/>
            </a:solidFill>
            <a:effectLst/>
            <a:latin typeface="Arial" charset="0"/>
          </a:defRPr>
        </a:defPPr>
      </a:lstStyle>
    </a:lnDef>
  </a:objectDefaults>
  <a:extraClrSchemeLst>
    <a:extraClrScheme>
      <a:clrScheme name="powerpoint-template-24 1">
        <a:dk1>
          <a:srgbClr val="4D4D4D"/>
        </a:dk1>
        <a:lt1>
          <a:srgbClr val="FFFFFF"/>
        </a:lt1>
        <a:dk2>
          <a:srgbClr val="4D4D4D"/>
        </a:dk2>
        <a:lt2>
          <a:srgbClr val="CC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2">
        <a:dk1>
          <a:srgbClr val="4D4D4D"/>
        </a:dk1>
        <a:lt1>
          <a:srgbClr val="FFFFFF"/>
        </a:lt1>
        <a:dk2>
          <a:srgbClr val="4D4D4D"/>
        </a:dk2>
        <a:lt2>
          <a:srgbClr val="FBB240"/>
        </a:lt2>
        <a:accent1>
          <a:srgbClr val="FFC842"/>
        </a:accent1>
        <a:accent2>
          <a:srgbClr val="FED06E"/>
        </a:accent2>
        <a:accent3>
          <a:srgbClr val="FFFFFF"/>
        </a:accent3>
        <a:accent4>
          <a:srgbClr val="404040"/>
        </a:accent4>
        <a:accent5>
          <a:srgbClr val="FFE0B0"/>
        </a:accent5>
        <a:accent6>
          <a:srgbClr val="E6BC63"/>
        </a:accent6>
        <a:hlink>
          <a:srgbClr val="FDDB9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3">
        <a:dk1>
          <a:srgbClr val="4D4D4D"/>
        </a:dk1>
        <a:lt1>
          <a:srgbClr val="FFFFFF"/>
        </a:lt1>
        <a:dk2>
          <a:srgbClr val="4D4D4D"/>
        </a:dk2>
        <a:lt2>
          <a:srgbClr val="FE564C"/>
        </a:lt2>
        <a:accent1>
          <a:srgbClr val="FFC842"/>
        </a:accent1>
        <a:accent2>
          <a:srgbClr val="FED06E"/>
        </a:accent2>
        <a:accent3>
          <a:srgbClr val="FFFFFF"/>
        </a:accent3>
        <a:accent4>
          <a:srgbClr val="404040"/>
        </a:accent4>
        <a:accent5>
          <a:srgbClr val="FFE0B0"/>
        </a:accent5>
        <a:accent6>
          <a:srgbClr val="E6BC63"/>
        </a:accent6>
        <a:hlink>
          <a:srgbClr val="FDDB9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4">
        <a:dk1>
          <a:srgbClr val="4D4D4D"/>
        </a:dk1>
        <a:lt1>
          <a:srgbClr val="FFFFFF"/>
        </a:lt1>
        <a:dk2>
          <a:srgbClr val="4D4D4D"/>
        </a:dk2>
        <a:lt2>
          <a:srgbClr val="BB2A32"/>
        </a:lt2>
        <a:accent1>
          <a:srgbClr val="FFC842"/>
        </a:accent1>
        <a:accent2>
          <a:srgbClr val="FED06E"/>
        </a:accent2>
        <a:accent3>
          <a:srgbClr val="FFFFFF"/>
        </a:accent3>
        <a:accent4>
          <a:srgbClr val="404040"/>
        </a:accent4>
        <a:accent5>
          <a:srgbClr val="FFE0B0"/>
        </a:accent5>
        <a:accent6>
          <a:srgbClr val="E6BC63"/>
        </a:accent6>
        <a:hlink>
          <a:srgbClr val="FDDB9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5">
        <a:dk1>
          <a:srgbClr val="4D4D4D"/>
        </a:dk1>
        <a:lt1>
          <a:srgbClr val="FFFFFF"/>
        </a:lt1>
        <a:dk2>
          <a:srgbClr val="4D4D4D"/>
        </a:dk2>
        <a:lt2>
          <a:srgbClr val="E84A25"/>
        </a:lt2>
        <a:accent1>
          <a:srgbClr val="ED6A24"/>
        </a:accent1>
        <a:accent2>
          <a:srgbClr val="F99E1C"/>
        </a:accent2>
        <a:accent3>
          <a:srgbClr val="FFFFFF"/>
        </a:accent3>
        <a:accent4>
          <a:srgbClr val="404040"/>
        </a:accent4>
        <a:accent5>
          <a:srgbClr val="F4B9AC"/>
        </a:accent5>
        <a:accent6>
          <a:srgbClr val="E28F18"/>
        </a:accent6>
        <a:hlink>
          <a:srgbClr val="F1B545"/>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6">
        <a:dk1>
          <a:srgbClr val="4D4D4D"/>
        </a:dk1>
        <a:lt1>
          <a:srgbClr val="FFFFFF"/>
        </a:lt1>
        <a:dk2>
          <a:srgbClr val="4D4D4D"/>
        </a:dk2>
        <a:lt2>
          <a:srgbClr val="B92D14"/>
        </a:lt2>
        <a:accent1>
          <a:srgbClr val="D34E13"/>
        </a:accent1>
        <a:accent2>
          <a:srgbClr val="DC9009"/>
        </a:accent2>
        <a:accent3>
          <a:srgbClr val="FFFFFF"/>
        </a:accent3>
        <a:accent4>
          <a:srgbClr val="404040"/>
        </a:accent4>
        <a:accent5>
          <a:srgbClr val="E6B2AA"/>
        </a:accent5>
        <a:accent6>
          <a:srgbClr val="C78207"/>
        </a:accent6>
        <a:hlink>
          <a:srgbClr val="EEC633"/>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7">
        <a:dk1>
          <a:srgbClr val="4D4D4D"/>
        </a:dk1>
        <a:lt1>
          <a:srgbClr val="FFFFFF"/>
        </a:lt1>
        <a:dk2>
          <a:srgbClr val="4D4D4D"/>
        </a:dk2>
        <a:lt2>
          <a:srgbClr val="AE6310"/>
        </a:lt2>
        <a:accent1>
          <a:srgbClr val="E79613"/>
        </a:accent1>
        <a:accent2>
          <a:srgbClr val="E1720D"/>
        </a:accent2>
        <a:accent3>
          <a:srgbClr val="FFFFFF"/>
        </a:accent3>
        <a:accent4>
          <a:srgbClr val="404040"/>
        </a:accent4>
        <a:accent5>
          <a:srgbClr val="F1C9AA"/>
        </a:accent5>
        <a:accent6>
          <a:srgbClr val="CC670B"/>
        </a:accent6>
        <a:hlink>
          <a:srgbClr val="C6470A"/>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8">
        <a:dk1>
          <a:srgbClr val="4D4D4D"/>
        </a:dk1>
        <a:lt1>
          <a:srgbClr val="FFFFFF"/>
        </a:lt1>
        <a:dk2>
          <a:srgbClr val="4D4D4D"/>
        </a:dk2>
        <a:lt2>
          <a:srgbClr val="AF5612"/>
        </a:lt2>
        <a:accent1>
          <a:srgbClr val="CB882F"/>
        </a:accent1>
        <a:accent2>
          <a:srgbClr val="E7C432"/>
        </a:accent2>
        <a:accent3>
          <a:srgbClr val="FFFFFF"/>
        </a:accent3>
        <a:accent4>
          <a:srgbClr val="404040"/>
        </a:accent4>
        <a:accent5>
          <a:srgbClr val="E2C3AD"/>
        </a:accent5>
        <a:accent6>
          <a:srgbClr val="D1B12C"/>
        </a:accent6>
        <a:hlink>
          <a:srgbClr val="EECA34"/>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9">
        <a:dk1>
          <a:srgbClr val="4D4D4D"/>
        </a:dk1>
        <a:lt1>
          <a:srgbClr val="FFFFFF"/>
        </a:lt1>
        <a:dk2>
          <a:srgbClr val="4D4D4D"/>
        </a:dk2>
        <a:lt2>
          <a:srgbClr val="9A5E40"/>
        </a:lt2>
        <a:accent1>
          <a:srgbClr val="AE7750"/>
        </a:accent1>
        <a:accent2>
          <a:srgbClr val="C08D60"/>
        </a:accent2>
        <a:accent3>
          <a:srgbClr val="FFFFFF"/>
        </a:accent3>
        <a:accent4>
          <a:srgbClr val="404040"/>
        </a:accent4>
        <a:accent5>
          <a:srgbClr val="D3BDB3"/>
        </a:accent5>
        <a:accent6>
          <a:srgbClr val="AE7F56"/>
        </a:accent6>
        <a:hlink>
          <a:srgbClr val="CCA47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0">
        <a:dk1>
          <a:srgbClr val="4D4D4D"/>
        </a:dk1>
        <a:lt1>
          <a:srgbClr val="FFFFFF"/>
        </a:lt1>
        <a:dk2>
          <a:srgbClr val="4D4D4D"/>
        </a:dk2>
        <a:lt2>
          <a:srgbClr val="D1BB77"/>
        </a:lt2>
        <a:accent1>
          <a:srgbClr val="DBBA87"/>
        </a:accent1>
        <a:accent2>
          <a:srgbClr val="E0B265"/>
        </a:accent2>
        <a:accent3>
          <a:srgbClr val="FFFFFF"/>
        </a:accent3>
        <a:accent4>
          <a:srgbClr val="404040"/>
        </a:accent4>
        <a:accent5>
          <a:srgbClr val="EAD9C3"/>
        </a:accent5>
        <a:accent6>
          <a:srgbClr val="CBA15B"/>
        </a:accent6>
        <a:hlink>
          <a:srgbClr val="E9C277"/>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1">
        <a:dk1>
          <a:srgbClr val="4D4D4D"/>
        </a:dk1>
        <a:lt1>
          <a:srgbClr val="FFFFFF"/>
        </a:lt1>
        <a:dk2>
          <a:srgbClr val="4D4D4D"/>
        </a:dk2>
        <a:lt2>
          <a:srgbClr val="45762A"/>
        </a:lt2>
        <a:accent1>
          <a:srgbClr val="42934C"/>
        </a:accent1>
        <a:accent2>
          <a:srgbClr val="34B66A"/>
        </a:accent2>
        <a:accent3>
          <a:srgbClr val="FFFFFF"/>
        </a:accent3>
        <a:accent4>
          <a:srgbClr val="404040"/>
        </a:accent4>
        <a:accent5>
          <a:srgbClr val="B0C8B2"/>
        </a:accent5>
        <a:accent6>
          <a:srgbClr val="2EA55F"/>
        </a:accent6>
        <a:hlink>
          <a:srgbClr val="34C8D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2">
        <a:dk1>
          <a:srgbClr val="4D4D4D"/>
        </a:dk1>
        <a:lt1>
          <a:srgbClr val="FFFFFF"/>
        </a:lt1>
        <a:dk2>
          <a:srgbClr val="4D4D4D"/>
        </a:dk2>
        <a:lt2>
          <a:srgbClr val="45762A"/>
        </a:lt2>
        <a:accent1>
          <a:srgbClr val="42934C"/>
        </a:accent1>
        <a:accent2>
          <a:srgbClr val="34B66A"/>
        </a:accent2>
        <a:accent3>
          <a:srgbClr val="FFFFFF"/>
        </a:accent3>
        <a:accent4>
          <a:srgbClr val="404040"/>
        </a:accent4>
        <a:accent5>
          <a:srgbClr val="B0C8B2"/>
        </a:accent5>
        <a:accent6>
          <a:srgbClr val="2EA55F"/>
        </a:accent6>
        <a:hlink>
          <a:srgbClr val="34C8D1"/>
        </a:hlink>
        <a:folHlink>
          <a:srgbClr val="FFFFFF"/>
        </a:folHlink>
      </a:clrScheme>
      <a:clrMap bg1="lt1" tx1="dk1" bg2="lt2" tx2="dk2" accent1="accent1" accent2="accent2" accent3="accent3" accent4="accent4" accent5="accent5" accent6="accent6" hlink="hlink" folHlink="folHlink"/>
    </a:extraClrScheme>
    <a:extraClrScheme>
      <a:clrScheme name="powerpoint-template-24 13">
        <a:dk1>
          <a:srgbClr val="4D4D4D"/>
        </a:dk1>
        <a:lt1>
          <a:srgbClr val="FFFFFF"/>
        </a:lt1>
        <a:dk2>
          <a:srgbClr val="4D4D4D"/>
        </a:dk2>
        <a:lt2>
          <a:srgbClr val="45762A"/>
        </a:lt2>
        <a:accent1>
          <a:srgbClr val="42934C"/>
        </a:accent1>
        <a:accent2>
          <a:srgbClr val="34B66A"/>
        </a:accent2>
        <a:accent3>
          <a:srgbClr val="FFFFFF"/>
        </a:accent3>
        <a:accent4>
          <a:srgbClr val="404040"/>
        </a:accent4>
        <a:accent5>
          <a:srgbClr val="B0C8B2"/>
        </a:accent5>
        <a:accent6>
          <a:srgbClr val="2EA55F"/>
        </a:accent6>
        <a:hlink>
          <a:srgbClr val="34C8D1"/>
        </a:hlink>
        <a:folHlink>
          <a:srgbClr val="D3D3D3"/>
        </a:folHlink>
      </a:clrScheme>
      <a:clrMap bg1="lt1" tx1="dk1" bg2="lt2" tx2="dk2" accent1="accent1" accent2="accent2" accent3="accent3" accent4="accent4" accent5="accent5" accent6="accent6" hlink="hlink" folHlink="folHlink"/>
    </a:extraClrScheme>
    <a:extraClrScheme>
      <a:clrScheme name="powerpoint-template-24 14">
        <a:dk1>
          <a:srgbClr val="FFFFFF"/>
        </a:dk1>
        <a:lt1>
          <a:srgbClr val="FFFFFF"/>
        </a:lt1>
        <a:dk2>
          <a:srgbClr val="FFFFFF"/>
        </a:dk2>
        <a:lt2>
          <a:srgbClr val="45762A"/>
        </a:lt2>
        <a:accent1>
          <a:srgbClr val="42934C"/>
        </a:accent1>
        <a:accent2>
          <a:srgbClr val="34B66A"/>
        </a:accent2>
        <a:accent3>
          <a:srgbClr val="FFFFFF"/>
        </a:accent3>
        <a:accent4>
          <a:srgbClr val="DADADA"/>
        </a:accent4>
        <a:accent5>
          <a:srgbClr val="B0C8B2"/>
        </a:accent5>
        <a:accent6>
          <a:srgbClr val="2EA55F"/>
        </a:accent6>
        <a:hlink>
          <a:srgbClr val="34C8D1"/>
        </a:hlink>
        <a:folHlink>
          <a:srgbClr val="FFFFFF"/>
        </a:folHlink>
      </a:clrScheme>
      <a:clrMap bg1="lt1" tx1="dk1" bg2="lt2" tx2="dk2" accent1="accent1" accent2="accent2" accent3="accent3" accent4="accent4" accent5="accent5" accent6="accent6" hlink="hlink" folHlink="folHlink"/>
    </a:extraClrScheme>
    <a:extraClrScheme>
      <a:clrScheme name="powerpoint-template-24 15">
        <a:dk1>
          <a:srgbClr val="FFFFFF"/>
        </a:dk1>
        <a:lt1>
          <a:srgbClr val="FFFFFF"/>
        </a:lt1>
        <a:dk2>
          <a:srgbClr val="FFFFFF"/>
        </a:dk2>
        <a:lt2>
          <a:srgbClr val="55A6FE"/>
        </a:lt2>
        <a:accent1>
          <a:srgbClr val="71BBFF"/>
        </a:accent1>
        <a:accent2>
          <a:srgbClr val="74CCFF"/>
        </a:accent2>
        <a:accent3>
          <a:srgbClr val="FFFFFF"/>
        </a:accent3>
        <a:accent4>
          <a:srgbClr val="DADADA"/>
        </a:accent4>
        <a:accent5>
          <a:srgbClr val="BBDAFF"/>
        </a:accent5>
        <a:accent6>
          <a:srgbClr val="68B9E7"/>
        </a:accent6>
        <a:hlink>
          <a:srgbClr val="94D8FF"/>
        </a:hlink>
        <a:folHlink>
          <a:srgbClr val="FFFFFF"/>
        </a:folHlink>
      </a:clrScheme>
      <a:clrMap bg1="lt1" tx1="dk1" bg2="lt2" tx2="dk2" accent1="accent1" accent2="accent2" accent3="accent3" accent4="accent4" accent5="accent5" accent6="accent6" hlink="hlink" folHlink="folHlink"/>
    </a:extraClrScheme>
    <a:extraClrScheme>
      <a:clrScheme name="powerpoint-template-24 16">
        <a:dk1>
          <a:srgbClr val="FFFFFF"/>
        </a:dk1>
        <a:lt1>
          <a:srgbClr val="FFFFFF"/>
        </a:lt1>
        <a:dk2>
          <a:srgbClr val="FFFFFF"/>
        </a:dk2>
        <a:lt2>
          <a:srgbClr val="4BA1FF"/>
        </a:lt2>
        <a:accent1>
          <a:srgbClr val="5DB2FF"/>
        </a:accent1>
        <a:accent2>
          <a:srgbClr val="65C8FF"/>
        </a:accent2>
        <a:accent3>
          <a:srgbClr val="FFFFFF"/>
        </a:accent3>
        <a:accent4>
          <a:srgbClr val="DADADA"/>
        </a:accent4>
        <a:accent5>
          <a:srgbClr val="B6D5FF"/>
        </a:accent5>
        <a:accent6>
          <a:srgbClr val="5BB5E7"/>
        </a:accent6>
        <a:hlink>
          <a:srgbClr val="87E1FF"/>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Template>
  <TotalTime>354</TotalTime>
  <Words>876</Words>
  <Application>Microsoft Office PowerPoint</Application>
  <PresentationFormat>On-screen Show (4:3)</PresentationFormat>
  <Paragraphs>127</Paragraphs>
  <Slides>26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 Unicode MS</vt:lpstr>
      <vt:lpstr>Andalus</vt:lpstr>
      <vt:lpstr>Arial</vt:lpstr>
      <vt:lpstr>Microsoft Sans Serif</vt:lpstr>
      <vt:lpstr>Wingdings</vt:lpstr>
      <vt:lpstr>powerpoint-template</vt:lpstr>
      <vt:lpstr>DESIGN AND DEVELOPMENT   OF  ONLINE PROJECT REALESTATE  (IBUYHOME) </vt:lpstr>
      <vt:lpstr>TABLE OF CONTENT</vt:lpstr>
      <vt:lpstr>INTRODUCTION</vt:lpstr>
      <vt:lpstr>OBJECTIVE</vt:lpstr>
      <vt:lpstr>FUNCTIONS – USER LEVEL</vt:lpstr>
      <vt:lpstr>PowerPoint Presentation</vt:lpstr>
      <vt:lpstr>PowerPoint Presentation</vt:lpstr>
      <vt:lpstr>PowerPoint Presentation</vt:lpstr>
      <vt:lpstr>TECHNOLOGY USED</vt:lpstr>
      <vt:lpstr>FRONT END</vt:lpstr>
      <vt:lpstr>BACK END</vt:lpstr>
      <vt:lpstr>WEB SERVER</vt:lpstr>
      <vt:lpstr> PROCESSING ENVIRONMENT  </vt:lpstr>
      <vt:lpstr>PowerPoint Presentation</vt:lpstr>
      <vt:lpstr>DATA FLOW DIAGRAMS</vt:lpstr>
      <vt:lpstr>PowerPoint Presentation</vt:lpstr>
      <vt:lpstr>PowerPoint Presentation</vt:lpstr>
      <vt:lpstr>SNAPSHOTS</vt:lpstr>
      <vt:lpstr>PowerPoint Presentation</vt:lpstr>
      <vt:lpstr>  Seller Registration </vt:lpstr>
      <vt:lpstr>Gallary </vt:lpstr>
      <vt:lpstr>  Property listing </vt:lpstr>
      <vt:lpstr>REFRENCES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sony</dc:creator>
  <cp:lastModifiedBy>Asus</cp:lastModifiedBy>
  <cp:revision>89</cp:revision>
  <dcterms:created xsi:type="dcterms:W3CDTF">2013-06-05T10:00:53Z</dcterms:created>
  <dcterms:modified xsi:type="dcterms:W3CDTF">2023-09-15T08:58:59Z</dcterms:modified>
</cp:coreProperties>
</file>