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57" r:id="rId3"/>
    <p:sldId id="274" r:id="rId4"/>
    <p:sldId id="258" r:id="rId5"/>
    <p:sldId id="259" r:id="rId6"/>
    <p:sldId id="261" r:id="rId7"/>
    <p:sldId id="260" r:id="rId8"/>
    <p:sldId id="262" r:id="rId9"/>
    <p:sldId id="270" r:id="rId10"/>
    <p:sldId id="263" r:id="rId11"/>
    <p:sldId id="264" r:id="rId12"/>
    <p:sldId id="265" r:id="rId13"/>
    <p:sldId id="272"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4F6"/>
    <a:srgbClr val="FBC3CC"/>
    <a:srgbClr val="FFFFC0"/>
    <a:srgbClr val="FFFF80"/>
    <a:srgbClr val="008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58" autoAdjust="0"/>
    <p:restoredTop sz="94660"/>
  </p:normalViewPr>
  <p:slideViewPr>
    <p:cSldViewPr>
      <p:cViewPr varScale="1">
        <p:scale>
          <a:sx n="86" d="100"/>
          <a:sy n="86" d="100"/>
        </p:scale>
        <p:origin x="1584"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5F84EA4-F6E3-0458-874B-EA4D686FA47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5123" name="Rectangle 3">
            <a:extLst>
              <a:ext uri="{FF2B5EF4-FFF2-40B4-BE49-F238E27FC236}">
                <a16:creationId xmlns:a16="http://schemas.microsoft.com/office/drawing/2014/main" id="{EC1D423C-6216-0E1C-6477-C2FC0616C351}"/>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5124" name="Rectangle 4">
            <a:extLst>
              <a:ext uri="{FF2B5EF4-FFF2-40B4-BE49-F238E27FC236}">
                <a16:creationId xmlns:a16="http://schemas.microsoft.com/office/drawing/2014/main" id="{D39D1510-9231-2269-22E6-95F6073D86C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3E6F8DDA-3EEB-9ADB-1C21-108BF91C179A}"/>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6" name="Rectangle 6">
            <a:extLst>
              <a:ext uri="{FF2B5EF4-FFF2-40B4-BE49-F238E27FC236}">
                <a16:creationId xmlns:a16="http://schemas.microsoft.com/office/drawing/2014/main" id="{0D5C4751-1BD3-C471-5A01-AE769F1F809D}"/>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5127" name="Rectangle 7">
            <a:extLst>
              <a:ext uri="{FF2B5EF4-FFF2-40B4-BE49-F238E27FC236}">
                <a16:creationId xmlns:a16="http://schemas.microsoft.com/office/drawing/2014/main" id="{C1D94832-23F6-2339-F574-2BBC6AE15673}"/>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3889AF7-0DD8-4A6B-B266-61B6D56F839B}" type="slidenum">
              <a:rPr lang="en-US" altLang="en-US"/>
              <a:pPr/>
              <a:t>‹#›</a:t>
            </a:fld>
            <a:endParaRPr lang="en-US" altLang="en-US"/>
          </a:p>
        </p:txBody>
      </p:sp>
    </p:spTree>
    <p:extLst>
      <p:ext uri="{BB962C8B-B14F-4D97-AF65-F5344CB8AC3E}">
        <p14:creationId xmlns:p14="http://schemas.microsoft.com/office/powerpoint/2010/main" val="32940586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6B7D043-0036-570F-389B-52F034A753BC}"/>
              </a:ext>
            </a:extLst>
          </p:cNvPr>
          <p:cNvSpPr>
            <a:spLocks noGrp="1" noChangeArrowheads="1"/>
          </p:cNvSpPr>
          <p:nvPr>
            <p:ph type="sldNum" sz="quarter" idx="5"/>
          </p:nvPr>
        </p:nvSpPr>
        <p:spPr>
          <a:ln/>
        </p:spPr>
        <p:txBody>
          <a:bodyPr/>
          <a:lstStyle/>
          <a:p>
            <a:fld id="{408758D9-EE6E-40A7-B200-01E90CF6CD45}" type="slidenum">
              <a:rPr lang="en-US" altLang="en-US"/>
              <a:pPr/>
              <a:t>2</a:t>
            </a:fld>
            <a:endParaRPr lang="en-US" altLang="en-US"/>
          </a:p>
        </p:txBody>
      </p:sp>
      <p:sp>
        <p:nvSpPr>
          <p:cNvPr id="106498" name="Rectangle 7">
            <a:extLst>
              <a:ext uri="{FF2B5EF4-FFF2-40B4-BE49-F238E27FC236}">
                <a16:creationId xmlns:a16="http://schemas.microsoft.com/office/drawing/2014/main" id="{E45202E8-6680-D167-A82D-FE82F43C1056}"/>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EA2710D2-0EF6-4CB6-823C-2084A0C2919D}" type="slidenum">
              <a:rPr lang="en-US" altLang="en-US" sz="1200"/>
              <a:pPr algn="r"/>
              <a:t>2</a:t>
            </a:fld>
            <a:endParaRPr lang="en-US" altLang="en-US" sz="1200"/>
          </a:p>
        </p:txBody>
      </p:sp>
      <p:sp>
        <p:nvSpPr>
          <p:cNvPr id="106499" name="Rectangle 2">
            <a:extLst>
              <a:ext uri="{FF2B5EF4-FFF2-40B4-BE49-F238E27FC236}">
                <a16:creationId xmlns:a16="http://schemas.microsoft.com/office/drawing/2014/main" id="{2E1688EE-9111-2953-C5E0-0D907A5969D1}"/>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CF54CDBC-D406-E684-78AE-0853A1735794}"/>
              </a:ext>
            </a:extLst>
          </p:cNvPr>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06BC9A9-6EBF-0EFC-DBEF-D54ACD2A92D2}"/>
              </a:ext>
            </a:extLst>
          </p:cNvPr>
          <p:cNvSpPr>
            <a:spLocks noGrp="1" noChangeArrowheads="1"/>
          </p:cNvSpPr>
          <p:nvPr>
            <p:ph type="sldNum" sz="quarter" idx="5"/>
          </p:nvPr>
        </p:nvSpPr>
        <p:spPr>
          <a:ln/>
        </p:spPr>
        <p:txBody>
          <a:bodyPr/>
          <a:lstStyle/>
          <a:p>
            <a:fld id="{35E77418-7B01-4965-863D-181BF03570FB}" type="slidenum">
              <a:rPr lang="en-US" altLang="en-US"/>
              <a:pPr/>
              <a:t>37</a:t>
            </a:fld>
            <a:endParaRPr lang="en-US" altLang="en-US"/>
          </a:p>
        </p:txBody>
      </p:sp>
      <p:sp>
        <p:nvSpPr>
          <p:cNvPr id="122882" name="Rectangle 7">
            <a:extLst>
              <a:ext uri="{FF2B5EF4-FFF2-40B4-BE49-F238E27FC236}">
                <a16:creationId xmlns:a16="http://schemas.microsoft.com/office/drawing/2014/main" id="{83BEF407-5F4D-6A05-66D3-0E9B837F07E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22BBFFAF-EFCC-4F30-8CF6-D8A7AEE1548B}" type="slidenum">
              <a:rPr lang="en-US" altLang="en-US" sz="1200"/>
              <a:pPr algn="r"/>
              <a:t>37</a:t>
            </a:fld>
            <a:endParaRPr lang="en-US" altLang="en-US" sz="1200"/>
          </a:p>
        </p:txBody>
      </p:sp>
      <p:sp>
        <p:nvSpPr>
          <p:cNvPr id="122883" name="Rectangle 2">
            <a:extLst>
              <a:ext uri="{FF2B5EF4-FFF2-40B4-BE49-F238E27FC236}">
                <a16:creationId xmlns:a16="http://schemas.microsoft.com/office/drawing/2014/main" id="{2A475BE6-5E06-5B97-F27E-3AFFF79A1019}"/>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1A8C8771-3F07-29CE-555C-FF0A476F9438}"/>
              </a:ext>
            </a:extLst>
          </p:cNvPr>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760817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06BC9A9-6EBF-0EFC-DBEF-D54ACD2A92D2}"/>
              </a:ext>
            </a:extLst>
          </p:cNvPr>
          <p:cNvSpPr>
            <a:spLocks noGrp="1" noChangeArrowheads="1"/>
          </p:cNvSpPr>
          <p:nvPr>
            <p:ph type="sldNum" sz="quarter" idx="5"/>
          </p:nvPr>
        </p:nvSpPr>
        <p:spPr>
          <a:ln/>
        </p:spPr>
        <p:txBody>
          <a:bodyPr/>
          <a:lstStyle/>
          <a:p>
            <a:fld id="{35E77418-7B01-4965-863D-181BF03570FB}" type="slidenum">
              <a:rPr lang="en-US" altLang="en-US"/>
              <a:pPr/>
              <a:t>38</a:t>
            </a:fld>
            <a:endParaRPr lang="en-US" altLang="en-US"/>
          </a:p>
        </p:txBody>
      </p:sp>
      <p:sp>
        <p:nvSpPr>
          <p:cNvPr id="122882" name="Rectangle 7">
            <a:extLst>
              <a:ext uri="{FF2B5EF4-FFF2-40B4-BE49-F238E27FC236}">
                <a16:creationId xmlns:a16="http://schemas.microsoft.com/office/drawing/2014/main" id="{83BEF407-5F4D-6A05-66D3-0E9B837F07E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22BBFFAF-EFCC-4F30-8CF6-D8A7AEE1548B}" type="slidenum">
              <a:rPr lang="en-US" altLang="en-US" sz="1200"/>
              <a:pPr algn="r"/>
              <a:t>38</a:t>
            </a:fld>
            <a:endParaRPr lang="en-US" altLang="en-US" sz="1200"/>
          </a:p>
        </p:txBody>
      </p:sp>
      <p:sp>
        <p:nvSpPr>
          <p:cNvPr id="122883" name="Rectangle 2">
            <a:extLst>
              <a:ext uri="{FF2B5EF4-FFF2-40B4-BE49-F238E27FC236}">
                <a16:creationId xmlns:a16="http://schemas.microsoft.com/office/drawing/2014/main" id="{2A475BE6-5E06-5B97-F27E-3AFFF79A1019}"/>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1A8C8771-3F07-29CE-555C-FF0A476F9438}"/>
              </a:ext>
            </a:extLst>
          </p:cNvPr>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184305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06BC9A9-6EBF-0EFC-DBEF-D54ACD2A92D2}"/>
              </a:ext>
            </a:extLst>
          </p:cNvPr>
          <p:cNvSpPr>
            <a:spLocks noGrp="1" noChangeArrowheads="1"/>
          </p:cNvSpPr>
          <p:nvPr>
            <p:ph type="sldNum" sz="quarter" idx="5"/>
          </p:nvPr>
        </p:nvSpPr>
        <p:spPr>
          <a:ln/>
        </p:spPr>
        <p:txBody>
          <a:bodyPr/>
          <a:lstStyle/>
          <a:p>
            <a:fld id="{35E77418-7B01-4965-863D-181BF03570FB}" type="slidenum">
              <a:rPr lang="en-US" altLang="en-US"/>
              <a:pPr/>
              <a:t>39</a:t>
            </a:fld>
            <a:endParaRPr lang="en-US" altLang="en-US"/>
          </a:p>
        </p:txBody>
      </p:sp>
      <p:sp>
        <p:nvSpPr>
          <p:cNvPr id="122882" name="Rectangle 7">
            <a:extLst>
              <a:ext uri="{FF2B5EF4-FFF2-40B4-BE49-F238E27FC236}">
                <a16:creationId xmlns:a16="http://schemas.microsoft.com/office/drawing/2014/main" id="{83BEF407-5F4D-6A05-66D3-0E9B837F07E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22BBFFAF-EFCC-4F30-8CF6-D8A7AEE1548B}" type="slidenum">
              <a:rPr lang="en-US" altLang="en-US" sz="1200"/>
              <a:pPr algn="r"/>
              <a:t>39</a:t>
            </a:fld>
            <a:endParaRPr lang="en-US" altLang="en-US" sz="1200"/>
          </a:p>
        </p:txBody>
      </p:sp>
      <p:sp>
        <p:nvSpPr>
          <p:cNvPr id="122883" name="Rectangle 2">
            <a:extLst>
              <a:ext uri="{FF2B5EF4-FFF2-40B4-BE49-F238E27FC236}">
                <a16:creationId xmlns:a16="http://schemas.microsoft.com/office/drawing/2014/main" id="{2A475BE6-5E06-5B97-F27E-3AFFF79A1019}"/>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1A8C8771-3F07-29CE-555C-FF0A476F9438}"/>
              </a:ext>
            </a:extLst>
          </p:cNvPr>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317671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06BC9A9-6EBF-0EFC-DBEF-D54ACD2A92D2}"/>
              </a:ext>
            </a:extLst>
          </p:cNvPr>
          <p:cNvSpPr>
            <a:spLocks noGrp="1" noChangeArrowheads="1"/>
          </p:cNvSpPr>
          <p:nvPr>
            <p:ph type="sldNum" sz="quarter" idx="5"/>
          </p:nvPr>
        </p:nvSpPr>
        <p:spPr>
          <a:ln/>
        </p:spPr>
        <p:txBody>
          <a:bodyPr/>
          <a:lstStyle/>
          <a:p>
            <a:fld id="{35E77418-7B01-4965-863D-181BF03570FB}" type="slidenum">
              <a:rPr lang="en-US" altLang="en-US"/>
              <a:pPr/>
              <a:t>40</a:t>
            </a:fld>
            <a:endParaRPr lang="en-US" altLang="en-US"/>
          </a:p>
        </p:txBody>
      </p:sp>
      <p:sp>
        <p:nvSpPr>
          <p:cNvPr id="122882" name="Rectangle 7">
            <a:extLst>
              <a:ext uri="{FF2B5EF4-FFF2-40B4-BE49-F238E27FC236}">
                <a16:creationId xmlns:a16="http://schemas.microsoft.com/office/drawing/2014/main" id="{83BEF407-5F4D-6A05-66D3-0E9B837F07E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22BBFFAF-EFCC-4F30-8CF6-D8A7AEE1548B}" type="slidenum">
              <a:rPr lang="en-US" altLang="en-US" sz="1200"/>
              <a:pPr algn="r"/>
              <a:t>40</a:t>
            </a:fld>
            <a:endParaRPr lang="en-US" altLang="en-US" sz="1200"/>
          </a:p>
        </p:txBody>
      </p:sp>
      <p:sp>
        <p:nvSpPr>
          <p:cNvPr id="122883" name="Rectangle 2">
            <a:extLst>
              <a:ext uri="{FF2B5EF4-FFF2-40B4-BE49-F238E27FC236}">
                <a16:creationId xmlns:a16="http://schemas.microsoft.com/office/drawing/2014/main" id="{2A475BE6-5E06-5B97-F27E-3AFFF79A1019}"/>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1A8C8771-3F07-29CE-555C-FF0A476F9438}"/>
              </a:ext>
            </a:extLst>
          </p:cNvPr>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3446466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06BC9A9-6EBF-0EFC-DBEF-D54ACD2A92D2}"/>
              </a:ext>
            </a:extLst>
          </p:cNvPr>
          <p:cNvSpPr>
            <a:spLocks noGrp="1" noChangeArrowheads="1"/>
          </p:cNvSpPr>
          <p:nvPr>
            <p:ph type="sldNum" sz="quarter" idx="5"/>
          </p:nvPr>
        </p:nvSpPr>
        <p:spPr>
          <a:ln/>
        </p:spPr>
        <p:txBody>
          <a:bodyPr/>
          <a:lstStyle/>
          <a:p>
            <a:fld id="{35E77418-7B01-4965-863D-181BF03570FB}" type="slidenum">
              <a:rPr lang="en-US" altLang="en-US"/>
              <a:pPr/>
              <a:t>41</a:t>
            </a:fld>
            <a:endParaRPr lang="en-US" altLang="en-US"/>
          </a:p>
        </p:txBody>
      </p:sp>
      <p:sp>
        <p:nvSpPr>
          <p:cNvPr id="122882" name="Rectangle 7">
            <a:extLst>
              <a:ext uri="{FF2B5EF4-FFF2-40B4-BE49-F238E27FC236}">
                <a16:creationId xmlns:a16="http://schemas.microsoft.com/office/drawing/2014/main" id="{83BEF407-5F4D-6A05-66D3-0E9B837F07E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22BBFFAF-EFCC-4F30-8CF6-D8A7AEE1548B}" type="slidenum">
              <a:rPr lang="en-US" altLang="en-US" sz="1200"/>
              <a:pPr algn="r"/>
              <a:t>41</a:t>
            </a:fld>
            <a:endParaRPr lang="en-US" altLang="en-US" sz="1200"/>
          </a:p>
        </p:txBody>
      </p:sp>
      <p:sp>
        <p:nvSpPr>
          <p:cNvPr id="122883" name="Rectangle 2">
            <a:extLst>
              <a:ext uri="{FF2B5EF4-FFF2-40B4-BE49-F238E27FC236}">
                <a16:creationId xmlns:a16="http://schemas.microsoft.com/office/drawing/2014/main" id="{2A475BE6-5E06-5B97-F27E-3AFFF79A1019}"/>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1A8C8771-3F07-29CE-555C-FF0A476F9438}"/>
              </a:ext>
            </a:extLst>
          </p:cNvPr>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590590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06BC9A9-6EBF-0EFC-DBEF-D54ACD2A92D2}"/>
              </a:ext>
            </a:extLst>
          </p:cNvPr>
          <p:cNvSpPr>
            <a:spLocks noGrp="1" noChangeArrowheads="1"/>
          </p:cNvSpPr>
          <p:nvPr>
            <p:ph type="sldNum" sz="quarter" idx="5"/>
          </p:nvPr>
        </p:nvSpPr>
        <p:spPr>
          <a:ln/>
        </p:spPr>
        <p:txBody>
          <a:bodyPr/>
          <a:lstStyle/>
          <a:p>
            <a:fld id="{35E77418-7B01-4965-863D-181BF03570FB}" type="slidenum">
              <a:rPr lang="en-US" altLang="en-US"/>
              <a:pPr/>
              <a:t>42</a:t>
            </a:fld>
            <a:endParaRPr lang="en-US" altLang="en-US"/>
          </a:p>
        </p:txBody>
      </p:sp>
      <p:sp>
        <p:nvSpPr>
          <p:cNvPr id="122882" name="Rectangle 7">
            <a:extLst>
              <a:ext uri="{FF2B5EF4-FFF2-40B4-BE49-F238E27FC236}">
                <a16:creationId xmlns:a16="http://schemas.microsoft.com/office/drawing/2014/main" id="{83BEF407-5F4D-6A05-66D3-0E9B837F07E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22BBFFAF-EFCC-4F30-8CF6-D8A7AEE1548B}" type="slidenum">
              <a:rPr lang="en-US" altLang="en-US" sz="1200"/>
              <a:pPr algn="r"/>
              <a:t>42</a:t>
            </a:fld>
            <a:endParaRPr lang="en-US" altLang="en-US" sz="1200"/>
          </a:p>
        </p:txBody>
      </p:sp>
      <p:sp>
        <p:nvSpPr>
          <p:cNvPr id="122883" name="Rectangle 2">
            <a:extLst>
              <a:ext uri="{FF2B5EF4-FFF2-40B4-BE49-F238E27FC236}">
                <a16:creationId xmlns:a16="http://schemas.microsoft.com/office/drawing/2014/main" id="{2A475BE6-5E06-5B97-F27E-3AFFF79A1019}"/>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1A8C8771-3F07-29CE-555C-FF0A476F9438}"/>
              </a:ext>
            </a:extLst>
          </p:cNvPr>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201385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06BC9A9-6EBF-0EFC-DBEF-D54ACD2A92D2}"/>
              </a:ext>
            </a:extLst>
          </p:cNvPr>
          <p:cNvSpPr>
            <a:spLocks noGrp="1" noChangeArrowheads="1"/>
          </p:cNvSpPr>
          <p:nvPr>
            <p:ph type="sldNum" sz="quarter" idx="5"/>
          </p:nvPr>
        </p:nvSpPr>
        <p:spPr>
          <a:ln/>
        </p:spPr>
        <p:txBody>
          <a:bodyPr/>
          <a:lstStyle/>
          <a:p>
            <a:fld id="{35E77418-7B01-4965-863D-181BF03570FB}" type="slidenum">
              <a:rPr lang="en-US" altLang="en-US"/>
              <a:pPr/>
              <a:t>43</a:t>
            </a:fld>
            <a:endParaRPr lang="en-US" altLang="en-US"/>
          </a:p>
        </p:txBody>
      </p:sp>
      <p:sp>
        <p:nvSpPr>
          <p:cNvPr id="122882" name="Rectangle 7">
            <a:extLst>
              <a:ext uri="{FF2B5EF4-FFF2-40B4-BE49-F238E27FC236}">
                <a16:creationId xmlns:a16="http://schemas.microsoft.com/office/drawing/2014/main" id="{83BEF407-5F4D-6A05-66D3-0E9B837F07E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22BBFFAF-EFCC-4F30-8CF6-D8A7AEE1548B}" type="slidenum">
              <a:rPr lang="en-US" altLang="en-US" sz="1200"/>
              <a:pPr algn="r"/>
              <a:t>43</a:t>
            </a:fld>
            <a:endParaRPr lang="en-US" altLang="en-US" sz="1200"/>
          </a:p>
        </p:txBody>
      </p:sp>
      <p:sp>
        <p:nvSpPr>
          <p:cNvPr id="122883" name="Rectangle 2">
            <a:extLst>
              <a:ext uri="{FF2B5EF4-FFF2-40B4-BE49-F238E27FC236}">
                <a16:creationId xmlns:a16="http://schemas.microsoft.com/office/drawing/2014/main" id="{2A475BE6-5E06-5B97-F27E-3AFFF79A1019}"/>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1A8C8771-3F07-29CE-555C-FF0A476F9438}"/>
              </a:ext>
            </a:extLst>
          </p:cNvPr>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3899044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06BC9A9-6EBF-0EFC-DBEF-D54ACD2A92D2}"/>
              </a:ext>
            </a:extLst>
          </p:cNvPr>
          <p:cNvSpPr>
            <a:spLocks noGrp="1" noChangeArrowheads="1"/>
          </p:cNvSpPr>
          <p:nvPr>
            <p:ph type="sldNum" sz="quarter" idx="5"/>
          </p:nvPr>
        </p:nvSpPr>
        <p:spPr>
          <a:ln/>
        </p:spPr>
        <p:txBody>
          <a:bodyPr/>
          <a:lstStyle/>
          <a:p>
            <a:fld id="{35E77418-7B01-4965-863D-181BF03570FB}" type="slidenum">
              <a:rPr lang="en-US" altLang="en-US"/>
              <a:pPr/>
              <a:t>44</a:t>
            </a:fld>
            <a:endParaRPr lang="en-US" altLang="en-US"/>
          </a:p>
        </p:txBody>
      </p:sp>
      <p:sp>
        <p:nvSpPr>
          <p:cNvPr id="122882" name="Rectangle 7">
            <a:extLst>
              <a:ext uri="{FF2B5EF4-FFF2-40B4-BE49-F238E27FC236}">
                <a16:creationId xmlns:a16="http://schemas.microsoft.com/office/drawing/2014/main" id="{83BEF407-5F4D-6A05-66D3-0E9B837F07E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22BBFFAF-EFCC-4F30-8CF6-D8A7AEE1548B}" type="slidenum">
              <a:rPr lang="en-US" altLang="en-US" sz="1200"/>
              <a:pPr algn="r"/>
              <a:t>44</a:t>
            </a:fld>
            <a:endParaRPr lang="en-US" altLang="en-US" sz="1200"/>
          </a:p>
        </p:txBody>
      </p:sp>
      <p:sp>
        <p:nvSpPr>
          <p:cNvPr id="122883" name="Rectangle 2">
            <a:extLst>
              <a:ext uri="{FF2B5EF4-FFF2-40B4-BE49-F238E27FC236}">
                <a16:creationId xmlns:a16="http://schemas.microsoft.com/office/drawing/2014/main" id="{2A475BE6-5E06-5B97-F27E-3AFFF79A1019}"/>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1A8C8771-3F07-29CE-555C-FF0A476F9438}"/>
              </a:ext>
            </a:extLst>
          </p:cNvPr>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779913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06BC9A9-6EBF-0EFC-DBEF-D54ACD2A92D2}"/>
              </a:ext>
            </a:extLst>
          </p:cNvPr>
          <p:cNvSpPr>
            <a:spLocks noGrp="1" noChangeArrowheads="1"/>
          </p:cNvSpPr>
          <p:nvPr>
            <p:ph type="sldNum" sz="quarter" idx="5"/>
          </p:nvPr>
        </p:nvSpPr>
        <p:spPr>
          <a:ln/>
        </p:spPr>
        <p:txBody>
          <a:bodyPr/>
          <a:lstStyle/>
          <a:p>
            <a:fld id="{35E77418-7B01-4965-863D-181BF03570FB}" type="slidenum">
              <a:rPr lang="en-US" altLang="en-US"/>
              <a:pPr/>
              <a:t>45</a:t>
            </a:fld>
            <a:endParaRPr lang="en-US" altLang="en-US"/>
          </a:p>
        </p:txBody>
      </p:sp>
      <p:sp>
        <p:nvSpPr>
          <p:cNvPr id="122882" name="Rectangle 7">
            <a:extLst>
              <a:ext uri="{FF2B5EF4-FFF2-40B4-BE49-F238E27FC236}">
                <a16:creationId xmlns:a16="http://schemas.microsoft.com/office/drawing/2014/main" id="{83BEF407-5F4D-6A05-66D3-0E9B837F07E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22BBFFAF-EFCC-4F30-8CF6-D8A7AEE1548B}" type="slidenum">
              <a:rPr lang="en-US" altLang="en-US" sz="1200"/>
              <a:pPr algn="r"/>
              <a:t>45</a:t>
            </a:fld>
            <a:endParaRPr lang="en-US" altLang="en-US" sz="1200"/>
          </a:p>
        </p:txBody>
      </p:sp>
      <p:sp>
        <p:nvSpPr>
          <p:cNvPr id="122883" name="Rectangle 2">
            <a:extLst>
              <a:ext uri="{FF2B5EF4-FFF2-40B4-BE49-F238E27FC236}">
                <a16:creationId xmlns:a16="http://schemas.microsoft.com/office/drawing/2014/main" id="{2A475BE6-5E06-5B97-F27E-3AFFF79A1019}"/>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1A8C8771-3F07-29CE-555C-FF0A476F9438}"/>
              </a:ext>
            </a:extLst>
          </p:cNvPr>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2156544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06BC9A9-6EBF-0EFC-DBEF-D54ACD2A92D2}"/>
              </a:ext>
            </a:extLst>
          </p:cNvPr>
          <p:cNvSpPr>
            <a:spLocks noGrp="1" noChangeArrowheads="1"/>
          </p:cNvSpPr>
          <p:nvPr>
            <p:ph type="sldNum" sz="quarter" idx="5"/>
          </p:nvPr>
        </p:nvSpPr>
        <p:spPr>
          <a:ln/>
        </p:spPr>
        <p:txBody>
          <a:bodyPr/>
          <a:lstStyle/>
          <a:p>
            <a:fld id="{35E77418-7B01-4965-863D-181BF03570FB}" type="slidenum">
              <a:rPr lang="en-US" altLang="en-US"/>
              <a:pPr/>
              <a:t>46</a:t>
            </a:fld>
            <a:endParaRPr lang="en-US" altLang="en-US"/>
          </a:p>
        </p:txBody>
      </p:sp>
      <p:sp>
        <p:nvSpPr>
          <p:cNvPr id="122882" name="Rectangle 7">
            <a:extLst>
              <a:ext uri="{FF2B5EF4-FFF2-40B4-BE49-F238E27FC236}">
                <a16:creationId xmlns:a16="http://schemas.microsoft.com/office/drawing/2014/main" id="{83BEF407-5F4D-6A05-66D3-0E9B837F07E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22BBFFAF-EFCC-4F30-8CF6-D8A7AEE1548B}" type="slidenum">
              <a:rPr lang="en-US" altLang="en-US" sz="1200"/>
              <a:pPr algn="r"/>
              <a:t>46</a:t>
            </a:fld>
            <a:endParaRPr lang="en-US" altLang="en-US" sz="1200"/>
          </a:p>
        </p:txBody>
      </p:sp>
      <p:sp>
        <p:nvSpPr>
          <p:cNvPr id="122883" name="Rectangle 2">
            <a:extLst>
              <a:ext uri="{FF2B5EF4-FFF2-40B4-BE49-F238E27FC236}">
                <a16:creationId xmlns:a16="http://schemas.microsoft.com/office/drawing/2014/main" id="{2A475BE6-5E06-5B97-F27E-3AFFF79A1019}"/>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1A8C8771-3F07-29CE-555C-FF0A476F9438}"/>
              </a:ext>
            </a:extLst>
          </p:cNvPr>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862221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6B7D043-0036-570F-389B-52F034A753BC}"/>
              </a:ext>
            </a:extLst>
          </p:cNvPr>
          <p:cNvSpPr>
            <a:spLocks noGrp="1" noChangeArrowheads="1"/>
          </p:cNvSpPr>
          <p:nvPr>
            <p:ph type="sldNum" sz="quarter" idx="5"/>
          </p:nvPr>
        </p:nvSpPr>
        <p:spPr>
          <a:ln/>
        </p:spPr>
        <p:txBody>
          <a:bodyPr/>
          <a:lstStyle/>
          <a:p>
            <a:fld id="{408758D9-EE6E-40A7-B200-01E90CF6CD45}" type="slidenum">
              <a:rPr lang="en-US" altLang="en-US"/>
              <a:pPr/>
              <a:t>3</a:t>
            </a:fld>
            <a:endParaRPr lang="en-US" altLang="en-US"/>
          </a:p>
        </p:txBody>
      </p:sp>
      <p:sp>
        <p:nvSpPr>
          <p:cNvPr id="106498" name="Rectangle 7">
            <a:extLst>
              <a:ext uri="{FF2B5EF4-FFF2-40B4-BE49-F238E27FC236}">
                <a16:creationId xmlns:a16="http://schemas.microsoft.com/office/drawing/2014/main" id="{E45202E8-6680-D167-A82D-FE82F43C1056}"/>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EA2710D2-0EF6-4CB6-823C-2084A0C2919D}" type="slidenum">
              <a:rPr lang="en-US" altLang="en-US" sz="1200"/>
              <a:pPr algn="r"/>
              <a:t>3</a:t>
            </a:fld>
            <a:endParaRPr lang="en-US" altLang="en-US" sz="1200"/>
          </a:p>
        </p:txBody>
      </p:sp>
      <p:sp>
        <p:nvSpPr>
          <p:cNvPr id="106499" name="Rectangle 2">
            <a:extLst>
              <a:ext uri="{FF2B5EF4-FFF2-40B4-BE49-F238E27FC236}">
                <a16:creationId xmlns:a16="http://schemas.microsoft.com/office/drawing/2014/main" id="{2E1688EE-9111-2953-C5E0-0D907A5969D1}"/>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CF54CDBC-D406-E684-78AE-0853A1735794}"/>
              </a:ext>
            </a:extLst>
          </p:cNvPr>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293118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7FD8E3DC-0B46-48CA-85FC-1799844C0218}" type="slidenum">
              <a:rPr lang="en-IN" smtClean="0"/>
              <a:pPr/>
              <a:t>85</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7C22FA6-1E61-E8A3-4E44-D7A9E5F0AF8E}"/>
              </a:ext>
            </a:extLst>
          </p:cNvPr>
          <p:cNvSpPr>
            <a:spLocks noGrp="1" noChangeArrowheads="1"/>
          </p:cNvSpPr>
          <p:nvPr>
            <p:ph type="sldNum" sz="quarter" idx="5"/>
          </p:nvPr>
        </p:nvSpPr>
        <p:spPr>
          <a:ln/>
        </p:spPr>
        <p:txBody>
          <a:bodyPr/>
          <a:lstStyle/>
          <a:p>
            <a:fld id="{8ADAA413-759E-45C9-A1DC-5F7E15EEF0E5}" type="slidenum">
              <a:rPr lang="en-US" altLang="en-US"/>
              <a:pPr/>
              <a:t>4</a:t>
            </a:fld>
            <a:endParaRPr lang="en-US" altLang="en-US"/>
          </a:p>
        </p:txBody>
      </p:sp>
      <p:sp>
        <p:nvSpPr>
          <p:cNvPr id="108546" name="Rectangle 7">
            <a:extLst>
              <a:ext uri="{FF2B5EF4-FFF2-40B4-BE49-F238E27FC236}">
                <a16:creationId xmlns:a16="http://schemas.microsoft.com/office/drawing/2014/main" id="{C09A9B83-6D2B-298C-1472-87DEB86D89C8}"/>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5B6AC649-10E2-42CB-B753-DC58CDB2D7D2}" type="slidenum">
              <a:rPr lang="en-US" altLang="en-US" sz="1200"/>
              <a:pPr algn="r"/>
              <a:t>4</a:t>
            </a:fld>
            <a:endParaRPr lang="en-US" altLang="en-US" sz="1200"/>
          </a:p>
        </p:txBody>
      </p:sp>
      <p:sp>
        <p:nvSpPr>
          <p:cNvPr id="108547" name="Rectangle 2">
            <a:extLst>
              <a:ext uri="{FF2B5EF4-FFF2-40B4-BE49-F238E27FC236}">
                <a16:creationId xmlns:a16="http://schemas.microsoft.com/office/drawing/2014/main" id="{857E3C9A-5430-F8E8-2BFE-DE25FD7F3E59}"/>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9346FAB6-E20A-7FF9-CE76-10363C67016D}"/>
              </a:ext>
            </a:extLst>
          </p:cNvPr>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F28B0A-A5BD-C605-95F1-E147AA195685}"/>
              </a:ext>
            </a:extLst>
          </p:cNvPr>
          <p:cNvSpPr>
            <a:spLocks noGrp="1" noChangeArrowheads="1"/>
          </p:cNvSpPr>
          <p:nvPr>
            <p:ph type="sldNum" sz="quarter" idx="5"/>
          </p:nvPr>
        </p:nvSpPr>
        <p:spPr>
          <a:ln/>
        </p:spPr>
        <p:txBody>
          <a:bodyPr/>
          <a:lstStyle/>
          <a:p>
            <a:fld id="{49E546A8-580F-4C27-9094-36F146A67841}" type="slidenum">
              <a:rPr lang="en-US" altLang="en-US"/>
              <a:pPr/>
              <a:t>6</a:t>
            </a:fld>
            <a:endParaRPr lang="en-US" altLang="en-US"/>
          </a:p>
        </p:txBody>
      </p:sp>
      <p:sp>
        <p:nvSpPr>
          <p:cNvPr id="113666" name="Rectangle 7">
            <a:extLst>
              <a:ext uri="{FF2B5EF4-FFF2-40B4-BE49-F238E27FC236}">
                <a16:creationId xmlns:a16="http://schemas.microsoft.com/office/drawing/2014/main" id="{E1DB154B-4CE6-557E-83E6-BC0BAE6DD545}"/>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78EC2D59-31DE-4EF1-AB28-49A1FAAAF846}" type="slidenum">
              <a:rPr lang="en-US" altLang="en-US" sz="1200"/>
              <a:pPr algn="r"/>
              <a:t>6</a:t>
            </a:fld>
            <a:endParaRPr lang="en-US" altLang="en-US" sz="1200"/>
          </a:p>
        </p:txBody>
      </p:sp>
      <p:sp>
        <p:nvSpPr>
          <p:cNvPr id="113667" name="Rectangle 2">
            <a:extLst>
              <a:ext uri="{FF2B5EF4-FFF2-40B4-BE49-F238E27FC236}">
                <a16:creationId xmlns:a16="http://schemas.microsoft.com/office/drawing/2014/main" id="{BB882964-8ED6-904A-D7E8-E681EC087678}"/>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0C9DD2D0-1CAD-679B-5D4B-8C6F92B26C6C}"/>
              </a:ext>
            </a:extLst>
          </p:cNvPr>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401B50-25BA-28B6-2C6D-4E5327A7EF8B}"/>
              </a:ext>
            </a:extLst>
          </p:cNvPr>
          <p:cNvSpPr>
            <a:spLocks noGrp="1" noChangeArrowheads="1"/>
          </p:cNvSpPr>
          <p:nvPr>
            <p:ph type="sldNum" sz="quarter" idx="5"/>
          </p:nvPr>
        </p:nvSpPr>
        <p:spPr>
          <a:ln/>
        </p:spPr>
        <p:txBody>
          <a:bodyPr/>
          <a:lstStyle/>
          <a:p>
            <a:fld id="{C2BCBE5A-680E-497C-A459-1D6EFB08E3EF}" type="slidenum">
              <a:rPr lang="en-US" altLang="en-US"/>
              <a:pPr/>
              <a:t>7</a:t>
            </a:fld>
            <a:endParaRPr lang="en-US" altLang="en-US"/>
          </a:p>
        </p:txBody>
      </p:sp>
      <p:sp>
        <p:nvSpPr>
          <p:cNvPr id="111618" name="Rectangle 7">
            <a:extLst>
              <a:ext uri="{FF2B5EF4-FFF2-40B4-BE49-F238E27FC236}">
                <a16:creationId xmlns:a16="http://schemas.microsoft.com/office/drawing/2014/main" id="{2CF39A09-21A1-6F8C-F551-4E77093D8510}"/>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E2A59F8F-A6CF-4144-8A4B-45D347268A19}" type="slidenum">
              <a:rPr lang="en-US" altLang="en-US" sz="1200"/>
              <a:pPr algn="r"/>
              <a:t>7</a:t>
            </a:fld>
            <a:endParaRPr lang="en-US" altLang="en-US" sz="1200"/>
          </a:p>
        </p:txBody>
      </p:sp>
      <p:sp>
        <p:nvSpPr>
          <p:cNvPr id="111619" name="Rectangle 2">
            <a:extLst>
              <a:ext uri="{FF2B5EF4-FFF2-40B4-BE49-F238E27FC236}">
                <a16:creationId xmlns:a16="http://schemas.microsoft.com/office/drawing/2014/main" id="{3C28DBD1-F517-CA55-7429-BF92B0405BDC}"/>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6BE03E88-D50C-33E1-A6E0-2C7F71171FD7}"/>
              </a:ext>
            </a:extLst>
          </p:cNvPr>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52503CF-D583-991D-4440-1E3803B27BC7}"/>
              </a:ext>
            </a:extLst>
          </p:cNvPr>
          <p:cNvSpPr>
            <a:spLocks noGrp="1" noChangeArrowheads="1"/>
          </p:cNvSpPr>
          <p:nvPr>
            <p:ph type="sldNum" sz="quarter" idx="5"/>
          </p:nvPr>
        </p:nvSpPr>
        <p:spPr>
          <a:ln/>
        </p:spPr>
        <p:txBody>
          <a:bodyPr/>
          <a:lstStyle/>
          <a:p>
            <a:fld id="{85F5CA86-6024-40A3-93C5-D2F4534DCAF6}" type="slidenum">
              <a:rPr lang="en-US" altLang="en-US"/>
              <a:pPr/>
              <a:t>10</a:t>
            </a:fld>
            <a:endParaRPr lang="en-US" altLang="en-US"/>
          </a:p>
        </p:txBody>
      </p:sp>
      <p:sp>
        <p:nvSpPr>
          <p:cNvPr id="116738" name="Rectangle 7">
            <a:extLst>
              <a:ext uri="{FF2B5EF4-FFF2-40B4-BE49-F238E27FC236}">
                <a16:creationId xmlns:a16="http://schemas.microsoft.com/office/drawing/2014/main" id="{1910C345-BB86-D66E-7CAE-DB9C7E099277}"/>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D1AAF886-DA27-48CA-A101-1D4376DEAC31}" type="slidenum">
              <a:rPr lang="en-US" altLang="en-US" sz="1200"/>
              <a:pPr algn="r"/>
              <a:t>10</a:t>
            </a:fld>
            <a:endParaRPr lang="en-US" altLang="en-US" sz="1200"/>
          </a:p>
        </p:txBody>
      </p:sp>
      <p:sp>
        <p:nvSpPr>
          <p:cNvPr id="116739" name="Rectangle 2">
            <a:extLst>
              <a:ext uri="{FF2B5EF4-FFF2-40B4-BE49-F238E27FC236}">
                <a16:creationId xmlns:a16="http://schemas.microsoft.com/office/drawing/2014/main" id="{84D4FD8B-DD73-D358-C212-B750E7BE533A}"/>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63D36F0D-9A4C-6764-E75E-18C0316217F8}"/>
              </a:ext>
            </a:extLst>
          </p:cNvPr>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05298C8-EB94-81CF-F398-649F877F1514}"/>
              </a:ext>
            </a:extLst>
          </p:cNvPr>
          <p:cNvSpPr>
            <a:spLocks noGrp="1" noChangeArrowheads="1"/>
          </p:cNvSpPr>
          <p:nvPr>
            <p:ph type="sldNum" sz="quarter" idx="5"/>
          </p:nvPr>
        </p:nvSpPr>
        <p:spPr>
          <a:ln/>
        </p:spPr>
        <p:txBody>
          <a:bodyPr/>
          <a:lstStyle/>
          <a:p>
            <a:fld id="{DA64270E-D06A-4133-8D61-9FB1C0DC1C1D}" type="slidenum">
              <a:rPr lang="en-US" altLang="en-US"/>
              <a:pPr/>
              <a:t>34</a:t>
            </a:fld>
            <a:endParaRPr lang="en-US" altLang="en-US"/>
          </a:p>
        </p:txBody>
      </p:sp>
      <p:sp>
        <p:nvSpPr>
          <p:cNvPr id="120834" name="Rectangle 7">
            <a:extLst>
              <a:ext uri="{FF2B5EF4-FFF2-40B4-BE49-F238E27FC236}">
                <a16:creationId xmlns:a16="http://schemas.microsoft.com/office/drawing/2014/main" id="{6B67DA1C-BD92-2082-FADF-7EDC998F3868}"/>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0A2A800F-DE73-4198-82A4-8E5DE55A1FB0}" type="slidenum">
              <a:rPr lang="en-US" altLang="en-US" sz="1200"/>
              <a:pPr algn="r"/>
              <a:t>34</a:t>
            </a:fld>
            <a:endParaRPr lang="en-US" altLang="en-US" sz="1200"/>
          </a:p>
        </p:txBody>
      </p:sp>
      <p:sp>
        <p:nvSpPr>
          <p:cNvPr id="120835" name="Rectangle 2">
            <a:extLst>
              <a:ext uri="{FF2B5EF4-FFF2-40B4-BE49-F238E27FC236}">
                <a16:creationId xmlns:a16="http://schemas.microsoft.com/office/drawing/2014/main" id="{DFE31F77-137C-5483-EF23-B922444E52C9}"/>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E37A4939-899A-8C13-2545-20F4CB4C719A}"/>
              </a:ext>
            </a:extLst>
          </p:cNvPr>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06BC9A9-6EBF-0EFC-DBEF-D54ACD2A92D2}"/>
              </a:ext>
            </a:extLst>
          </p:cNvPr>
          <p:cNvSpPr>
            <a:spLocks noGrp="1" noChangeArrowheads="1"/>
          </p:cNvSpPr>
          <p:nvPr>
            <p:ph type="sldNum" sz="quarter" idx="5"/>
          </p:nvPr>
        </p:nvSpPr>
        <p:spPr>
          <a:ln/>
        </p:spPr>
        <p:txBody>
          <a:bodyPr/>
          <a:lstStyle/>
          <a:p>
            <a:fld id="{35E77418-7B01-4965-863D-181BF03570FB}" type="slidenum">
              <a:rPr lang="en-US" altLang="en-US"/>
              <a:pPr/>
              <a:t>35</a:t>
            </a:fld>
            <a:endParaRPr lang="en-US" altLang="en-US"/>
          </a:p>
        </p:txBody>
      </p:sp>
      <p:sp>
        <p:nvSpPr>
          <p:cNvPr id="122882" name="Rectangle 7">
            <a:extLst>
              <a:ext uri="{FF2B5EF4-FFF2-40B4-BE49-F238E27FC236}">
                <a16:creationId xmlns:a16="http://schemas.microsoft.com/office/drawing/2014/main" id="{83BEF407-5F4D-6A05-66D3-0E9B837F07E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22BBFFAF-EFCC-4F30-8CF6-D8A7AEE1548B}" type="slidenum">
              <a:rPr lang="en-US" altLang="en-US" sz="1200"/>
              <a:pPr algn="r"/>
              <a:t>35</a:t>
            </a:fld>
            <a:endParaRPr lang="en-US" altLang="en-US" sz="1200"/>
          </a:p>
        </p:txBody>
      </p:sp>
      <p:sp>
        <p:nvSpPr>
          <p:cNvPr id="122883" name="Rectangle 2">
            <a:extLst>
              <a:ext uri="{FF2B5EF4-FFF2-40B4-BE49-F238E27FC236}">
                <a16:creationId xmlns:a16="http://schemas.microsoft.com/office/drawing/2014/main" id="{2A475BE6-5E06-5B97-F27E-3AFFF79A1019}"/>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1A8C8771-3F07-29CE-555C-FF0A476F9438}"/>
              </a:ext>
            </a:extLst>
          </p:cNvPr>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06BC9A9-6EBF-0EFC-DBEF-D54ACD2A92D2}"/>
              </a:ext>
            </a:extLst>
          </p:cNvPr>
          <p:cNvSpPr>
            <a:spLocks noGrp="1" noChangeArrowheads="1"/>
          </p:cNvSpPr>
          <p:nvPr>
            <p:ph type="sldNum" sz="quarter" idx="5"/>
          </p:nvPr>
        </p:nvSpPr>
        <p:spPr>
          <a:ln/>
        </p:spPr>
        <p:txBody>
          <a:bodyPr/>
          <a:lstStyle/>
          <a:p>
            <a:fld id="{35E77418-7B01-4965-863D-181BF03570FB}" type="slidenum">
              <a:rPr lang="en-US" altLang="en-US"/>
              <a:pPr/>
              <a:t>36</a:t>
            </a:fld>
            <a:endParaRPr lang="en-US" altLang="en-US"/>
          </a:p>
        </p:txBody>
      </p:sp>
      <p:sp>
        <p:nvSpPr>
          <p:cNvPr id="122882" name="Rectangle 7">
            <a:extLst>
              <a:ext uri="{FF2B5EF4-FFF2-40B4-BE49-F238E27FC236}">
                <a16:creationId xmlns:a16="http://schemas.microsoft.com/office/drawing/2014/main" id="{83BEF407-5F4D-6A05-66D3-0E9B837F07E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a:fld id="{22BBFFAF-EFCC-4F30-8CF6-D8A7AEE1548B}" type="slidenum">
              <a:rPr lang="en-US" altLang="en-US" sz="1200"/>
              <a:pPr algn="r"/>
              <a:t>36</a:t>
            </a:fld>
            <a:endParaRPr lang="en-US" altLang="en-US" sz="1200"/>
          </a:p>
        </p:txBody>
      </p:sp>
      <p:sp>
        <p:nvSpPr>
          <p:cNvPr id="122883" name="Rectangle 2">
            <a:extLst>
              <a:ext uri="{FF2B5EF4-FFF2-40B4-BE49-F238E27FC236}">
                <a16:creationId xmlns:a16="http://schemas.microsoft.com/office/drawing/2014/main" id="{2A475BE6-5E06-5B97-F27E-3AFFF79A1019}"/>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1A8C8771-3F07-29CE-555C-FF0A476F9438}"/>
              </a:ext>
            </a:extLst>
          </p:cNvPr>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5380130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34" name="AutoShape 3">
            <a:extLst>
              <a:ext uri="{FF2B5EF4-FFF2-40B4-BE49-F238E27FC236}">
                <a16:creationId xmlns:a16="http://schemas.microsoft.com/office/drawing/2014/main" id="{7345DFC3-616C-2E7E-FEEC-7B49AC59E7EC}"/>
              </a:ext>
            </a:extLst>
          </p:cNvPr>
          <p:cNvSpPr>
            <a:spLocks noChangeArrowheads="1"/>
          </p:cNvSpPr>
          <p:nvPr userDrawn="1"/>
        </p:nvSpPr>
        <p:spPr bwMode="auto">
          <a:xfrm>
            <a:off x="0" y="0"/>
            <a:ext cx="9144000" cy="139065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598613" indent="-227013"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nSpc>
                <a:spcPct val="93000"/>
              </a:lnSpc>
              <a:buClr>
                <a:srgbClr val="000000"/>
              </a:buClr>
              <a:buSzPct val="100000"/>
              <a:buFont typeface="Andale Mono" pitchFamily="1" charset="0"/>
              <a:buNone/>
            </a:pPr>
            <a:endParaRPr lang="en-US" altLang="en-US">
              <a:latin typeface="Tahoma" panose="020B0604030504040204" pitchFamily="34" charset="0"/>
              <a:cs typeface="Arial" panose="020B0604020202020204" pitchFamily="34" charset="0"/>
            </a:endParaRPr>
          </a:p>
        </p:txBody>
      </p:sp>
      <p:sp>
        <p:nvSpPr>
          <p:cNvPr id="18435" name="Rectangle 3">
            <a:extLst>
              <a:ext uri="{FF2B5EF4-FFF2-40B4-BE49-F238E27FC236}">
                <a16:creationId xmlns:a16="http://schemas.microsoft.com/office/drawing/2014/main" id="{5B4D9824-2C88-7CF0-D39B-8B7CD75C306F}"/>
              </a:ext>
            </a:extLst>
          </p:cNvPr>
          <p:cNvSpPr>
            <a:spLocks noGrp="1" noChangeArrowheads="1"/>
          </p:cNvSpPr>
          <p:nvPr>
            <p:ph type="ctrTitle"/>
          </p:nvPr>
        </p:nvSpPr>
        <p:spPr>
          <a:xfrm>
            <a:off x="685800" y="2644775"/>
            <a:ext cx="7772400" cy="1470025"/>
          </a:xfrm>
        </p:spPr>
        <p:txBody>
          <a:bodyPr/>
          <a:lstStyle>
            <a:lvl1pPr>
              <a:defRPr>
                <a:solidFill>
                  <a:schemeClr val="tx1"/>
                </a:solidFill>
              </a:defRPr>
            </a:lvl1pPr>
          </a:lstStyle>
          <a:p>
            <a:pPr lvl="0"/>
            <a:r>
              <a:rPr lang="en-US" altLang="en-US" noProof="0"/>
              <a:t>Click to edit title style</a:t>
            </a:r>
          </a:p>
        </p:txBody>
      </p:sp>
      <p:sp>
        <p:nvSpPr>
          <p:cNvPr id="18436" name="Rectangle 4">
            <a:extLst>
              <a:ext uri="{FF2B5EF4-FFF2-40B4-BE49-F238E27FC236}">
                <a16:creationId xmlns:a16="http://schemas.microsoft.com/office/drawing/2014/main" id="{E54C7E19-C076-B972-2B6B-A1493A75B09F}"/>
              </a:ext>
            </a:extLst>
          </p:cNvPr>
          <p:cNvSpPr>
            <a:spLocks noGrp="1" noChangeArrowheads="1"/>
          </p:cNvSpPr>
          <p:nvPr>
            <p:ph type="subTitle" idx="1"/>
          </p:nvPr>
        </p:nvSpPr>
        <p:spPr>
          <a:xfrm>
            <a:off x="1371600" y="4267200"/>
            <a:ext cx="6400800" cy="1752600"/>
          </a:xfrm>
        </p:spPr>
        <p:txBody>
          <a:bodyPr/>
          <a:lstStyle>
            <a:lvl1pPr marL="0" indent="0" algn="ctr">
              <a:buFontTx/>
              <a:buNone/>
              <a:defRPr/>
            </a:lvl1pPr>
          </a:lstStyle>
          <a:p>
            <a:pPr lvl="0"/>
            <a:r>
              <a:rPr lang="en-US" altLang="en-US" noProof="0"/>
              <a:t>Click to edit Master subtitle style</a:t>
            </a:r>
          </a:p>
        </p:txBody>
      </p:sp>
      <p:pic>
        <p:nvPicPr>
          <p:cNvPr id="18439" name="Picture 1">
            <a:extLst>
              <a:ext uri="{FF2B5EF4-FFF2-40B4-BE49-F238E27FC236}">
                <a16:creationId xmlns:a16="http://schemas.microsoft.com/office/drawing/2014/main" id="{845B4000-1357-25B3-3824-53AD5F7E68D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12450" t="10527" r="5743" b="15790"/>
          <a:stretch>
            <a:fillRect/>
          </a:stretch>
        </p:blipFill>
        <p:spPr bwMode="auto">
          <a:xfrm>
            <a:off x="2057400" y="1447800"/>
            <a:ext cx="4953000"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FB1D1-59D7-115D-7018-B186DF5B422C}"/>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A2EFBF43-1022-6604-0C5F-8713BFDC85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209175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E2E946-B548-F458-7F2E-F63EB9AB2760}"/>
              </a:ext>
            </a:extLst>
          </p:cNvPr>
          <p:cNvSpPr>
            <a:spLocks noGrp="1"/>
          </p:cNvSpPr>
          <p:nvPr>
            <p:ph type="title" orient="vert"/>
          </p:nvPr>
        </p:nvSpPr>
        <p:spPr>
          <a:xfrm>
            <a:off x="6819900" y="0"/>
            <a:ext cx="2171700" cy="6248400"/>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CCF27A40-11B1-7770-8C68-4FD23841A7E1}"/>
              </a:ext>
            </a:extLst>
          </p:cNvPr>
          <p:cNvSpPr>
            <a:spLocks noGrp="1"/>
          </p:cNvSpPr>
          <p:nvPr>
            <p:ph type="body" orient="vert" idx="1"/>
          </p:nvPr>
        </p:nvSpPr>
        <p:spPr>
          <a:xfrm>
            <a:off x="304800" y="0"/>
            <a:ext cx="63627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1425501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A20AE-7D79-51C1-4174-E2ECE5239263}"/>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739E8556-7133-448C-D48E-AC1539A212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2642505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8DE4-6242-DC6E-AE65-6F39B51E269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C9E8D137-B104-7DB6-1DC6-59D9880C70F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269280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8745-A69B-5EDA-8ABB-0362EFFC5BCC}"/>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FF3686AC-2E1F-0700-BF2E-4430E41D6CEF}"/>
              </a:ext>
            </a:extLst>
          </p:cNvPr>
          <p:cNvSpPr>
            <a:spLocks noGrp="1"/>
          </p:cNvSpPr>
          <p:nvPr>
            <p:ph sz="half" idx="1"/>
          </p:nvPr>
        </p:nvSpPr>
        <p:spPr>
          <a:xfrm>
            <a:off x="304800" y="1295400"/>
            <a:ext cx="42672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549DED88-4682-ED16-8031-EC68CD7ED503}"/>
              </a:ext>
            </a:extLst>
          </p:cNvPr>
          <p:cNvSpPr>
            <a:spLocks noGrp="1"/>
          </p:cNvSpPr>
          <p:nvPr>
            <p:ph sz="half" idx="2"/>
          </p:nvPr>
        </p:nvSpPr>
        <p:spPr>
          <a:xfrm>
            <a:off x="4724400" y="1295400"/>
            <a:ext cx="42672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1079992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20D0-0BEB-4C59-7680-06FC71C1EB81}"/>
              </a:ext>
            </a:extLst>
          </p:cNvPr>
          <p:cNvSpPr>
            <a:spLocks noGrp="1"/>
          </p:cNvSpPr>
          <p:nvPr>
            <p:ph type="title"/>
          </p:nvPr>
        </p:nvSpPr>
        <p:spPr>
          <a:xfrm>
            <a:off x="630238" y="365125"/>
            <a:ext cx="78867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51BFF266-E0FE-E24D-0D5D-44411FD223D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2E3B51-AA6F-848A-F303-072B52918AB3}"/>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46E7627C-1E1E-5687-1458-73717E372DD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714E7E-DCB0-932C-7A73-32FC784F183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340763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DCCF-8574-7B18-885F-1B2876D20572}"/>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911098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1523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42F6-C765-B9BE-686D-8917C7886D5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8CFC6497-0A63-B37B-C3AF-E919B64D40D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C758C2EE-902B-A7D8-E8B8-BC8B2512FF2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7612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5849A-0499-1919-4BD2-77D431275BE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71A034CE-BDB4-D77D-97AE-93912B29306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591C487E-7F65-CC52-1934-F84F82E1038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648131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AutoShape 3">
            <a:extLst>
              <a:ext uri="{FF2B5EF4-FFF2-40B4-BE49-F238E27FC236}">
                <a16:creationId xmlns:a16="http://schemas.microsoft.com/office/drawing/2014/main" id="{8CFFFEBF-4F0D-FFA2-F641-4A858946849A}"/>
              </a:ext>
            </a:extLst>
          </p:cNvPr>
          <p:cNvSpPr>
            <a:spLocks noChangeArrowheads="1"/>
          </p:cNvSpPr>
          <p:nvPr userDrawn="1"/>
        </p:nvSpPr>
        <p:spPr bwMode="auto">
          <a:xfrm>
            <a:off x="0" y="0"/>
            <a:ext cx="9144000" cy="106680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598613" indent="-227013"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nSpc>
                <a:spcPct val="93000"/>
              </a:lnSpc>
              <a:buClr>
                <a:srgbClr val="000000"/>
              </a:buClr>
              <a:buSzPct val="100000"/>
              <a:buFont typeface="Andale Mono" pitchFamily="1" charset="0"/>
              <a:buNone/>
            </a:pPr>
            <a:endParaRPr lang="en-US" altLang="en-US">
              <a:latin typeface="Tahoma" panose="020B0604030504040204" pitchFamily="34" charset="0"/>
              <a:cs typeface="Arial" panose="020B0604020202020204" pitchFamily="34" charset="0"/>
            </a:endParaRPr>
          </a:p>
        </p:txBody>
      </p:sp>
      <p:sp>
        <p:nvSpPr>
          <p:cNvPr id="1026" name="Rectangle 2">
            <a:extLst>
              <a:ext uri="{FF2B5EF4-FFF2-40B4-BE49-F238E27FC236}">
                <a16:creationId xmlns:a16="http://schemas.microsoft.com/office/drawing/2014/main" id="{2610952A-F4B2-E4B2-FB90-650267CFE0D2}"/>
              </a:ext>
            </a:extLst>
          </p:cNvPr>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title style</a:t>
            </a:r>
          </a:p>
        </p:txBody>
      </p:sp>
      <p:sp>
        <p:nvSpPr>
          <p:cNvPr id="1027" name="Rectangle 3">
            <a:extLst>
              <a:ext uri="{FF2B5EF4-FFF2-40B4-BE49-F238E27FC236}">
                <a16:creationId xmlns:a16="http://schemas.microsoft.com/office/drawing/2014/main" id="{D50DF85C-262E-31CA-49D5-B6730A523241}"/>
              </a:ext>
            </a:extLst>
          </p:cNvPr>
          <p:cNvSpPr>
            <a:spLocks noGrp="1" noChangeArrowheads="1"/>
          </p:cNvSpPr>
          <p:nvPr>
            <p:ph type="body" idx="1"/>
          </p:nvPr>
        </p:nvSpPr>
        <p:spPr bwMode="auto">
          <a:xfrm>
            <a:off x="304800" y="1295400"/>
            <a:ext cx="8686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7" name="Picture 1">
            <a:extLst>
              <a:ext uri="{FF2B5EF4-FFF2-40B4-BE49-F238E27FC236}">
                <a16:creationId xmlns:a16="http://schemas.microsoft.com/office/drawing/2014/main" id="{0F3881B9-5679-991D-A814-4930BD6214B7}"/>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2450" t="10527"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 name="Slide Number Placeholder 3">
            <a:extLst>
              <a:ext uri="{FF2B5EF4-FFF2-40B4-BE49-F238E27FC236}">
                <a16:creationId xmlns:a16="http://schemas.microsoft.com/office/drawing/2014/main" id="{AB2A775F-7492-FDEE-C717-1F454491355F}"/>
              </a:ext>
            </a:extLst>
          </p:cNvPr>
          <p:cNvSpPr txBox="1">
            <a:spLocks noGrp="1"/>
          </p:cNvSpPr>
          <p:nvPr userDrawn="1"/>
        </p:nvSpPr>
        <p:spPr>
          <a:xfrm>
            <a:off x="8229600" y="6356350"/>
            <a:ext cx="762000" cy="365125"/>
          </a:xfrm>
          <a:prstGeom prst="rect">
            <a:avLst/>
          </a:prstGeom>
          <a:noFill/>
        </p:spPr>
        <p:txBody>
          <a:bodyPr lIns="0" tIns="0" rIns="0" bIns="0" anchor="b"/>
          <a:lstStyle/>
          <a:p>
            <a:pPr algn="r">
              <a:spcBef>
                <a:spcPts val="500"/>
              </a:spcBef>
            </a:pPr>
            <a:fld id="{ED78AE6F-DE96-431A-973F-8AA912F74237}" type="slidenum">
              <a:rPr lang="en-US" altLang="en-US" sz="1200">
                <a:solidFill>
                  <a:srgbClr val="424242"/>
                </a:solidFill>
                <a:latin typeface="Verdana" panose="020B0604030504040204" pitchFamily="34" charset="0"/>
              </a:rPr>
              <a:pPr algn="r">
                <a:spcBef>
                  <a:spcPts val="500"/>
                </a:spcBef>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b="1" kern="1200">
          <a:solidFill>
            <a:schemeClr val="bg1"/>
          </a:solidFill>
          <a:latin typeface="+mj-lt"/>
          <a:ea typeface="+mj-ea"/>
          <a:cs typeface="+mj-cs"/>
        </a:defRPr>
      </a:lvl1pPr>
      <a:lvl2pPr algn="ctr" rtl="0" fontAlgn="base">
        <a:spcBef>
          <a:spcPct val="0"/>
        </a:spcBef>
        <a:spcAft>
          <a:spcPct val="0"/>
        </a:spcAft>
        <a:defRPr sz="4400" b="1">
          <a:solidFill>
            <a:schemeClr val="bg1"/>
          </a:solidFill>
          <a:latin typeface="Tahoma" panose="020B0604030504040204" pitchFamily="34" charset="0"/>
        </a:defRPr>
      </a:lvl2pPr>
      <a:lvl3pPr algn="ctr" rtl="0" fontAlgn="base">
        <a:spcBef>
          <a:spcPct val="0"/>
        </a:spcBef>
        <a:spcAft>
          <a:spcPct val="0"/>
        </a:spcAft>
        <a:defRPr sz="4400" b="1">
          <a:solidFill>
            <a:schemeClr val="bg1"/>
          </a:solidFill>
          <a:latin typeface="Tahoma" panose="020B0604030504040204" pitchFamily="34" charset="0"/>
        </a:defRPr>
      </a:lvl3pPr>
      <a:lvl4pPr algn="ctr" rtl="0" fontAlgn="base">
        <a:spcBef>
          <a:spcPct val="0"/>
        </a:spcBef>
        <a:spcAft>
          <a:spcPct val="0"/>
        </a:spcAft>
        <a:defRPr sz="4400" b="1">
          <a:solidFill>
            <a:schemeClr val="bg1"/>
          </a:solidFill>
          <a:latin typeface="Tahoma" panose="020B0604030504040204" pitchFamily="34" charset="0"/>
        </a:defRPr>
      </a:lvl4pPr>
      <a:lvl5pPr algn="ctr" rtl="0" fontAlgn="base">
        <a:spcBef>
          <a:spcPct val="0"/>
        </a:spcBef>
        <a:spcAft>
          <a:spcPct val="0"/>
        </a:spcAft>
        <a:defRPr sz="4400" b="1">
          <a:solidFill>
            <a:schemeClr val="bg1"/>
          </a:solidFill>
          <a:latin typeface="Tahoma" panose="020B0604030504040204" pitchFamily="34" charset="0"/>
        </a:defRPr>
      </a:lvl5pPr>
      <a:lvl6pPr marL="457200" algn="ctr" rtl="0" fontAlgn="base">
        <a:spcBef>
          <a:spcPct val="0"/>
        </a:spcBef>
        <a:spcAft>
          <a:spcPct val="0"/>
        </a:spcAft>
        <a:defRPr sz="4400" b="1">
          <a:solidFill>
            <a:schemeClr val="bg1"/>
          </a:solidFill>
          <a:latin typeface="Tahoma" panose="020B0604030504040204" pitchFamily="34" charset="0"/>
        </a:defRPr>
      </a:lvl6pPr>
      <a:lvl7pPr marL="914400" algn="ctr" rtl="0" fontAlgn="base">
        <a:spcBef>
          <a:spcPct val="0"/>
        </a:spcBef>
        <a:spcAft>
          <a:spcPct val="0"/>
        </a:spcAft>
        <a:defRPr sz="4400" b="1">
          <a:solidFill>
            <a:schemeClr val="bg1"/>
          </a:solidFill>
          <a:latin typeface="Tahoma" panose="020B0604030504040204" pitchFamily="34" charset="0"/>
        </a:defRPr>
      </a:lvl7pPr>
      <a:lvl8pPr marL="1371600" algn="ctr" rtl="0" fontAlgn="base">
        <a:spcBef>
          <a:spcPct val="0"/>
        </a:spcBef>
        <a:spcAft>
          <a:spcPct val="0"/>
        </a:spcAft>
        <a:defRPr sz="4400" b="1">
          <a:solidFill>
            <a:schemeClr val="bg1"/>
          </a:solidFill>
          <a:latin typeface="Tahoma" panose="020B0604030504040204" pitchFamily="34" charset="0"/>
        </a:defRPr>
      </a:lvl8pPr>
      <a:lvl9pPr marL="1828800" algn="ctr" rtl="0" fontAlgn="base">
        <a:spcBef>
          <a:spcPct val="0"/>
        </a:spcBef>
        <a:spcAft>
          <a:spcPct val="0"/>
        </a:spcAft>
        <a:defRPr sz="4400" b="1">
          <a:solidFill>
            <a:schemeClr val="bg1"/>
          </a:solidFill>
          <a:latin typeface="Tahoma" panose="020B0604030504040204" pitchFamily="34" charset="0"/>
        </a:defRPr>
      </a:lvl9pPr>
    </p:titleStyle>
    <p:bodyStyle>
      <a:lvl1pPr marL="342900" indent="-342900" algn="l" rtl="0" fontAlgn="base">
        <a:spcBef>
          <a:spcPct val="20000"/>
        </a:spcBef>
        <a:spcAft>
          <a:spcPct val="0"/>
        </a:spcAft>
        <a:buChar char="•"/>
        <a:defRPr sz="2400" kern="1200">
          <a:solidFill>
            <a:schemeClr val="tx1"/>
          </a:solidFill>
          <a:latin typeface="+mn-lt"/>
          <a:ea typeface="+mn-ea"/>
          <a:cs typeface="+mn-cs"/>
        </a:defRPr>
      </a:lvl1pPr>
      <a:lvl2pPr marL="742950" indent="-285750" algn="l" rtl="0" fontAlgn="base">
        <a:spcBef>
          <a:spcPct val="20000"/>
        </a:spcBef>
        <a:spcAft>
          <a:spcPct val="0"/>
        </a:spcAft>
        <a:buChar char="–"/>
        <a:defRPr sz="22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www.geeksforgeeks.org/private-variables-python/"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27.png"/><Relationship Id="rId4" Type="http://schemas.microsoft.com/office/2007/relationships/hdphoto" Target="../media/hdphoto1.wdp"/></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673CB27-39B2-F589-A46A-6FA13B42F451}"/>
              </a:ext>
            </a:extLst>
          </p:cNvPr>
          <p:cNvSpPr>
            <a:spLocks noGrp="1" noChangeArrowheads="1"/>
          </p:cNvSpPr>
          <p:nvPr>
            <p:ph type="ctrTitle"/>
          </p:nvPr>
        </p:nvSpPr>
        <p:spPr>
          <a:xfrm>
            <a:off x="685800" y="3429000"/>
            <a:ext cx="7772400" cy="1470025"/>
          </a:xfrm>
        </p:spPr>
        <p:txBody>
          <a:bodyPr/>
          <a:lstStyle/>
          <a:p>
            <a:r>
              <a:rPr lang="en-US" altLang="en-US" dirty="0"/>
              <a:t>Object Oriented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8E90DFD3-9B1C-DA3B-71F2-07CBDBC1FF3B}"/>
              </a:ext>
            </a:extLst>
          </p:cNvPr>
          <p:cNvSpPr>
            <a:spLocks noGrp="1" noChangeArrowheads="1"/>
          </p:cNvSpPr>
          <p:nvPr>
            <p:ph type="title" idx="4294967295"/>
          </p:nvPr>
        </p:nvSpPr>
        <p:spPr/>
        <p:txBody>
          <a:bodyPr/>
          <a:lstStyle/>
          <a:p>
            <a:r>
              <a:rPr lang="en-US" altLang="en-US"/>
              <a:t>Constructors</a:t>
            </a:r>
          </a:p>
        </p:txBody>
      </p:sp>
      <p:sp>
        <p:nvSpPr>
          <p:cNvPr id="115715" name="Rectangle 3">
            <a:extLst>
              <a:ext uri="{FF2B5EF4-FFF2-40B4-BE49-F238E27FC236}">
                <a16:creationId xmlns:a16="http://schemas.microsoft.com/office/drawing/2014/main" id="{0C3E19C2-D259-51F1-42C9-7018804FC636}"/>
              </a:ext>
            </a:extLst>
          </p:cNvPr>
          <p:cNvSpPr>
            <a:spLocks noGrp="1" noChangeArrowheads="1"/>
          </p:cNvSpPr>
          <p:nvPr>
            <p:ph type="body" idx="4294967295"/>
          </p:nvPr>
        </p:nvSpPr>
        <p:spPr>
          <a:xfrm>
            <a:off x="304800" y="1143000"/>
            <a:ext cx="8686800" cy="5562600"/>
          </a:xfrm>
        </p:spPr>
        <p:txBody>
          <a:bodyPr/>
          <a:lstStyle/>
          <a:p>
            <a:pPr>
              <a:lnSpc>
                <a:spcPct val="80000"/>
              </a:lnSpc>
            </a:pPr>
            <a:r>
              <a:rPr lang="en-US" b="0" i="0" dirty="0">
                <a:solidFill>
                  <a:srgbClr val="273239"/>
                </a:solidFill>
                <a:effectLst/>
                <a:latin typeface="urw-din"/>
              </a:rPr>
              <a:t>Constructors are generally used for instantiating an object. The task of constructors is to initialize(assign values) to the data members of the class when an object of the class is created. </a:t>
            </a:r>
            <a:r>
              <a:rPr lang="en-US" altLang="en-US" dirty="0">
                <a:latin typeface="Courier New" panose="02070309020205020404" pitchFamily="49" charset="0"/>
              </a:rPr>
              <a:t>	</a:t>
            </a:r>
          </a:p>
          <a:p>
            <a:pPr>
              <a:lnSpc>
                <a:spcPct val="80000"/>
              </a:lnSpc>
              <a:buFontTx/>
              <a:buNone/>
            </a:pPr>
            <a:r>
              <a:rPr lang="en-US" altLang="en-US" dirty="0">
                <a:latin typeface="Courier New" panose="02070309020205020404" pitchFamily="49" charset="0"/>
              </a:rPr>
              <a:t>def </a:t>
            </a:r>
            <a:r>
              <a:rPr lang="en-US" altLang="en-US" b="1" dirty="0">
                <a:solidFill>
                  <a:schemeClr val="accent2"/>
                </a:solidFill>
                <a:latin typeface="Courier New" panose="02070309020205020404" pitchFamily="49" charset="0"/>
              </a:rPr>
              <a:t>__</a:t>
            </a:r>
            <a:r>
              <a:rPr lang="en-US" altLang="en-US" b="1" dirty="0" err="1">
                <a:solidFill>
                  <a:schemeClr val="accent2"/>
                </a:solidFill>
                <a:latin typeface="Courier New" panose="02070309020205020404" pitchFamily="49" charset="0"/>
              </a:rPr>
              <a:t>init</a:t>
            </a:r>
            <a:r>
              <a:rPr lang="en-US" altLang="en-US" b="1" dirty="0">
                <a:solidFill>
                  <a:schemeClr val="accent2"/>
                </a:solidFill>
                <a:latin typeface="Courier New" panose="02070309020205020404" pitchFamily="49" charset="0"/>
              </a:rPr>
              <a:t>__</a:t>
            </a:r>
            <a:r>
              <a:rPr lang="en-US" altLang="en-US" dirty="0">
                <a:latin typeface="Courier New" panose="02070309020205020404" pitchFamily="49" charset="0"/>
              </a:rPr>
              <a:t>(self</a:t>
            </a:r>
            <a:r>
              <a:rPr lang="en-US" altLang="en-US" b="1" dirty="0"/>
              <a:t>, parameter</a:t>
            </a:r>
            <a:r>
              <a:rPr lang="en-US" altLang="en-US" b="1" dirty="0">
                <a:latin typeface="Courier New" panose="02070309020205020404" pitchFamily="49" charset="0"/>
              </a:rPr>
              <a:t>, </a:t>
            </a:r>
            <a:r>
              <a:rPr lang="en-US" altLang="en-US" b="1" dirty="0"/>
              <a:t>...</a:t>
            </a:r>
            <a:r>
              <a:rPr lang="en-US" altLang="en-US" b="1" dirty="0">
                <a:latin typeface="Courier New" panose="02070309020205020404" pitchFamily="49" charset="0"/>
              </a:rPr>
              <a:t>, </a:t>
            </a:r>
            <a:r>
              <a:rPr lang="en-US" altLang="en-US" b="1" dirty="0"/>
              <a:t>parameter</a:t>
            </a:r>
            <a:r>
              <a:rPr lang="en-US" altLang="en-US" dirty="0">
                <a:latin typeface="Courier New" panose="02070309020205020404" pitchFamily="49" charset="0"/>
              </a:rPr>
              <a:t>):</a:t>
            </a:r>
          </a:p>
          <a:p>
            <a:pPr>
              <a:lnSpc>
                <a:spcPct val="80000"/>
              </a:lnSpc>
              <a:buFontTx/>
              <a:buNone/>
            </a:pPr>
            <a:r>
              <a:rPr lang="en-US" altLang="en-US" dirty="0">
                <a:latin typeface="Courier New" panose="02070309020205020404" pitchFamily="49" charset="0"/>
              </a:rPr>
              <a:t>	    </a:t>
            </a:r>
            <a:r>
              <a:rPr lang="en-US" altLang="en-US" b="1" dirty="0"/>
              <a:t>statements</a:t>
            </a:r>
          </a:p>
          <a:p>
            <a:pPr lvl="1">
              <a:lnSpc>
                <a:spcPct val="80000"/>
              </a:lnSpc>
            </a:pPr>
            <a:r>
              <a:rPr lang="en-US" altLang="en-US" dirty="0"/>
              <a:t>a constructor is a special method with the name </a:t>
            </a:r>
            <a:r>
              <a:rPr lang="en-US" altLang="en-US" dirty="0">
                <a:latin typeface="Courier New" panose="02070309020205020404" pitchFamily="49" charset="0"/>
              </a:rPr>
              <a:t>__</a:t>
            </a:r>
            <a:r>
              <a:rPr lang="en-US" altLang="en-US" dirty="0" err="1">
                <a:latin typeface="Courier New" panose="02070309020205020404" pitchFamily="49" charset="0"/>
              </a:rPr>
              <a:t>init</a:t>
            </a:r>
            <a:r>
              <a:rPr lang="en-US" altLang="en-US" dirty="0">
                <a:latin typeface="Courier New" panose="02070309020205020404" pitchFamily="49" charset="0"/>
              </a:rPr>
              <a:t>__</a:t>
            </a:r>
            <a:endParaRPr lang="en-US" altLang="en-US" dirty="0"/>
          </a:p>
          <a:p>
            <a:pPr lvl="1">
              <a:lnSpc>
                <a:spcPct val="80000"/>
              </a:lnSpc>
            </a:pPr>
            <a:r>
              <a:rPr lang="en-US" altLang="en-US" dirty="0"/>
              <a:t>Example:</a:t>
            </a:r>
          </a:p>
          <a:p>
            <a:pPr lvl="1">
              <a:lnSpc>
                <a:spcPct val="80000"/>
              </a:lnSpc>
              <a:buFontTx/>
              <a:buNone/>
            </a:pPr>
            <a:endParaRPr lang="en-US" altLang="en-US" sz="800" dirty="0"/>
          </a:p>
          <a:p>
            <a:pPr lvl="1">
              <a:lnSpc>
                <a:spcPct val="80000"/>
              </a:lnSpc>
              <a:buFontTx/>
              <a:buNone/>
            </a:pPr>
            <a:r>
              <a:rPr lang="en-US" altLang="en-US" sz="2100" dirty="0"/>
              <a:t>	</a:t>
            </a:r>
            <a:r>
              <a:rPr lang="en-US" altLang="en-US" sz="2100" dirty="0">
                <a:latin typeface="Courier New" panose="02070309020205020404" pitchFamily="49" charset="0"/>
              </a:rPr>
              <a:t>class Point:</a:t>
            </a:r>
          </a:p>
          <a:p>
            <a:pPr lvl="1">
              <a:lnSpc>
                <a:spcPct val="80000"/>
              </a:lnSpc>
              <a:buFontTx/>
              <a:buNone/>
            </a:pPr>
            <a:r>
              <a:rPr lang="en-US" altLang="en-US" sz="2100" dirty="0">
                <a:latin typeface="Courier New" panose="02070309020205020404" pitchFamily="49" charset="0"/>
              </a:rPr>
              <a:t>	    def __</a:t>
            </a:r>
            <a:r>
              <a:rPr lang="en-US" altLang="en-US" sz="2100" dirty="0" err="1">
                <a:latin typeface="Courier New" panose="02070309020205020404" pitchFamily="49" charset="0"/>
              </a:rPr>
              <a:t>init</a:t>
            </a:r>
            <a:r>
              <a:rPr lang="en-US" altLang="en-US" sz="2100" dirty="0">
                <a:latin typeface="Courier New" panose="02070309020205020404" pitchFamily="49" charset="0"/>
              </a:rPr>
              <a:t>__(self, x, y):</a:t>
            </a:r>
          </a:p>
          <a:p>
            <a:pPr lvl="1">
              <a:lnSpc>
                <a:spcPct val="80000"/>
              </a:lnSpc>
              <a:buFontTx/>
              <a:buNone/>
            </a:pPr>
            <a:r>
              <a:rPr lang="en-US" altLang="en-US" sz="2100" dirty="0">
                <a:latin typeface="Courier New" panose="02070309020205020404" pitchFamily="49" charset="0"/>
              </a:rPr>
              <a:t>	        </a:t>
            </a:r>
            <a:r>
              <a:rPr lang="en-US" altLang="en-US" sz="2100" dirty="0" err="1">
                <a:latin typeface="Courier New" panose="02070309020205020404" pitchFamily="49" charset="0"/>
              </a:rPr>
              <a:t>self.x</a:t>
            </a:r>
            <a:r>
              <a:rPr lang="en-US" altLang="en-US" sz="2100" dirty="0">
                <a:latin typeface="Courier New" panose="02070309020205020404" pitchFamily="49" charset="0"/>
              </a:rPr>
              <a:t> = x</a:t>
            </a:r>
          </a:p>
          <a:p>
            <a:pPr lvl="1">
              <a:lnSpc>
                <a:spcPct val="80000"/>
              </a:lnSpc>
              <a:buFontTx/>
              <a:buNone/>
            </a:pPr>
            <a:r>
              <a:rPr lang="en-US" altLang="en-US" sz="2100" dirty="0">
                <a:latin typeface="Courier New" panose="02070309020205020404" pitchFamily="49" charset="0"/>
              </a:rPr>
              <a:t>	        </a:t>
            </a:r>
            <a:r>
              <a:rPr lang="en-US" altLang="en-US" sz="2100" dirty="0" err="1">
                <a:latin typeface="Courier New" panose="02070309020205020404" pitchFamily="49" charset="0"/>
              </a:rPr>
              <a:t>self.y</a:t>
            </a:r>
            <a:r>
              <a:rPr lang="en-US" altLang="en-US" sz="2100" dirty="0">
                <a:latin typeface="Courier New" panose="02070309020205020404" pitchFamily="49" charset="0"/>
              </a:rPr>
              <a:t> = y</a:t>
            </a:r>
          </a:p>
          <a:p>
            <a:pPr lvl="1">
              <a:lnSpc>
                <a:spcPct val="80000"/>
              </a:lnSpc>
              <a:buFontTx/>
              <a:buNone/>
            </a:pPr>
            <a:r>
              <a:rPr lang="en-US" altLang="en-US" sz="2100" dirty="0">
                <a:latin typeface="Courier New" panose="02070309020205020404" pitchFamily="49" charset="0"/>
              </a:rPr>
              <a:t>	    ...</a:t>
            </a:r>
          </a:p>
          <a:p>
            <a:pPr marL="1828800" lvl="4" indent="0">
              <a:buNone/>
            </a:pPr>
            <a:endParaRPr lang="en-US" altLang="en-US" dirty="0"/>
          </a:p>
          <a:p>
            <a:pPr marL="1828800" lvl="4" indent="0">
              <a:buNone/>
            </a:pPr>
            <a:r>
              <a:rPr lang="en-US" altLang="en-US" dirty="0">
                <a:solidFill>
                  <a:srgbClr val="FF0000"/>
                </a:solidFill>
              </a:rPr>
              <a:t>How would we make it possible to construct a </a:t>
            </a:r>
            <a:br>
              <a:rPr lang="en-US" altLang="en-US" dirty="0">
                <a:solidFill>
                  <a:srgbClr val="FF0000"/>
                </a:solidFill>
              </a:rPr>
            </a:br>
            <a:r>
              <a:rPr lang="en-US" altLang="en-US" dirty="0">
                <a:solidFill>
                  <a:srgbClr val="FF0000"/>
                </a:solidFill>
                <a:latin typeface="Courier New" panose="02070309020205020404" pitchFamily="49" charset="0"/>
              </a:rPr>
              <a:t>Point()</a:t>
            </a:r>
            <a:r>
              <a:rPr lang="en-US" altLang="en-US" dirty="0">
                <a:solidFill>
                  <a:srgbClr val="FF0000"/>
                </a:solidFill>
              </a:rPr>
              <a:t> with no parameters to get (0, 0)?</a:t>
            </a:r>
            <a:endParaRPr lang="en-US" altLang="en-US" sz="1700" dirty="0">
              <a:solidFill>
                <a:srgbClr val="FF0000"/>
              </a:solidFill>
              <a:latin typeface="Courier New" panose="02070309020205020404" pitchFamily="49"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AE7B4D0-D534-3FC3-D8CE-C48887BCE061}"/>
              </a:ext>
            </a:extLst>
          </p:cNvPr>
          <p:cNvSpPr>
            <a:spLocks noGrp="1" noChangeArrowheads="1"/>
          </p:cNvSpPr>
          <p:nvPr>
            <p:ph type="title" idx="4294967295"/>
          </p:nvPr>
        </p:nvSpPr>
        <p:spPr/>
        <p:txBody>
          <a:bodyPr/>
          <a:lstStyle/>
          <a:p>
            <a:r>
              <a:rPr lang="en-US" altLang="en-US">
                <a:latin typeface="Courier New" panose="02070309020205020404" pitchFamily="49" charset="0"/>
              </a:rPr>
              <a:t>toString</a:t>
            </a:r>
            <a:r>
              <a:rPr lang="en-US" altLang="en-US"/>
              <a:t> and </a:t>
            </a:r>
            <a:r>
              <a:rPr lang="en-US" altLang="en-US">
                <a:latin typeface="Courier New" panose="02070309020205020404" pitchFamily="49" charset="0"/>
              </a:rPr>
              <a:t>__str__</a:t>
            </a:r>
          </a:p>
        </p:txBody>
      </p:sp>
      <p:sp>
        <p:nvSpPr>
          <p:cNvPr id="117763" name="Rectangle 3">
            <a:extLst>
              <a:ext uri="{FF2B5EF4-FFF2-40B4-BE49-F238E27FC236}">
                <a16:creationId xmlns:a16="http://schemas.microsoft.com/office/drawing/2014/main" id="{6AEE1B8D-6FFF-B2C4-0471-FA74D92EA521}"/>
              </a:ext>
            </a:extLst>
          </p:cNvPr>
          <p:cNvSpPr>
            <a:spLocks noGrp="1" noChangeArrowheads="1"/>
          </p:cNvSpPr>
          <p:nvPr>
            <p:ph type="body" idx="4294967295"/>
          </p:nvPr>
        </p:nvSpPr>
        <p:spPr/>
        <p:txBody>
          <a:bodyPr/>
          <a:lstStyle/>
          <a:p>
            <a:pPr>
              <a:buFontTx/>
              <a:buNone/>
            </a:pPr>
            <a:r>
              <a:rPr lang="en-US" altLang="en-US" dirty="0">
                <a:latin typeface="Courier New" panose="02070309020205020404" pitchFamily="49" charset="0"/>
              </a:rPr>
              <a:t>	def </a:t>
            </a:r>
            <a:r>
              <a:rPr lang="en-US" altLang="en-US" b="1" dirty="0">
                <a:solidFill>
                  <a:schemeClr val="accent2"/>
                </a:solidFill>
                <a:latin typeface="Courier New" panose="02070309020205020404" pitchFamily="49" charset="0"/>
              </a:rPr>
              <a:t>__str__</a:t>
            </a:r>
            <a:r>
              <a:rPr lang="en-US" altLang="en-US" dirty="0">
                <a:latin typeface="Courier New" panose="02070309020205020404" pitchFamily="49" charset="0"/>
              </a:rPr>
              <a:t>(self):</a:t>
            </a:r>
          </a:p>
          <a:p>
            <a:pPr>
              <a:buFontTx/>
              <a:buNone/>
            </a:pPr>
            <a:r>
              <a:rPr lang="en-US" altLang="en-US" dirty="0">
                <a:latin typeface="Courier New" panose="02070309020205020404" pitchFamily="49" charset="0"/>
              </a:rPr>
              <a:t>	    return </a:t>
            </a:r>
            <a:r>
              <a:rPr lang="en-US" altLang="en-US" b="1" dirty="0"/>
              <a:t>string</a:t>
            </a:r>
          </a:p>
          <a:p>
            <a:pPr lvl="1">
              <a:buFontTx/>
              <a:buNone/>
            </a:pPr>
            <a:endParaRPr lang="en-US" altLang="en-US" sz="800" b="1" dirty="0"/>
          </a:p>
          <a:p>
            <a:pPr lvl="1"/>
            <a:r>
              <a:rPr lang="en-US" altLang="en-US" dirty="0"/>
              <a:t>equivalent to Java's </a:t>
            </a:r>
            <a:r>
              <a:rPr lang="en-US" altLang="en-US" dirty="0" err="1">
                <a:latin typeface="Courier New" panose="02070309020205020404" pitchFamily="49" charset="0"/>
              </a:rPr>
              <a:t>toString</a:t>
            </a:r>
            <a:r>
              <a:rPr lang="en-US" altLang="en-US" dirty="0"/>
              <a:t> (converts object to a string)</a:t>
            </a:r>
          </a:p>
          <a:p>
            <a:pPr lvl="1"/>
            <a:r>
              <a:rPr lang="en-US" altLang="en-US" dirty="0"/>
              <a:t>invoked automatically when </a:t>
            </a:r>
            <a:r>
              <a:rPr lang="en-US" altLang="en-US" dirty="0">
                <a:latin typeface="Courier New" panose="02070309020205020404" pitchFamily="49" charset="0"/>
              </a:rPr>
              <a:t>str</a:t>
            </a:r>
            <a:r>
              <a:rPr lang="en-US" altLang="en-US" dirty="0"/>
              <a:t> or </a:t>
            </a:r>
            <a:r>
              <a:rPr lang="en-US" altLang="en-US" dirty="0">
                <a:latin typeface="Courier New" panose="02070309020205020404" pitchFamily="49" charset="0"/>
              </a:rPr>
              <a:t>print</a:t>
            </a:r>
            <a:r>
              <a:rPr lang="en-US" altLang="en-US" dirty="0"/>
              <a:t> is called</a:t>
            </a:r>
          </a:p>
          <a:p>
            <a:pPr lvl="1"/>
            <a:endParaRPr lang="en-US" altLang="en-US" dirty="0"/>
          </a:p>
          <a:p>
            <a:pPr lvl="1">
              <a:buFontTx/>
              <a:buNone/>
            </a:pPr>
            <a:r>
              <a:rPr lang="en-US" altLang="en-US" dirty="0"/>
              <a:t>Exercise: Write a </a:t>
            </a:r>
            <a:r>
              <a:rPr lang="en-US" altLang="en-US" dirty="0">
                <a:latin typeface="Courier New" panose="02070309020205020404" pitchFamily="49" charset="0"/>
              </a:rPr>
              <a:t>__str__</a:t>
            </a:r>
            <a:r>
              <a:rPr lang="en-US" altLang="en-US" dirty="0"/>
              <a:t> method for </a:t>
            </a:r>
            <a:r>
              <a:rPr lang="en-US" altLang="en-US" dirty="0">
                <a:latin typeface="Courier New" panose="02070309020205020404" pitchFamily="49" charset="0"/>
              </a:rPr>
              <a:t>Point</a:t>
            </a:r>
            <a:r>
              <a:rPr lang="en-US" altLang="en-US" dirty="0"/>
              <a:t> objects that returns strings like  </a:t>
            </a:r>
            <a:r>
              <a:rPr lang="en-US" altLang="en-US" dirty="0">
                <a:latin typeface="Courier New" panose="02070309020205020404" pitchFamily="49" charset="0"/>
              </a:rPr>
              <a:t>"(3, -14)"</a:t>
            </a:r>
            <a:endParaRPr lang="en-US" altLang="en-US" dirty="0"/>
          </a:p>
          <a:p>
            <a:pPr lvl="2"/>
            <a:endParaRPr lang="en-US" altLang="en-US" sz="800" dirty="0"/>
          </a:p>
          <a:p>
            <a:pPr lvl="1">
              <a:buFontTx/>
              <a:buNone/>
            </a:pPr>
            <a:r>
              <a:rPr lang="en-US" altLang="en-US" sz="1900" dirty="0">
                <a:latin typeface="Courier New" panose="02070309020205020404" pitchFamily="49" charset="0"/>
              </a:rPr>
              <a:t>def __str__(self):</a:t>
            </a:r>
          </a:p>
          <a:p>
            <a:pPr lvl="1">
              <a:buFontTx/>
              <a:buNone/>
            </a:pPr>
            <a:r>
              <a:rPr lang="en-US" altLang="en-US" sz="1900" dirty="0">
                <a:latin typeface="Courier New" panose="02070309020205020404" pitchFamily="49" charset="0"/>
              </a:rPr>
              <a:t>    return "(" + str(</a:t>
            </a:r>
            <a:r>
              <a:rPr lang="en-US" altLang="en-US" sz="1900" dirty="0" err="1">
                <a:latin typeface="Courier New" panose="02070309020205020404" pitchFamily="49" charset="0"/>
              </a:rPr>
              <a:t>self.x</a:t>
            </a:r>
            <a:r>
              <a:rPr lang="en-US" altLang="en-US" sz="1900" dirty="0">
                <a:latin typeface="Courier New" panose="02070309020205020404" pitchFamily="49" charset="0"/>
              </a:rPr>
              <a:t>) + ", " + str(</a:t>
            </a:r>
            <a:r>
              <a:rPr lang="en-US" altLang="en-US" sz="1900" dirty="0" err="1">
                <a:latin typeface="Courier New" panose="02070309020205020404" pitchFamily="49" charset="0"/>
              </a:rPr>
              <a:t>self.y</a:t>
            </a:r>
            <a:r>
              <a:rPr lang="en-US" altLang="en-US" sz="1900" dirty="0">
                <a:latin typeface="Courier New" panose="02070309020205020404" pitchFamily="49" charset="0"/>
              </a:rPr>
              <a:t>)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7763">
                                            <p:txEl>
                                              <p:pRg st="8" end="8"/>
                                            </p:txEl>
                                          </p:spTgt>
                                        </p:tgtEl>
                                        <p:attrNameLst>
                                          <p:attrName>style.visibility</p:attrName>
                                        </p:attrNameLst>
                                      </p:cBhvr>
                                      <p:to>
                                        <p:strVal val="visible"/>
                                      </p:to>
                                    </p:set>
                                    <p:animEffect transition="in" filter="fade">
                                      <p:cBhvr>
                                        <p:cTn id="7" dur="1000"/>
                                        <p:tgtEl>
                                          <p:spTgt spid="11776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7763">
                                            <p:txEl>
                                              <p:pRg st="9" end="9"/>
                                            </p:txEl>
                                          </p:spTgt>
                                        </p:tgtEl>
                                        <p:attrNameLst>
                                          <p:attrName>style.visibility</p:attrName>
                                        </p:attrNameLst>
                                      </p:cBhvr>
                                      <p:to>
                                        <p:strVal val="visible"/>
                                      </p:to>
                                    </p:set>
                                    <p:animEffect transition="in" filter="fade">
                                      <p:cBhvr>
                                        <p:cTn id="10" dur="1000"/>
                                        <p:tgtEl>
                                          <p:spTgt spid="1177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042DBD12-5395-7448-68D9-02E5B62EFE2A}"/>
              </a:ext>
            </a:extLst>
          </p:cNvPr>
          <p:cNvSpPr>
            <a:spLocks noGrp="1" noChangeArrowheads="1"/>
          </p:cNvSpPr>
          <p:nvPr>
            <p:ph type="title" idx="4294967295"/>
          </p:nvPr>
        </p:nvSpPr>
        <p:spPr/>
        <p:txBody>
          <a:bodyPr/>
          <a:lstStyle/>
          <a:p>
            <a:r>
              <a:rPr lang="en-US" altLang="en-US"/>
              <a:t>Complete Point Class</a:t>
            </a:r>
          </a:p>
        </p:txBody>
      </p:sp>
      <p:sp>
        <p:nvSpPr>
          <p:cNvPr id="118787" name="Rectangle 3">
            <a:extLst>
              <a:ext uri="{FF2B5EF4-FFF2-40B4-BE49-F238E27FC236}">
                <a16:creationId xmlns:a16="http://schemas.microsoft.com/office/drawing/2014/main" id="{ADC64A63-FE3C-29F6-B2FF-AB28A7AF7544}"/>
              </a:ext>
            </a:extLst>
          </p:cNvPr>
          <p:cNvSpPr>
            <a:spLocks noGrp="1" noChangeArrowheads="1"/>
          </p:cNvSpPr>
          <p:nvPr>
            <p:ph type="body" idx="4294967295"/>
          </p:nvPr>
        </p:nvSpPr>
        <p:spPr/>
        <p:txBody>
          <a:bodyPr/>
          <a:lstStyle/>
          <a:p>
            <a:endParaRPr lang="en-US" altLang="en-US"/>
          </a:p>
        </p:txBody>
      </p:sp>
      <p:graphicFrame>
        <p:nvGraphicFramePr>
          <p:cNvPr id="81949" name="Group 29">
            <a:extLst>
              <a:ext uri="{FF2B5EF4-FFF2-40B4-BE49-F238E27FC236}">
                <a16:creationId xmlns:a16="http://schemas.microsoft.com/office/drawing/2014/main" id="{D2FAC5D3-2D3F-BC6E-AE35-C35A965CC9CF}"/>
              </a:ext>
            </a:extLst>
          </p:cNvPr>
          <p:cNvGraphicFramePr>
            <a:graphicFrameLocks noGrp="1"/>
          </p:cNvGraphicFramePr>
          <p:nvPr/>
        </p:nvGraphicFramePr>
        <p:xfrm>
          <a:off x="331788" y="1219200"/>
          <a:ext cx="8431212" cy="5230813"/>
        </p:xfrm>
        <a:graphic>
          <a:graphicData uri="http://schemas.openxmlformats.org/drawingml/2006/table">
            <a:tbl>
              <a:tblPr/>
              <a:tblGrid>
                <a:gridCol w="506412">
                  <a:extLst>
                    <a:ext uri="{9D8B030D-6E8A-4147-A177-3AD203B41FA5}">
                      <a16:colId xmlns:a16="http://schemas.microsoft.com/office/drawing/2014/main" val="20000"/>
                    </a:ext>
                  </a:extLst>
                </a:gridCol>
                <a:gridCol w="7924800">
                  <a:extLst>
                    <a:ext uri="{9D8B030D-6E8A-4147-A177-3AD203B41FA5}">
                      <a16:colId xmlns:a16="http://schemas.microsoft.com/office/drawing/2014/main" val="20001"/>
                    </a:ext>
                  </a:extLst>
                </a:gridCol>
              </a:tblGrid>
              <a:tr h="381622">
                <a:tc gridSpan="2">
                  <a:txBody>
                    <a:bodyPr/>
                    <a:lstStyle/>
                    <a:p>
                      <a:pPr marL="106363" marR="0" lvl="0" indent="0" algn="l" defTabSz="457200" rtl="0" eaLnBrk="1" fontAlgn="base" latinLnBrk="0" hangingPunct="1">
                        <a:lnSpc>
                          <a:spcPct val="107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Tahoma" pitchFamily="34" charset="0"/>
                        </a:rPr>
                        <a:t>point.py</a:t>
                      </a:r>
                    </a:p>
                  </a:txBody>
                  <a:tcPr marL="41477" marR="41477" marT="41545" marB="41545"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10000"/>
                  </a:ext>
                </a:extLst>
              </a:tr>
              <a:tr h="4849191">
                <a:tc>
                  <a:txBody>
                    <a:bodyPr/>
                    <a:lstStyle/>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1" i="0" u="none" strike="noStrike" cap="none" normalizeH="0" baseline="0">
                          <a:ln>
                            <a:noFill/>
                          </a:ln>
                          <a:solidFill>
                            <a:schemeClr val="bg1"/>
                          </a:solidFill>
                          <a:effectLst/>
                          <a:latin typeface="Courier New" pitchFamily="49" charset="0"/>
                        </a:rPr>
                        <a:t>1</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1" i="0" u="none" strike="noStrike" cap="none" normalizeH="0" baseline="0">
                          <a:ln>
                            <a:noFill/>
                          </a:ln>
                          <a:solidFill>
                            <a:schemeClr val="bg1"/>
                          </a:solidFill>
                          <a:effectLst/>
                          <a:latin typeface="Courier New" pitchFamily="49" charset="0"/>
                        </a:rPr>
                        <a:t>2</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1" i="0" u="none" strike="noStrike" cap="none" normalizeH="0" baseline="0">
                          <a:ln>
                            <a:noFill/>
                          </a:ln>
                          <a:solidFill>
                            <a:schemeClr val="bg1"/>
                          </a:solidFill>
                          <a:effectLst/>
                          <a:latin typeface="Courier New" pitchFamily="49" charset="0"/>
                        </a:rPr>
                        <a:t>3</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1" i="0" u="none" strike="noStrike" cap="none" normalizeH="0" baseline="0">
                          <a:ln>
                            <a:noFill/>
                          </a:ln>
                          <a:solidFill>
                            <a:schemeClr val="bg1"/>
                          </a:solidFill>
                          <a:effectLst/>
                          <a:latin typeface="Courier New" pitchFamily="49" charset="0"/>
                        </a:rPr>
                        <a:t>4</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1" i="0" u="none" strike="noStrike" cap="none" normalizeH="0" baseline="0">
                          <a:ln>
                            <a:noFill/>
                          </a:ln>
                          <a:solidFill>
                            <a:schemeClr val="bg1"/>
                          </a:solidFill>
                          <a:effectLst/>
                          <a:latin typeface="Courier New" pitchFamily="49" charset="0"/>
                        </a:rPr>
                        <a:t>5</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1" i="0" u="none" strike="noStrike" cap="none" normalizeH="0" baseline="0">
                          <a:ln>
                            <a:noFill/>
                          </a:ln>
                          <a:solidFill>
                            <a:schemeClr val="bg1"/>
                          </a:solidFill>
                          <a:effectLst/>
                          <a:latin typeface="Courier New" pitchFamily="49" charset="0"/>
                        </a:rPr>
                        <a:t>6</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1" i="0" u="none" strike="noStrike" cap="none" normalizeH="0" baseline="0">
                          <a:ln>
                            <a:noFill/>
                          </a:ln>
                          <a:solidFill>
                            <a:schemeClr val="bg1"/>
                          </a:solidFill>
                          <a:effectLst/>
                          <a:latin typeface="Courier New" pitchFamily="49" charset="0"/>
                        </a:rPr>
                        <a:t>7</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1" i="0" u="none" strike="noStrike" cap="none" normalizeH="0" baseline="0">
                          <a:ln>
                            <a:noFill/>
                          </a:ln>
                          <a:solidFill>
                            <a:schemeClr val="bg1"/>
                          </a:solidFill>
                          <a:effectLst/>
                          <a:latin typeface="Courier New" pitchFamily="49" charset="0"/>
                        </a:rPr>
                        <a:t>8</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1" i="0" u="none" strike="noStrike" cap="none" normalizeH="0" baseline="0">
                          <a:ln>
                            <a:noFill/>
                          </a:ln>
                          <a:solidFill>
                            <a:schemeClr val="bg1"/>
                          </a:solidFill>
                          <a:effectLst/>
                          <a:latin typeface="Courier New" pitchFamily="49" charset="0"/>
                        </a:rPr>
                        <a:t>9</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1" i="0" u="none" strike="noStrike" cap="none" normalizeH="0" baseline="0">
                          <a:ln>
                            <a:noFill/>
                          </a:ln>
                          <a:solidFill>
                            <a:schemeClr val="bg1"/>
                          </a:solidFill>
                          <a:effectLst/>
                          <a:latin typeface="Courier New" pitchFamily="49" charset="0"/>
                        </a:rPr>
                        <a:t>10</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1" i="0" u="none" strike="noStrike" cap="none" normalizeH="0" baseline="0">
                          <a:ln>
                            <a:noFill/>
                          </a:ln>
                          <a:solidFill>
                            <a:schemeClr val="bg1"/>
                          </a:solidFill>
                          <a:effectLst/>
                          <a:latin typeface="Courier New" pitchFamily="49" charset="0"/>
                        </a:rPr>
                        <a:t>11</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1" i="0" u="none" strike="noStrike" cap="none" normalizeH="0" baseline="0">
                          <a:ln>
                            <a:noFill/>
                          </a:ln>
                          <a:solidFill>
                            <a:schemeClr val="bg1"/>
                          </a:solidFill>
                          <a:effectLst/>
                          <a:latin typeface="Courier New" pitchFamily="49" charset="0"/>
                        </a:rPr>
                        <a:t>12</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1" i="0" u="none" strike="noStrike" cap="none" normalizeH="0" baseline="0">
                          <a:ln>
                            <a:noFill/>
                          </a:ln>
                          <a:solidFill>
                            <a:schemeClr val="bg1"/>
                          </a:solidFill>
                          <a:effectLst/>
                          <a:latin typeface="Courier New" pitchFamily="49" charset="0"/>
                        </a:rPr>
                        <a:t>13</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1" i="0" u="none" strike="noStrike" cap="none" normalizeH="0" baseline="0">
                          <a:ln>
                            <a:noFill/>
                          </a:ln>
                          <a:solidFill>
                            <a:schemeClr val="bg1"/>
                          </a:solidFill>
                          <a:effectLst/>
                          <a:latin typeface="Courier New" pitchFamily="49" charset="0"/>
                        </a:rPr>
                        <a:t>14</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1" i="0" u="none" strike="noStrike" cap="none" normalizeH="0" baseline="0">
                          <a:ln>
                            <a:noFill/>
                          </a:ln>
                          <a:solidFill>
                            <a:schemeClr val="bg1"/>
                          </a:solidFill>
                          <a:effectLst/>
                          <a:latin typeface="Courier New" pitchFamily="49" charset="0"/>
                        </a:rPr>
                        <a:t>15</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1" i="0" u="none" strike="noStrike" cap="none" normalizeH="0" baseline="0">
                          <a:ln>
                            <a:noFill/>
                          </a:ln>
                          <a:solidFill>
                            <a:schemeClr val="bg1"/>
                          </a:solidFill>
                          <a:effectLst/>
                          <a:latin typeface="Courier New" pitchFamily="49" charset="0"/>
                        </a:rPr>
                        <a:t>16</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1" i="0" u="none" strike="noStrike" cap="none" normalizeH="0" baseline="0">
                          <a:ln>
                            <a:noFill/>
                          </a:ln>
                          <a:solidFill>
                            <a:schemeClr val="bg1"/>
                          </a:solidFill>
                          <a:effectLst/>
                          <a:latin typeface="Courier New" pitchFamily="49" charset="0"/>
                        </a:rPr>
                        <a:t>17</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1" i="0" u="none" strike="noStrike" cap="none" normalizeH="0" baseline="0">
                          <a:ln>
                            <a:noFill/>
                          </a:ln>
                          <a:solidFill>
                            <a:schemeClr val="bg1"/>
                          </a:solidFill>
                          <a:effectLst/>
                          <a:latin typeface="Courier New" pitchFamily="49" charset="0"/>
                        </a:rPr>
                        <a:t>18</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1" i="0" u="none" strike="noStrike" cap="none" normalizeH="0" baseline="0">
                          <a:ln>
                            <a:noFill/>
                          </a:ln>
                          <a:solidFill>
                            <a:schemeClr val="bg1"/>
                          </a:solidFill>
                          <a:effectLst/>
                          <a:latin typeface="Courier New" pitchFamily="49" charset="0"/>
                        </a:rPr>
                        <a:t>19</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1" i="0" u="none" strike="noStrike" cap="none" normalizeH="0" baseline="0">
                          <a:ln>
                            <a:noFill/>
                          </a:ln>
                          <a:solidFill>
                            <a:schemeClr val="bg1"/>
                          </a:solidFill>
                          <a:effectLst/>
                          <a:latin typeface="Courier New" pitchFamily="49" charset="0"/>
                        </a:rPr>
                        <a:t>20</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1" i="0" u="none" strike="noStrike" cap="none" normalizeH="0" baseline="0">
                          <a:ln>
                            <a:noFill/>
                          </a:ln>
                          <a:solidFill>
                            <a:schemeClr val="bg1"/>
                          </a:solidFill>
                          <a:effectLst/>
                          <a:latin typeface="Courier New" pitchFamily="49" charset="0"/>
                        </a:rPr>
                        <a:t>21</a:t>
                      </a:r>
                    </a:p>
                  </a:txBody>
                  <a:tcPr marL="41477" marR="82954" marT="207724" marB="207724"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from math import *</a:t>
                      </a:r>
                    </a:p>
                    <a:p>
                      <a:pPr marL="106363" marR="0" lvl="0" indent="0" algn="l" defTabSz="457200" rtl="0" eaLnBrk="1" fontAlgn="base" latinLnBrk="0" hangingPunct="1">
                        <a:lnSpc>
                          <a:spcPct val="67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Courier New" pitchFamily="49" charset="0"/>
                      </a:endParaRP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class Point:</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    def __init__(self, x, y):</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        </a:t>
                      </a:r>
                      <a:r>
                        <a:rPr kumimoji="0" lang="en-US" sz="1600" b="0" i="0" u="none" strike="noStrike" cap="none" normalizeH="0" baseline="0" dirty="0" err="1">
                          <a:ln>
                            <a:noFill/>
                          </a:ln>
                          <a:solidFill>
                            <a:schemeClr val="tx1"/>
                          </a:solidFill>
                          <a:effectLst/>
                          <a:latin typeface="Courier New" pitchFamily="49" charset="0"/>
                        </a:rPr>
                        <a:t>self.x</a:t>
                      </a:r>
                      <a:r>
                        <a:rPr kumimoji="0" lang="en-US" sz="1600" b="0" i="0" u="none" strike="noStrike" cap="none" normalizeH="0" baseline="0" dirty="0">
                          <a:ln>
                            <a:noFill/>
                          </a:ln>
                          <a:solidFill>
                            <a:schemeClr val="tx1"/>
                          </a:solidFill>
                          <a:effectLst/>
                          <a:latin typeface="Courier New" pitchFamily="49" charset="0"/>
                        </a:rPr>
                        <a:t> = x</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        </a:t>
                      </a:r>
                      <a:r>
                        <a:rPr kumimoji="0" lang="en-US" sz="1600" b="0" i="0" u="none" strike="noStrike" cap="none" normalizeH="0" baseline="0" dirty="0" err="1">
                          <a:ln>
                            <a:noFill/>
                          </a:ln>
                          <a:solidFill>
                            <a:schemeClr val="tx1"/>
                          </a:solidFill>
                          <a:effectLst/>
                          <a:latin typeface="Courier New" pitchFamily="49" charset="0"/>
                        </a:rPr>
                        <a:t>self.y</a:t>
                      </a:r>
                      <a:r>
                        <a:rPr kumimoji="0" lang="en-US" sz="1600" b="0" i="0" u="none" strike="noStrike" cap="none" normalizeH="0" baseline="0" dirty="0">
                          <a:ln>
                            <a:noFill/>
                          </a:ln>
                          <a:solidFill>
                            <a:schemeClr val="tx1"/>
                          </a:solidFill>
                          <a:effectLst/>
                          <a:latin typeface="Courier New" pitchFamily="49" charset="0"/>
                        </a:rPr>
                        <a:t> = y</a:t>
                      </a:r>
                    </a:p>
                    <a:p>
                      <a:pPr marL="106363" marR="0" lvl="0" indent="0" algn="l" defTabSz="457200" rtl="0" eaLnBrk="1" fontAlgn="base" latinLnBrk="0" hangingPunct="1">
                        <a:lnSpc>
                          <a:spcPct val="67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Courier New" pitchFamily="49" charset="0"/>
                      </a:endParaRP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    def </a:t>
                      </a:r>
                      <a:r>
                        <a:rPr kumimoji="0" lang="en-US" sz="1600" b="0" i="0" u="none" strike="noStrike" cap="none" normalizeH="0" baseline="0" dirty="0" err="1">
                          <a:ln>
                            <a:noFill/>
                          </a:ln>
                          <a:solidFill>
                            <a:schemeClr val="tx1"/>
                          </a:solidFill>
                          <a:effectLst/>
                          <a:latin typeface="Courier New" pitchFamily="49" charset="0"/>
                        </a:rPr>
                        <a:t>distance_from_origin</a:t>
                      </a:r>
                      <a:r>
                        <a:rPr kumimoji="0" lang="en-US" sz="1600" b="0" i="0" u="none" strike="noStrike" cap="none" normalizeH="0" baseline="0" dirty="0">
                          <a:ln>
                            <a:noFill/>
                          </a:ln>
                          <a:solidFill>
                            <a:schemeClr val="tx1"/>
                          </a:solidFill>
                          <a:effectLst/>
                          <a:latin typeface="Courier New" pitchFamily="49" charset="0"/>
                        </a:rPr>
                        <a:t>(self):</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        return </a:t>
                      </a:r>
                      <a:r>
                        <a:rPr kumimoji="0" lang="en-US" sz="1600" b="0" i="0" u="none" strike="noStrike" cap="none" normalizeH="0" baseline="0" dirty="0" err="1">
                          <a:ln>
                            <a:noFill/>
                          </a:ln>
                          <a:solidFill>
                            <a:schemeClr val="tx1"/>
                          </a:solidFill>
                          <a:effectLst/>
                          <a:latin typeface="Courier New" pitchFamily="49" charset="0"/>
                        </a:rPr>
                        <a:t>sqrt</a:t>
                      </a:r>
                      <a:r>
                        <a:rPr kumimoji="0" lang="en-US" sz="1600" b="0" i="0" u="none" strike="noStrike" cap="none" normalizeH="0" baseline="0" dirty="0">
                          <a:ln>
                            <a:noFill/>
                          </a:ln>
                          <a:solidFill>
                            <a:schemeClr val="tx1"/>
                          </a:solidFill>
                          <a:effectLst/>
                          <a:latin typeface="Courier New" pitchFamily="49" charset="0"/>
                        </a:rPr>
                        <a:t>(</a:t>
                      </a:r>
                      <a:r>
                        <a:rPr kumimoji="0" lang="en-US" sz="1600" b="0" i="0" u="none" strike="noStrike" cap="none" normalizeH="0" baseline="0" dirty="0" err="1">
                          <a:ln>
                            <a:noFill/>
                          </a:ln>
                          <a:solidFill>
                            <a:schemeClr val="tx1"/>
                          </a:solidFill>
                          <a:effectLst/>
                          <a:latin typeface="Courier New" pitchFamily="49" charset="0"/>
                        </a:rPr>
                        <a:t>self.x</a:t>
                      </a:r>
                      <a:r>
                        <a:rPr kumimoji="0" lang="en-US" sz="1600" b="0" i="0" u="none" strike="noStrike" cap="none" normalizeH="0" baseline="0" dirty="0">
                          <a:ln>
                            <a:noFill/>
                          </a:ln>
                          <a:solidFill>
                            <a:schemeClr val="tx1"/>
                          </a:solidFill>
                          <a:effectLst/>
                          <a:latin typeface="Courier New" pitchFamily="49" charset="0"/>
                        </a:rPr>
                        <a:t> * </a:t>
                      </a:r>
                      <a:r>
                        <a:rPr kumimoji="0" lang="en-US" sz="1600" b="0" i="0" u="none" strike="noStrike" cap="none" normalizeH="0" baseline="0" dirty="0" err="1">
                          <a:ln>
                            <a:noFill/>
                          </a:ln>
                          <a:solidFill>
                            <a:schemeClr val="tx1"/>
                          </a:solidFill>
                          <a:effectLst/>
                          <a:latin typeface="Courier New" pitchFamily="49" charset="0"/>
                        </a:rPr>
                        <a:t>self.x</a:t>
                      </a:r>
                      <a:r>
                        <a:rPr kumimoji="0" lang="en-US" sz="1600" b="0" i="0" u="none" strike="noStrike" cap="none" normalizeH="0" baseline="0" dirty="0">
                          <a:ln>
                            <a:noFill/>
                          </a:ln>
                          <a:solidFill>
                            <a:schemeClr val="tx1"/>
                          </a:solidFill>
                          <a:effectLst/>
                          <a:latin typeface="Courier New" pitchFamily="49" charset="0"/>
                        </a:rPr>
                        <a:t> + </a:t>
                      </a:r>
                      <a:r>
                        <a:rPr kumimoji="0" lang="en-US" sz="1600" b="0" i="0" u="none" strike="noStrike" cap="none" normalizeH="0" baseline="0" dirty="0" err="1">
                          <a:ln>
                            <a:noFill/>
                          </a:ln>
                          <a:solidFill>
                            <a:schemeClr val="tx1"/>
                          </a:solidFill>
                          <a:effectLst/>
                          <a:latin typeface="Courier New" pitchFamily="49" charset="0"/>
                        </a:rPr>
                        <a:t>self.y</a:t>
                      </a:r>
                      <a:r>
                        <a:rPr kumimoji="0" lang="en-US" sz="1600" b="0" i="0" u="none" strike="noStrike" cap="none" normalizeH="0" baseline="0" dirty="0">
                          <a:ln>
                            <a:noFill/>
                          </a:ln>
                          <a:solidFill>
                            <a:schemeClr val="tx1"/>
                          </a:solidFill>
                          <a:effectLst/>
                          <a:latin typeface="Courier New" pitchFamily="49" charset="0"/>
                        </a:rPr>
                        <a:t> * </a:t>
                      </a:r>
                      <a:r>
                        <a:rPr kumimoji="0" lang="en-US" sz="1600" b="0" i="0" u="none" strike="noStrike" cap="none" normalizeH="0" baseline="0" dirty="0" err="1">
                          <a:ln>
                            <a:noFill/>
                          </a:ln>
                          <a:solidFill>
                            <a:schemeClr val="tx1"/>
                          </a:solidFill>
                          <a:effectLst/>
                          <a:latin typeface="Courier New" pitchFamily="49" charset="0"/>
                        </a:rPr>
                        <a:t>self.y</a:t>
                      </a:r>
                      <a:r>
                        <a:rPr kumimoji="0" lang="en-US" sz="1600" b="0" i="0" u="none" strike="noStrike" cap="none" normalizeH="0" baseline="0" dirty="0">
                          <a:ln>
                            <a:noFill/>
                          </a:ln>
                          <a:solidFill>
                            <a:schemeClr val="tx1"/>
                          </a:solidFill>
                          <a:effectLst/>
                          <a:latin typeface="Courier New" pitchFamily="49" charset="0"/>
                        </a:rPr>
                        <a:t>)</a:t>
                      </a:r>
                    </a:p>
                    <a:p>
                      <a:pPr marL="106363" marR="0" lvl="0" indent="0" algn="l" defTabSz="457200" rtl="0" eaLnBrk="1" fontAlgn="base" latinLnBrk="0" hangingPunct="1">
                        <a:lnSpc>
                          <a:spcPct val="67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Courier New" pitchFamily="49" charset="0"/>
                      </a:endParaRP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    def distance(self, other):</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        </a:t>
                      </a:r>
                      <a:r>
                        <a:rPr kumimoji="0" lang="en-US" sz="1600" b="0" i="0" u="none" strike="noStrike" cap="none" normalizeH="0" baseline="0" dirty="0" err="1">
                          <a:ln>
                            <a:noFill/>
                          </a:ln>
                          <a:solidFill>
                            <a:schemeClr val="tx1"/>
                          </a:solidFill>
                          <a:effectLst/>
                          <a:latin typeface="Courier New" pitchFamily="49" charset="0"/>
                        </a:rPr>
                        <a:t>dx</a:t>
                      </a:r>
                      <a:r>
                        <a:rPr kumimoji="0" lang="en-US" sz="1600" b="0" i="0" u="none" strike="noStrike" cap="none" normalizeH="0" baseline="0" dirty="0">
                          <a:ln>
                            <a:noFill/>
                          </a:ln>
                          <a:solidFill>
                            <a:schemeClr val="tx1"/>
                          </a:solidFill>
                          <a:effectLst/>
                          <a:latin typeface="Courier New" pitchFamily="49" charset="0"/>
                        </a:rPr>
                        <a:t> = </a:t>
                      </a:r>
                      <a:r>
                        <a:rPr kumimoji="0" lang="en-US" sz="1600" b="0" i="0" u="none" strike="noStrike" cap="none" normalizeH="0" baseline="0" dirty="0" err="1">
                          <a:ln>
                            <a:noFill/>
                          </a:ln>
                          <a:solidFill>
                            <a:schemeClr val="tx1"/>
                          </a:solidFill>
                          <a:effectLst/>
                          <a:latin typeface="Courier New" pitchFamily="49" charset="0"/>
                        </a:rPr>
                        <a:t>self.x</a:t>
                      </a:r>
                      <a:r>
                        <a:rPr kumimoji="0" lang="en-US" sz="1600" b="0" i="0" u="none" strike="noStrike" cap="none" normalizeH="0" baseline="0" dirty="0">
                          <a:ln>
                            <a:noFill/>
                          </a:ln>
                          <a:solidFill>
                            <a:schemeClr val="tx1"/>
                          </a:solidFill>
                          <a:effectLst/>
                          <a:latin typeface="Courier New" pitchFamily="49" charset="0"/>
                        </a:rPr>
                        <a:t> - </a:t>
                      </a:r>
                      <a:r>
                        <a:rPr kumimoji="0" lang="en-US" sz="1600" b="0" i="0" u="none" strike="noStrike" cap="none" normalizeH="0" baseline="0" dirty="0" err="1">
                          <a:ln>
                            <a:noFill/>
                          </a:ln>
                          <a:solidFill>
                            <a:schemeClr val="tx1"/>
                          </a:solidFill>
                          <a:effectLst/>
                          <a:latin typeface="Courier New" pitchFamily="49" charset="0"/>
                        </a:rPr>
                        <a:t>other.x</a:t>
                      </a:r>
                      <a:endParaRPr kumimoji="0" lang="en-US" sz="1600" b="0" i="0" u="none" strike="noStrike" cap="none" normalizeH="0" baseline="0" dirty="0">
                        <a:ln>
                          <a:noFill/>
                        </a:ln>
                        <a:solidFill>
                          <a:schemeClr val="tx1"/>
                        </a:solidFill>
                        <a:effectLst/>
                        <a:latin typeface="Courier New" pitchFamily="49" charset="0"/>
                      </a:endParaRP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        </a:t>
                      </a:r>
                      <a:r>
                        <a:rPr kumimoji="0" lang="en-US" sz="1600" b="0" i="0" u="none" strike="noStrike" cap="none" normalizeH="0" baseline="0" dirty="0" err="1">
                          <a:ln>
                            <a:noFill/>
                          </a:ln>
                          <a:solidFill>
                            <a:schemeClr val="tx1"/>
                          </a:solidFill>
                          <a:effectLst/>
                          <a:latin typeface="Courier New" pitchFamily="49" charset="0"/>
                        </a:rPr>
                        <a:t>dy</a:t>
                      </a:r>
                      <a:r>
                        <a:rPr kumimoji="0" lang="en-US" sz="1600" b="0" i="0" u="none" strike="noStrike" cap="none" normalizeH="0" baseline="0" dirty="0">
                          <a:ln>
                            <a:noFill/>
                          </a:ln>
                          <a:solidFill>
                            <a:schemeClr val="tx1"/>
                          </a:solidFill>
                          <a:effectLst/>
                          <a:latin typeface="Courier New" pitchFamily="49" charset="0"/>
                        </a:rPr>
                        <a:t> = </a:t>
                      </a:r>
                      <a:r>
                        <a:rPr kumimoji="0" lang="en-US" sz="1600" b="0" i="0" u="none" strike="noStrike" cap="none" normalizeH="0" baseline="0" dirty="0" err="1">
                          <a:ln>
                            <a:noFill/>
                          </a:ln>
                          <a:solidFill>
                            <a:schemeClr val="tx1"/>
                          </a:solidFill>
                          <a:effectLst/>
                          <a:latin typeface="Courier New" pitchFamily="49" charset="0"/>
                        </a:rPr>
                        <a:t>self.y</a:t>
                      </a:r>
                      <a:r>
                        <a:rPr kumimoji="0" lang="en-US" sz="1600" b="0" i="0" u="none" strike="noStrike" cap="none" normalizeH="0" baseline="0" dirty="0">
                          <a:ln>
                            <a:noFill/>
                          </a:ln>
                          <a:solidFill>
                            <a:schemeClr val="tx1"/>
                          </a:solidFill>
                          <a:effectLst/>
                          <a:latin typeface="Courier New" pitchFamily="49" charset="0"/>
                        </a:rPr>
                        <a:t> - </a:t>
                      </a:r>
                      <a:r>
                        <a:rPr kumimoji="0" lang="en-US" sz="1600" b="0" i="0" u="none" strike="noStrike" cap="none" normalizeH="0" baseline="0" dirty="0" err="1">
                          <a:ln>
                            <a:noFill/>
                          </a:ln>
                          <a:solidFill>
                            <a:schemeClr val="tx1"/>
                          </a:solidFill>
                          <a:effectLst/>
                          <a:latin typeface="Courier New" pitchFamily="49" charset="0"/>
                        </a:rPr>
                        <a:t>other.y</a:t>
                      </a:r>
                      <a:endParaRPr kumimoji="0" lang="en-US" sz="1600" b="0" i="0" u="none" strike="noStrike" cap="none" normalizeH="0" baseline="0" dirty="0">
                        <a:ln>
                          <a:noFill/>
                        </a:ln>
                        <a:solidFill>
                          <a:schemeClr val="tx1"/>
                        </a:solidFill>
                        <a:effectLst/>
                        <a:latin typeface="Courier New" pitchFamily="49" charset="0"/>
                      </a:endParaRP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        return </a:t>
                      </a:r>
                      <a:r>
                        <a:rPr kumimoji="0" lang="en-US" sz="1600" b="0" i="0" u="none" strike="noStrike" cap="none" normalizeH="0" baseline="0" dirty="0" err="1">
                          <a:ln>
                            <a:noFill/>
                          </a:ln>
                          <a:solidFill>
                            <a:schemeClr val="tx1"/>
                          </a:solidFill>
                          <a:effectLst/>
                          <a:latin typeface="Courier New" pitchFamily="49" charset="0"/>
                        </a:rPr>
                        <a:t>sqrt</a:t>
                      </a:r>
                      <a:r>
                        <a:rPr kumimoji="0" lang="en-US" sz="1600" b="0" i="0" u="none" strike="noStrike" cap="none" normalizeH="0" baseline="0" dirty="0">
                          <a:ln>
                            <a:noFill/>
                          </a:ln>
                          <a:solidFill>
                            <a:schemeClr val="tx1"/>
                          </a:solidFill>
                          <a:effectLst/>
                          <a:latin typeface="Courier New" pitchFamily="49" charset="0"/>
                        </a:rPr>
                        <a:t>(</a:t>
                      </a:r>
                      <a:r>
                        <a:rPr kumimoji="0" lang="en-US" sz="1600" b="0" i="0" u="none" strike="noStrike" cap="none" normalizeH="0" baseline="0" dirty="0" err="1">
                          <a:ln>
                            <a:noFill/>
                          </a:ln>
                          <a:solidFill>
                            <a:schemeClr val="tx1"/>
                          </a:solidFill>
                          <a:effectLst/>
                          <a:latin typeface="Courier New" pitchFamily="49" charset="0"/>
                        </a:rPr>
                        <a:t>dx</a:t>
                      </a:r>
                      <a:r>
                        <a:rPr kumimoji="0" lang="en-US" sz="1600" b="0" i="0" u="none" strike="noStrike" cap="none" normalizeH="0" baseline="0" dirty="0">
                          <a:ln>
                            <a:noFill/>
                          </a:ln>
                          <a:solidFill>
                            <a:schemeClr val="tx1"/>
                          </a:solidFill>
                          <a:effectLst/>
                          <a:latin typeface="Courier New" pitchFamily="49" charset="0"/>
                        </a:rPr>
                        <a:t> * </a:t>
                      </a:r>
                      <a:r>
                        <a:rPr kumimoji="0" lang="en-US" sz="1600" b="0" i="0" u="none" strike="noStrike" cap="none" normalizeH="0" baseline="0" dirty="0" err="1">
                          <a:ln>
                            <a:noFill/>
                          </a:ln>
                          <a:solidFill>
                            <a:schemeClr val="tx1"/>
                          </a:solidFill>
                          <a:effectLst/>
                          <a:latin typeface="Courier New" pitchFamily="49" charset="0"/>
                        </a:rPr>
                        <a:t>dx</a:t>
                      </a:r>
                      <a:r>
                        <a:rPr kumimoji="0" lang="en-US" sz="1600" b="0" i="0" u="none" strike="noStrike" cap="none" normalizeH="0" baseline="0" dirty="0">
                          <a:ln>
                            <a:noFill/>
                          </a:ln>
                          <a:solidFill>
                            <a:schemeClr val="tx1"/>
                          </a:solidFill>
                          <a:effectLst/>
                          <a:latin typeface="Courier New" pitchFamily="49" charset="0"/>
                        </a:rPr>
                        <a:t> + </a:t>
                      </a:r>
                      <a:r>
                        <a:rPr kumimoji="0" lang="en-US" sz="1600" b="0" i="0" u="none" strike="noStrike" cap="none" normalizeH="0" baseline="0" dirty="0" err="1">
                          <a:ln>
                            <a:noFill/>
                          </a:ln>
                          <a:solidFill>
                            <a:schemeClr val="tx1"/>
                          </a:solidFill>
                          <a:effectLst/>
                          <a:latin typeface="Courier New" pitchFamily="49" charset="0"/>
                        </a:rPr>
                        <a:t>dy</a:t>
                      </a:r>
                      <a:r>
                        <a:rPr kumimoji="0" lang="en-US" sz="1600" b="0" i="0" u="none" strike="noStrike" cap="none" normalizeH="0" baseline="0" dirty="0">
                          <a:ln>
                            <a:noFill/>
                          </a:ln>
                          <a:solidFill>
                            <a:schemeClr val="tx1"/>
                          </a:solidFill>
                          <a:effectLst/>
                          <a:latin typeface="Courier New" pitchFamily="49" charset="0"/>
                        </a:rPr>
                        <a:t> * </a:t>
                      </a:r>
                      <a:r>
                        <a:rPr kumimoji="0" lang="en-US" sz="1600" b="0" i="0" u="none" strike="noStrike" cap="none" normalizeH="0" baseline="0" dirty="0" err="1">
                          <a:ln>
                            <a:noFill/>
                          </a:ln>
                          <a:solidFill>
                            <a:schemeClr val="tx1"/>
                          </a:solidFill>
                          <a:effectLst/>
                          <a:latin typeface="Courier New" pitchFamily="49" charset="0"/>
                        </a:rPr>
                        <a:t>dy</a:t>
                      </a:r>
                      <a:r>
                        <a:rPr kumimoji="0" lang="en-US" sz="1600" b="0" i="0" u="none" strike="noStrike" cap="none" normalizeH="0" baseline="0" dirty="0">
                          <a:ln>
                            <a:noFill/>
                          </a:ln>
                          <a:solidFill>
                            <a:schemeClr val="tx1"/>
                          </a:solidFill>
                          <a:effectLst/>
                          <a:latin typeface="Courier New" pitchFamily="49" charset="0"/>
                        </a:rPr>
                        <a:t>)</a:t>
                      </a:r>
                    </a:p>
                    <a:p>
                      <a:pPr marL="106363" marR="0" lvl="0" indent="0" algn="l" defTabSz="457200" rtl="0" eaLnBrk="1" fontAlgn="base" latinLnBrk="0" hangingPunct="1">
                        <a:lnSpc>
                          <a:spcPct val="67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Courier New" pitchFamily="49" charset="0"/>
                      </a:endParaRP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    def translate(self, </a:t>
                      </a:r>
                      <a:r>
                        <a:rPr kumimoji="0" lang="en-US" sz="1600" b="0" i="0" u="none" strike="noStrike" cap="none" normalizeH="0" baseline="0" dirty="0" err="1">
                          <a:ln>
                            <a:noFill/>
                          </a:ln>
                          <a:solidFill>
                            <a:schemeClr val="tx1"/>
                          </a:solidFill>
                          <a:effectLst/>
                          <a:latin typeface="Courier New" pitchFamily="49" charset="0"/>
                        </a:rPr>
                        <a:t>dx</a:t>
                      </a:r>
                      <a:r>
                        <a:rPr kumimoji="0" lang="en-US" sz="1600" b="0" i="0" u="none" strike="noStrike" cap="none" normalizeH="0" baseline="0" dirty="0">
                          <a:ln>
                            <a:noFill/>
                          </a:ln>
                          <a:solidFill>
                            <a:schemeClr val="tx1"/>
                          </a:solidFill>
                          <a:effectLst/>
                          <a:latin typeface="Courier New" pitchFamily="49" charset="0"/>
                        </a:rPr>
                        <a:t>, </a:t>
                      </a:r>
                      <a:r>
                        <a:rPr kumimoji="0" lang="en-US" sz="1600" b="0" i="0" u="none" strike="noStrike" cap="none" normalizeH="0" baseline="0" dirty="0" err="1">
                          <a:ln>
                            <a:noFill/>
                          </a:ln>
                          <a:solidFill>
                            <a:schemeClr val="tx1"/>
                          </a:solidFill>
                          <a:effectLst/>
                          <a:latin typeface="Courier New" pitchFamily="49" charset="0"/>
                        </a:rPr>
                        <a:t>dy</a:t>
                      </a:r>
                      <a:r>
                        <a:rPr kumimoji="0" lang="en-US" sz="1600" b="0" i="0" u="none" strike="noStrike" cap="none" normalizeH="0" baseline="0" dirty="0">
                          <a:ln>
                            <a:noFill/>
                          </a:ln>
                          <a:solidFill>
                            <a:schemeClr val="tx1"/>
                          </a:solidFill>
                          <a:effectLst/>
                          <a:latin typeface="Courier New" pitchFamily="49" charset="0"/>
                        </a:rPr>
                        <a:t>):</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        </a:t>
                      </a:r>
                      <a:r>
                        <a:rPr kumimoji="0" lang="en-US" sz="1600" b="0" i="0" u="none" strike="noStrike" cap="none" normalizeH="0" baseline="0" dirty="0" err="1">
                          <a:ln>
                            <a:noFill/>
                          </a:ln>
                          <a:solidFill>
                            <a:schemeClr val="tx1"/>
                          </a:solidFill>
                          <a:effectLst/>
                          <a:latin typeface="Courier New" pitchFamily="49" charset="0"/>
                        </a:rPr>
                        <a:t>self.x</a:t>
                      </a:r>
                      <a:r>
                        <a:rPr kumimoji="0" lang="en-US" sz="1600" b="0" i="0" u="none" strike="noStrike" cap="none" normalizeH="0" baseline="0" dirty="0">
                          <a:ln>
                            <a:noFill/>
                          </a:ln>
                          <a:solidFill>
                            <a:schemeClr val="tx1"/>
                          </a:solidFill>
                          <a:effectLst/>
                          <a:latin typeface="Courier New" pitchFamily="49" charset="0"/>
                        </a:rPr>
                        <a:t> += </a:t>
                      </a:r>
                      <a:r>
                        <a:rPr kumimoji="0" lang="en-US" sz="1600" b="0" i="0" u="none" strike="noStrike" cap="none" normalizeH="0" baseline="0" dirty="0" err="1">
                          <a:ln>
                            <a:noFill/>
                          </a:ln>
                          <a:solidFill>
                            <a:schemeClr val="tx1"/>
                          </a:solidFill>
                          <a:effectLst/>
                          <a:latin typeface="Courier New" pitchFamily="49" charset="0"/>
                        </a:rPr>
                        <a:t>dx</a:t>
                      </a:r>
                      <a:endParaRPr kumimoji="0" lang="en-US" sz="1600" b="0" i="0" u="none" strike="noStrike" cap="none" normalizeH="0" baseline="0" dirty="0">
                        <a:ln>
                          <a:noFill/>
                        </a:ln>
                        <a:solidFill>
                          <a:schemeClr val="tx1"/>
                        </a:solidFill>
                        <a:effectLst/>
                        <a:latin typeface="Courier New" pitchFamily="49" charset="0"/>
                      </a:endParaRP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        </a:t>
                      </a:r>
                      <a:r>
                        <a:rPr kumimoji="0" lang="en-US" sz="1600" b="0" i="0" u="none" strike="noStrike" cap="none" normalizeH="0" baseline="0" dirty="0" err="1">
                          <a:ln>
                            <a:noFill/>
                          </a:ln>
                          <a:solidFill>
                            <a:schemeClr val="tx1"/>
                          </a:solidFill>
                          <a:effectLst/>
                          <a:latin typeface="Courier New" pitchFamily="49" charset="0"/>
                        </a:rPr>
                        <a:t>self.y</a:t>
                      </a:r>
                      <a:r>
                        <a:rPr kumimoji="0" lang="en-US" sz="1600" b="0" i="0" u="none" strike="noStrike" cap="none" normalizeH="0" baseline="0" dirty="0">
                          <a:ln>
                            <a:noFill/>
                          </a:ln>
                          <a:solidFill>
                            <a:schemeClr val="tx1"/>
                          </a:solidFill>
                          <a:effectLst/>
                          <a:latin typeface="Courier New" pitchFamily="49" charset="0"/>
                        </a:rPr>
                        <a:t> += </a:t>
                      </a:r>
                      <a:r>
                        <a:rPr kumimoji="0" lang="en-US" sz="1600" b="0" i="0" u="none" strike="noStrike" cap="none" normalizeH="0" baseline="0" dirty="0" err="1">
                          <a:ln>
                            <a:noFill/>
                          </a:ln>
                          <a:solidFill>
                            <a:schemeClr val="tx1"/>
                          </a:solidFill>
                          <a:effectLst/>
                          <a:latin typeface="Courier New" pitchFamily="49" charset="0"/>
                        </a:rPr>
                        <a:t>dy</a:t>
                      </a:r>
                      <a:endParaRPr kumimoji="0" lang="en-US" sz="1600" b="0" i="0" u="none" strike="noStrike" cap="none" normalizeH="0" baseline="0" dirty="0">
                        <a:ln>
                          <a:noFill/>
                        </a:ln>
                        <a:solidFill>
                          <a:schemeClr val="tx1"/>
                        </a:solidFill>
                        <a:effectLst/>
                        <a:latin typeface="Courier New" pitchFamily="49" charset="0"/>
                      </a:endParaRPr>
                    </a:p>
                    <a:p>
                      <a:pPr marL="106363" marR="0" lvl="0" indent="0" algn="l" defTabSz="457200" rtl="0" eaLnBrk="1" fontAlgn="base" latinLnBrk="0" hangingPunct="1">
                        <a:lnSpc>
                          <a:spcPct val="67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Courier New" pitchFamily="49" charset="0"/>
                      </a:endParaRP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    def __</a:t>
                      </a:r>
                      <a:r>
                        <a:rPr kumimoji="0" lang="en-US" sz="1600" b="0" i="0" u="none" strike="noStrike" cap="none" normalizeH="0" baseline="0" dirty="0" err="1">
                          <a:ln>
                            <a:noFill/>
                          </a:ln>
                          <a:solidFill>
                            <a:schemeClr val="tx1"/>
                          </a:solidFill>
                          <a:effectLst/>
                          <a:latin typeface="Courier New" pitchFamily="49" charset="0"/>
                        </a:rPr>
                        <a:t>str</a:t>
                      </a:r>
                      <a:r>
                        <a:rPr kumimoji="0" lang="en-US" sz="1600" b="0" i="0" u="none" strike="noStrike" cap="none" normalizeH="0" baseline="0" dirty="0">
                          <a:ln>
                            <a:noFill/>
                          </a:ln>
                          <a:solidFill>
                            <a:schemeClr val="tx1"/>
                          </a:solidFill>
                          <a:effectLst/>
                          <a:latin typeface="Courier New" pitchFamily="49" charset="0"/>
                        </a:rPr>
                        <a:t>__(self):</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        return "(" + </a:t>
                      </a:r>
                      <a:r>
                        <a:rPr kumimoji="0" lang="en-US" sz="1600" b="0" i="0" u="none" strike="noStrike" cap="none" normalizeH="0" baseline="0" dirty="0" err="1">
                          <a:ln>
                            <a:noFill/>
                          </a:ln>
                          <a:solidFill>
                            <a:schemeClr val="tx1"/>
                          </a:solidFill>
                          <a:effectLst/>
                          <a:latin typeface="Courier New" pitchFamily="49" charset="0"/>
                        </a:rPr>
                        <a:t>str</a:t>
                      </a:r>
                      <a:r>
                        <a:rPr kumimoji="0" lang="en-US" sz="1600" b="0" i="0" u="none" strike="noStrike" cap="none" normalizeH="0" baseline="0" dirty="0">
                          <a:ln>
                            <a:noFill/>
                          </a:ln>
                          <a:solidFill>
                            <a:schemeClr val="tx1"/>
                          </a:solidFill>
                          <a:effectLst/>
                          <a:latin typeface="Courier New" pitchFamily="49" charset="0"/>
                        </a:rPr>
                        <a:t>(</a:t>
                      </a:r>
                      <a:r>
                        <a:rPr kumimoji="0" lang="en-US" sz="1600" b="0" i="0" u="none" strike="noStrike" cap="none" normalizeH="0" baseline="0" dirty="0" err="1">
                          <a:ln>
                            <a:noFill/>
                          </a:ln>
                          <a:solidFill>
                            <a:schemeClr val="tx1"/>
                          </a:solidFill>
                          <a:effectLst/>
                          <a:latin typeface="Courier New" pitchFamily="49" charset="0"/>
                        </a:rPr>
                        <a:t>self.x</a:t>
                      </a:r>
                      <a:r>
                        <a:rPr kumimoji="0" lang="en-US" sz="1600" b="0" i="0" u="none" strike="noStrike" cap="none" normalizeH="0" baseline="0" dirty="0">
                          <a:ln>
                            <a:noFill/>
                          </a:ln>
                          <a:solidFill>
                            <a:schemeClr val="tx1"/>
                          </a:solidFill>
                          <a:effectLst/>
                          <a:latin typeface="Courier New" pitchFamily="49" charset="0"/>
                        </a:rPr>
                        <a:t>) + ", " + </a:t>
                      </a:r>
                      <a:r>
                        <a:rPr kumimoji="0" lang="en-US" sz="1600" b="0" i="0" u="none" strike="noStrike" cap="none" normalizeH="0" baseline="0" dirty="0" err="1">
                          <a:ln>
                            <a:noFill/>
                          </a:ln>
                          <a:solidFill>
                            <a:schemeClr val="tx1"/>
                          </a:solidFill>
                          <a:effectLst/>
                          <a:latin typeface="Courier New" pitchFamily="49" charset="0"/>
                        </a:rPr>
                        <a:t>str</a:t>
                      </a:r>
                      <a:r>
                        <a:rPr kumimoji="0" lang="en-US" sz="1600" b="0" i="0" u="none" strike="noStrike" cap="none" normalizeH="0" baseline="0" dirty="0">
                          <a:ln>
                            <a:noFill/>
                          </a:ln>
                          <a:solidFill>
                            <a:schemeClr val="tx1"/>
                          </a:solidFill>
                          <a:effectLst/>
                          <a:latin typeface="Courier New" pitchFamily="49" charset="0"/>
                        </a:rPr>
                        <a:t>(</a:t>
                      </a:r>
                      <a:r>
                        <a:rPr kumimoji="0" lang="en-US" sz="1600" b="0" i="0" u="none" strike="noStrike" cap="none" normalizeH="0" baseline="0" dirty="0" err="1">
                          <a:ln>
                            <a:noFill/>
                          </a:ln>
                          <a:solidFill>
                            <a:schemeClr val="tx1"/>
                          </a:solidFill>
                          <a:effectLst/>
                          <a:latin typeface="Courier New" pitchFamily="49" charset="0"/>
                        </a:rPr>
                        <a:t>self.y</a:t>
                      </a:r>
                      <a:r>
                        <a:rPr kumimoji="0" lang="en-US" sz="1600" b="0" i="0" u="none" strike="noStrike" cap="none" normalizeH="0" baseline="0" dirty="0">
                          <a:ln>
                            <a:noFill/>
                          </a:ln>
                          <a:solidFill>
                            <a:schemeClr val="tx1"/>
                          </a:solidFill>
                          <a:effectLst/>
                          <a:latin typeface="Courier New" pitchFamily="49" charset="0"/>
                        </a:rPr>
                        <a:t>) + ")"</a:t>
                      </a:r>
                    </a:p>
                  </a:txBody>
                  <a:tcPr marL="41477" marR="165909" marT="207724" marB="207724"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042DBD12-5395-7448-68D9-02E5B62EFE2A}"/>
              </a:ext>
            </a:extLst>
          </p:cNvPr>
          <p:cNvSpPr>
            <a:spLocks noGrp="1" noChangeArrowheads="1"/>
          </p:cNvSpPr>
          <p:nvPr>
            <p:ph type="title" idx="4294967295"/>
          </p:nvPr>
        </p:nvSpPr>
        <p:spPr>
          <a:xfrm>
            <a:off x="0" y="0"/>
            <a:ext cx="9116008" cy="1143000"/>
          </a:xfrm>
        </p:spPr>
        <p:txBody>
          <a:bodyPr/>
          <a:lstStyle/>
          <a:p>
            <a:r>
              <a:rPr lang="en-US" altLang="en-US" sz="4000" dirty="0"/>
              <a:t>Python Class and Object Example1</a:t>
            </a:r>
          </a:p>
        </p:txBody>
      </p:sp>
      <p:sp>
        <p:nvSpPr>
          <p:cNvPr id="118787" name="Rectangle 3">
            <a:extLst>
              <a:ext uri="{FF2B5EF4-FFF2-40B4-BE49-F238E27FC236}">
                <a16:creationId xmlns:a16="http://schemas.microsoft.com/office/drawing/2014/main" id="{ADC64A63-FE3C-29F6-B2FF-AB28A7AF7544}"/>
              </a:ext>
            </a:extLst>
          </p:cNvPr>
          <p:cNvSpPr>
            <a:spLocks noGrp="1" noChangeArrowheads="1"/>
          </p:cNvSpPr>
          <p:nvPr>
            <p:ph type="body" idx="4294967295"/>
          </p:nvPr>
        </p:nvSpPr>
        <p:spPr/>
        <p:txBody>
          <a:bodyPr/>
          <a:lstStyle/>
          <a:p>
            <a:endParaRPr lang="en-US" altLang="en-US"/>
          </a:p>
        </p:txBody>
      </p:sp>
      <p:graphicFrame>
        <p:nvGraphicFramePr>
          <p:cNvPr id="81949" name="Group 29">
            <a:extLst>
              <a:ext uri="{FF2B5EF4-FFF2-40B4-BE49-F238E27FC236}">
                <a16:creationId xmlns:a16="http://schemas.microsoft.com/office/drawing/2014/main" id="{D2FAC5D3-2D3F-BC6E-AE35-C35A965CC9CF}"/>
              </a:ext>
            </a:extLst>
          </p:cNvPr>
          <p:cNvGraphicFramePr>
            <a:graphicFrameLocks noGrp="1"/>
          </p:cNvGraphicFramePr>
          <p:nvPr>
            <p:extLst>
              <p:ext uri="{D42A27DB-BD31-4B8C-83A1-F6EECF244321}">
                <p14:modId xmlns:p14="http://schemas.microsoft.com/office/powerpoint/2010/main" val="988054523"/>
              </p:ext>
            </p:extLst>
          </p:nvPr>
        </p:nvGraphicFramePr>
        <p:xfrm>
          <a:off x="331788" y="1219200"/>
          <a:ext cx="8431212" cy="5230813"/>
        </p:xfrm>
        <a:graphic>
          <a:graphicData uri="http://schemas.openxmlformats.org/drawingml/2006/table">
            <a:tbl>
              <a:tblPr/>
              <a:tblGrid>
                <a:gridCol w="506412">
                  <a:extLst>
                    <a:ext uri="{9D8B030D-6E8A-4147-A177-3AD203B41FA5}">
                      <a16:colId xmlns:a16="http://schemas.microsoft.com/office/drawing/2014/main" val="20000"/>
                    </a:ext>
                  </a:extLst>
                </a:gridCol>
                <a:gridCol w="7924800">
                  <a:extLst>
                    <a:ext uri="{9D8B030D-6E8A-4147-A177-3AD203B41FA5}">
                      <a16:colId xmlns:a16="http://schemas.microsoft.com/office/drawing/2014/main" val="20001"/>
                    </a:ext>
                  </a:extLst>
                </a:gridCol>
              </a:tblGrid>
              <a:tr h="381622">
                <a:tc gridSpan="2">
                  <a:txBody>
                    <a:bodyPr/>
                    <a:lstStyle/>
                    <a:p>
                      <a:pPr marL="106363" marR="0" lvl="0" indent="0" algn="l" defTabSz="457200" rtl="0" eaLnBrk="1" fontAlgn="base" latinLnBrk="0" hangingPunct="1">
                        <a:lnSpc>
                          <a:spcPct val="107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Tahoma" pitchFamily="34" charset="0"/>
                        </a:rPr>
                        <a:t>Dog.py</a:t>
                      </a:r>
                    </a:p>
                  </a:txBody>
                  <a:tcPr marL="41477" marR="41477" marT="41545" marB="41545"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10000"/>
                  </a:ext>
                </a:extLst>
              </a:tr>
              <a:tr h="4849191">
                <a:tc>
                  <a:txBody>
                    <a:bodyPr/>
                    <a:lstStyle/>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a:ln>
                            <a:noFill/>
                          </a:ln>
                          <a:solidFill>
                            <a:schemeClr val="tx1"/>
                          </a:solidFill>
                          <a:effectLst/>
                          <a:latin typeface="Courier New" pitchFamily="49" charset="0"/>
                          <a:ea typeface="+mn-ea"/>
                          <a:cs typeface="+mn-cs"/>
                        </a:rPr>
                        <a:t>1</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a:ln>
                            <a:noFill/>
                          </a:ln>
                          <a:solidFill>
                            <a:schemeClr val="tx1"/>
                          </a:solidFill>
                          <a:effectLst/>
                          <a:latin typeface="Courier New" pitchFamily="49" charset="0"/>
                          <a:ea typeface="+mn-ea"/>
                          <a:cs typeface="+mn-cs"/>
                        </a:rPr>
                        <a:t>2</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a:ln>
                            <a:noFill/>
                          </a:ln>
                          <a:solidFill>
                            <a:schemeClr val="tx1"/>
                          </a:solidFill>
                          <a:effectLst/>
                          <a:latin typeface="Courier New" pitchFamily="49" charset="0"/>
                          <a:ea typeface="+mn-ea"/>
                          <a:cs typeface="+mn-cs"/>
                        </a:rPr>
                        <a:t>3</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a:ln>
                            <a:noFill/>
                          </a:ln>
                          <a:solidFill>
                            <a:schemeClr val="tx1"/>
                          </a:solidFill>
                          <a:effectLst/>
                          <a:latin typeface="Courier New" pitchFamily="49" charset="0"/>
                          <a:ea typeface="+mn-ea"/>
                          <a:cs typeface="+mn-cs"/>
                        </a:rPr>
                        <a:t>4</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a:ln>
                            <a:noFill/>
                          </a:ln>
                          <a:solidFill>
                            <a:schemeClr val="tx1"/>
                          </a:solidFill>
                          <a:effectLst/>
                          <a:latin typeface="Courier New" pitchFamily="49" charset="0"/>
                          <a:ea typeface="+mn-ea"/>
                          <a:cs typeface="+mn-cs"/>
                        </a:rPr>
                        <a:t>5</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a:ln>
                            <a:noFill/>
                          </a:ln>
                          <a:solidFill>
                            <a:schemeClr val="tx1"/>
                          </a:solidFill>
                          <a:effectLst/>
                          <a:latin typeface="Courier New" pitchFamily="49" charset="0"/>
                          <a:ea typeface="+mn-ea"/>
                          <a:cs typeface="+mn-cs"/>
                        </a:rPr>
                        <a:t>6</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a:ln>
                            <a:noFill/>
                          </a:ln>
                          <a:solidFill>
                            <a:schemeClr val="tx1"/>
                          </a:solidFill>
                          <a:effectLst/>
                          <a:latin typeface="Courier New" pitchFamily="49" charset="0"/>
                          <a:ea typeface="+mn-ea"/>
                          <a:cs typeface="+mn-cs"/>
                        </a:rPr>
                        <a:t>7</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a:ln>
                            <a:noFill/>
                          </a:ln>
                          <a:solidFill>
                            <a:schemeClr val="tx1"/>
                          </a:solidFill>
                          <a:effectLst/>
                          <a:latin typeface="Courier New" pitchFamily="49" charset="0"/>
                          <a:ea typeface="+mn-ea"/>
                          <a:cs typeface="+mn-cs"/>
                        </a:rPr>
                        <a:t>8</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a:ln>
                            <a:noFill/>
                          </a:ln>
                          <a:solidFill>
                            <a:schemeClr val="tx1"/>
                          </a:solidFill>
                          <a:effectLst/>
                          <a:latin typeface="Courier New" pitchFamily="49" charset="0"/>
                          <a:ea typeface="+mn-ea"/>
                          <a:cs typeface="+mn-cs"/>
                        </a:rPr>
                        <a:t>9</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a:ln>
                            <a:noFill/>
                          </a:ln>
                          <a:solidFill>
                            <a:schemeClr val="tx1"/>
                          </a:solidFill>
                          <a:effectLst/>
                          <a:latin typeface="Courier New" pitchFamily="49" charset="0"/>
                          <a:ea typeface="+mn-ea"/>
                          <a:cs typeface="+mn-cs"/>
                        </a:rPr>
                        <a:t>10</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a:ln>
                            <a:noFill/>
                          </a:ln>
                          <a:solidFill>
                            <a:schemeClr val="tx1"/>
                          </a:solidFill>
                          <a:effectLst/>
                          <a:latin typeface="Courier New" pitchFamily="49" charset="0"/>
                          <a:ea typeface="+mn-ea"/>
                          <a:cs typeface="+mn-cs"/>
                        </a:rPr>
                        <a:t>11</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a:ln>
                            <a:noFill/>
                          </a:ln>
                          <a:solidFill>
                            <a:schemeClr val="tx1"/>
                          </a:solidFill>
                          <a:effectLst/>
                          <a:latin typeface="Courier New" pitchFamily="49" charset="0"/>
                          <a:ea typeface="+mn-ea"/>
                          <a:cs typeface="+mn-cs"/>
                        </a:rPr>
                        <a:t>12</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a:ln>
                            <a:noFill/>
                          </a:ln>
                          <a:solidFill>
                            <a:schemeClr val="tx1"/>
                          </a:solidFill>
                          <a:effectLst/>
                          <a:latin typeface="Courier New" pitchFamily="49" charset="0"/>
                          <a:ea typeface="+mn-ea"/>
                          <a:cs typeface="+mn-cs"/>
                        </a:rPr>
                        <a:t>13</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a:ln>
                            <a:noFill/>
                          </a:ln>
                          <a:solidFill>
                            <a:schemeClr val="tx1"/>
                          </a:solidFill>
                          <a:effectLst/>
                          <a:latin typeface="Courier New" pitchFamily="49" charset="0"/>
                          <a:ea typeface="+mn-ea"/>
                          <a:cs typeface="+mn-cs"/>
                        </a:rPr>
                        <a:t>14</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a:ln>
                            <a:noFill/>
                          </a:ln>
                          <a:solidFill>
                            <a:schemeClr val="tx1"/>
                          </a:solidFill>
                          <a:effectLst/>
                          <a:latin typeface="Courier New" pitchFamily="49" charset="0"/>
                          <a:ea typeface="+mn-ea"/>
                          <a:cs typeface="+mn-cs"/>
                        </a:rPr>
                        <a:t>15</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a:ln>
                            <a:noFill/>
                          </a:ln>
                          <a:solidFill>
                            <a:schemeClr val="tx1"/>
                          </a:solidFill>
                          <a:effectLst/>
                          <a:latin typeface="Courier New" pitchFamily="49" charset="0"/>
                          <a:ea typeface="+mn-ea"/>
                          <a:cs typeface="+mn-cs"/>
                        </a:rPr>
                        <a:t>16</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a:ln>
                            <a:noFill/>
                          </a:ln>
                          <a:solidFill>
                            <a:schemeClr val="tx1"/>
                          </a:solidFill>
                          <a:effectLst/>
                          <a:latin typeface="Courier New" pitchFamily="49" charset="0"/>
                          <a:ea typeface="+mn-ea"/>
                          <a:cs typeface="+mn-cs"/>
                        </a:rPr>
                        <a:t>17</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a:ln>
                            <a:noFill/>
                          </a:ln>
                          <a:solidFill>
                            <a:schemeClr val="tx1"/>
                          </a:solidFill>
                          <a:effectLst/>
                          <a:latin typeface="Courier New" pitchFamily="49" charset="0"/>
                          <a:ea typeface="+mn-ea"/>
                          <a:cs typeface="+mn-cs"/>
                        </a:rPr>
                        <a:t>18</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a:ln>
                            <a:noFill/>
                          </a:ln>
                          <a:solidFill>
                            <a:schemeClr val="tx1"/>
                          </a:solidFill>
                          <a:effectLst/>
                          <a:latin typeface="Courier New" pitchFamily="49" charset="0"/>
                          <a:ea typeface="+mn-ea"/>
                          <a:cs typeface="+mn-cs"/>
                        </a:rPr>
                        <a:t>19</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a:ln>
                            <a:noFill/>
                          </a:ln>
                          <a:solidFill>
                            <a:schemeClr val="tx1"/>
                          </a:solidFill>
                          <a:effectLst/>
                          <a:latin typeface="Courier New" pitchFamily="49" charset="0"/>
                          <a:ea typeface="+mn-ea"/>
                          <a:cs typeface="+mn-cs"/>
                        </a:rPr>
                        <a:t>20</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a:ln>
                            <a:noFill/>
                          </a:ln>
                          <a:solidFill>
                            <a:schemeClr val="tx1"/>
                          </a:solidFill>
                          <a:effectLst/>
                          <a:latin typeface="Courier New" pitchFamily="49" charset="0"/>
                          <a:ea typeface="+mn-ea"/>
                          <a:cs typeface="+mn-cs"/>
                        </a:rPr>
                        <a:t>21</a:t>
                      </a:r>
                    </a:p>
                  </a:txBody>
                  <a:tcPr marL="41477" marR="82954" marT="207724" marB="207724"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class Dog:</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    </a:t>
                      </a:r>
                      <a:r>
                        <a:rPr kumimoji="0" lang="en-US" sz="1600" b="0" i="0" u="none" strike="noStrike" kern="1200" cap="none" normalizeH="0" baseline="0" dirty="0">
                          <a:ln>
                            <a:noFill/>
                          </a:ln>
                          <a:solidFill>
                            <a:srgbClr val="FF0000"/>
                          </a:solidFill>
                          <a:effectLst/>
                          <a:latin typeface="Courier New" pitchFamily="49" charset="0"/>
                          <a:ea typeface="+mn-ea"/>
                          <a:cs typeface="+mn-cs"/>
                        </a:rPr>
                        <a:t># class attribute</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    attr1 = "mammal"</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    </a:t>
                      </a:r>
                      <a:r>
                        <a:rPr kumimoji="0" lang="en-US" sz="1600" b="0" i="0" u="none" strike="noStrike" kern="1200" cap="none" normalizeH="0" baseline="0" dirty="0">
                          <a:ln>
                            <a:noFill/>
                          </a:ln>
                          <a:solidFill>
                            <a:srgbClr val="FF0000"/>
                          </a:solidFill>
                          <a:effectLst/>
                          <a:latin typeface="Courier New" pitchFamily="49" charset="0"/>
                          <a:ea typeface="+mn-ea"/>
                          <a:cs typeface="+mn-cs"/>
                        </a:rPr>
                        <a:t># Instance attribute</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    def __</a:t>
                      </a:r>
                      <a:r>
                        <a:rPr kumimoji="0" lang="en-US" sz="1600" b="0" i="0" u="none" strike="noStrike" kern="1200" cap="none" normalizeH="0" baseline="0" dirty="0" err="1">
                          <a:ln>
                            <a:noFill/>
                          </a:ln>
                          <a:solidFill>
                            <a:schemeClr val="tx1"/>
                          </a:solidFill>
                          <a:effectLst/>
                          <a:latin typeface="Courier New" pitchFamily="49" charset="0"/>
                          <a:ea typeface="+mn-ea"/>
                          <a:cs typeface="+mn-cs"/>
                        </a:rPr>
                        <a:t>init</a:t>
                      </a:r>
                      <a:r>
                        <a:rPr kumimoji="0" lang="en-US" sz="1600" b="0" i="0" u="none" strike="noStrike" kern="1200" cap="none" normalizeH="0" baseline="0" dirty="0">
                          <a:ln>
                            <a:noFill/>
                          </a:ln>
                          <a:solidFill>
                            <a:schemeClr val="tx1"/>
                          </a:solidFill>
                          <a:effectLst/>
                          <a:latin typeface="Courier New" pitchFamily="49" charset="0"/>
                          <a:ea typeface="+mn-ea"/>
                          <a:cs typeface="+mn-cs"/>
                        </a:rPr>
                        <a:t>__(self, name):</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        self.name = name</a:t>
                      </a:r>
                    </a:p>
                    <a:p>
                      <a:pPr rtl="0" fontAlgn="base"/>
                      <a:endParaRPr kumimoji="0" lang="en-US" sz="1600" b="0" i="0" u="none" strike="noStrike" kern="1200" cap="none" normalizeH="0" baseline="0" dirty="0">
                        <a:ln>
                          <a:noFill/>
                        </a:ln>
                        <a:solidFill>
                          <a:schemeClr val="tx1"/>
                        </a:solidFill>
                        <a:effectLst/>
                        <a:latin typeface="Courier New" pitchFamily="49" charset="0"/>
                        <a:ea typeface="+mn-ea"/>
                        <a:cs typeface="+mn-cs"/>
                      </a:endParaRPr>
                    </a:p>
                    <a:p>
                      <a:pPr rtl="0" fontAlgn="base"/>
                      <a:r>
                        <a:rPr kumimoji="0" lang="en-US" sz="1600" b="0" i="0" u="none" strike="noStrike" kern="1200" cap="none" normalizeH="0" baseline="0" dirty="0">
                          <a:ln>
                            <a:noFill/>
                          </a:ln>
                          <a:solidFill>
                            <a:srgbClr val="FF0000"/>
                          </a:solidFill>
                          <a:effectLst/>
                          <a:latin typeface="Courier New" pitchFamily="49" charset="0"/>
                          <a:ea typeface="+mn-ea"/>
                          <a:cs typeface="+mn-cs"/>
                        </a:rPr>
                        <a:t># Object instantiation</a:t>
                      </a:r>
                    </a:p>
                    <a:p>
                      <a:pPr rtl="0" fontAlgn="base"/>
                      <a:r>
                        <a:rPr kumimoji="0" lang="en-US" sz="1600" b="0" i="0" u="none" strike="noStrike" kern="1200" cap="none" normalizeH="0" baseline="0" dirty="0">
                          <a:ln>
                            <a:noFill/>
                          </a:ln>
                          <a:solidFill>
                            <a:schemeClr val="tx1"/>
                          </a:solidFill>
                          <a:effectLst/>
                          <a:latin typeface="Courier New" pitchFamily="49" charset="0"/>
                          <a:ea typeface="+mn-ea"/>
                          <a:cs typeface="+mn-cs"/>
                        </a:rPr>
                        <a:t>Rodger = Dog("Rodger")</a:t>
                      </a:r>
                    </a:p>
                    <a:p>
                      <a:pPr rtl="0" fontAlgn="base"/>
                      <a:r>
                        <a:rPr kumimoji="0" lang="en-US" sz="1600" b="0" i="0" u="none" strike="noStrike" kern="1200" cap="none" normalizeH="0" baseline="0" dirty="0">
                          <a:ln>
                            <a:noFill/>
                          </a:ln>
                          <a:solidFill>
                            <a:schemeClr val="tx1"/>
                          </a:solidFill>
                          <a:effectLst/>
                          <a:latin typeface="Courier New" pitchFamily="49" charset="0"/>
                          <a:ea typeface="+mn-ea"/>
                          <a:cs typeface="+mn-cs"/>
                        </a:rPr>
                        <a:t>Tommy = Dog("Tommy")</a:t>
                      </a:r>
                    </a:p>
                    <a:p>
                      <a:pPr rtl="0" fontAlgn="base"/>
                      <a:endParaRPr kumimoji="0" lang="en-US" sz="1600" b="0" i="0" u="none" strike="noStrike" kern="1200" cap="none" normalizeH="0" baseline="0" dirty="0">
                        <a:ln>
                          <a:noFill/>
                        </a:ln>
                        <a:solidFill>
                          <a:schemeClr val="tx1"/>
                        </a:solidFill>
                        <a:effectLst/>
                        <a:latin typeface="Courier New" pitchFamily="49" charset="0"/>
                        <a:ea typeface="+mn-ea"/>
                        <a:cs typeface="+mn-cs"/>
                      </a:endParaRPr>
                    </a:p>
                    <a:p>
                      <a:pPr rtl="0" fontAlgn="base"/>
                      <a:r>
                        <a:rPr kumimoji="0" lang="en-US" sz="1600" b="0" i="0" u="none" strike="noStrike" kern="1200" cap="none" normalizeH="0" baseline="0" dirty="0">
                          <a:ln>
                            <a:noFill/>
                          </a:ln>
                          <a:solidFill>
                            <a:srgbClr val="FF0000"/>
                          </a:solidFill>
                          <a:effectLst/>
                          <a:latin typeface="Courier New" pitchFamily="49" charset="0"/>
                          <a:ea typeface="+mn-ea"/>
                          <a:cs typeface="+mn-cs"/>
                        </a:rPr>
                        <a:t># Accessing class attributes</a:t>
                      </a:r>
                    </a:p>
                    <a:p>
                      <a:pPr rtl="0" fontAlgn="base"/>
                      <a:r>
                        <a:rPr kumimoji="0" lang="en-US" sz="1600" b="0" i="0" u="none" strike="noStrike" kern="1200" cap="none" normalizeH="0" baseline="0" dirty="0">
                          <a:ln>
                            <a:noFill/>
                          </a:ln>
                          <a:solidFill>
                            <a:schemeClr val="tx1"/>
                          </a:solidFill>
                          <a:effectLst/>
                          <a:latin typeface="Courier New" pitchFamily="49" charset="0"/>
                          <a:ea typeface="+mn-ea"/>
                          <a:cs typeface="+mn-cs"/>
                        </a:rPr>
                        <a:t>print("Rodger is a", Rodger.attr1)</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600" b="0" i="0" u="none" strike="noStrike" kern="1200" cap="none" normalizeH="0" baseline="0" dirty="0">
                          <a:ln>
                            <a:noFill/>
                          </a:ln>
                          <a:solidFill>
                            <a:schemeClr val="tx1"/>
                          </a:solidFill>
                          <a:effectLst/>
                          <a:latin typeface="Courier New" pitchFamily="49" charset="0"/>
                          <a:ea typeface="+mn-ea"/>
                          <a:cs typeface="+mn-cs"/>
                        </a:rPr>
                        <a:t>print("Rodger is a", Tommy.attr1)</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600" b="0" i="0" u="none" strike="noStrike" kern="1200" cap="none" normalizeH="0" baseline="0" dirty="0">
                        <a:ln>
                          <a:noFill/>
                        </a:ln>
                        <a:solidFill>
                          <a:schemeClr val="tx1"/>
                        </a:solidFill>
                        <a:effectLst/>
                        <a:latin typeface="Courier New" pitchFamily="49" charset="0"/>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600" b="0" i="0" u="none" strike="noStrike" kern="1200" cap="none" normalizeH="0" baseline="0" dirty="0">
                          <a:ln>
                            <a:noFill/>
                          </a:ln>
                          <a:solidFill>
                            <a:srgbClr val="FF0000"/>
                          </a:solidFill>
                          <a:effectLst/>
                          <a:latin typeface="Courier New" pitchFamily="49" charset="0"/>
                          <a:ea typeface="+mn-ea"/>
                          <a:cs typeface="+mn-cs"/>
                        </a:rPr>
                        <a:t># Accessing instance attributes</a:t>
                      </a:r>
                    </a:p>
                    <a:p>
                      <a:pPr rtl="0" fontAlgn="base"/>
                      <a:r>
                        <a:rPr kumimoji="0" lang="en-US" sz="1600" b="0" i="0" u="none" strike="noStrike" kern="1200" cap="none" normalizeH="0" baseline="0" dirty="0">
                          <a:ln>
                            <a:noFill/>
                          </a:ln>
                          <a:solidFill>
                            <a:schemeClr val="tx1"/>
                          </a:solidFill>
                          <a:effectLst/>
                          <a:latin typeface="Courier New" pitchFamily="49" charset="0"/>
                          <a:ea typeface="+mn-ea"/>
                          <a:cs typeface="+mn-cs"/>
                        </a:rPr>
                        <a:t>print("My name is", Rodger.name)</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600" b="0" i="0" u="none" strike="noStrike" kern="1200" cap="none" normalizeH="0" baseline="0" dirty="0">
                          <a:ln>
                            <a:noFill/>
                          </a:ln>
                          <a:solidFill>
                            <a:schemeClr val="tx1"/>
                          </a:solidFill>
                          <a:effectLst/>
                          <a:latin typeface="Courier New" pitchFamily="49" charset="0"/>
                          <a:ea typeface="+mn-ea"/>
                          <a:cs typeface="+mn-cs"/>
                        </a:rPr>
                        <a:t>print("My name is", Tommy.name)</a:t>
                      </a:r>
                    </a:p>
                  </a:txBody>
                  <a:tcPr marL="41477" marR="165909" marT="207724" marB="207724"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23321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042DBD12-5395-7448-68D9-02E5B62EFE2A}"/>
              </a:ext>
            </a:extLst>
          </p:cNvPr>
          <p:cNvSpPr>
            <a:spLocks noGrp="1" noChangeArrowheads="1"/>
          </p:cNvSpPr>
          <p:nvPr>
            <p:ph type="title" idx="4294967295"/>
          </p:nvPr>
        </p:nvSpPr>
        <p:spPr>
          <a:xfrm>
            <a:off x="0" y="0"/>
            <a:ext cx="9144000" cy="1143000"/>
          </a:xfrm>
        </p:spPr>
        <p:txBody>
          <a:bodyPr/>
          <a:lstStyle/>
          <a:p>
            <a:r>
              <a:rPr lang="en-US" altLang="en-US" sz="4000" dirty="0"/>
              <a:t>Python Class and Object Example2</a:t>
            </a:r>
          </a:p>
        </p:txBody>
      </p:sp>
      <p:sp>
        <p:nvSpPr>
          <p:cNvPr id="118787" name="Rectangle 3">
            <a:extLst>
              <a:ext uri="{FF2B5EF4-FFF2-40B4-BE49-F238E27FC236}">
                <a16:creationId xmlns:a16="http://schemas.microsoft.com/office/drawing/2014/main" id="{ADC64A63-FE3C-29F6-B2FF-AB28A7AF7544}"/>
              </a:ext>
            </a:extLst>
          </p:cNvPr>
          <p:cNvSpPr>
            <a:spLocks noGrp="1" noChangeArrowheads="1"/>
          </p:cNvSpPr>
          <p:nvPr>
            <p:ph type="body" idx="4294967295"/>
          </p:nvPr>
        </p:nvSpPr>
        <p:spPr/>
        <p:txBody>
          <a:bodyPr/>
          <a:lstStyle/>
          <a:p>
            <a:endParaRPr lang="en-US" altLang="en-US"/>
          </a:p>
        </p:txBody>
      </p:sp>
      <p:graphicFrame>
        <p:nvGraphicFramePr>
          <p:cNvPr id="81949" name="Group 29">
            <a:extLst>
              <a:ext uri="{FF2B5EF4-FFF2-40B4-BE49-F238E27FC236}">
                <a16:creationId xmlns:a16="http://schemas.microsoft.com/office/drawing/2014/main" id="{D2FAC5D3-2D3F-BC6E-AE35-C35A965CC9CF}"/>
              </a:ext>
            </a:extLst>
          </p:cNvPr>
          <p:cNvGraphicFramePr>
            <a:graphicFrameLocks noGrp="1"/>
          </p:cNvGraphicFramePr>
          <p:nvPr>
            <p:extLst>
              <p:ext uri="{D42A27DB-BD31-4B8C-83A1-F6EECF244321}">
                <p14:modId xmlns:p14="http://schemas.microsoft.com/office/powerpoint/2010/main" val="2702890921"/>
              </p:ext>
            </p:extLst>
          </p:nvPr>
        </p:nvGraphicFramePr>
        <p:xfrm>
          <a:off x="331788" y="1219200"/>
          <a:ext cx="8431212" cy="5230813"/>
        </p:xfrm>
        <a:graphic>
          <a:graphicData uri="http://schemas.openxmlformats.org/drawingml/2006/table">
            <a:tbl>
              <a:tblPr/>
              <a:tblGrid>
                <a:gridCol w="506412">
                  <a:extLst>
                    <a:ext uri="{9D8B030D-6E8A-4147-A177-3AD203B41FA5}">
                      <a16:colId xmlns:a16="http://schemas.microsoft.com/office/drawing/2014/main" val="20000"/>
                    </a:ext>
                  </a:extLst>
                </a:gridCol>
                <a:gridCol w="7924800">
                  <a:extLst>
                    <a:ext uri="{9D8B030D-6E8A-4147-A177-3AD203B41FA5}">
                      <a16:colId xmlns:a16="http://schemas.microsoft.com/office/drawing/2014/main" val="20001"/>
                    </a:ext>
                  </a:extLst>
                </a:gridCol>
              </a:tblGrid>
              <a:tr h="381622">
                <a:tc gridSpan="2">
                  <a:txBody>
                    <a:bodyPr/>
                    <a:lstStyle/>
                    <a:p>
                      <a:pPr marL="106363" marR="0" lvl="0" indent="0" algn="l" defTabSz="457200" rtl="0" eaLnBrk="1" fontAlgn="base" latinLnBrk="0" hangingPunct="1">
                        <a:lnSpc>
                          <a:spcPct val="107000"/>
                        </a:lnSpc>
                        <a:spcBef>
                          <a:spcPct val="20000"/>
                        </a:spcBef>
                        <a:spcAft>
                          <a:spcPct val="0"/>
                        </a:spcAft>
                        <a:buClrTx/>
                        <a:buSzTx/>
                        <a:buFontTx/>
                        <a:buNone/>
                        <a:tabLst/>
                      </a:pPr>
                      <a:r>
                        <a:rPr kumimoji="0" lang="en-US" sz="2000" b="1" i="0" u="none" strike="noStrike" cap="none" normalizeH="0" baseline="0" dirty="0">
                          <a:ln>
                            <a:noFill/>
                          </a:ln>
                          <a:solidFill>
                            <a:schemeClr val="bg1"/>
                          </a:solidFill>
                          <a:effectLst/>
                          <a:latin typeface="Tahoma" pitchFamily="34" charset="0"/>
                        </a:rPr>
                        <a:t>Dog1.py</a:t>
                      </a:r>
                    </a:p>
                  </a:txBody>
                  <a:tcPr marL="41477" marR="41477" marT="41545" marB="41545"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10000"/>
                  </a:ext>
                </a:extLst>
              </a:tr>
              <a:tr h="4849191">
                <a:tc>
                  <a:txBody>
                    <a:bodyPr/>
                    <a:lstStyle/>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1</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2</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3</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4</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5</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6</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7</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8</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9</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10</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11</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12</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13</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14</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15</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16</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17</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18</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19</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20</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600" b="0" i="0" u="none" strike="noStrike" kern="1200" cap="none" normalizeH="0" baseline="0" dirty="0">
                          <a:ln>
                            <a:noFill/>
                          </a:ln>
                          <a:solidFill>
                            <a:schemeClr val="tx1"/>
                          </a:solidFill>
                          <a:effectLst/>
                          <a:latin typeface="Courier New" pitchFamily="49" charset="0"/>
                          <a:ea typeface="+mn-ea"/>
                          <a:cs typeface="+mn-cs"/>
                        </a:rPr>
                        <a:t>21</a:t>
                      </a:r>
                    </a:p>
                  </a:txBody>
                  <a:tcPr marL="41477" marR="82954" marT="207724" marB="207724"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p>
                      <a:pPr rtl="0" fontAlgn="base"/>
                      <a:r>
                        <a:rPr kumimoji="0" lang="en-US" sz="1600" b="0" i="0" u="none" strike="noStrike" kern="1200" cap="none" normalizeH="0" baseline="0" dirty="0">
                          <a:ln>
                            <a:noFill/>
                          </a:ln>
                          <a:solidFill>
                            <a:schemeClr val="tx1"/>
                          </a:solidFill>
                          <a:effectLst/>
                          <a:latin typeface="Courier New" pitchFamily="49" charset="0"/>
                          <a:ea typeface="+mn-ea"/>
                          <a:cs typeface="+mn-cs"/>
                        </a:rPr>
                        <a:t>class Dog1:</a:t>
                      </a:r>
                    </a:p>
                    <a:p>
                      <a:pPr rtl="0" fontAlgn="base"/>
                      <a:r>
                        <a:rPr kumimoji="0" lang="en-US" sz="1600" b="0" i="0" u="none" strike="noStrike" kern="1200" cap="none" normalizeH="0" baseline="0" dirty="0">
                          <a:ln>
                            <a:noFill/>
                          </a:ln>
                          <a:solidFill>
                            <a:schemeClr val="tx1"/>
                          </a:solidFill>
                          <a:effectLst/>
                          <a:latin typeface="Courier New" pitchFamily="49" charset="0"/>
                          <a:ea typeface="+mn-ea"/>
                          <a:cs typeface="+mn-cs"/>
                        </a:rPr>
                        <a:t>    </a:t>
                      </a:r>
                      <a:r>
                        <a:rPr kumimoji="0" lang="en-US" sz="1600" b="0" i="0" u="none" strike="noStrike" kern="1200" cap="none" normalizeH="0" baseline="0" dirty="0">
                          <a:ln>
                            <a:noFill/>
                          </a:ln>
                          <a:solidFill>
                            <a:srgbClr val="FF0000"/>
                          </a:solidFill>
                          <a:effectLst/>
                          <a:latin typeface="Courier New" pitchFamily="49" charset="0"/>
                          <a:ea typeface="+mn-ea"/>
                          <a:cs typeface="+mn-cs"/>
                        </a:rPr>
                        <a:t># class attribute</a:t>
                      </a:r>
                    </a:p>
                    <a:p>
                      <a:pPr rtl="0" fontAlgn="base"/>
                      <a:r>
                        <a:rPr kumimoji="0" lang="en-US" sz="1600" b="0" i="0" u="none" strike="noStrike" kern="1200" cap="none" normalizeH="0" baseline="0" dirty="0">
                          <a:ln>
                            <a:noFill/>
                          </a:ln>
                          <a:solidFill>
                            <a:schemeClr val="tx1"/>
                          </a:solidFill>
                          <a:effectLst/>
                          <a:latin typeface="Courier New" pitchFamily="49" charset="0"/>
                          <a:ea typeface="+mn-ea"/>
                          <a:cs typeface="+mn-cs"/>
                        </a:rPr>
                        <a:t>    attr1 = "mammal“</a:t>
                      </a:r>
                    </a:p>
                    <a:p>
                      <a:pPr rtl="0" fontAlgn="base"/>
                      <a:endParaRPr kumimoji="0" lang="en-US" sz="1600" b="0" i="0" u="none" strike="noStrike" kern="1200" cap="none" normalizeH="0" baseline="0" dirty="0">
                        <a:ln>
                          <a:noFill/>
                        </a:ln>
                        <a:solidFill>
                          <a:schemeClr val="tx1"/>
                        </a:solidFill>
                        <a:effectLst/>
                        <a:latin typeface="Courier New" pitchFamily="49" charset="0"/>
                        <a:ea typeface="+mn-ea"/>
                        <a:cs typeface="+mn-cs"/>
                      </a:endParaRPr>
                    </a:p>
                    <a:p>
                      <a:pPr rtl="0" fontAlgn="base"/>
                      <a:r>
                        <a:rPr kumimoji="0" lang="en-US" sz="1600" b="0" i="0" u="none" strike="noStrike" kern="1200" cap="none" normalizeH="0" baseline="0" dirty="0">
                          <a:ln>
                            <a:noFill/>
                          </a:ln>
                          <a:solidFill>
                            <a:schemeClr val="tx1"/>
                          </a:solidFill>
                          <a:effectLst/>
                          <a:latin typeface="Courier New" pitchFamily="49" charset="0"/>
                          <a:ea typeface="+mn-ea"/>
                          <a:cs typeface="+mn-cs"/>
                        </a:rPr>
                        <a:t>    </a:t>
                      </a:r>
                      <a:r>
                        <a:rPr kumimoji="0" lang="en-US" sz="1600" b="0" i="0" u="none" strike="noStrike" kern="1200" cap="none" normalizeH="0" baseline="0" dirty="0">
                          <a:ln>
                            <a:noFill/>
                          </a:ln>
                          <a:solidFill>
                            <a:srgbClr val="FF0000"/>
                          </a:solidFill>
                          <a:effectLst/>
                          <a:latin typeface="Courier New" pitchFamily="49" charset="0"/>
                          <a:ea typeface="+mn-ea"/>
                          <a:cs typeface="+mn-cs"/>
                        </a:rPr>
                        <a:t># Instance attribute</a:t>
                      </a:r>
                    </a:p>
                    <a:p>
                      <a:pPr rtl="0" fontAlgn="base"/>
                      <a:r>
                        <a:rPr kumimoji="0" lang="en-US" sz="1600" b="0" i="0" u="none" strike="noStrike" kern="1200" cap="none" normalizeH="0" baseline="0" dirty="0">
                          <a:ln>
                            <a:noFill/>
                          </a:ln>
                          <a:solidFill>
                            <a:schemeClr val="tx1"/>
                          </a:solidFill>
                          <a:effectLst/>
                          <a:latin typeface="Courier New" pitchFamily="49" charset="0"/>
                          <a:ea typeface="+mn-ea"/>
                          <a:cs typeface="+mn-cs"/>
                        </a:rPr>
                        <a:t>    def __</a:t>
                      </a:r>
                      <a:r>
                        <a:rPr kumimoji="0" lang="en-US" sz="1600" b="0" i="0" u="none" strike="noStrike" kern="1200" cap="none" normalizeH="0" baseline="0" dirty="0" err="1">
                          <a:ln>
                            <a:noFill/>
                          </a:ln>
                          <a:solidFill>
                            <a:schemeClr val="tx1"/>
                          </a:solidFill>
                          <a:effectLst/>
                          <a:latin typeface="Courier New" pitchFamily="49" charset="0"/>
                          <a:ea typeface="+mn-ea"/>
                          <a:cs typeface="+mn-cs"/>
                        </a:rPr>
                        <a:t>init</a:t>
                      </a:r>
                      <a:r>
                        <a:rPr kumimoji="0" lang="en-US" sz="1600" b="0" i="0" u="none" strike="noStrike" kern="1200" cap="none" normalizeH="0" baseline="0" dirty="0">
                          <a:ln>
                            <a:noFill/>
                          </a:ln>
                          <a:solidFill>
                            <a:schemeClr val="tx1"/>
                          </a:solidFill>
                          <a:effectLst/>
                          <a:latin typeface="Courier New" pitchFamily="49" charset="0"/>
                          <a:ea typeface="+mn-ea"/>
                          <a:cs typeface="+mn-cs"/>
                        </a:rPr>
                        <a:t>__(self, name):</a:t>
                      </a:r>
                    </a:p>
                    <a:p>
                      <a:pPr rtl="0" fontAlgn="base"/>
                      <a:r>
                        <a:rPr kumimoji="0" lang="en-US" sz="1600" b="0" i="0" u="none" strike="noStrike" kern="1200" cap="none" normalizeH="0" baseline="0" dirty="0">
                          <a:ln>
                            <a:noFill/>
                          </a:ln>
                          <a:solidFill>
                            <a:schemeClr val="tx1"/>
                          </a:solidFill>
                          <a:effectLst/>
                          <a:latin typeface="Courier New" pitchFamily="49" charset="0"/>
                          <a:ea typeface="+mn-ea"/>
                          <a:cs typeface="+mn-cs"/>
                        </a:rPr>
                        <a:t>        self.name = name     </a:t>
                      </a:r>
                    </a:p>
                    <a:p>
                      <a:pPr rtl="0" fontAlgn="base"/>
                      <a:r>
                        <a:rPr kumimoji="0" lang="en-US" sz="1600" b="0" i="0" u="none" strike="noStrike" kern="1200" cap="none" normalizeH="0" baseline="0" dirty="0">
                          <a:ln>
                            <a:noFill/>
                          </a:ln>
                          <a:solidFill>
                            <a:schemeClr val="tx1"/>
                          </a:solidFill>
                          <a:effectLst/>
                          <a:latin typeface="Courier New" pitchFamily="49" charset="0"/>
                          <a:ea typeface="+mn-ea"/>
                          <a:cs typeface="+mn-cs"/>
                        </a:rPr>
                        <a:t>    def speak(self):</a:t>
                      </a:r>
                    </a:p>
                    <a:p>
                      <a:pPr rtl="0" fontAlgn="base"/>
                      <a:r>
                        <a:rPr kumimoji="0" lang="en-US" sz="1600" b="0" i="0" u="none" strike="noStrike" kern="1200" cap="none" normalizeH="0" baseline="0" dirty="0">
                          <a:ln>
                            <a:noFill/>
                          </a:ln>
                          <a:solidFill>
                            <a:schemeClr val="tx1"/>
                          </a:solidFill>
                          <a:effectLst/>
                          <a:latin typeface="Courier New" pitchFamily="49" charset="0"/>
                          <a:ea typeface="+mn-ea"/>
                          <a:cs typeface="+mn-cs"/>
                        </a:rPr>
                        <a:t>        print("My name is {}".format(self.name))</a:t>
                      </a:r>
                    </a:p>
                    <a:p>
                      <a:pPr rtl="0" fontAlgn="base"/>
                      <a:r>
                        <a:rPr kumimoji="0" lang="en-US" sz="1600" b="0" i="0" u="none" strike="noStrike" kern="1200" cap="none" normalizeH="0" baseline="0" dirty="0">
                          <a:ln>
                            <a:noFill/>
                          </a:ln>
                          <a:solidFill>
                            <a:schemeClr val="tx1"/>
                          </a:solidFill>
                          <a:effectLst/>
                          <a:latin typeface="Courier New" pitchFamily="49" charset="0"/>
                          <a:ea typeface="+mn-ea"/>
                          <a:cs typeface="+mn-cs"/>
                        </a:rPr>
                        <a:t> </a:t>
                      </a:r>
                    </a:p>
                    <a:p>
                      <a:pPr rtl="0" fontAlgn="base"/>
                      <a:r>
                        <a:rPr kumimoji="0" lang="en-US" sz="1600" b="0" i="0" u="none" strike="noStrike" kern="1200" cap="none" normalizeH="0" baseline="0" dirty="0">
                          <a:ln>
                            <a:noFill/>
                          </a:ln>
                          <a:solidFill>
                            <a:srgbClr val="FF0000"/>
                          </a:solidFill>
                          <a:effectLst/>
                          <a:latin typeface="Courier New" pitchFamily="49" charset="0"/>
                          <a:ea typeface="+mn-ea"/>
                          <a:cs typeface="+mn-cs"/>
                        </a:rPr>
                        <a:t># Object instantiation</a:t>
                      </a:r>
                    </a:p>
                    <a:p>
                      <a:pPr rtl="0" fontAlgn="base"/>
                      <a:r>
                        <a:rPr kumimoji="0" lang="en-US" sz="1600" b="0" i="0" u="none" strike="noStrike" kern="1200" cap="none" normalizeH="0" baseline="0" dirty="0">
                          <a:ln>
                            <a:noFill/>
                          </a:ln>
                          <a:solidFill>
                            <a:schemeClr val="tx1"/>
                          </a:solidFill>
                          <a:effectLst/>
                          <a:latin typeface="Courier New" pitchFamily="49" charset="0"/>
                          <a:ea typeface="+mn-ea"/>
                          <a:cs typeface="+mn-cs"/>
                        </a:rPr>
                        <a:t>Rodger = Dog1("Rodger")</a:t>
                      </a:r>
                    </a:p>
                    <a:p>
                      <a:pPr rtl="0" fontAlgn="base"/>
                      <a:r>
                        <a:rPr kumimoji="0" lang="en-US" sz="1600" b="0" i="0" u="none" strike="noStrike" kern="1200" cap="none" normalizeH="0" baseline="0" dirty="0">
                          <a:ln>
                            <a:noFill/>
                          </a:ln>
                          <a:solidFill>
                            <a:schemeClr val="tx1"/>
                          </a:solidFill>
                          <a:effectLst/>
                          <a:latin typeface="Courier New" pitchFamily="49" charset="0"/>
                          <a:ea typeface="+mn-ea"/>
                          <a:cs typeface="+mn-cs"/>
                        </a:rPr>
                        <a:t>Tommy = Dog1("Tommy")</a:t>
                      </a:r>
                    </a:p>
                    <a:p>
                      <a:pPr rtl="0" fontAlgn="base"/>
                      <a:r>
                        <a:rPr kumimoji="0" lang="en-US" sz="1600" b="0" i="0" u="none" strike="noStrike" kern="1200" cap="none" normalizeH="0" baseline="0" dirty="0">
                          <a:ln>
                            <a:noFill/>
                          </a:ln>
                          <a:solidFill>
                            <a:schemeClr val="tx1"/>
                          </a:solidFill>
                          <a:effectLst/>
                          <a:latin typeface="Courier New" pitchFamily="49" charset="0"/>
                          <a:ea typeface="+mn-ea"/>
                          <a:cs typeface="+mn-cs"/>
                        </a:rPr>
                        <a:t> </a:t>
                      </a:r>
                    </a:p>
                    <a:p>
                      <a:pPr rtl="0" fontAlgn="base"/>
                      <a:r>
                        <a:rPr kumimoji="0" lang="en-US" sz="1600" b="0" i="0" u="none" strike="noStrike" kern="1200" cap="none" normalizeH="0" baseline="0" dirty="0">
                          <a:ln>
                            <a:noFill/>
                          </a:ln>
                          <a:solidFill>
                            <a:srgbClr val="FF0000"/>
                          </a:solidFill>
                          <a:effectLst/>
                          <a:latin typeface="Courier New" pitchFamily="49" charset="0"/>
                          <a:ea typeface="+mn-ea"/>
                          <a:cs typeface="+mn-cs"/>
                        </a:rPr>
                        <a:t># Accessing class methods</a:t>
                      </a:r>
                    </a:p>
                    <a:p>
                      <a:pPr rtl="0" fontAlgn="base"/>
                      <a:r>
                        <a:rPr kumimoji="0" lang="en-US" sz="1600" b="0" i="0" u="none" strike="noStrike" kern="1200" cap="none" normalizeH="0" baseline="0" dirty="0" err="1">
                          <a:ln>
                            <a:noFill/>
                          </a:ln>
                          <a:solidFill>
                            <a:schemeClr val="tx1"/>
                          </a:solidFill>
                          <a:effectLst/>
                          <a:latin typeface="Courier New" pitchFamily="49" charset="0"/>
                          <a:ea typeface="+mn-ea"/>
                          <a:cs typeface="+mn-cs"/>
                        </a:rPr>
                        <a:t>Rodger.speak</a:t>
                      </a:r>
                      <a:r>
                        <a:rPr kumimoji="0" lang="en-US" sz="1600" b="0" i="0" u="none" strike="noStrike" kern="1200" cap="none" normalizeH="0" baseline="0" dirty="0">
                          <a:ln>
                            <a:noFill/>
                          </a:ln>
                          <a:solidFill>
                            <a:schemeClr val="tx1"/>
                          </a:solidFill>
                          <a:effectLst/>
                          <a:latin typeface="Courier New" pitchFamily="49" charset="0"/>
                          <a:ea typeface="+mn-ea"/>
                          <a:cs typeface="+mn-cs"/>
                        </a:rPr>
                        <a:t>()</a:t>
                      </a:r>
                    </a:p>
                    <a:p>
                      <a:pPr rtl="0" fontAlgn="base"/>
                      <a:r>
                        <a:rPr kumimoji="0" lang="en-US" sz="1600" b="0" i="0" u="none" strike="noStrike" kern="1200" cap="none" normalizeH="0" baseline="0" dirty="0" err="1">
                          <a:ln>
                            <a:noFill/>
                          </a:ln>
                          <a:solidFill>
                            <a:schemeClr val="tx1"/>
                          </a:solidFill>
                          <a:effectLst/>
                          <a:latin typeface="Courier New" pitchFamily="49" charset="0"/>
                          <a:ea typeface="+mn-ea"/>
                          <a:cs typeface="+mn-cs"/>
                        </a:rPr>
                        <a:t>Tommy.speak</a:t>
                      </a:r>
                      <a:r>
                        <a:rPr kumimoji="0" lang="en-US" sz="1600" b="0" i="0" u="none" strike="noStrike" kern="1200" cap="none" normalizeH="0" baseline="0" dirty="0">
                          <a:ln>
                            <a:noFill/>
                          </a:ln>
                          <a:solidFill>
                            <a:schemeClr val="tx1"/>
                          </a:solidFill>
                          <a:effectLst/>
                          <a:latin typeface="Courier New" pitchFamily="49" charset="0"/>
                          <a:ea typeface="+mn-ea"/>
                          <a:cs typeface="+mn-cs"/>
                        </a:rPr>
                        <a:t>()</a:t>
                      </a:r>
                    </a:p>
                  </a:txBody>
                  <a:tcPr marL="41477" marR="165909" marT="207724" marB="207724"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64654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AE7B4D0-D534-3FC3-D8CE-C48887BCE061}"/>
              </a:ext>
            </a:extLst>
          </p:cNvPr>
          <p:cNvSpPr>
            <a:spLocks noGrp="1" noChangeArrowheads="1"/>
          </p:cNvSpPr>
          <p:nvPr>
            <p:ph type="title" idx="4294967295"/>
          </p:nvPr>
        </p:nvSpPr>
        <p:spPr/>
        <p:txBody>
          <a:bodyPr/>
          <a:lstStyle/>
          <a:p>
            <a:r>
              <a:rPr lang="en-US" altLang="en-US" dirty="0">
                <a:latin typeface="Courier New" panose="02070309020205020404" pitchFamily="49" charset="0"/>
              </a:rPr>
              <a:t>Encapsulation</a:t>
            </a:r>
          </a:p>
        </p:txBody>
      </p:sp>
      <p:sp>
        <p:nvSpPr>
          <p:cNvPr id="117763" name="Rectangle 3">
            <a:extLst>
              <a:ext uri="{FF2B5EF4-FFF2-40B4-BE49-F238E27FC236}">
                <a16:creationId xmlns:a16="http://schemas.microsoft.com/office/drawing/2014/main" id="{6AEE1B8D-6FFF-B2C4-0471-FA74D92EA521}"/>
              </a:ext>
            </a:extLst>
          </p:cNvPr>
          <p:cNvSpPr>
            <a:spLocks noGrp="1" noChangeArrowheads="1"/>
          </p:cNvSpPr>
          <p:nvPr>
            <p:ph type="body" idx="4294967295"/>
          </p:nvPr>
        </p:nvSpPr>
        <p:spPr>
          <a:xfrm>
            <a:off x="228600" y="1295400"/>
            <a:ext cx="8686800" cy="4953000"/>
          </a:xfrm>
        </p:spPr>
        <p:txBody>
          <a:bodyPr/>
          <a:lstStyle/>
          <a:p>
            <a:pPr algn="just">
              <a:spcAft>
                <a:spcPts val="1200"/>
              </a:spcAft>
            </a:pPr>
            <a:r>
              <a:rPr lang="en-US" dirty="0">
                <a:latin typeface="Calibri" panose="020F0502020204030204" pitchFamily="34" charset="0"/>
                <a:cs typeface="Calibri" panose="020F0502020204030204" pitchFamily="34" charset="0"/>
              </a:rPr>
              <a:t>Encapsulation is the mechanism for restricting the access to some of an </a:t>
            </a:r>
            <a:r>
              <a:rPr lang="en-US" dirty="0" err="1">
                <a:latin typeface="Calibri" panose="020F0502020204030204" pitchFamily="34" charset="0"/>
                <a:cs typeface="Calibri" panose="020F0502020204030204" pitchFamily="34" charset="0"/>
              </a:rPr>
              <a:t>objects's</a:t>
            </a:r>
            <a:r>
              <a:rPr lang="en-US" dirty="0">
                <a:latin typeface="Calibri" panose="020F0502020204030204" pitchFamily="34" charset="0"/>
                <a:cs typeface="Calibri" panose="020F0502020204030204" pitchFamily="34" charset="0"/>
              </a:rPr>
              <a:t> components, this means, that the internal representation of an object can't be seen from outside of the objects definition.</a:t>
            </a:r>
          </a:p>
          <a:p>
            <a:pPr algn="just">
              <a:spcAft>
                <a:spcPts val="1200"/>
              </a:spcAft>
            </a:pPr>
            <a:r>
              <a:rPr lang="en-US" dirty="0">
                <a:latin typeface="Calibri" panose="020F0502020204030204" pitchFamily="34" charset="0"/>
                <a:cs typeface="Calibri" panose="020F0502020204030204" pitchFamily="34" charset="0"/>
              </a:rPr>
              <a:t>C++, Java, and C# rely on the public, private, and protected keywords in order to implement variable </a:t>
            </a:r>
            <a:r>
              <a:rPr lang="fr-FR" dirty="0" err="1">
                <a:latin typeface="Calibri" panose="020F0502020204030204" pitchFamily="34" charset="0"/>
                <a:cs typeface="Calibri" panose="020F0502020204030204" pitchFamily="34" charset="0"/>
              </a:rPr>
              <a:t>scoping</a:t>
            </a:r>
            <a:r>
              <a:rPr lang="fr-FR" dirty="0">
                <a:latin typeface="Calibri" panose="020F0502020204030204" pitchFamily="34" charset="0"/>
                <a:cs typeface="Calibri" panose="020F0502020204030204" pitchFamily="34" charset="0"/>
              </a:rPr>
              <a:t> and encapsulation.</a:t>
            </a:r>
          </a:p>
          <a:p>
            <a:pPr algn="just"/>
            <a:r>
              <a:rPr lang="fr-FR" altLang="en-US" dirty="0">
                <a:latin typeface="Calibri" panose="020F0502020204030204" pitchFamily="34" charset="0"/>
                <a:cs typeface="Calibri" panose="020F0502020204030204" pitchFamily="34" charset="0"/>
              </a:rPr>
              <a:t>In </a:t>
            </a:r>
            <a:r>
              <a:rPr lang="en-IN" altLang="en-US" dirty="0">
                <a:latin typeface="Calibri" panose="020F0502020204030204" pitchFamily="34" charset="0"/>
                <a:cs typeface="Calibri" panose="020F0502020204030204" pitchFamily="34" charset="0"/>
              </a:rPr>
              <a:t>python, We don’t have public, protected or private keywords, but we use underscore to restrict a variable for outside accessibility</a:t>
            </a:r>
            <a:r>
              <a:rPr lang="fr-FR" altLang="en-US" dirty="0">
                <a:latin typeface="Calibri" panose="020F0502020204030204" pitchFamily="34" charset="0"/>
                <a:cs typeface="Calibri" panose="020F0502020204030204" pitchFamily="34" charset="0"/>
              </a:rPr>
              <a:t>.</a:t>
            </a:r>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0746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AE7B4D0-D534-3FC3-D8CE-C48887BCE061}"/>
              </a:ext>
            </a:extLst>
          </p:cNvPr>
          <p:cNvSpPr>
            <a:spLocks noGrp="1" noChangeArrowheads="1"/>
          </p:cNvSpPr>
          <p:nvPr>
            <p:ph type="title" idx="4294967295"/>
          </p:nvPr>
        </p:nvSpPr>
        <p:spPr>
          <a:xfrm>
            <a:off x="0" y="0"/>
            <a:ext cx="9144000" cy="1143000"/>
          </a:xfrm>
        </p:spPr>
        <p:txBody>
          <a:bodyPr/>
          <a:lstStyle/>
          <a:p>
            <a:r>
              <a:rPr lang="en-US" sz="4000" dirty="0">
                <a:latin typeface="Courier New" panose="02070309020205020404" pitchFamily="49" charset="0"/>
              </a:rPr>
              <a:t>Public, Protected and Private</a:t>
            </a:r>
            <a:endParaRPr lang="en-US" altLang="en-US" sz="4000" dirty="0">
              <a:latin typeface="Courier New" panose="02070309020205020404" pitchFamily="49" charset="0"/>
            </a:endParaRPr>
          </a:p>
        </p:txBody>
      </p:sp>
      <p:sp>
        <p:nvSpPr>
          <p:cNvPr id="117763" name="Rectangle 3">
            <a:extLst>
              <a:ext uri="{FF2B5EF4-FFF2-40B4-BE49-F238E27FC236}">
                <a16:creationId xmlns:a16="http://schemas.microsoft.com/office/drawing/2014/main" id="{6AEE1B8D-6FFF-B2C4-0471-FA74D92EA521}"/>
              </a:ext>
            </a:extLst>
          </p:cNvPr>
          <p:cNvSpPr>
            <a:spLocks noGrp="1" noChangeArrowheads="1"/>
          </p:cNvSpPr>
          <p:nvPr>
            <p:ph type="body" idx="4294967295"/>
          </p:nvPr>
        </p:nvSpPr>
        <p:spPr>
          <a:xfrm>
            <a:off x="228600" y="1371600"/>
            <a:ext cx="8686800" cy="4953000"/>
          </a:xfrm>
        </p:spPr>
        <p:txBody>
          <a:bodyPr/>
          <a:lstStyle/>
          <a:p>
            <a:pPr algn="just">
              <a:spcAft>
                <a:spcPts val="1200"/>
              </a:spcAft>
            </a:pPr>
            <a:r>
              <a:rPr lang="en-US" b="0" i="0" u="none" strike="noStrike" baseline="0" dirty="0">
                <a:solidFill>
                  <a:srgbClr val="000000"/>
                </a:solidFill>
                <a:latin typeface="Times New Roman" panose="02020603050405020304" pitchFamily="18" charset="0"/>
              </a:rPr>
              <a:t>If an identifier doesn't start with an underscore character "_" it can be accessed from outside, i.e. the value can be read and </a:t>
            </a:r>
            <a:r>
              <a:rPr lang="fr-FR" b="0" i="0" u="none" strike="noStrike" baseline="0" dirty="0" err="1">
                <a:solidFill>
                  <a:srgbClr val="000000"/>
                </a:solidFill>
                <a:latin typeface="Times New Roman" panose="02020603050405020304" pitchFamily="18" charset="0"/>
              </a:rPr>
              <a:t>changed</a:t>
            </a:r>
            <a:r>
              <a:rPr lang="fr-FR" b="0" i="0" u="none" strike="noStrike" baseline="0" dirty="0">
                <a:solidFill>
                  <a:srgbClr val="000000"/>
                </a:solidFill>
                <a:latin typeface="Times New Roman" panose="02020603050405020304" pitchFamily="18" charset="0"/>
              </a:rPr>
              <a:t>.</a:t>
            </a:r>
          </a:p>
          <a:p>
            <a:pPr algn="just">
              <a:spcAft>
                <a:spcPts val="1200"/>
              </a:spcAft>
            </a:pPr>
            <a:r>
              <a:rPr lang="en-US" b="0" i="0" u="none" strike="noStrike" baseline="0" dirty="0">
                <a:solidFill>
                  <a:srgbClr val="000000"/>
                </a:solidFill>
                <a:latin typeface="Times New Roman" panose="02020603050405020304" pitchFamily="18" charset="0"/>
              </a:rPr>
              <a:t>Data can be protected by making members private or protected.</a:t>
            </a:r>
          </a:p>
          <a:p>
            <a:pPr algn="just">
              <a:spcAft>
                <a:spcPts val="1200"/>
              </a:spcAft>
            </a:pPr>
            <a:r>
              <a:rPr lang="en-US" b="0" i="0" u="none" strike="noStrike" baseline="0" dirty="0">
                <a:solidFill>
                  <a:srgbClr val="000000"/>
                </a:solidFill>
                <a:latin typeface="Times New Roman" panose="02020603050405020304" pitchFamily="18" charset="0"/>
              </a:rPr>
              <a:t>Instance variable names starting with two underscore characters cannot be accessed from outside of the class.</a:t>
            </a:r>
          </a:p>
          <a:p>
            <a:pPr algn="just">
              <a:spcAft>
                <a:spcPts val="1200"/>
              </a:spcAft>
            </a:pPr>
            <a:r>
              <a:rPr lang="en-US" b="0" i="0" u="none" strike="noStrike" baseline="0" dirty="0">
                <a:solidFill>
                  <a:srgbClr val="000000"/>
                </a:solidFill>
                <a:latin typeface="Times New Roman" panose="02020603050405020304" pitchFamily="18" charset="0"/>
              </a:rPr>
              <a:t>At least not directly, but they can be accessed through private </a:t>
            </a:r>
            <a:r>
              <a:rPr lang="fr-FR" b="0" i="0" u="none" strike="noStrike" baseline="0" dirty="0" err="1">
                <a:solidFill>
                  <a:srgbClr val="000000"/>
                </a:solidFill>
                <a:latin typeface="Times New Roman" panose="02020603050405020304" pitchFamily="18" charset="0"/>
              </a:rPr>
              <a:t>name</a:t>
            </a:r>
            <a:r>
              <a:rPr lang="fr-FR" b="0" i="0" u="none" strike="noStrike" baseline="0" dirty="0">
                <a:solidFill>
                  <a:srgbClr val="000000"/>
                </a:solidFill>
                <a:latin typeface="Times New Roman" panose="02020603050405020304" pitchFamily="18" charset="0"/>
              </a:rPr>
              <a:t> </a:t>
            </a:r>
            <a:r>
              <a:rPr lang="fr-FR" b="0" i="0" u="none" strike="noStrike" baseline="0" dirty="0" err="1">
                <a:solidFill>
                  <a:srgbClr val="000000"/>
                </a:solidFill>
                <a:latin typeface="Times New Roman" panose="02020603050405020304" pitchFamily="18" charset="0"/>
              </a:rPr>
              <a:t>mangling</a:t>
            </a:r>
            <a:r>
              <a:rPr lang="fr-FR" b="0" i="0" u="none" strike="noStrike" baseline="0" dirty="0">
                <a:solidFill>
                  <a:srgbClr val="000000"/>
                </a:solidFill>
                <a:latin typeface="Times New Roman" panose="02020603050405020304" pitchFamily="18" charset="0"/>
              </a:rPr>
              <a:t>.</a:t>
            </a:r>
          </a:p>
          <a:p>
            <a:pPr algn="just">
              <a:spcAft>
                <a:spcPts val="1200"/>
              </a:spcAft>
            </a:pPr>
            <a:r>
              <a:rPr lang="en-US" b="0" i="0" u="none" strike="noStrike" baseline="0" dirty="0">
                <a:solidFill>
                  <a:srgbClr val="000000"/>
                </a:solidFill>
                <a:latin typeface="Times New Roman" panose="02020603050405020304" pitchFamily="18" charset="0"/>
              </a:rPr>
              <a:t>That means, private data __A can be accessed by the following name construct: </a:t>
            </a:r>
            <a:r>
              <a:rPr lang="en-US" b="1" i="1" u="none" strike="noStrike" baseline="0" dirty="0">
                <a:solidFill>
                  <a:srgbClr val="000000"/>
                </a:solidFill>
                <a:latin typeface="Times New Roman" panose="02020603050405020304" pitchFamily="18" charset="0"/>
              </a:rPr>
              <a:t>instance_name._</a:t>
            </a:r>
            <a:r>
              <a:rPr lang="en-US" b="1" i="1" u="none" strike="noStrike" baseline="0" dirty="0" err="1">
                <a:solidFill>
                  <a:srgbClr val="000000"/>
                </a:solidFill>
                <a:latin typeface="Times New Roman" panose="02020603050405020304" pitchFamily="18" charset="0"/>
              </a:rPr>
              <a:t>classname</a:t>
            </a:r>
            <a:r>
              <a:rPr lang="en-US" b="1" i="1" u="none" strike="noStrike" baseline="0" dirty="0">
                <a:solidFill>
                  <a:srgbClr val="000000"/>
                </a:solidFill>
                <a:latin typeface="Times New Roman" panose="02020603050405020304" pitchFamily="18" charset="0"/>
              </a:rPr>
              <a:t>__A</a:t>
            </a:r>
          </a:p>
        </p:txBody>
      </p:sp>
    </p:spTree>
    <p:extLst>
      <p:ext uri="{BB962C8B-B14F-4D97-AF65-F5344CB8AC3E}">
        <p14:creationId xmlns:p14="http://schemas.microsoft.com/office/powerpoint/2010/main" val="967959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AE7B4D0-D534-3FC3-D8CE-C48887BCE061}"/>
              </a:ext>
            </a:extLst>
          </p:cNvPr>
          <p:cNvSpPr>
            <a:spLocks noGrp="1" noChangeArrowheads="1"/>
          </p:cNvSpPr>
          <p:nvPr>
            <p:ph type="title" idx="4294967295"/>
          </p:nvPr>
        </p:nvSpPr>
        <p:spPr>
          <a:xfrm>
            <a:off x="0" y="0"/>
            <a:ext cx="9144000" cy="1143000"/>
          </a:xfrm>
        </p:spPr>
        <p:txBody>
          <a:bodyPr/>
          <a:lstStyle/>
          <a:p>
            <a:r>
              <a:rPr lang="en-US" sz="4000" dirty="0">
                <a:latin typeface="Courier New" panose="02070309020205020404" pitchFamily="49" charset="0"/>
              </a:rPr>
              <a:t>Public, Protected and Private</a:t>
            </a:r>
            <a:endParaRPr lang="en-US" altLang="en-US" sz="4000" dirty="0">
              <a:latin typeface="Courier New" panose="02070309020205020404" pitchFamily="49" charset="0"/>
            </a:endParaRPr>
          </a:p>
        </p:txBody>
      </p:sp>
      <p:sp>
        <p:nvSpPr>
          <p:cNvPr id="117763" name="Rectangle 3">
            <a:extLst>
              <a:ext uri="{FF2B5EF4-FFF2-40B4-BE49-F238E27FC236}">
                <a16:creationId xmlns:a16="http://schemas.microsoft.com/office/drawing/2014/main" id="{6AEE1B8D-6FFF-B2C4-0471-FA74D92EA521}"/>
              </a:ext>
            </a:extLst>
          </p:cNvPr>
          <p:cNvSpPr>
            <a:spLocks noGrp="1" noChangeArrowheads="1"/>
          </p:cNvSpPr>
          <p:nvPr>
            <p:ph type="body" idx="4294967295"/>
          </p:nvPr>
        </p:nvSpPr>
        <p:spPr>
          <a:xfrm>
            <a:off x="228600" y="1295400"/>
            <a:ext cx="8686800" cy="4953000"/>
          </a:xfrm>
        </p:spPr>
        <p:txBody>
          <a:bodyPr/>
          <a:lstStyle/>
          <a:p>
            <a:pPr algn="just"/>
            <a:r>
              <a:rPr lang="en-US" dirty="0">
                <a:solidFill>
                  <a:srgbClr val="000000"/>
                </a:solidFill>
                <a:latin typeface="Times New Roman" panose="02020603050405020304" pitchFamily="18" charset="0"/>
              </a:rPr>
              <a:t>If an identifier is only preceded by one underscore character, it </a:t>
            </a:r>
            <a:r>
              <a:rPr lang="fr-FR" dirty="0" err="1">
                <a:solidFill>
                  <a:srgbClr val="000000"/>
                </a:solidFill>
                <a:latin typeface="Times New Roman" panose="02020603050405020304" pitchFamily="18" charset="0"/>
              </a:rPr>
              <a:t>is</a:t>
            </a:r>
            <a:r>
              <a:rPr lang="fr-FR" dirty="0">
                <a:solidFill>
                  <a:srgbClr val="000000"/>
                </a:solidFill>
                <a:latin typeface="Times New Roman" panose="02020603050405020304" pitchFamily="18" charset="0"/>
              </a:rPr>
              <a:t> a </a:t>
            </a:r>
            <a:r>
              <a:rPr lang="fr-FR" dirty="0" err="1">
                <a:solidFill>
                  <a:srgbClr val="000000"/>
                </a:solidFill>
                <a:latin typeface="Times New Roman" panose="02020603050405020304" pitchFamily="18" charset="0"/>
              </a:rPr>
              <a:t>protected</a:t>
            </a:r>
            <a:r>
              <a:rPr lang="fr-FR" dirty="0">
                <a:solidFill>
                  <a:srgbClr val="000000"/>
                </a:solidFill>
                <a:latin typeface="Times New Roman" panose="02020603050405020304" pitchFamily="18" charset="0"/>
              </a:rPr>
              <a:t> </a:t>
            </a:r>
            <a:r>
              <a:rPr lang="fr-FR" dirty="0" err="1">
                <a:solidFill>
                  <a:srgbClr val="000000"/>
                </a:solidFill>
                <a:latin typeface="Times New Roman" panose="02020603050405020304" pitchFamily="18" charset="0"/>
              </a:rPr>
              <a:t>member</a:t>
            </a:r>
            <a:r>
              <a:rPr lang="fr-FR" dirty="0">
                <a:solidFill>
                  <a:srgbClr val="000000"/>
                </a:solidFill>
                <a:latin typeface="Times New Roman" panose="02020603050405020304" pitchFamily="18" charset="0"/>
              </a:rPr>
              <a:t>.</a:t>
            </a:r>
          </a:p>
          <a:p>
            <a:pPr algn="just"/>
            <a:r>
              <a:rPr lang="en-US" dirty="0">
                <a:solidFill>
                  <a:srgbClr val="000000"/>
                </a:solidFill>
                <a:latin typeface="Times New Roman" panose="02020603050405020304" pitchFamily="18" charset="0"/>
              </a:rPr>
              <a:t>Protected members can be accessed like public members from </a:t>
            </a:r>
            <a:r>
              <a:rPr lang="fr-FR" dirty="0" err="1">
                <a:solidFill>
                  <a:srgbClr val="000000"/>
                </a:solidFill>
                <a:latin typeface="Times New Roman" panose="02020603050405020304" pitchFamily="18" charset="0"/>
              </a:rPr>
              <a:t>outside</a:t>
            </a:r>
            <a:r>
              <a:rPr lang="fr-FR" dirty="0">
                <a:solidFill>
                  <a:srgbClr val="000000"/>
                </a:solidFill>
                <a:latin typeface="Times New Roman" panose="02020603050405020304" pitchFamily="18" charset="0"/>
              </a:rPr>
              <a:t> of class</a:t>
            </a:r>
            <a:endParaRPr lang="en-US" altLang="en-US" dirty="0">
              <a:solidFill>
                <a:srgbClr val="000000"/>
              </a:solidFill>
              <a:latin typeface="Times New Roman" panose="02020603050405020304" pitchFamily="18" charset="0"/>
            </a:endParaRPr>
          </a:p>
          <a:p>
            <a:pPr marL="0" indent="0" algn="l">
              <a:buNone/>
            </a:pPr>
            <a:endParaRPr lang="fr-FR" b="0" i="0" u="none" strike="noStrike" baseline="0" dirty="0">
              <a:solidFill>
                <a:srgbClr val="C10000"/>
              </a:solidFill>
              <a:latin typeface="Times New Roman" panose="02020603050405020304" pitchFamily="18" charset="0"/>
            </a:endParaRPr>
          </a:p>
          <a:p>
            <a:pPr marL="0" indent="0" algn="l">
              <a:buNone/>
            </a:pPr>
            <a:r>
              <a:rPr lang="fr-FR" b="0" i="0" u="none" strike="noStrike" baseline="0" dirty="0">
                <a:solidFill>
                  <a:srgbClr val="C10000"/>
                </a:solidFill>
                <a:latin typeface="Times New Roman" panose="02020603050405020304" pitchFamily="18" charset="0"/>
              </a:rPr>
              <a:t>Example:</a:t>
            </a:r>
          </a:p>
          <a:p>
            <a:pPr marL="0" indent="0" algn="l">
              <a:buNone/>
            </a:pPr>
            <a:r>
              <a:rPr lang="fr-FR" b="0" i="0" u="none" strike="noStrike" baseline="0" dirty="0">
                <a:solidFill>
                  <a:srgbClr val="00B150"/>
                </a:solidFill>
                <a:latin typeface="Times New Roman" panose="02020603050405020304" pitchFamily="18" charset="0"/>
              </a:rPr>
              <a:t>class </a:t>
            </a:r>
            <a:r>
              <a:rPr lang="fr-FR" b="0" i="0" u="none" strike="noStrike" baseline="0" dirty="0">
                <a:solidFill>
                  <a:srgbClr val="C10000"/>
                </a:solidFill>
                <a:latin typeface="Times New Roman" panose="02020603050405020304" pitchFamily="18" charset="0"/>
              </a:rPr>
              <a:t>Encapsulation</a:t>
            </a:r>
            <a:r>
              <a:rPr lang="fr-FR" b="0" i="0" u="none" strike="noStrike" baseline="0" dirty="0">
                <a:solidFill>
                  <a:srgbClr val="00B150"/>
                </a:solidFill>
                <a:latin typeface="Times New Roman" panose="02020603050405020304" pitchFamily="18" charset="0"/>
              </a:rPr>
              <a:t>(</a:t>
            </a:r>
            <a:r>
              <a:rPr lang="fr-FR" b="0" i="0" u="none" strike="noStrike" baseline="0" dirty="0" err="1">
                <a:solidFill>
                  <a:srgbClr val="00B150"/>
                </a:solidFill>
                <a:latin typeface="Times New Roman" panose="02020603050405020304" pitchFamily="18" charset="0"/>
              </a:rPr>
              <a:t>object</a:t>
            </a:r>
            <a:r>
              <a:rPr lang="fr-FR" b="0" i="0" u="none" strike="noStrike" baseline="0" dirty="0">
                <a:solidFill>
                  <a:srgbClr val="00B150"/>
                </a:solidFill>
                <a:latin typeface="Times New Roman" panose="02020603050405020304" pitchFamily="18" charset="0"/>
              </a:rPr>
              <a:t>):</a:t>
            </a:r>
          </a:p>
          <a:p>
            <a:pPr marL="0" indent="0" algn="l">
              <a:buNone/>
            </a:pPr>
            <a:r>
              <a:rPr lang="fr-FR" dirty="0">
                <a:solidFill>
                  <a:srgbClr val="00B150"/>
                </a:solidFill>
                <a:latin typeface="Times New Roman" panose="02020603050405020304" pitchFamily="18" charset="0"/>
              </a:rPr>
              <a:t>	</a:t>
            </a:r>
            <a:r>
              <a:rPr lang="en-US" b="0" i="0" u="none" strike="noStrike" baseline="0" dirty="0">
                <a:solidFill>
                  <a:srgbClr val="00B150"/>
                </a:solidFill>
                <a:latin typeface="Times New Roman" panose="02020603050405020304" pitchFamily="18" charset="0"/>
              </a:rPr>
              <a:t>def </a:t>
            </a:r>
            <a:r>
              <a:rPr lang="en-US" b="0" i="0" u="none" strike="noStrike" baseline="0" dirty="0">
                <a:solidFill>
                  <a:srgbClr val="C10000"/>
                </a:solidFill>
                <a:latin typeface="Times New Roman" panose="02020603050405020304" pitchFamily="18" charset="0"/>
              </a:rPr>
              <a:t>__</a:t>
            </a:r>
            <a:r>
              <a:rPr lang="en-US" b="0" i="0" u="none" strike="noStrike" baseline="0" dirty="0" err="1">
                <a:solidFill>
                  <a:srgbClr val="C10000"/>
                </a:solidFill>
                <a:latin typeface="Times New Roman" panose="02020603050405020304" pitchFamily="18" charset="0"/>
              </a:rPr>
              <a:t>init</a:t>
            </a:r>
            <a:r>
              <a:rPr lang="en-US" b="0" i="0" u="none" strike="noStrike" baseline="0" dirty="0">
                <a:solidFill>
                  <a:srgbClr val="C10000"/>
                </a:solidFill>
                <a:latin typeface="Times New Roman" panose="02020603050405020304" pitchFamily="18" charset="0"/>
              </a:rPr>
              <a:t>__</a:t>
            </a:r>
            <a:r>
              <a:rPr lang="en-US" b="0" i="0" u="none" strike="noStrike" baseline="0" dirty="0">
                <a:solidFill>
                  <a:srgbClr val="00B150"/>
                </a:solidFill>
                <a:latin typeface="Times New Roman" panose="02020603050405020304" pitchFamily="18" charset="0"/>
              </a:rPr>
              <a:t>(self, a, b, c):</a:t>
            </a:r>
          </a:p>
          <a:p>
            <a:pPr marL="0" indent="0" algn="l">
              <a:buNone/>
            </a:pPr>
            <a:r>
              <a:rPr lang="en-US" dirty="0">
                <a:solidFill>
                  <a:srgbClr val="00B150"/>
                </a:solidFill>
                <a:latin typeface="Times New Roman" panose="02020603050405020304" pitchFamily="18" charset="0"/>
              </a:rPr>
              <a:t>		</a:t>
            </a:r>
            <a:r>
              <a:rPr lang="fr-FR" b="0" i="0" u="none" strike="noStrike" baseline="0" dirty="0" err="1">
                <a:solidFill>
                  <a:srgbClr val="00B150"/>
                </a:solidFill>
                <a:latin typeface="Times New Roman" panose="02020603050405020304" pitchFamily="18" charset="0"/>
              </a:rPr>
              <a:t>self.public</a:t>
            </a:r>
            <a:r>
              <a:rPr lang="fr-FR" b="0" i="0" u="none" strike="noStrike" baseline="0" dirty="0">
                <a:solidFill>
                  <a:srgbClr val="00B150"/>
                </a:solidFill>
                <a:latin typeface="Times New Roman" panose="02020603050405020304" pitchFamily="18" charset="0"/>
              </a:rPr>
              <a:t> = a</a:t>
            </a:r>
          </a:p>
          <a:p>
            <a:pPr marL="0" indent="0" algn="l">
              <a:buNone/>
            </a:pPr>
            <a:r>
              <a:rPr lang="fr-FR" dirty="0">
                <a:solidFill>
                  <a:srgbClr val="00B150"/>
                </a:solidFill>
                <a:latin typeface="Times New Roman" panose="02020603050405020304" pitchFamily="18" charset="0"/>
              </a:rPr>
              <a:t>		</a:t>
            </a:r>
            <a:r>
              <a:rPr lang="fr-FR" b="0" i="0" u="none" strike="noStrike" baseline="0" dirty="0">
                <a:solidFill>
                  <a:srgbClr val="00B150"/>
                </a:solidFill>
                <a:latin typeface="Times New Roman" panose="02020603050405020304" pitchFamily="18" charset="0"/>
              </a:rPr>
              <a:t>self._</a:t>
            </a:r>
            <a:r>
              <a:rPr lang="fr-FR" b="0" i="0" u="none" strike="noStrike" baseline="0" dirty="0" err="1">
                <a:solidFill>
                  <a:srgbClr val="00B150"/>
                </a:solidFill>
                <a:latin typeface="Times New Roman" panose="02020603050405020304" pitchFamily="18" charset="0"/>
              </a:rPr>
              <a:t>protected</a:t>
            </a:r>
            <a:r>
              <a:rPr lang="fr-FR" b="0" i="0" u="none" strike="noStrike" baseline="0" dirty="0">
                <a:solidFill>
                  <a:srgbClr val="00B150"/>
                </a:solidFill>
                <a:latin typeface="Times New Roman" panose="02020603050405020304" pitchFamily="18" charset="0"/>
              </a:rPr>
              <a:t> = b</a:t>
            </a:r>
          </a:p>
          <a:p>
            <a:pPr marL="0" indent="0" algn="l">
              <a:buNone/>
            </a:pPr>
            <a:r>
              <a:rPr lang="fr-FR" dirty="0">
                <a:solidFill>
                  <a:srgbClr val="00B150"/>
                </a:solidFill>
                <a:latin typeface="Times New Roman" panose="02020603050405020304" pitchFamily="18" charset="0"/>
              </a:rPr>
              <a:t>		</a:t>
            </a:r>
            <a:r>
              <a:rPr lang="fr-FR" b="0" i="0" u="none" strike="noStrike" baseline="0" dirty="0">
                <a:solidFill>
                  <a:srgbClr val="00B150"/>
                </a:solidFill>
                <a:latin typeface="Times New Roman" panose="02020603050405020304" pitchFamily="18" charset="0"/>
              </a:rPr>
              <a:t>self.__</a:t>
            </a:r>
            <a:r>
              <a:rPr lang="fr-FR" b="0" i="0" u="none" strike="noStrike" baseline="0" dirty="0" err="1">
                <a:solidFill>
                  <a:srgbClr val="00B150"/>
                </a:solidFill>
                <a:latin typeface="Times New Roman" panose="02020603050405020304" pitchFamily="18" charset="0"/>
              </a:rPr>
              <a:t>private</a:t>
            </a:r>
            <a:r>
              <a:rPr lang="fr-FR" b="0" i="0" u="none" strike="noStrike" baseline="0" dirty="0">
                <a:solidFill>
                  <a:srgbClr val="00B150"/>
                </a:solidFill>
                <a:latin typeface="Times New Roman" panose="02020603050405020304" pitchFamily="18" charset="0"/>
              </a:rPr>
              <a:t> = c</a:t>
            </a:r>
          </a:p>
          <a:p>
            <a:pPr marL="0" indent="0" algn="l">
              <a:buNone/>
            </a:pPr>
            <a:endParaRPr lang="en-US" altLang="en-US" dirty="0"/>
          </a:p>
        </p:txBody>
      </p:sp>
    </p:spTree>
    <p:extLst>
      <p:ext uri="{BB962C8B-B14F-4D97-AF65-F5344CB8AC3E}">
        <p14:creationId xmlns:p14="http://schemas.microsoft.com/office/powerpoint/2010/main" val="3920973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AE7B4D0-D534-3FC3-D8CE-C48887BCE061}"/>
              </a:ext>
            </a:extLst>
          </p:cNvPr>
          <p:cNvSpPr>
            <a:spLocks noGrp="1" noChangeArrowheads="1"/>
          </p:cNvSpPr>
          <p:nvPr>
            <p:ph type="title" idx="4294967295"/>
          </p:nvPr>
        </p:nvSpPr>
        <p:spPr>
          <a:xfrm>
            <a:off x="0" y="0"/>
            <a:ext cx="9144000" cy="1143000"/>
          </a:xfrm>
        </p:spPr>
        <p:txBody>
          <a:bodyPr/>
          <a:lstStyle/>
          <a:p>
            <a:r>
              <a:rPr lang="en-US" sz="4000" dirty="0">
                <a:latin typeface="Courier New" panose="02070309020205020404" pitchFamily="49" charset="0"/>
              </a:rPr>
              <a:t>Public, Protected and Private</a:t>
            </a:r>
            <a:endParaRPr lang="en-US" altLang="en-US" sz="4000" dirty="0">
              <a:latin typeface="Courier New" panose="02070309020205020404" pitchFamily="49" charset="0"/>
            </a:endParaRPr>
          </a:p>
        </p:txBody>
      </p:sp>
      <p:sp>
        <p:nvSpPr>
          <p:cNvPr id="117763" name="Rectangle 3">
            <a:extLst>
              <a:ext uri="{FF2B5EF4-FFF2-40B4-BE49-F238E27FC236}">
                <a16:creationId xmlns:a16="http://schemas.microsoft.com/office/drawing/2014/main" id="{6AEE1B8D-6FFF-B2C4-0471-FA74D92EA521}"/>
              </a:ext>
            </a:extLst>
          </p:cNvPr>
          <p:cNvSpPr>
            <a:spLocks noGrp="1" noChangeArrowheads="1"/>
          </p:cNvSpPr>
          <p:nvPr>
            <p:ph type="body" idx="4294967295"/>
          </p:nvPr>
        </p:nvSpPr>
        <p:spPr>
          <a:xfrm>
            <a:off x="228600" y="1295400"/>
            <a:ext cx="8686800" cy="4953000"/>
          </a:xfrm>
        </p:spPr>
        <p:txBody>
          <a:bodyPr/>
          <a:lstStyle/>
          <a:p>
            <a:pPr algn="l"/>
            <a:r>
              <a:rPr lang="en-US" sz="2000" b="0" i="0" u="none" strike="noStrike" baseline="0" dirty="0">
                <a:latin typeface="Times New Roman" panose="02020603050405020304" pitchFamily="18" charset="0"/>
              </a:rPr>
              <a:t>The following interactive sessions shows the behavior of public, </a:t>
            </a:r>
            <a:r>
              <a:rPr lang="en-IN" sz="2000" b="0" i="0" u="none" strike="noStrike" baseline="0" dirty="0">
                <a:latin typeface="Times New Roman" panose="02020603050405020304" pitchFamily="18" charset="0"/>
              </a:rPr>
              <a:t>protected and private members</a:t>
            </a:r>
            <a:r>
              <a:rPr lang="fr-FR" sz="2000" b="0" i="0" u="none" strike="noStrike" baseline="0" dirty="0">
                <a:latin typeface="Times New Roman" panose="02020603050405020304" pitchFamily="18" charset="0"/>
              </a:rPr>
              <a:t>:</a:t>
            </a:r>
            <a:endParaRPr lang="en-US" altLang="en-US" sz="2000" dirty="0"/>
          </a:p>
        </p:txBody>
      </p:sp>
      <p:pic>
        <p:nvPicPr>
          <p:cNvPr id="3" name="Picture 2">
            <a:extLst>
              <a:ext uri="{FF2B5EF4-FFF2-40B4-BE49-F238E27FC236}">
                <a16:creationId xmlns:a16="http://schemas.microsoft.com/office/drawing/2014/main" id="{53F9F70E-9049-EB40-24B2-8CD009A953AD}"/>
              </a:ext>
            </a:extLst>
          </p:cNvPr>
          <p:cNvPicPr>
            <a:picLocks noChangeAspect="1"/>
          </p:cNvPicPr>
          <p:nvPr/>
        </p:nvPicPr>
        <p:blipFill>
          <a:blip r:embed="rId2"/>
          <a:stretch>
            <a:fillRect/>
          </a:stretch>
        </p:blipFill>
        <p:spPr>
          <a:xfrm>
            <a:off x="1212056" y="2093981"/>
            <a:ext cx="6719887" cy="4146643"/>
          </a:xfrm>
          <a:prstGeom prst="rect">
            <a:avLst/>
          </a:prstGeom>
        </p:spPr>
      </p:pic>
    </p:spTree>
    <p:extLst>
      <p:ext uri="{BB962C8B-B14F-4D97-AF65-F5344CB8AC3E}">
        <p14:creationId xmlns:p14="http://schemas.microsoft.com/office/powerpoint/2010/main" val="3992267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AE7B4D0-D534-3FC3-D8CE-C48887BCE061}"/>
              </a:ext>
            </a:extLst>
          </p:cNvPr>
          <p:cNvSpPr>
            <a:spLocks noGrp="1" noChangeArrowheads="1"/>
          </p:cNvSpPr>
          <p:nvPr>
            <p:ph type="title" idx="4294967295"/>
          </p:nvPr>
        </p:nvSpPr>
        <p:spPr>
          <a:xfrm>
            <a:off x="0" y="0"/>
            <a:ext cx="9144000" cy="1143000"/>
          </a:xfrm>
        </p:spPr>
        <p:txBody>
          <a:bodyPr/>
          <a:lstStyle/>
          <a:p>
            <a:r>
              <a:rPr lang="en-US" sz="4000" dirty="0">
                <a:latin typeface="Courier New" panose="02070309020205020404" pitchFamily="49" charset="0"/>
              </a:rPr>
              <a:t>Public, Protected and Private</a:t>
            </a:r>
            <a:endParaRPr lang="en-US" altLang="en-US" sz="4000" dirty="0">
              <a:latin typeface="Courier New" panose="02070309020205020404" pitchFamily="49" charset="0"/>
            </a:endParaRPr>
          </a:p>
        </p:txBody>
      </p:sp>
      <p:sp>
        <p:nvSpPr>
          <p:cNvPr id="117763" name="Rectangle 3">
            <a:extLst>
              <a:ext uri="{FF2B5EF4-FFF2-40B4-BE49-F238E27FC236}">
                <a16:creationId xmlns:a16="http://schemas.microsoft.com/office/drawing/2014/main" id="{6AEE1B8D-6FFF-B2C4-0471-FA74D92EA521}"/>
              </a:ext>
            </a:extLst>
          </p:cNvPr>
          <p:cNvSpPr>
            <a:spLocks noGrp="1" noChangeArrowheads="1"/>
          </p:cNvSpPr>
          <p:nvPr>
            <p:ph type="body" idx="4294967295"/>
          </p:nvPr>
        </p:nvSpPr>
        <p:spPr>
          <a:xfrm>
            <a:off x="228600" y="1295400"/>
            <a:ext cx="8686800" cy="4953000"/>
          </a:xfrm>
        </p:spPr>
        <p:txBody>
          <a:bodyPr/>
          <a:lstStyle/>
          <a:p>
            <a:pPr algn="l"/>
            <a:r>
              <a:rPr lang="en-US" b="0" i="0" u="none" strike="noStrike" baseline="0" dirty="0">
                <a:latin typeface="Times New Roman" panose="02020603050405020304" pitchFamily="18" charset="0"/>
              </a:rPr>
              <a:t>The following table shows the different behavior Public, </a:t>
            </a:r>
            <a:r>
              <a:rPr lang="en-IN" b="0" i="0" u="none" strike="noStrike" baseline="0" dirty="0">
                <a:latin typeface="Times New Roman" panose="02020603050405020304" pitchFamily="18" charset="0"/>
              </a:rPr>
              <a:t>Protected</a:t>
            </a:r>
            <a:r>
              <a:rPr lang="fr-FR" b="0" i="0" u="none" strike="noStrike" baseline="0" dirty="0">
                <a:latin typeface="Times New Roman" panose="02020603050405020304" pitchFamily="18" charset="0"/>
              </a:rPr>
              <a:t> and </a:t>
            </a:r>
            <a:r>
              <a:rPr lang="en-IN" b="0" i="0" u="none" strike="noStrike" baseline="0" dirty="0">
                <a:latin typeface="Times New Roman" panose="02020603050405020304" pitchFamily="18" charset="0"/>
              </a:rPr>
              <a:t>Private</a:t>
            </a:r>
            <a:r>
              <a:rPr lang="fr-FR" b="0" i="0" u="none" strike="noStrike" baseline="0" dirty="0">
                <a:latin typeface="Times New Roman" panose="02020603050405020304" pitchFamily="18" charset="0"/>
              </a:rPr>
              <a:t> Data:</a:t>
            </a:r>
          </a:p>
          <a:p>
            <a:pPr algn="l"/>
            <a:endParaRPr lang="fr-FR" altLang="en-US" dirty="0">
              <a:latin typeface="Times New Roman" panose="02020603050405020304" pitchFamily="18" charset="0"/>
            </a:endParaRPr>
          </a:p>
          <a:p>
            <a:pPr algn="l"/>
            <a:endParaRPr lang="en-US" altLang="en-US" dirty="0"/>
          </a:p>
        </p:txBody>
      </p:sp>
      <p:pic>
        <p:nvPicPr>
          <p:cNvPr id="4" name="Picture 3">
            <a:extLst>
              <a:ext uri="{FF2B5EF4-FFF2-40B4-BE49-F238E27FC236}">
                <a16:creationId xmlns:a16="http://schemas.microsoft.com/office/drawing/2014/main" id="{5AD4AED4-FCBE-83FB-8C13-671C73540B53}"/>
              </a:ext>
            </a:extLst>
          </p:cNvPr>
          <p:cNvPicPr>
            <a:picLocks noChangeAspect="1"/>
          </p:cNvPicPr>
          <p:nvPr/>
        </p:nvPicPr>
        <p:blipFill>
          <a:blip r:embed="rId2"/>
          <a:stretch>
            <a:fillRect/>
          </a:stretch>
        </p:blipFill>
        <p:spPr>
          <a:xfrm>
            <a:off x="762000" y="2577672"/>
            <a:ext cx="7620000" cy="2984928"/>
          </a:xfrm>
          <a:prstGeom prst="rect">
            <a:avLst/>
          </a:prstGeom>
        </p:spPr>
      </p:pic>
    </p:spTree>
    <p:extLst>
      <p:ext uri="{BB962C8B-B14F-4D97-AF65-F5344CB8AC3E}">
        <p14:creationId xmlns:p14="http://schemas.microsoft.com/office/powerpoint/2010/main" val="2449467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2417086F-DABF-6D34-B82A-BEBDE1730E2E}"/>
              </a:ext>
            </a:extLst>
          </p:cNvPr>
          <p:cNvSpPr>
            <a:spLocks noGrp="1" noChangeArrowheads="1"/>
          </p:cNvSpPr>
          <p:nvPr>
            <p:ph type="title" idx="4294967295"/>
          </p:nvPr>
        </p:nvSpPr>
        <p:spPr/>
        <p:txBody>
          <a:bodyPr/>
          <a:lstStyle/>
          <a:p>
            <a:r>
              <a:rPr lang="en-US" altLang="en-US" dirty="0"/>
              <a:t>OOP Features</a:t>
            </a:r>
          </a:p>
        </p:txBody>
      </p:sp>
      <p:sp>
        <p:nvSpPr>
          <p:cNvPr id="105475" name="Rectangle 3">
            <a:extLst>
              <a:ext uri="{FF2B5EF4-FFF2-40B4-BE49-F238E27FC236}">
                <a16:creationId xmlns:a16="http://schemas.microsoft.com/office/drawing/2014/main" id="{0E78095B-1D51-6B5A-4C39-C86DB5FD0ADF}"/>
              </a:ext>
            </a:extLst>
          </p:cNvPr>
          <p:cNvSpPr>
            <a:spLocks noGrp="1" noChangeArrowheads="1"/>
          </p:cNvSpPr>
          <p:nvPr>
            <p:ph type="body" idx="4294967295"/>
          </p:nvPr>
        </p:nvSpPr>
        <p:spPr>
          <a:xfrm>
            <a:off x="304800" y="1295400"/>
            <a:ext cx="8686800" cy="4953000"/>
          </a:xfrm>
        </p:spPr>
        <p:txBody>
          <a:bodyPr/>
          <a:lstStyle/>
          <a:p>
            <a:pPr marL="0" indent="0">
              <a:lnSpc>
                <a:spcPct val="110000"/>
              </a:lnSpc>
              <a:buNone/>
            </a:pPr>
            <a:r>
              <a:rPr lang="en-US" b="1" i="0" dirty="0">
                <a:solidFill>
                  <a:srgbClr val="273239"/>
                </a:solidFill>
                <a:effectLst/>
                <a:latin typeface="urw-din"/>
              </a:rPr>
              <a:t>Main Concepts of Object-Oriented Programming (OOPs)</a:t>
            </a:r>
          </a:p>
          <a:p>
            <a:pPr lvl="1">
              <a:buFont typeface="Arial" panose="020B0604020202020204" pitchFamily="34" charset="0"/>
              <a:buChar char="•"/>
            </a:pPr>
            <a:endParaRPr lang="en-US" b="0" i="0" dirty="0">
              <a:solidFill>
                <a:srgbClr val="273239"/>
              </a:solidFill>
              <a:effectLst/>
              <a:latin typeface="urw-din"/>
            </a:endParaRPr>
          </a:p>
          <a:p>
            <a:pPr lvl="1">
              <a:buFont typeface="Arial" panose="020B0604020202020204" pitchFamily="34" charset="0"/>
              <a:buChar char="•"/>
            </a:pPr>
            <a:r>
              <a:rPr lang="en-US" b="0" i="0" dirty="0">
                <a:solidFill>
                  <a:srgbClr val="273239"/>
                </a:solidFill>
                <a:effectLst/>
                <a:latin typeface="urw-din"/>
              </a:rPr>
              <a:t>Class</a:t>
            </a:r>
          </a:p>
          <a:p>
            <a:pPr lvl="1">
              <a:buFont typeface="Arial" panose="020B0604020202020204" pitchFamily="34" charset="0"/>
              <a:buChar char="•"/>
            </a:pPr>
            <a:r>
              <a:rPr lang="en-US" b="0" i="0" dirty="0">
                <a:solidFill>
                  <a:srgbClr val="273239"/>
                </a:solidFill>
                <a:effectLst/>
                <a:latin typeface="urw-din"/>
              </a:rPr>
              <a:t>Objects</a:t>
            </a:r>
          </a:p>
          <a:p>
            <a:pPr lvl="1">
              <a:buFont typeface="Arial" panose="020B0604020202020204" pitchFamily="34" charset="0"/>
              <a:buChar char="•"/>
            </a:pPr>
            <a:r>
              <a:rPr lang="en-US" b="0" i="0" dirty="0">
                <a:solidFill>
                  <a:srgbClr val="273239"/>
                </a:solidFill>
                <a:effectLst/>
                <a:latin typeface="urw-din"/>
              </a:rPr>
              <a:t>Polymorphism</a:t>
            </a:r>
          </a:p>
          <a:p>
            <a:pPr lvl="2">
              <a:buFont typeface="Arial" panose="020B0604020202020204" pitchFamily="34" charset="0"/>
              <a:buChar char="•"/>
            </a:pPr>
            <a:r>
              <a:rPr lang="en-US" dirty="0">
                <a:solidFill>
                  <a:srgbClr val="273239"/>
                </a:solidFill>
                <a:latin typeface="urw-din"/>
              </a:rPr>
              <a:t>Compile-Time (Function Overloading, Operator Overloading)</a:t>
            </a:r>
          </a:p>
          <a:p>
            <a:pPr lvl="2">
              <a:buFont typeface="Arial" panose="020B0604020202020204" pitchFamily="34" charset="0"/>
              <a:buChar char="•"/>
            </a:pPr>
            <a:r>
              <a:rPr lang="en-US" b="0" i="0" dirty="0">
                <a:solidFill>
                  <a:srgbClr val="273239"/>
                </a:solidFill>
                <a:effectLst/>
                <a:latin typeface="urw-din"/>
              </a:rPr>
              <a:t>Run</a:t>
            </a:r>
            <a:r>
              <a:rPr lang="en-US" dirty="0">
                <a:solidFill>
                  <a:srgbClr val="273239"/>
                </a:solidFill>
                <a:latin typeface="urw-din"/>
              </a:rPr>
              <a:t>-</a:t>
            </a:r>
            <a:r>
              <a:rPr lang="en-US" b="0" i="0" dirty="0">
                <a:solidFill>
                  <a:srgbClr val="273239"/>
                </a:solidFill>
                <a:effectLst/>
                <a:latin typeface="urw-din"/>
              </a:rPr>
              <a:t>Time (Me</a:t>
            </a:r>
            <a:r>
              <a:rPr lang="en-US" dirty="0">
                <a:solidFill>
                  <a:srgbClr val="273239"/>
                </a:solidFill>
                <a:latin typeface="urw-din"/>
              </a:rPr>
              <a:t>thod Overriding)</a:t>
            </a:r>
            <a:endParaRPr lang="en-US" b="0" i="0" dirty="0">
              <a:solidFill>
                <a:srgbClr val="273239"/>
              </a:solidFill>
              <a:effectLst/>
              <a:latin typeface="urw-din"/>
            </a:endParaRPr>
          </a:p>
          <a:p>
            <a:pPr lvl="1">
              <a:buFont typeface="Arial" panose="020B0604020202020204" pitchFamily="34" charset="0"/>
              <a:buChar char="•"/>
            </a:pPr>
            <a:r>
              <a:rPr lang="en-US" b="0" i="0" dirty="0">
                <a:solidFill>
                  <a:srgbClr val="273239"/>
                </a:solidFill>
                <a:effectLst/>
                <a:latin typeface="urw-din"/>
              </a:rPr>
              <a:t>Encapsulation</a:t>
            </a:r>
          </a:p>
          <a:p>
            <a:pPr lvl="1">
              <a:buFont typeface="Arial" panose="020B0604020202020204" pitchFamily="34" charset="0"/>
              <a:buChar char="•"/>
            </a:pPr>
            <a:r>
              <a:rPr lang="en-US" b="0" i="0" dirty="0">
                <a:solidFill>
                  <a:srgbClr val="273239"/>
                </a:solidFill>
                <a:effectLst/>
                <a:latin typeface="urw-din"/>
              </a:rPr>
              <a:t>Inheritance</a:t>
            </a:r>
          </a:p>
          <a:p>
            <a:pPr lvl="1">
              <a:buFont typeface="Arial" panose="020B0604020202020204" pitchFamily="34" charset="0"/>
              <a:buChar char="•"/>
            </a:pPr>
            <a:r>
              <a:rPr lang="en-US" b="0" i="0" dirty="0">
                <a:solidFill>
                  <a:srgbClr val="273239"/>
                </a:solidFill>
                <a:effectLst/>
                <a:latin typeface="urw-din"/>
              </a:rPr>
              <a:t>Data Abstraction</a:t>
            </a:r>
          </a:p>
          <a:p>
            <a:pPr>
              <a:lnSpc>
                <a:spcPct val="110000"/>
              </a:lnSpc>
            </a:pPr>
            <a:endParaRPr lang="en-US" altLang="en-US" b="1" dirty="0"/>
          </a:p>
        </p:txBody>
      </p:sp>
      <p:pic>
        <p:nvPicPr>
          <p:cNvPr id="3" name="Picture 2">
            <a:extLst>
              <a:ext uri="{FF2B5EF4-FFF2-40B4-BE49-F238E27FC236}">
                <a16:creationId xmlns:a16="http://schemas.microsoft.com/office/drawing/2014/main" id="{DAFF537D-0B4F-EB49-B1E1-39329992C2CA}"/>
              </a:ext>
            </a:extLst>
          </p:cNvPr>
          <p:cNvPicPr>
            <a:picLocks noChangeAspect="1"/>
          </p:cNvPicPr>
          <p:nvPr/>
        </p:nvPicPr>
        <p:blipFill>
          <a:blip r:embed="rId3"/>
          <a:stretch>
            <a:fillRect/>
          </a:stretch>
        </p:blipFill>
        <p:spPr>
          <a:xfrm>
            <a:off x="5943600" y="3733800"/>
            <a:ext cx="2538413" cy="2971800"/>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AE7B4D0-D534-3FC3-D8CE-C48887BCE061}"/>
              </a:ext>
            </a:extLst>
          </p:cNvPr>
          <p:cNvSpPr>
            <a:spLocks noGrp="1" noChangeArrowheads="1"/>
          </p:cNvSpPr>
          <p:nvPr>
            <p:ph type="title" idx="4294967295"/>
          </p:nvPr>
        </p:nvSpPr>
        <p:spPr>
          <a:xfrm>
            <a:off x="0" y="0"/>
            <a:ext cx="9144000" cy="1143000"/>
          </a:xfrm>
        </p:spPr>
        <p:txBody>
          <a:bodyPr/>
          <a:lstStyle/>
          <a:p>
            <a:r>
              <a:rPr lang="en-US" sz="4000" dirty="0">
                <a:latin typeface="Courier New" panose="02070309020205020404" pitchFamily="49" charset="0"/>
              </a:rPr>
              <a:t>Protected Members</a:t>
            </a:r>
            <a:endParaRPr lang="en-US" altLang="en-US" sz="4000" dirty="0">
              <a:latin typeface="Courier New" panose="02070309020205020404" pitchFamily="49" charset="0"/>
            </a:endParaRPr>
          </a:p>
        </p:txBody>
      </p:sp>
      <p:sp>
        <p:nvSpPr>
          <p:cNvPr id="117763" name="Rectangle 3">
            <a:extLst>
              <a:ext uri="{FF2B5EF4-FFF2-40B4-BE49-F238E27FC236}">
                <a16:creationId xmlns:a16="http://schemas.microsoft.com/office/drawing/2014/main" id="{6AEE1B8D-6FFF-B2C4-0471-FA74D92EA521}"/>
              </a:ext>
            </a:extLst>
          </p:cNvPr>
          <p:cNvSpPr>
            <a:spLocks noGrp="1" noChangeArrowheads="1"/>
          </p:cNvSpPr>
          <p:nvPr>
            <p:ph type="body" idx="4294967295"/>
          </p:nvPr>
        </p:nvSpPr>
        <p:spPr>
          <a:xfrm>
            <a:off x="228600" y="1295400"/>
            <a:ext cx="8686800" cy="4953000"/>
          </a:xfrm>
        </p:spPr>
        <p:txBody>
          <a:bodyPr/>
          <a:lstStyle/>
          <a:p>
            <a:pPr algn="l"/>
            <a:r>
              <a:rPr lang="en-US" b="0" i="0" dirty="0">
                <a:solidFill>
                  <a:srgbClr val="273239"/>
                </a:solidFill>
                <a:effectLst/>
                <a:latin typeface="urw-din"/>
              </a:rPr>
              <a:t>Protected members (in C++ and JAVA) are those members of the class that cannot be accessed outside the class but can be accessed from within the class and its subclasses. </a:t>
            </a:r>
          </a:p>
          <a:p>
            <a:pPr algn="l"/>
            <a:endParaRPr lang="en-US" dirty="0">
              <a:solidFill>
                <a:srgbClr val="273239"/>
              </a:solidFill>
              <a:latin typeface="urw-din"/>
            </a:endParaRPr>
          </a:p>
          <a:p>
            <a:pPr algn="l"/>
            <a:r>
              <a:rPr lang="en-US" b="0" i="0" dirty="0">
                <a:solidFill>
                  <a:srgbClr val="273239"/>
                </a:solidFill>
                <a:effectLst/>
                <a:latin typeface="urw-din"/>
              </a:rPr>
              <a:t>To accomplish this in Python, just follow </a:t>
            </a:r>
            <a:r>
              <a:rPr lang="en-US" b="1" i="0" dirty="0">
                <a:solidFill>
                  <a:srgbClr val="273239"/>
                </a:solidFill>
                <a:effectLst/>
                <a:latin typeface="urw-din"/>
              </a:rPr>
              <a:t>the convention</a:t>
            </a:r>
            <a:r>
              <a:rPr lang="en-US" b="0" i="0" dirty="0">
                <a:solidFill>
                  <a:srgbClr val="273239"/>
                </a:solidFill>
                <a:effectLst/>
                <a:latin typeface="urw-din"/>
              </a:rPr>
              <a:t> by prefixing the name of the member by a </a:t>
            </a:r>
            <a:r>
              <a:rPr lang="en-US" b="1" i="0" dirty="0">
                <a:solidFill>
                  <a:srgbClr val="273239"/>
                </a:solidFill>
                <a:effectLst/>
                <a:latin typeface="urw-din"/>
              </a:rPr>
              <a:t>single underscore “_”</a:t>
            </a:r>
            <a:r>
              <a:rPr lang="en-US" b="0" i="0" dirty="0">
                <a:solidFill>
                  <a:srgbClr val="273239"/>
                </a:solidFill>
                <a:effectLst/>
                <a:latin typeface="urw-din"/>
              </a:rPr>
              <a:t>.</a:t>
            </a:r>
          </a:p>
          <a:p>
            <a:pPr algn="l"/>
            <a:endParaRPr lang="en-US" altLang="en-US" dirty="0">
              <a:solidFill>
                <a:srgbClr val="273239"/>
              </a:solidFill>
              <a:latin typeface="urw-din"/>
            </a:endParaRPr>
          </a:p>
          <a:p>
            <a:pPr algn="l"/>
            <a:r>
              <a:rPr lang="en-US" b="0" i="0" dirty="0">
                <a:solidFill>
                  <a:srgbClr val="273239"/>
                </a:solidFill>
                <a:effectLst/>
                <a:latin typeface="urw-din"/>
              </a:rPr>
              <a:t>Although the protected variable can be accessed out of the class as well as in the derived class(modified too in derived class), it is customary(convention not a rule) to not access the protected out the class body.</a:t>
            </a:r>
            <a:endParaRPr lang="fr-FR" altLang="en-US" dirty="0">
              <a:latin typeface="Times New Roman" panose="02020603050405020304" pitchFamily="18" charset="0"/>
            </a:endParaRPr>
          </a:p>
          <a:p>
            <a:pPr algn="l"/>
            <a:endParaRPr lang="en-US" altLang="en-US" dirty="0"/>
          </a:p>
        </p:txBody>
      </p:sp>
    </p:spTree>
    <p:extLst>
      <p:ext uri="{BB962C8B-B14F-4D97-AF65-F5344CB8AC3E}">
        <p14:creationId xmlns:p14="http://schemas.microsoft.com/office/powerpoint/2010/main" val="156758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AE7B4D0-D534-3FC3-D8CE-C48887BCE061}"/>
              </a:ext>
            </a:extLst>
          </p:cNvPr>
          <p:cNvSpPr>
            <a:spLocks noGrp="1" noChangeArrowheads="1"/>
          </p:cNvSpPr>
          <p:nvPr>
            <p:ph type="title" idx="4294967295"/>
          </p:nvPr>
        </p:nvSpPr>
        <p:spPr>
          <a:xfrm>
            <a:off x="0" y="0"/>
            <a:ext cx="9144000" cy="1143000"/>
          </a:xfrm>
        </p:spPr>
        <p:txBody>
          <a:bodyPr/>
          <a:lstStyle/>
          <a:p>
            <a:r>
              <a:rPr lang="en-US" sz="4000" dirty="0">
                <a:latin typeface="Courier New" panose="02070309020205020404" pitchFamily="49" charset="0"/>
              </a:rPr>
              <a:t>Protected Members</a:t>
            </a:r>
            <a:endParaRPr lang="en-US" altLang="en-US" sz="4000" dirty="0">
              <a:latin typeface="Courier New" panose="02070309020205020404" pitchFamily="49" charset="0"/>
            </a:endParaRPr>
          </a:p>
        </p:txBody>
      </p:sp>
      <p:sp>
        <p:nvSpPr>
          <p:cNvPr id="117763" name="Rectangle 3">
            <a:extLst>
              <a:ext uri="{FF2B5EF4-FFF2-40B4-BE49-F238E27FC236}">
                <a16:creationId xmlns:a16="http://schemas.microsoft.com/office/drawing/2014/main" id="{6AEE1B8D-6FFF-B2C4-0471-FA74D92EA521}"/>
              </a:ext>
            </a:extLst>
          </p:cNvPr>
          <p:cNvSpPr>
            <a:spLocks noGrp="1" noChangeArrowheads="1"/>
          </p:cNvSpPr>
          <p:nvPr>
            <p:ph type="body" idx="4294967295"/>
          </p:nvPr>
        </p:nvSpPr>
        <p:spPr>
          <a:xfrm>
            <a:off x="228600" y="1063690"/>
            <a:ext cx="8686800" cy="4953000"/>
          </a:xfrm>
        </p:spPr>
        <p:txBody>
          <a:bodyPr/>
          <a:lstStyle/>
          <a:p>
            <a:pPr marL="0" indent="0" algn="l">
              <a:buNone/>
            </a:pPr>
            <a:r>
              <a:rPr lang="en-US" altLang="en-US" dirty="0">
                <a:solidFill>
                  <a:srgbClr val="C00000"/>
                </a:solidFill>
                <a:latin typeface="urw-din"/>
              </a:rPr>
              <a:t>Example : Python program to demonstrate protected members </a:t>
            </a:r>
            <a:endParaRPr lang="fr-FR" altLang="en-US" dirty="0">
              <a:solidFill>
                <a:srgbClr val="C00000"/>
              </a:solidFill>
              <a:latin typeface="Times New Roman" panose="02020603050405020304" pitchFamily="18" charset="0"/>
            </a:endParaRPr>
          </a:p>
          <a:p>
            <a:pPr marL="0" indent="0" algn="l">
              <a:buNone/>
            </a:pPr>
            <a:endParaRPr lang="en-US" altLang="en-US" dirty="0"/>
          </a:p>
        </p:txBody>
      </p:sp>
      <p:sp>
        <p:nvSpPr>
          <p:cNvPr id="2" name="Rectangle 2">
            <a:extLst>
              <a:ext uri="{FF2B5EF4-FFF2-40B4-BE49-F238E27FC236}">
                <a16:creationId xmlns:a16="http://schemas.microsoft.com/office/drawing/2014/main" id="{EA9C3CC3-6535-4A62-3696-59F9CB6BCCC7}"/>
              </a:ext>
            </a:extLst>
          </p:cNvPr>
          <p:cNvSpPr>
            <a:spLocks noChangeArrowheads="1"/>
          </p:cNvSpPr>
          <p:nvPr/>
        </p:nvSpPr>
        <p:spPr bwMode="auto">
          <a:xfrm>
            <a:off x="457200" y="1584707"/>
            <a:ext cx="838200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Creating a base class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Base: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err="1">
                <a:ln>
                  <a:noFill/>
                </a:ln>
                <a:solidFill>
                  <a:srgbClr val="000000"/>
                </a:solidFill>
                <a:effectLst/>
                <a:latin typeface="Consolas" panose="020B0609020204030204" pitchFamily="49" charset="0"/>
              </a:rPr>
              <a:t>init</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Protected member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self</a:t>
            </a:r>
            <a:r>
              <a:rPr kumimoji="0" lang="en-US" altLang="en-US" sz="1600" b="0" i="0" u="none" strike="noStrike" cap="none" normalizeH="0" baseline="0" dirty="0" err="1">
                <a:ln>
                  <a:noFill/>
                </a:ln>
                <a:solidFill>
                  <a:srgbClr val="000000"/>
                </a:solidFill>
                <a:effectLst/>
                <a:latin typeface="Consolas" panose="020B0609020204030204" pitchFamily="49" charset="0"/>
              </a:rPr>
              <a:t>._a</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9900"/>
                </a:solidFill>
                <a:effectLst/>
                <a:latin typeface="Consolas" panose="020B0609020204030204" pitchFamily="49" charset="0"/>
              </a:rPr>
              <a:t>2</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Creating a derived class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Derived(Base):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err="1">
                <a:ln>
                  <a:noFill/>
                </a:ln>
                <a:solidFill>
                  <a:srgbClr val="000000"/>
                </a:solidFill>
                <a:effectLst/>
                <a:latin typeface="Consolas" panose="020B0609020204030204" pitchFamily="49" charset="0"/>
              </a:rPr>
              <a:t>init</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Calling constructor of</a:t>
            </a:r>
            <a:r>
              <a:rPr lang="en-US" altLang="en-US" sz="1600" dirty="0"/>
              <a:t> </a:t>
            </a:r>
            <a:r>
              <a:rPr kumimoji="0" lang="en-US" altLang="en-US" sz="1600" b="0" i="0" u="none" strike="noStrike" cap="none" normalizeH="0" baseline="0" dirty="0">
                <a:ln>
                  <a:noFill/>
                </a:ln>
                <a:solidFill>
                  <a:srgbClr val="008200"/>
                </a:solidFill>
                <a:effectLst/>
                <a:latin typeface="Consolas" panose="020B0609020204030204" pitchFamily="49" charset="0"/>
              </a:rPr>
              <a:t>Base class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Base.__</a:t>
            </a:r>
            <a:r>
              <a:rPr kumimoji="0" lang="en-US" altLang="en-US" sz="1600" b="0" i="0" u="none" strike="noStrike" cap="none" normalizeH="0" baseline="0" dirty="0" err="1">
                <a:ln>
                  <a:noFill/>
                </a:ln>
                <a:solidFill>
                  <a:srgbClr val="000000"/>
                </a:solidFill>
                <a:effectLst/>
                <a:latin typeface="Consolas" panose="020B0609020204030204" pitchFamily="49" charset="0"/>
              </a:rPr>
              <a:t>init</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"Calling protected member of base class: "</a:t>
            </a:r>
            <a:r>
              <a:rPr kumimoji="0" lang="en-US" altLang="en-US" sz="1600" b="0" i="0" u="none" strike="noStrike" cap="none" normalizeH="0" baseline="0" dirty="0">
                <a:ln>
                  <a:noFill/>
                </a:ln>
                <a:solidFill>
                  <a:srgbClr val="000000"/>
                </a:solidFill>
                <a:effectLst/>
                <a:latin typeface="Consolas" panose="020B0609020204030204" pitchFamily="49" charset="0"/>
              </a:rPr>
              <a:t>,</a:t>
            </a:r>
            <a:r>
              <a:rPr lang="en-US" altLang="en-US" sz="1600" dirty="0"/>
              <a:t> </a:t>
            </a:r>
            <a:r>
              <a:rPr kumimoji="0" lang="en-US" altLang="en-US" sz="1600" b="0" i="0" u="none" strike="noStrike" cap="none" normalizeH="0" baseline="0" dirty="0" err="1">
                <a:ln>
                  <a:noFill/>
                </a:ln>
                <a:solidFill>
                  <a:srgbClr val="808080"/>
                </a:solidFill>
                <a:effectLst/>
                <a:latin typeface="Consolas" panose="020B0609020204030204" pitchFamily="49" charset="0"/>
              </a:rPr>
              <a:t>self</a:t>
            </a:r>
            <a:r>
              <a:rPr kumimoji="0" lang="en-US" altLang="en-US" sz="1600" b="0" i="0" u="none" strike="noStrike" cap="none" normalizeH="0" baseline="0" dirty="0" err="1">
                <a:ln>
                  <a:noFill/>
                </a:ln>
                <a:solidFill>
                  <a:srgbClr val="000000"/>
                </a:solidFill>
                <a:effectLst/>
                <a:latin typeface="Consolas" panose="020B0609020204030204" pitchFamily="49" charset="0"/>
              </a:rPr>
              <a:t>._a</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Modify the protected variable: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self</a:t>
            </a:r>
            <a:r>
              <a:rPr kumimoji="0" lang="en-US" altLang="en-US" sz="1600" b="0" i="0" u="none" strike="noStrike" cap="none" normalizeH="0" baseline="0" dirty="0" err="1">
                <a:ln>
                  <a:noFill/>
                </a:ln>
                <a:solidFill>
                  <a:srgbClr val="000000"/>
                </a:solidFill>
                <a:effectLst/>
                <a:latin typeface="Consolas" panose="020B0609020204030204" pitchFamily="49" charset="0"/>
              </a:rPr>
              <a:t>._a</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9900"/>
                </a:solidFill>
                <a:effectLst/>
                <a:latin typeface="Consolas" panose="020B0609020204030204" pitchFamily="49" charset="0"/>
              </a:rPr>
              <a:t>3</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"Calling modified protected member outside class: "</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self</a:t>
            </a:r>
            <a:r>
              <a:rPr kumimoji="0" lang="en-US" altLang="en-US" sz="1600" b="0" i="0" u="none" strike="noStrike" cap="none" normalizeH="0" baseline="0" dirty="0" err="1">
                <a:ln>
                  <a:noFill/>
                </a:ln>
                <a:solidFill>
                  <a:srgbClr val="000000"/>
                </a:solidFill>
                <a:effectLst/>
                <a:latin typeface="Consolas" panose="020B0609020204030204" pitchFamily="49" charset="0"/>
              </a:rPr>
              <a:t>._a</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013416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AE7B4D0-D534-3FC3-D8CE-C48887BCE061}"/>
              </a:ext>
            </a:extLst>
          </p:cNvPr>
          <p:cNvSpPr>
            <a:spLocks noGrp="1" noChangeArrowheads="1"/>
          </p:cNvSpPr>
          <p:nvPr>
            <p:ph type="title" idx="4294967295"/>
          </p:nvPr>
        </p:nvSpPr>
        <p:spPr>
          <a:xfrm>
            <a:off x="0" y="0"/>
            <a:ext cx="9144000" cy="1143000"/>
          </a:xfrm>
        </p:spPr>
        <p:txBody>
          <a:bodyPr/>
          <a:lstStyle/>
          <a:p>
            <a:r>
              <a:rPr lang="en-US" sz="4000" dirty="0">
                <a:latin typeface="Courier New" panose="02070309020205020404" pitchFamily="49" charset="0"/>
              </a:rPr>
              <a:t>Protected Members</a:t>
            </a:r>
            <a:endParaRPr lang="en-US" altLang="en-US" sz="4000" dirty="0">
              <a:latin typeface="Courier New" panose="02070309020205020404" pitchFamily="49" charset="0"/>
            </a:endParaRPr>
          </a:p>
        </p:txBody>
      </p:sp>
      <p:sp>
        <p:nvSpPr>
          <p:cNvPr id="117763" name="Rectangle 3">
            <a:extLst>
              <a:ext uri="{FF2B5EF4-FFF2-40B4-BE49-F238E27FC236}">
                <a16:creationId xmlns:a16="http://schemas.microsoft.com/office/drawing/2014/main" id="{6AEE1B8D-6FFF-B2C4-0471-FA74D92EA521}"/>
              </a:ext>
            </a:extLst>
          </p:cNvPr>
          <p:cNvSpPr>
            <a:spLocks noGrp="1" noChangeArrowheads="1"/>
          </p:cNvSpPr>
          <p:nvPr>
            <p:ph type="body" idx="4294967295"/>
          </p:nvPr>
        </p:nvSpPr>
        <p:spPr>
          <a:xfrm>
            <a:off x="228600" y="1063690"/>
            <a:ext cx="8686800" cy="4953000"/>
          </a:xfrm>
        </p:spPr>
        <p:txBody>
          <a:bodyPr/>
          <a:lstStyle/>
          <a:p>
            <a:pPr marL="0" indent="0" algn="l">
              <a:buNone/>
            </a:pPr>
            <a:r>
              <a:rPr lang="en-US" altLang="en-US" dirty="0">
                <a:solidFill>
                  <a:srgbClr val="C00000"/>
                </a:solidFill>
                <a:latin typeface="urw-din"/>
              </a:rPr>
              <a:t>Example cont...</a:t>
            </a:r>
            <a:endParaRPr lang="fr-FR" altLang="en-US" dirty="0">
              <a:solidFill>
                <a:srgbClr val="C00000"/>
              </a:solidFill>
              <a:latin typeface="Times New Roman" panose="02020603050405020304" pitchFamily="18" charset="0"/>
            </a:endParaRPr>
          </a:p>
          <a:p>
            <a:pPr marL="0" indent="0" algn="l">
              <a:buNone/>
            </a:pPr>
            <a:endParaRPr lang="en-US" altLang="en-US" dirty="0"/>
          </a:p>
        </p:txBody>
      </p:sp>
      <p:sp>
        <p:nvSpPr>
          <p:cNvPr id="3" name="Rectangle 2">
            <a:extLst>
              <a:ext uri="{FF2B5EF4-FFF2-40B4-BE49-F238E27FC236}">
                <a16:creationId xmlns:a16="http://schemas.microsoft.com/office/drawing/2014/main" id="{44EA59FA-3F1F-8858-76EB-827DC8EF5548}"/>
              </a:ext>
            </a:extLst>
          </p:cNvPr>
          <p:cNvSpPr/>
          <p:nvPr/>
        </p:nvSpPr>
        <p:spPr>
          <a:xfrm>
            <a:off x="0" y="5943600"/>
            <a:ext cx="2590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2">
            <a:extLst>
              <a:ext uri="{FF2B5EF4-FFF2-40B4-BE49-F238E27FC236}">
                <a16:creationId xmlns:a16="http://schemas.microsoft.com/office/drawing/2014/main" id="{192A5573-6628-4EC0-3CB8-F7E8DE5359D1}"/>
              </a:ext>
            </a:extLst>
          </p:cNvPr>
          <p:cNvSpPr>
            <a:spLocks noChangeArrowheads="1"/>
          </p:cNvSpPr>
          <p:nvPr/>
        </p:nvSpPr>
        <p:spPr bwMode="auto">
          <a:xfrm>
            <a:off x="1066800" y="1653656"/>
            <a:ext cx="67818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onsolas" panose="020B0609020204030204" pitchFamily="49" charset="0"/>
              </a:rPr>
              <a:t>obj1 </a:t>
            </a:r>
            <a:r>
              <a:rPr kumimoji="0" lang="en-US" altLang="en-US" sz="1600" b="1" i="0" u="none" strike="noStrike" cap="none" normalizeH="0" baseline="0">
                <a:ln>
                  <a:noFill/>
                </a:ln>
                <a:solidFill>
                  <a:srgbClr val="006699"/>
                </a:solidFill>
                <a:effectLst/>
                <a:latin typeface="Consolas" panose="020B0609020204030204" pitchFamily="49" charset="0"/>
              </a:rPr>
              <a:t>=</a:t>
            </a:r>
            <a:r>
              <a:rPr kumimoji="0" lang="en-US" altLang="en-US" sz="1600" b="0" i="0" u="none" strike="noStrike" cap="none" normalizeH="0" baseline="0">
                <a:ln>
                  <a:noFill/>
                </a:ln>
                <a:solidFill>
                  <a:srgbClr val="273239"/>
                </a:solidFill>
                <a:effectLst/>
                <a:latin typeface="Consolas" panose="020B0609020204030204" pitchFamily="49" charset="0"/>
              </a:rPr>
              <a:t> </a:t>
            </a:r>
            <a:r>
              <a:rPr kumimoji="0" lang="en-US" altLang="en-US" sz="1600" b="0" i="0" u="none" strike="noStrike" cap="none" normalizeH="0" baseline="0">
                <a:ln>
                  <a:noFill/>
                </a:ln>
                <a:solidFill>
                  <a:srgbClr val="000000"/>
                </a:solidFill>
                <a:effectLst/>
                <a:latin typeface="Consolas" panose="020B0609020204030204" pitchFamily="49" charset="0"/>
              </a:rPr>
              <a:t>Derived()</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73239"/>
                </a:solidFill>
                <a:effectLst/>
                <a:latin typeface="Consolas" panose="020B0609020204030204" pitchFamily="49" charset="0"/>
              </a:rPr>
              <a:t> </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onsolas" panose="020B0609020204030204" pitchFamily="49" charset="0"/>
              </a:rPr>
              <a:t>obj2 </a:t>
            </a:r>
            <a:r>
              <a:rPr kumimoji="0" lang="en-US" altLang="en-US" sz="1600" b="1" i="0" u="none" strike="noStrike" cap="none" normalizeH="0" baseline="0">
                <a:ln>
                  <a:noFill/>
                </a:ln>
                <a:solidFill>
                  <a:srgbClr val="006699"/>
                </a:solidFill>
                <a:effectLst/>
                <a:latin typeface="Consolas" panose="020B0609020204030204" pitchFamily="49" charset="0"/>
              </a:rPr>
              <a:t>=</a:t>
            </a:r>
            <a:r>
              <a:rPr kumimoji="0" lang="en-US" altLang="en-US" sz="1600" b="0" i="0" u="none" strike="noStrike" cap="none" normalizeH="0" baseline="0">
                <a:ln>
                  <a:noFill/>
                </a:ln>
                <a:solidFill>
                  <a:srgbClr val="273239"/>
                </a:solidFill>
                <a:effectLst/>
                <a:latin typeface="Consolas" panose="020B0609020204030204" pitchFamily="49" charset="0"/>
              </a:rPr>
              <a:t> </a:t>
            </a:r>
            <a:r>
              <a:rPr kumimoji="0" lang="en-US" altLang="en-US" sz="1600" b="0" i="0" u="none" strike="noStrike" cap="none" normalizeH="0" baseline="0">
                <a:ln>
                  <a:noFill/>
                </a:ln>
                <a:solidFill>
                  <a:srgbClr val="000000"/>
                </a:solidFill>
                <a:effectLst/>
                <a:latin typeface="Consolas" panose="020B0609020204030204" pitchFamily="49" charset="0"/>
              </a:rPr>
              <a:t>Base()</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73239"/>
                </a:solidFill>
                <a:effectLst/>
                <a:latin typeface="Consolas" panose="020B0609020204030204" pitchFamily="49" charset="0"/>
              </a:rPr>
              <a:t> </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8200"/>
                </a:solidFill>
                <a:effectLst/>
                <a:latin typeface="Consolas" panose="020B0609020204030204" pitchFamily="49" charset="0"/>
              </a:rPr>
              <a:t># Calling protected member</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8200"/>
                </a:solidFill>
                <a:effectLst/>
                <a:latin typeface="Consolas" panose="020B0609020204030204" pitchFamily="49" charset="0"/>
              </a:rPr>
              <a:t># Can be accessed but should not be done due to convention</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1493"/>
                </a:solidFill>
                <a:effectLst/>
                <a:latin typeface="Consolas" panose="020B0609020204030204" pitchFamily="49" charset="0"/>
              </a:rPr>
              <a:t>print</a:t>
            </a:r>
            <a:r>
              <a:rPr kumimoji="0" lang="en-US" altLang="en-US" sz="1600" b="0" i="0" u="none" strike="noStrike" cap="none" normalizeH="0" baseline="0">
                <a:ln>
                  <a:noFill/>
                </a:ln>
                <a:solidFill>
                  <a:srgbClr val="000000"/>
                </a:solidFill>
                <a:effectLst/>
                <a:latin typeface="Consolas" panose="020B0609020204030204" pitchFamily="49" charset="0"/>
              </a:rPr>
              <a:t>(</a:t>
            </a:r>
            <a:r>
              <a:rPr kumimoji="0" lang="en-US" altLang="en-US" sz="1600" b="0" i="0" u="none" strike="noStrike" cap="none" normalizeH="0" baseline="0">
                <a:ln>
                  <a:noFill/>
                </a:ln>
                <a:solidFill>
                  <a:srgbClr val="0000FF"/>
                </a:solidFill>
                <a:effectLst/>
                <a:latin typeface="Consolas" panose="020B0609020204030204" pitchFamily="49" charset="0"/>
              </a:rPr>
              <a:t>"Accessing protected member of obj1: "</a:t>
            </a:r>
            <a:r>
              <a:rPr kumimoji="0" lang="en-US" altLang="en-US" sz="1600" b="0" i="0" u="none" strike="noStrike" cap="none" normalizeH="0" baseline="0">
                <a:ln>
                  <a:noFill/>
                </a:ln>
                <a:solidFill>
                  <a:srgbClr val="000000"/>
                </a:solidFill>
                <a:effectLst/>
                <a:latin typeface="Consolas" panose="020B0609020204030204" pitchFamily="49" charset="0"/>
              </a:rPr>
              <a:t>, obj1._a)</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73239"/>
                </a:solidFill>
                <a:effectLst/>
                <a:latin typeface="Consolas" panose="020B0609020204030204" pitchFamily="49" charset="0"/>
              </a:rPr>
              <a:t> </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8200"/>
                </a:solidFill>
                <a:effectLst/>
                <a:latin typeface="Consolas" panose="020B0609020204030204" pitchFamily="49" charset="0"/>
              </a:rPr>
              <a:t># Accessing the protected variable outside</a:t>
            </a:r>
            <a:endParaRPr kumimoji="0" lang="en-US" altLang="en-US" sz="1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F1493"/>
                </a:solidFill>
                <a:effectLst/>
                <a:latin typeface="Consolas" panose="020B0609020204030204" pitchFamily="49" charset="0"/>
              </a:rPr>
              <a:t>print</a:t>
            </a:r>
            <a:r>
              <a:rPr kumimoji="0" lang="en-US" altLang="en-US" sz="1600" b="0" i="0" u="none" strike="noStrike" cap="none" normalizeH="0" baseline="0">
                <a:ln>
                  <a:noFill/>
                </a:ln>
                <a:solidFill>
                  <a:srgbClr val="000000"/>
                </a:solidFill>
                <a:effectLst/>
                <a:latin typeface="Consolas" panose="020B0609020204030204" pitchFamily="49" charset="0"/>
              </a:rPr>
              <a:t>(</a:t>
            </a:r>
            <a:r>
              <a:rPr kumimoji="0" lang="en-US" altLang="en-US" sz="1600" b="0" i="0" u="none" strike="noStrike" cap="none" normalizeH="0" baseline="0">
                <a:ln>
                  <a:noFill/>
                </a:ln>
                <a:solidFill>
                  <a:srgbClr val="0000FF"/>
                </a:solidFill>
                <a:effectLst/>
                <a:latin typeface="Consolas" panose="020B0609020204030204" pitchFamily="49" charset="0"/>
              </a:rPr>
              <a:t>"Accessing protected member of obj2: "</a:t>
            </a:r>
            <a:r>
              <a:rPr kumimoji="0" lang="en-US" altLang="en-US" sz="1600" b="0" i="0" u="none" strike="noStrike" cap="none" normalizeH="0" baseline="0">
                <a:ln>
                  <a:noFill/>
                </a:ln>
                <a:solidFill>
                  <a:srgbClr val="000000"/>
                </a:solidFill>
                <a:effectLst/>
                <a:latin typeface="Consolas" panose="020B0609020204030204" pitchFamily="49" charset="0"/>
              </a:rPr>
              <a:t>, obj2._a)</a:t>
            </a:r>
            <a:endParaRPr kumimoji="0" lang="en-US" altLang="en-US" sz="1600" b="0" i="0" u="none" strike="noStrike" cap="none" normalizeH="0" baseline="0">
              <a:ln>
                <a:noFill/>
              </a:ln>
              <a:solidFill>
                <a:schemeClr val="tx1"/>
              </a:solidFill>
              <a:effectLst/>
            </a:endParaRPr>
          </a:p>
        </p:txBody>
      </p:sp>
      <p:pic>
        <p:nvPicPr>
          <p:cNvPr id="6" name="Picture 5">
            <a:extLst>
              <a:ext uri="{FF2B5EF4-FFF2-40B4-BE49-F238E27FC236}">
                <a16:creationId xmlns:a16="http://schemas.microsoft.com/office/drawing/2014/main" id="{28C584C3-E2BC-EBFB-521A-4302A5F9CF79}"/>
              </a:ext>
            </a:extLst>
          </p:cNvPr>
          <p:cNvPicPr>
            <a:picLocks noChangeAspect="1"/>
          </p:cNvPicPr>
          <p:nvPr/>
        </p:nvPicPr>
        <p:blipFill>
          <a:blip r:embed="rId2"/>
          <a:stretch>
            <a:fillRect/>
          </a:stretch>
        </p:blipFill>
        <p:spPr>
          <a:xfrm>
            <a:off x="1833562" y="4551589"/>
            <a:ext cx="5248275" cy="1838325"/>
          </a:xfrm>
          <a:prstGeom prst="rect">
            <a:avLst/>
          </a:prstGeom>
        </p:spPr>
      </p:pic>
    </p:spTree>
    <p:extLst>
      <p:ext uri="{BB962C8B-B14F-4D97-AF65-F5344CB8AC3E}">
        <p14:creationId xmlns:p14="http://schemas.microsoft.com/office/powerpoint/2010/main" val="3547295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AE7B4D0-D534-3FC3-D8CE-C48887BCE061}"/>
              </a:ext>
            </a:extLst>
          </p:cNvPr>
          <p:cNvSpPr>
            <a:spLocks noGrp="1" noChangeArrowheads="1"/>
          </p:cNvSpPr>
          <p:nvPr>
            <p:ph type="title" idx="4294967295"/>
          </p:nvPr>
        </p:nvSpPr>
        <p:spPr>
          <a:xfrm>
            <a:off x="0" y="0"/>
            <a:ext cx="9144000" cy="1143000"/>
          </a:xfrm>
        </p:spPr>
        <p:txBody>
          <a:bodyPr/>
          <a:lstStyle/>
          <a:p>
            <a:r>
              <a:rPr lang="en-US" sz="4000" dirty="0">
                <a:latin typeface="Courier New" panose="02070309020205020404" pitchFamily="49" charset="0"/>
              </a:rPr>
              <a:t>Private Members</a:t>
            </a:r>
            <a:endParaRPr lang="en-US" altLang="en-US" sz="4000" dirty="0">
              <a:latin typeface="Courier New" panose="02070309020205020404" pitchFamily="49" charset="0"/>
            </a:endParaRPr>
          </a:p>
        </p:txBody>
      </p:sp>
      <p:sp>
        <p:nvSpPr>
          <p:cNvPr id="117763" name="Rectangle 3">
            <a:extLst>
              <a:ext uri="{FF2B5EF4-FFF2-40B4-BE49-F238E27FC236}">
                <a16:creationId xmlns:a16="http://schemas.microsoft.com/office/drawing/2014/main" id="{6AEE1B8D-6FFF-B2C4-0471-FA74D92EA521}"/>
              </a:ext>
            </a:extLst>
          </p:cNvPr>
          <p:cNvSpPr>
            <a:spLocks noGrp="1" noChangeArrowheads="1"/>
          </p:cNvSpPr>
          <p:nvPr>
            <p:ph type="body" idx="4294967295"/>
          </p:nvPr>
        </p:nvSpPr>
        <p:spPr>
          <a:xfrm>
            <a:off x="228600" y="1295400"/>
            <a:ext cx="8686800" cy="4953000"/>
          </a:xfrm>
        </p:spPr>
        <p:txBody>
          <a:bodyPr/>
          <a:lstStyle/>
          <a:p>
            <a:pPr algn="just"/>
            <a:r>
              <a:rPr lang="en-US" b="0" i="0" dirty="0">
                <a:solidFill>
                  <a:srgbClr val="273239"/>
                </a:solidFill>
                <a:effectLst/>
                <a:latin typeface="urw-din"/>
              </a:rPr>
              <a:t>Private members are similar to protected members, the difference is that the class members declared private should neither be accessed outside the class nor by any derived class.</a:t>
            </a:r>
          </a:p>
          <a:p>
            <a:pPr algn="just"/>
            <a:endParaRPr lang="en-US" altLang="en-US" dirty="0">
              <a:solidFill>
                <a:srgbClr val="273239"/>
              </a:solidFill>
              <a:latin typeface="urw-din"/>
            </a:endParaRPr>
          </a:p>
          <a:p>
            <a:pPr algn="just"/>
            <a:r>
              <a:rPr lang="en-US" b="0" i="0" dirty="0">
                <a:solidFill>
                  <a:srgbClr val="273239"/>
                </a:solidFill>
                <a:effectLst/>
                <a:latin typeface="urw-din"/>
              </a:rPr>
              <a:t>In Python, there is no existence of </a:t>
            </a:r>
            <a:r>
              <a:rPr lang="en-US" b="1" i="0" dirty="0">
                <a:solidFill>
                  <a:srgbClr val="273239"/>
                </a:solidFill>
                <a:effectLst/>
                <a:latin typeface="urw-din"/>
              </a:rPr>
              <a:t>Private </a:t>
            </a:r>
            <a:r>
              <a:rPr lang="en-US" b="0" i="0" dirty="0">
                <a:solidFill>
                  <a:srgbClr val="273239"/>
                </a:solidFill>
                <a:effectLst/>
                <a:latin typeface="urw-din"/>
              </a:rPr>
              <a:t>instance variables that cannot be accessed except inside a class.</a:t>
            </a:r>
          </a:p>
          <a:p>
            <a:pPr algn="just"/>
            <a:endParaRPr lang="en-US" altLang="en-US" dirty="0">
              <a:solidFill>
                <a:srgbClr val="273239"/>
              </a:solidFill>
              <a:latin typeface="urw-din"/>
            </a:endParaRPr>
          </a:p>
          <a:p>
            <a:pPr algn="just"/>
            <a:r>
              <a:rPr lang="en-US" b="0" i="0" dirty="0">
                <a:solidFill>
                  <a:srgbClr val="273239"/>
                </a:solidFill>
                <a:effectLst/>
                <a:latin typeface="urw-din"/>
              </a:rPr>
              <a:t>However, to define a private member prefix the member name with double underscore “__”.</a:t>
            </a:r>
          </a:p>
          <a:p>
            <a:pPr algn="just"/>
            <a:endParaRPr lang="en-US" altLang="en-US" dirty="0">
              <a:solidFill>
                <a:srgbClr val="273239"/>
              </a:solidFill>
              <a:latin typeface="urw-din"/>
            </a:endParaRPr>
          </a:p>
          <a:p>
            <a:pPr algn="just"/>
            <a:r>
              <a:rPr lang="en-US" b="0" i="0" dirty="0">
                <a:solidFill>
                  <a:srgbClr val="273239"/>
                </a:solidFill>
                <a:effectLst/>
                <a:latin typeface="urw-din"/>
              </a:rPr>
              <a:t>Python’s private members can be accessed outside the class through </a:t>
            </a:r>
            <a:r>
              <a:rPr lang="en-US" b="0" i="0" u="sng" dirty="0">
                <a:effectLst/>
                <a:latin typeface="urw-din"/>
                <a:hlinkClick r:id="rId2"/>
              </a:rPr>
              <a:t>python name mangling</a:t>
            </a:r>
            <a:r>
              <a:rPr lang="en-US" b="0" i="0" dirty="0">
                <a:solidFill>
                  <a:srgbClr val="273239"/>
                </a:solidFill>
                <a:effectLst/>
                <a:latin typeface="urw-din"/>
              </a:rPr>
              <a:t>. </a:t>
            </a:r>
            <a:endParaRPr lang="en-US" altLang="en-US" dirty="0"/>
          </a:p>
        </p:txBody>
      </p:sp>
    </p:spTree>
    <p:extLst>
      <p:ext uri="{BB962C8B-B14F-4D97-AF65-F5344CB8AC3E}">
        <p14:creationId xmlns:p14="http://schemas.microsoft.com/office/powerpoint/2010/main" val="1439779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AE7B4D0-D534-3FC3-D8CE-C48887BCE061}"/>
              </a:ext>
            </a:extLst>
          </p:cNvPr>
          <p:cNvSpPr>
            <a:spLocks noGrp="1" noChangeArrowheads="1"/>
          </p:cNvSpPr>
          <p:nvPr>
            <p:ph type="title" idx="4294967295"/>
          </p:nvPr>
        </p:nvSpPr>
        <p:spPr>
          <a:xfrm>
            <a:off x="0" y="0"/>
            <a:ext cx="9144000" cy="1143000"/>
          </a:xfrm>
        </p:spPr>
        <p:txBody>
          <a:bodyPr/>
          <a:lstStyle/>
          <a:p>
            <a:r>
              <a:rPr lang="en-US" sz="4000" dirty="0">
                <a:latin typeface="Courier New" panose="02070309020205020404" pitchFamily="49" charset="0"/>
              </a:rPr>
              <a:t>Private Members</a:t>
            </a:r>
            <a:endParaRPr lang="en-US" altLang="en-US" sz="4000" dirty="0">
              <a:latin typeface="Courier New" panose="02070309020205020404" pitchFamily="49" charset="0"/>
            </a:endParaRPr>
          </a:p>
        </p:txBody>
      </p:sp>
      <p:sp>
        <p:nvSpPr>
          <p:cNvPr id="117763" name="Rectangle 3">
            <a:extLst>
              <a:ext uri="{FF2B5EF4-FFF2-40B4-BE49-F238E27FC236}">
                <a16:creationId xmlns:a16="http://schemas.microsoft.com/office/drawing/2014/main" id="{6AEE1B8D-6FFF-B2C4-0471-FA74D92EA521}"/>
              </a:ext>
            </a:extLst>
          </p:cNvPr>
          <p:cNvSpPr>
            <a:spLocks noGrp="1" noChangeArrowheads="1"/>
          </p:cNvSpPr>
          <p:nvPr>
            <p:ph type="body" idx="4294967295"/>
          </p:nvPr>
        </p:nvSpPr>
        <p:spPr>
          <a:xfrm>
            <a:off x="228600" y="1063690"/>
            <a:ext cx="8686800" cy="4953000"/>
          </a:xfrm>
        </p:spPr>
        <p:txBody>
          <a:bodyPr/>
          <a:lstStyle/>
          <a:p>
            <a:pPr marL="0" indent="0" algn="l">
              <a:buNone/>
            </a:pPr>
            <a:r>
              <a:rPr lang="en-US" altLang="en-US" dirty="0">
                <a:solidFill>
                  <a:srgbClr val="C00000"/>
                </a:solidFill>
                <a:latin typeface="urw-din"/>
              </a:rPr>
              <a:t>Example : Python program to demonstrate private members </a:t>
            </a:r>
            <a:endParaRPr lang="fr-FR" altLang="en-US" dirty="0">
              <a:solidFill>
                <a:srgbClr val="C00000"/>
              </a:solidFill>
              <a:latin typeface="Times New Roman" panose="02020603050405020304" pitchFamily="18" charset="0"/>
            </a:endParaRPr>
          </a:p>
          <a:p>
            <a:pPr marL="0" indent="0" algn="l">
              <a:buNone/>
            </a:pPr>
            <a:endParaRPr lang="en-US" altLang="en-US" dirty="0"/>
          </a:p>
        </p:txBody>
      </p:sp>
      <p:sp>
        <p:nvSpPr>
          <p:cNvPr id="3" name="Rectangle 2">
            <a:extLst>
              <a:ext uri="{FF2B5EF4-FFF2-40B4-BE49-F238E27FC236}">
                <a16:creationId xmlns:a16="http://schemas.microsoft.com/office/drawing/2014/main" id="{44EA59FA-3F1F-8858-76EB-827DC8EF5548}"/>
              </a:ext>
            </a:extLst>
          </p:cNvPr>
          <p:cNvSpPr/>
          <p:nvPr/>
        </p:nvSpPr>
        <p:spPr>
          <a:xfrm>
            <a:off x="0" y="5943600"/>
            <a:ext cx="2590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2">
            <a:extLst>
              <a:ext uri="{FF2B5EF4-FFF2-40B4-BE49-F238E27FC236}">
                <a16:creationId xmlns:a16="http://schemas.microsoft.com/office/drawing/2014/main" id="{EA9C3CC3-6535-4A62-3696-59F9CB6BCCC7}"/>
              </a:ext>
            </a:extLst>
          </p:cNvPr>
          <p:cNvSpPr>
            <a:spLocks noChangeArrowheads="1"/>
          </p:cNvSpPr>
          <p:nvPr/>
        </p:nvSpPr>
        <p:spPr bwMode="auto">
          <a:xfrm>
            <a:off x="457200" y="1875712"/>
            <a:ext cx="83820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Creating a base class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Base: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err="1">
                <a:ln>
                  <a:noFill/>
                </a:ln>
                <a:solidFill>
                  <a:srgbClr val="000000"/>
                </a:solidFill>
                <a:effectLst/>
                <a:latin typeface="Consolas" panose="020B0609020204030204" pitchFamily="49" charset="0"/>
              </a:rPr>
              <a:t>init</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Public member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self</a:t>
            </a:r>
            <a:r>
              <a:rPr kumimoji="0" lang="en-US" altLang="en-US" sz="1600" b="0" i="0" u="none" strike="noStrike" cap="none" normalizeH="0" baseline="0" dirty="0" err="1">
                <a:ln>
                  <a:noFill/>
                </a:ln>
                <a:solidFill>
                  <a:srgbClr val="000000"/>
                </a:solidFill>
                <a:effectLst/>
                <a:latin typeface="Consolas" panose="020B0609020204030204" pitchFamily="49" charset="0"/>
              </a:rPr>
              <a:t>.a</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lang="en-US" altLang="en-US" sz="1600" dirty="0">
                <a:solidFill>
                  <a:srgbClr val="009900"/>
                </a:solidFill>
                <a:latin typeface="Consolas" panose="020B0609020204030204" pitchFamily="49" charset="0"/>
              </a:rPr>
              <a:t>“Welcome to Python”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9900"/>
                </a:solidFill>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Private member</a:t>
            </a:r>
            <a:endParaRPr lang="en-US" altLang="en-US" sz="1600" dirty="0">
              <a:solidFill>
                <a:srgbClr val="0099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99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self</a:t>
            </a:r>
            <a:r>
              <a:rPr kumimoji="0" lang="en-US" altLang="en-US" sz="1600" b="0" i="0" u="none" strike="noStrike" cap="none" normalizeH="0" baseline="0" dirty="0" err="1">
                <a:ln>
                  <a:noFill/>
                </a:ln>
                <a:solidFill>
                  <a:srgbClr val="000000"/>
                </a:solidFill>
                <a:effectLst/>
                <a:latin typeface="Consolas" panose="020B0609020204030204" pitchFamily="49" charset="0"/>
              </a:rPr>
              <a:t>.__c</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lang="en-US" altLang="en-US" sz="1600" dirty="0">
                <a:solidFill>
                  <a:srgbClr val="009900"/>
                </a:solidFill>
                <a:latin typeface="Consolas" panose="020B0609020204030204" pitchFamily="49" charset="0"/>
              </a:rPr>
              <a:t>“Welcome to Python”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Creating a derived class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Derived(Base):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err="1">
                <a:ln>
                  <a:noFill/>
                </a:ln>
                <a:solidFill>
                  <a:srgbClr val="000000"/>
                </a:solidFill>
                <a:effectLst/>
                <a:latin typeface="Consolas" panose="020B0609020204030204" pitchFamily="49" charset="0"/>
              </a:rPr>
              <a:t>init</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Calling constructor of</a:t>
            </a:r>
            <a:r>
              <a:rPr lang="en-US" altLang="en-US" sz="1600" dirty="0"/>
              <a:t> </a:t>
            </a:r>
            <a:r>
              <a:rPr kumimoji="0" lang="en-US" altLang="en-US" sz="1600" b="0" i="0" u="none" strike="noStrike" cap="none" normalizeH="0" baseline="0" dirty="0">
                <a:ln>
                  <a:noFill/>
                </a:ln>
                <a:solidFill>
                  <a:srgbClr val="008200"/>
                </a:solidFill>
                <a:effectLst/>
                <a:latin typeface="Consolas" panose="020B0609020204030204" pitchFamily="49" charset="0"/>
              </a:rPr>
              <a:t>Base class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Base.__</a:t>
            </a:r>
            <a:r>
              <a:rPr kumimoji="0" lang="en-US" altLang="en-US" sz="1600" b="0" i="0" u="none" strike="noStrike" cap="none" normalizeH="0" baseline="0" dirty="0" err="1">
                <a:ln>
                  <a:noFill/>
                </a:ln>
                <a:solidFill>
                  <a:srgbClr val="000000"/>
                </a:solidFill>
                <a:effectLst/>
                <a:latin typeface="Consolas" panose="020B0609020204030204" pitchFamily="49" charset="0"/>
              </a:rPr>
              <a:t>init</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"Calling private member of base class: "</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self</a:t>
            </a:r>
            <a:r>
              <a:rPr kumimoji="0" lang="en-US" altLang="en-US" sz="1600" b="0" i="0" u="none" strike="noStrike" cap="none" normalizeH="0" baseline="0" dirty="0" err="1">
                <a:ln>
                  <a:noFill/>
                </a:ln>
                <a:solidFill>
                  <a:srgbClr val="000000"/>
                </a:solidFill>
                <a:effectLst/>
                <a:latin typeface="Consolas" panose="020B0609020204030204" pitchFamily="49" charset="0"/>
              </a:rPr>
              <a:t>.__c</a:t>
            </a:r>
            <a:r>
              <a:rPr lang="en-US" altLang="en-US" sz="1600" dirty="0">
                <a:solidFill>
                  <a:srgbClr val="000000"/>
                </a:solidFill>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8283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AE7B4D0-D534-3FC3-D8CE-C48887BCE061}"/>
              </a:ext>
            </a:extLst>
          </p:cNvPr>
          <p:cNvSpPr>
            <a:spLocks noGrp="1" noChangeArrowheads="1"/>
          </p:cNvSpPr>
          <p:nvPr>
            <p:ph type="title" idx="4294967295"/>
          </p:nvPr>
        </p:nvSpPr>
        <p:spPr>
          <a:xfrm>
            <a:off x="0" y="0"/>
            <a:ext cx="9144000" cy="1143000"/>
          </a:xfrm>
        </p:spPr>
        <p:txBody>
          <a:bodyPr/>
          <a:lstStyle/>
          <a:p>
            <a:r>
              <a:rPr lang="en-US" sz="4000" dirty="0">
                <a:latin typeface="Courier New" panose="02070309020205020404" pitchFamily="49" charset="0"/>
              </a:rPr>
              <a:t>Private Members</a:t>
            </a:r>
            <a:endParaRPr lang="en-US" altLang="en-US" sz="4000" dirty="0">
              <a:latin typeface="Courier New" panose="02070309020205020404" pitchFamily="49" charset="0"/>
            </a:endParaRPr>
          </a:p>
        </p:txBody>
      </p:sp>
      <p:sp>
        <p:nvSpPr>
          <p:cNvPr id="117763" name="Rectangle 3">
            <a:extLst>
              <a:ext uri="{FF2B5EF4-FFF2-40B4-BE49-F238E27FC236}">
                <a16:creationId xmlns:a16="http://schemas.microsoft.com/office/drawing/2014/main" id="{6AEE1B8D-6FFF-B2C4-0471-FA74D92EA521}"/>
              </a:ext>
            </a:extLst>
          </p:cNvPr>
          <p:cNvSpPr>
            <a:spLocks noGrp="1" noChangeArrowheads="1"/>
          </p:cNvSpPr>
          <p:nvPr>
            <p:ph type="body" idx="4294967295"/>
          </p:nvPr>
        </p:nvSpPr>
        <p:spPr>
          <a:xfrm>
            <a:off x="228599" y="1066800"/>
            <a:ext cx="8686800" cy="4953000"/>
          </a:xfrm>
        </p:spPr>
        <p:txBody>
          <a:bodyPr/>
          <a:lstStyle/>
          <a:p>
            <a:pPr marL="0" indent="0" algn="l">
              <a:buNone/>
            </a:pPr>
            <a:r>
              <a:rPr lang="en-US" altLang="en-US" dirty="0">
                <a:solidFill>
                  <a:srgbClr val="C00000"/>
                </a:solidFill>
                <a:latin typeface="urw-din"/>
              </a:rPr>
              <a:t>Example cont...</a:t>
            </a:r>
            <a:endParaRPr lang="fr-FR" altLang="en-US" dirty="0">
              <a:solidFill>
                <a:srgbClr val="C00000"/>
              </a:solidFill>
              <a:latin typeface="Times New Roman" panose="02020603050405020304" pitchFamily="18" charset="0"/>
            </a:endParaRPr>
          </a:p>
        </p:txBody>
      </p:sp>
      <p:sp>
        <p:nvSpPr>
          <p:cNvPr id="3" name="Rectangle 2">
            <a:extLst>
              <a:ext uri="{FF2B5EF4-FFF2-40B4-BE49-F238E27FC236}">
                <a16:creationId xmlns:a16="http://schemas.microsoft.com/office/drawing/2014/main" id="{44EA59FA-3F1F-8858-76EB-827DC8EF5548}"/>
              </a:ext>
            </a:extLst>
          </p:cNvPr>
          <p:cNvSpPr/>
          <p:nvPr/>
        </p:nvSpPr>
        <p:spPr>
          <a:xfrm>
            <a:off x="0" y="5943600"/>
            <a:ext cx="2590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2">
            <a:extLst>
              <a:ext uri="{FF2B5EF4-FFF2-40B4-BE49-F238E27FC236}">
                <a16:creationId xmlns:a16="http://schemas.microsoft.com/office/drawing/2014/main" id="{B1B79CCB-55DB-914B-C548-47998FC6A86E}"/>
              </a:ext>
            </a:extLst>
          </p:cNvPr>
          <p:cNvSpPr>
            <a:spLocks noChangeArrowheads="1"/>
          </p:cNvSpPr>
          <p:nvPr/>
        </p:nvSpPr>
        <p:spPr bwMode="auto">
          <a:xfrm>
            <a:off x="2573694" y="1177836"/>
            <a:ext cx="6172200"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Driver code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obj1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Base()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(obj1.a)	</a:t>
            </a:r>
            <a:r>
              <a:rPr lang="en-US" altLang="en-US" sz="1600" dirty="0">
                <a:solidFill>
                  <a:srgbClr val="008200"/>
                </a:solidFill>
                <a:latin typeface="Consolas" panose="020B0609020204030204" pitchFamily="49" charset="0"/>
              </a:rPr>
              <a:t># Works fine</a:t>
            </a:r>
            <a:endParaRPr kumimoji="0" lang="en-US" altLang="en-US" sz="1600" b="0" i="0" u="none" strike="noStrike" cap="none" normalizeH="0" baseline="0" dirty="0">
              <a:ln>
                <a:noFill/>
              </a:ln>
              <a:solidFill>
                <a:schemeClr val="tx1"/>
              </a:solidFill>
              <a:effectLst/>
            </a:endParaRPr>
          </a:p>
          <a:p>
            <a:pPr eaLnBrk="0" hangingPunct="0"/>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(obj1.__c)</a:t>
            </a:r>
            <a:r>
              <a:rPr lang="en-US" altLang="en-US" sz="1600" dirty="0"/>
              <a:t> 	</a:t>
            </a:r>
            <a:r>
              <a:rPr kumimoji="0" lang="en-US" altLang="en-US" sz="1600" b="0" i="0" u="none" strike="noStrike" cap="none" normalizeH="0" baseline="0" dirty="0">
                <a:ln>
                  <a:noFill/>
                </a:ln>
                <a:solidFill>
                  <a:srgbClr val="008200"/>
                </a:solidFill>
                <a:effectLst/>
                <a:latin typeface="Consolas" panose="020B0609020204030204" pitchFamily="49" charset="0"/>
              </a:rPr>
              <a:t># will</a:t>
            </a:r>
            <a:r>
              <a:rPr lang="en-US" altLang="en-US" sz="1600" dirty="0"/>
              <a:t> </a:t>
            </a:r>
            <a:r>
              <a:rPr kumimoji="0" lang="en-US" altLang="en-US" sz="1600" b="0" i="0" u="none" strike="noStrike" cap="none" normalizeH="0" baseline="0" dirty="0">
                <a:ln>
                  <a:noFill/>
                </a:ln>
                <a:solidFill>
                  <a:srgbClr val="008200"/>
                </a:solidFill>
                <a:effectLst/>
                <a:latin typeface="Consolas" panose="020B0609020204030204" pitchFamily="49" charset="0"/>
              </a:rPr>
              <a:t>raise an </a:t>
            </a:r>
            <a:r>
              <a:rPr kumimoji="0" lang="en-US" altLang="en-US" sz="1600" b="0" i="0" u="none" strike="noStrike" cap="none" normalizeH="0" baseline="0" dirty="0" err="1">
                <a:ln>
                  <a:noFill/>
                </a:ln>
                <a:solidFill>
                  <a:srgbClr val="008200"/>
                </a:solidFill>
                <a:effectLst/>
                <a:latin typeface="Consolas" panose="020B0609020204030204" pitchFamily="49" charset="0"/>
              </a:rPr>
              <a:t>AttributeError</a:t>
            </a:r>
            <a:endParaRPr kumimoji="0" lang="en-US" altLang="en-US" sz="1600" b="0" i="0" u="none" strike="noStrike" cap="none" normalizeH="0" baseline="0" dirty="0">
              <a:ln>
                <a:noFill/>
              </a:ln>
              <a:solidFill>
                <a:schemeClr val="tx1"/>
              </a:solidFill>
              <a:effectLst/>
            </a:endParaRPr>
          </a:p>
          <a:p>
            <a:pPr eaLnBrk="0" hangingPunct="0"/>
            <a:r>
              <a:rPr kumimoji="0" lang="en-US" altLang="en-US" sz="1600" b="0" i="0" u="none" strike="noStrike" cap="none" normalizeH="0" baseline="0" dirty="0">
                <a:ln>
                  <a:noFill/>
                </a:ln>
                <a:solidFill>
                  <a:srgbClr val="273239"/>
                </a:solidFill>
                <a:effectLst/>
                <a:latin typeface="Consolas" panose="020B0609020204030204" pitchFamily="49" charset="0"/>
              </a:rPr>
              <a:t> </a:t>
            </a:r>
            <a:endParaRPr lang="en-US" altLang="en-US" sz="1600" dirty="0">
              <a:solidFill>
                <a:srgbClr val="000000"/>
              </a:solidFill>
              <a:latin typeface="Consolas" panose="020B0609020204030204" pitchFamily="49" charset="0"/>
            </a:endParaRPr>
          </a:p>
          <a:p>
            <a:pPr eaLnBrk="0" hangingPunct="0"/>
            <a:r>
              <a:rPr lang="en-US" altLang="en-US" sz="1600" dirty="0">
                <a:solidFill>
                  <a:srgbClr val="000000"/>
                </a:solidFill>
                <a:latin typeface="Consolas" panose="020B0609020204030204" pitchFamily="49" charset="0"/>
              </a:rPr>
              <a:t>obj2 = Derived()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will</a:t>
            </a:r>
            <a:r>
              <a:rPr lang="en-US" altLang="en-US" sz="1600" dirty="0"/>
              <a:t> </a:t>
            </a:r>
            <a:r>
              <a:rPr kumimoji="0" lang="en-US" altLang="en-US" sz="1600" b="0" i="0" u="none" strike="noStrike" cap="none" normalizeH="0" baseline="0" dirty="0">
                <a:ln>
                  <a:noFill/>
                </a:ln>
                <a:solidFill>
                  <a:srgbClr val="008200"/>
                </a:solidFill>
                <a:effectLst/>
                <a:latin typeface="Consolas" panose="020B0609020204030204" pitchFamily="49" charset="0"/>
              </a:rPr>
              <a:t>also raise an </a:t>
            </a:r>
            <a:r>
              <a:rPr kumimoji="0" lang="en-US" altLang="en-US" sz="1600" b="0" i="0" u="none" strike="noStrike" cap="none" normalizeH="0" baseline="0" dirty="0" err="1">
                <a:ln>
                  <a:noFill/>
                </a:ln>
                <a:solidFill>
                  <a:srgbClr val="008200"/>
                </a:solidFill>
                <a:effectLst/>
                <a:latin typeface="Consolas" panose="020B0609020204030204" pitchFamily="49" charset="0"/>
              </a:rPr>
              <a:t>AtrributeError</a:t>
            </a:r>
            <a:r>
              <a:rPr kumimoji="0" lang="en-US" altLang="en-US" sz="1600" b="0" i="0" u="none" strike="noStrike" cap="none" normalizeH="0" baseline="0" dirty="0">
                <a:ln>
                  <a:noFill/>
                </a:ln>
                <a:solidFill>
                  <a:srgbClr val="008200"/>
                </a:solidFill>
                <a:effectLst/>
                <a:latin typeface="Consolas" panose="020B0609020204030204" pitchFamily="49" charset="0"/>
              </a:rPr>
              <a:t> as</a:t>
            </a:r>
            <a:r>
              <a:rPr lang="en-US" altLang="en-US" sz="1600" dirty="0"/>
              <a:t> </a:t>
            </a:r>
            <a:r>
              <a:rPr kumimoji="0" lang="en-US" altLang="en-US" sz="1600" b="0" i="0" u="none" strike="noStrike" cap="none" normalizeH="0" baseline="0" dirty="0">
                <a:ln>
                  <a:noFill/>
                </a:ln>
                <a:solidFill>
                  <a:srgbClr val="008200"/>
                </a:solidFill>
                <a:effectLst/>
                <a:latin typeface="Consolas" panose="020B0609020204030204" pitchFamily="49" charset="0"/>
              </a:rPr>
              <a:t>private member of base class</a:t>
            </a:r>
            <a:r>
              <a:rPr lang="en-US" altLang="en-US" sz="1600" dirty="0"/>
              <a:t> </a:t>
            </a:r>
            <a:r>
              <a:rPr kumimoji="0" lang="en-US" altLang="en-US" sz="1600" b="0" i="0" u="none" strike="noStrike" cap="none" normalizeH="0" baseline="0" dirty="0">
                <a:ln>
                  <a:noFill/>
                </a:ln>
                <a:solidFill>
                  <a:srgbClr val="008200"/>
                </a:solidFill>
                <a:effectLst/>
                <a:latin typeface="Consolas" panose="020B0609020204030204" pitchFamily="49" charset="0"/>
              </a:rPr>
              <a:t>is called inside derived class</a:t>
            </a:r>
          </a:p>
        </p:txBody>
      </p:sp>
      <p:pic>
        <p:nvPicPr>
          <p:cNvPr id="7" name="Picture 6">
            <a:extLst>
              <a:ext uri="{FF2B5EF4-FFF2-40B4-BE49-F238E27FC236}">
                <a16:creationId xmlns:a16="http://schemas.microsoft.com/office/drawing/2014/main" id="{80AF2F0A-4593-31AB-3EBF-2CA0835980F3}"/>
              </a:ext>
            </a:extLst>
          </p:cNvPr>
          <p:cNvPicPr>
            <a:picLocks noChangeAspect="1"/>
          </p:cNvPicPr>
          <p:nvPr/>
        </p:nvPicPr>
        <p:blipFill>
          <a:blip r:embed="rId2"/>
          <a:stretch>
            <a:fillRect/>
          </a:stretch>
        </p:blipFill>
        <p:spPr>
          <a:xfrm>
            <a:off x="1033462" y="3505473"/>
            <a:ext cx="7077075" cy="1171575"/>
          </a:xfrm>
          <a:prstGeom prst="rect">
            <a:avLst/>
          </a:prstGeom>
          <a:ln>
            <a:solidFill>
              <a:schemeClr val="accent1">
                <a:shade val="50000"/>
              </a:schemeClr>
            </a:solidFill>
          </a:ln>
        </p:spPr>
      </p:pic>
      <p:pic>
        <p:nvPicPr>
          <p:cNvPr id="9" name="Picture 8">
            <a:extLst>
              <a:ext uri="{FF2B5EF4-FFF2-40B4-BE49-F238E27FC236}">
                <a16:creationId xmlns:a16="http://schemas.microsoft.com/office/drawing/2014/main" id="{3E7196E8-F9D7-8137-E43F-DDC45FA8543C}"/>
              </a:ext>
            </a:extLst>
          </p:cNvPr>
          <p:cNvPicPr>
            <a:picLocks noChangeAspect="1"/>
          </p:cNvPicPr>
          <p:nvPr/>
        </p:nvPicPr>
        <p:blipFill>
          <a:blip r:embed="rId3"/>
          <a:stretch>
            <a:fillRect/>
          </a:stretch>
        </p:blipFill>
        <p:spPr>
          <a:xfrm>
            <a:off x="1055233" y="4951523"/>
            <a:ext cx="7048500" cy="1657350"/>
          </a:xfrm>
          <a:prstGeom prst="rect">
            <a:avLst/>
          </a:prstGeom>
          <a:ln>
            <a:solidFill>
              <a:schemeClr val="accent1">
                <a:shade val="50000"/>
              </a:schemeClr>
            </a:solidFill>
          </a:ln>
        </p:spPr>
      </p:pic>
    </p:spTree>
    <p:extLst>
      <p:ext uri="{BB962C8B-B14F-4D97-AF65-F5344CB8AC3E}">
        <p14:creationId xmlns:p14="http://schemas.microsoft.com/office/powerpoint/2010/main" val="593296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AE7B4D0-D534-3FC3-D8CE-C48887BCE061}"/>
              </a:ext>
            </a:extLst>
          </p:cNvPr>
          <p:cNvSpPr>
            <a:spLocks noGrp="1" noChangeArrowheads="1"/>
          </p:cNvSpPr>
          <p:nvPr>
            <p:ph type="title" idx="4294967295"/>
          </p:nvPr>
        </p:nvSpPr>
        <p:spPr>
          <a:xfrm>
            <a:off x="0" y="0"/>
            <a:ext cx="9144000" cy="1143000"/>
          </a:xfrm>
        </p:spPr>
        <p:txBody>
          <a:bodyPr/>
          <a:lstStyle/>
          <a:p>
            <a:r>
              <a:rPr lang="en-US" sz="4000" dirty="0">
                <a:latin typeface="Courier New" panose="02070309020205020404" pitchFamily="49" charset="0"/>
              </a:rPr>
              <a:t>Naming Using Underscore(_)</a:t>
            </a:r>
            <a:endParaRPr lang="en-US" altLang="en-US" sz="4000" dirty="0">
              <a:latin typeface="Courier New" panose="02070309020205020404" pitchFamily="49" charset="0"/>
            </a:endParaRPr>
          </a:p>
        </p:txBody>
      </p:sp>
      <p:sp>
        <p:nvSpPr>
          <p:cNvPr id="117763" name="Rectangle 3">
            <a:extLst>
              <a:ext uri="{FF2B5EF4-FFF2-40B4-BE49-F238E27FC236}">
                <a16:creationId xmlns:a16="http://schemas.microsoft.com/office/drawing/2014/main" id="{6AEE1B8D-6FFF-B2C4-0471-FA74D92EA521}"/>
              </a:ext>
            </a:extLst>
          </p:cNvPr>
          <p:cNvSpPr>
            <a:spLocks noGrp="1" noChangeArrowheads="1"/>
          </p:cNvSpPr>
          <p:nvPr>
            <p:ph type="body" idx="4294967295"/>
          </p:nvPr>
        </p:nvSpPr>
        <p:spPr>
          <a:xfrm>
            <a:off x="228599" y="1066800"/>
            <a:ext cx="8686800" cy="4953000"/>
          </a:xfrm>
        </p:spPr>
        <p:txBody>
          <a:bodyPr/>
          <a:lstStyle/>
          <a:p>
            <a:pPr algn="just"/>
            <a:r>
              <a:rPr lang="en-US" b="1" i="0" dirty="0">
                <a:solidFill>
                  <a:srgbClr val="05192D"/>
                </a:solidFill>
                <a:effectLst/>
                <a:latin typeface="Studio-Feixen-Sans"/>
              </a:rPr>
              <a:t>Underscore(_)</a:t>
            </a:r>
            <a:r>
              <a:rPr lang="en-US" b="0" i="0" dirty="0">
                <a:solidFill>
                  <a:srgbClr val="05192D"/>
                </a:solidFill>
                <a:effectLst/>
                <a:latin typeface="Studio-Feixen-Sans"/>
              </a:rPr>
              <a:t> can be used to name variables, functions and classes, etc.</a:t>
            </a:r>
          </a:p>
          <a:p>
            <a:pPr lvl="1">
              <a:buFont typeface="Wingdings" panose="05000000000000000000" pitchFamily="2" charset="2"/>
              <a:buChar char="Ø"/>
            </a:pPr>
            <a:r>
              <a:rPr lang="en-US" b="0" i="0" dirty="0">
                <a:solidFill>
                  <a:srgbClr val="C00000"/>
                </a:solidFill>
                <a:effectLst/>
                <a:latin typeface="Studio-Feixen-Sans"/>
              </a:rPr>
              <a:t>Single Pre Underscore:- </a:t>
            </a:r>
            <a:r>
              <a:rPr lang="en-US" b="1" i="0" dirty="0">
                <a:solidFill>
                  <a:srgbClr val="C00000"/>
                </a:solidFill>
                <a:effectLst/>
                <a:latin typeface="Studio-Feixen-Sans"/>
              </a:rPr>
              <a:t>_variable</a:t>
            </a:r>
            <a:endParaRPr lang="en-US" b="0" i="0" dirty="0">
              <a:solidFill>
                <a:srgbClr val="C00000"/>
              </a:solidFill>
              <a:effectLst/>
              <a:latin typeface="Studio-Feixen-Sans"/>
            </a:endParaRPr>
          </a:p>
          <a:p>
            <a:pPr lvl="1">
              <a:buFont typeface="Wingdings" panose="05000000000000000000" pitchFamily="2" charset="2"/>
              <a:buChar char="Ø"/>
            </a:pPr>
            <a:r>
              <a:rPr lang="en-US" b="0" i="0" dirty="0">
                <a:solidFill>
                  <a:srgbClr val="C00000"/>
                </a:solidFill>
                <a:effectLst/>
                <a:latin typeface="Studio-Feixen-Sans"/>
              </a:rPr>
              <a:t>Single Post Underscore:- </a:t>
            </a:r>
            <a:r>
              <a:rPr lang="en-US" b="1" i="0" dirty="0">
                <a:solidFill>
                  <a:srgbClr val="C00000"/>
                </a:solidFill>
                <a:effectLst/>
                <a:latin typeface="Studio-Feixen-Sans"/>
              </a:rPr>
              <a:t>variable_</a:t>
            </a:r>
            <a:endParaRPr lang="en-US" b="0" i="0" dirty="0">
              <a:solidFill>
                <a:srgbClr val="C00000"/>
              </a:solidFill>
              <a:effectLst/>
              <a:latin typeface="Studio-Feixen-Sans"/>
            </a:endParaRPr>
          </a:p>
          <a:p>
            <a:pPr lvl="1">
              <a:buFont typeface="Wingdings" panose="05000000000000000000" pitchFamily="2" charset="2"/>
              <a:buChar char="Ø"/>
            </a:pPr>
            <a:r>
              <a:rPr lang="en-US" b="0" i="0" dirty="0">
                <a:solidFill>
                  <a:srgbClr val="C00000"/>
                </a:solidFill>
                <a:effectLst/>
                <a:latin typeface="Studio-Feixen-Sans"/>
              </a:rPr>
              <a:t>Double Pre Underscores:- </a:t>
            </a:r>
            <a:r>
              <a:rPr lang="en-US" b="1" i="0" dirty="0">
                <a:solidFill>
                  <a:srgbClr val="C00000"/>
                </a:solidFill>
                <a:effectLst/>
                <a:latin typeface="Studio-Feixen-Sans"/>
              </a:rPr>
              <a:t>__variable</a:t>
            </a:r>
            <a:endParaRPr lang="en-US" b="0" i="0" dirty="0">
              <a:solidFill>
                <a:srgbClr val="C00000"/>
              </a:solidFill>
              <a:effectLst/>
              <a:latin typeface="Studio-Feixen-Sans"/>
            </a:endParaRPr>
          </a:p>
          <a:p>
            <a:pPr lvl="1">
              <a:buFont typeface="Wingdings" panose="05000000000000000000" pitchFamily="2" charset="2"/>
              <a:buChar char="Ø"/>
            </a:pPr>
            <a:r>
              <a:rPr lang="en-US" b="0" i="0" dirty="0">
                <a:solidFill>
                  <a:srgbClr val="C00000"/>
                </a:solidFill>
                <a:effectLst/>
                <a:latin typeface="Studio-Feixen-Sans"/>
              </a:rPr>
              <a:t>Double Pre and Post Underscores:- </a:t>
            </a:r>
            <a:r>
              <a:rPr lang="en-US" b="1" i="0" dirty="0">
                <a:solidFill>
                  <a:srgbClr val="C00000"/>
                </a:solidFill>
                <a:effectLst/>
                <a:latin typeface="Studio-Feixen-Sans"/>
              </a:rPr>
              <a:t>__variable__</a:t>
            </a:r>
          </a:p>
          <a:p>
            <a:pPr marL="457200" lvl="1" indent="-457200">
              <a:buAutoNum type="arabicPeriod"/>
            </a:pPr>
            <a:r>
              <a:rPr lang="en-US" b="1" dirty="0">
                <a:solidFill>
                  <a:srgbClr val="05192D"/>
                </a:solidFill>
                <a:latin typeface="Studio-Feixen-Sans"/>
              </a:rPr>
              <a:t>_</a:t>
            </a:r>
            <a:r>
              <a:rPr lang="en-US" b="1" dirty="0" err="1">
                <a:solidFill>
                  <a:srgbClr val="05192D"/>
                </a:solidFill>
                <a:latin typeface="Studio-Feixen-Sans"/>
              </a:rPr>
              <a:t>single</a:t>
            </a:r>
            <a:r>
              <a:rPr lang="en-US" b="1" i="0" dirty="0" err="1">
                <a:solidFill>
                  <a:srgbClr val="05192D"/>
                </a:solidFill>
                <a:effectLst/>
                <a:latin typeface="Studio-Feixen-Sans"/>
              </a:rPr>
              <a:t>_pre_underscore</a:t>
            </a:r>
            <a:r>
              <a:rPr lang="en-US" b="1" i="0" dirty="0">
                <a:solidFill>
                  <a:srgbClr val="05192D"/>
                </a:solidFill>
                <a:effectLst/>
                <a:latin typeface="Studio-Feixen-Sans"/>
              </a:rPr>
              <a:t> (_name)</a:t>
            </a:r>
          </a:p>
          <a:p>
            <a:pPr marL="0" lvl="1" indent="0" algn="just">
              <a:buNone/>
            </a:pPr>
            <a:r>
              <a:rPr lang="en-US" b="1" i="0" dirty="0">
                <a:solidFill>
                  <a:srgbClr val="05192D"/>
                </a:solidFill>
                <a:effectLst/>
                <a:latin typeface="Studio-Feixen-Sans"/>
              </a:rPr>
              <a:t>Single Pre Underscore</a:t>
            </a:r>
            <a:r>
              <a:rPr lang="en-US" b="0" i="0" dirty="0">
                <a:solidFill>
                  <a:srgbClr val="05192D"/>
                </a:solidFill>
                <a:effectLst/>
                <a:latin typeface="Studio-Feixen-Sans"/>
              </a:rPr>
              <a:t> is used for internal use. Most of us don't use it because of that reason.</a:t>
            </a:r>
            <a:endParaRPr lang="en-US" b="1" i="0" dirty="0">
              <a:solidFill>
                <a:srgbClr val="05192D"/>
              </a:solidFill>
              <a:effectLst/>
              <a:latin typeface="Studio-Feixen-Sans"/>
            </a:endParaRPr>
          </a:p>
          <a:p>
            <a:pPr marL="0" lvl="1" indent="0">
              <a:buNone/>
            </a:pPr>
            <a:endParaRPr lang="en-US" b="1" i="0" dirty="0">
              <a:solidFill>
                <a:srgbClr val="05192D"/>
              </a:solidFill>
              <a:effectLst/>
              <a:latin typeface="Studio-Feixen-Sans"/>
            </a:endParaRPr>
          </a:p>
          <a:p>
            <a:pPr marL="0" lvl="1" indent="0">
              <a:buNone/>
            </a:pPr>
            <a:endParaRPr lang="en-US" b="0" i="0" dirty="0">
              <a:solidFill>
                <a:srgbClr val="C00000"/>
              </a:solidFill>
              <a:effectLst/>
              <a:latin typeface="Studio-Feixen-Sans"/>
            </a:endParaRPr>
          </a:p>
        </p:txBody>
      </p:sp>
      <p:sp>
        <p:nvSpPr>
          <p:cNvPr id="3" name="Rectangle 2">
            <a:extLst>
              <a:ext uri="{FF2B5EF4-FFF2-40B4-BE49-F238E27FC236}">
                <a16:creationId xmlns:a16="http://schemas.microsoft.com/office/drawing/2014/main" id="{44EA59FA-3F1F-8858-76EB-827DC8EF5548}"/>
              </a:ext>
            </a:extLst>
          </p:cNvPr>
          <p:cNvSpPr/>
          <p:nvPr/>
        </p:nvSpPr>
        <p:spPr>
          <a:xfrm>
            <a:off x="0" y="5943600"/>
            <a:ext cx="2590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a:extLst>
              <a:ext uri="{FF2B5EF4-FFF2-40B4-BE49-F238E27FC236}">
                <a16:creationId xmlns:a16="http://schemas.microsoft.com/office/drawing/2014/main" id="{1222A9D3-CD1B-3A5F-FE55-7564087F998F}"/>
              </a:ext>
            </a:extLst>
          </p:cNvPr>
          <p:cNvSpPr txBox="1"/>
          <p:nvPr/>
        </p:nvSpPr>
        <p:spPr>
          <a:xfrm>
            <a:off x="533400" y="4648200"/>
            <a:ext cx="4800600" cy="2062103"/>
          </a:xfrm>
          <a:prstGeom prst="rect">
            <a:avLst/>
          </a:prstGeom>
          <a:noFill/>
          <a:ln w="15875">
            <a:solidFill>
              <a:schemeClr val="tx1"/>
            </a:solidFill>
          </a:ln>
        </p:spPr>
        <p:txBody>
          <a:bodyPr wrap="square">
            <a:spAutoFit/>
          </a:bodyPr>
          <a:lstStyle/>
          <a:p>
            <a:r>
              <a:rPr lang="en-US" sz="1600" b="0" i="0" dirty="0">
                <a:effectLst/>
                <a:latin typeface="Consolas" panose="020B0609020204030204" pitchFamily="49" charset="0"/>
              </a:rPr>
              <a:t>class Test: </a:t>
            </a:r>
          </a:p>
          <a:p>
            <a:r>
              <a:rPr lang="en-US" sz="1600" b="0" i="0" dirty="0">
                <a:effectLst/>
                <a:latin typeface="Consolas" panose="020B0609020204030204" pitchFamily="49" charset="0"/>
              </a:rPr>
              <a:t>     def __</a:t>
            </a:r>
            <a:r>
              <a:rPr lang="en-US" sz="1600" b="0" i="0" dirty="0" err="1">
                <a:effectLst/>
                <a:latin typeface="Consolas" panose="020B0609020204030204" pitchFamily="49" charset="0"/>
              </a:rPr>
              <a:t>init</a:t>
            </a:r>
            <a:r>
              <a:rPr lang="en-US" sz="1600" b="0" i="0" dirty="0">
                <a:effectLst/>
                <a:latin typeface="Consolas" panose="020B0609020204030204" pitchFamily="49" charset="0"/>
              </a:rPr>
              <a:t>__(self): 		</a:t>
            </a:r>
            <a:endParaRPr lang="en-US" sz="1600" dirty="0">
              <a:latin typeface="Consolas" panose="020B0609020204030204" pitchFamily="49" charset="0"/>
            </a:endParaRPr>
          </a:p>
          <a:p>
            <a:r>
              <a:rPr lang="en-US" sz="1600" b="0" i="0" dirty="0">
                <a:effectLst/>
                <a:latin typeface="Consolas" panose="020B0609020204030204" pitchFamily="49" charset="0"/>
              </a:rPr>
              <a:t>          self.name = "</a:t>
            </a:r>
            <a:r>
              <a:rPr lang="en-US" sz="1600" b="0" i="0" dirty="0" err="1">
                <a:effectLst/>
                <a:latin typeface="Consolas" panose="020B0609020204030204" pitchFamily="49" charset="0"/>
              </a:rPr>
              <a:t>datacamp</a:t>
            </a:r>
            <a:r>
              <a:rPr lang="en-US" sz="1600" b="0" i="0" dirty="0">
                <a:effectLst/>
                <a:latin typeface="Consolas" panose="020B0609020204030204" pitchFamily="49" charset="0"/>
              </a:rPr>
              <a:t>" </a:t>
            </a:r>
            <a:endParaRPr lang="en-US" sz="1600" dirty="0">
              <a:latin typeface="Consolas" panose="020B0609020204030204" pitchFamily="49" charset="0"/>
            </a:endParaRPr>
          </a:p>
          <a:p>
            <a:r>
              <a:rPr lang="en-US" sz="1600" b="0" i="0" dirty="0">
                <a:effectLst/>
                <a:latin typeface="Consolas" panose="020B0609020204030204" pitchFamily="49" charset="0"/>
              </a:rPr>
              <a:t>          </a:t>
            </a:r>
            <a:r>
              <a:rPr lang="en-US" sz="1600" b="0" i="0" dirty="0" err="1">
                <a:effectLst/>
                <a:latin typeface="Consolas" panose="020B0609020204030204" pitchFamily="49" charset="0"/>
              </a:rPr>
              <a:t>self._num</a:t>
            </a:r>
            <a:r>
              <a:rPr lang="en-US" sz="1600" b="0" i="0" dirty="0">
                <a:effectLst/>
                <a:latin typeface="Consolas" panose="020B0609020204030204" pitchFamily="49" charset="0"/>
              </a:rPr>
              <a:t> = 7 obj = Test()</a:t>
            </a:r>
          </a:p>
          <a:p>
            <a:r>
              <a:rPr lang="en-US" sz="1600" dirty="0">
                <a:latin typeface="Consolas" panose="020B0609020204030204" pitchFamily="49" charset="0"/>
              </a:rPr>
              <a:t>          </a:t>
            </a:r>
            <a:r>
              <a:rPr lang="en-US" sz="1600" b="0" i="0" dirty="0">
                <a:effectLst/>
                <a:latin typeface="Consolas" panose="020B0609020204030204" pitchFamily="49" charset="0"/>
              </a:rPr>
              <a:t>print(obj.name) print(</a:t>
            </a:r>
            <a:r>
              <a:rPr lang="en-US" sz="1600" b="0" i="0" dirty="0" err="1">
                <a:effectLst/>
                <a:latin typeface="Consolas" panose="020B0609020204030204" pitchFamily="49" charset="0"/>
              </a:rPr>
              <a:t>obj._num</a:t>
            </a:r>
            <a:r>
              <a:rPr lang="en-US" sz="1600" b="0" i="0" dirty="0">
                <a:effectLst/>
                <a:latin typeface="Consolas" panose="020B0609020204030204" pitchFamily="49" charset="0"/>
              </a:rPr>
              <a:t>)</a:t>
            </a:r>
          </a:p>
          <a:p>
            <a:r>
              <a:rPr lang="en-US" sz="1600" b="0" i="0" dirty="0">
                <a:effectLst/>
                <a:latin typeface="Consolas" panose="020B0609020204030204" pitchFamily="49" charset="0"/>
              </a:rPr>
              <a:t>obj = Test() </a:t>
            </a:r>
          </a:p>
          <a:p>
            <a:r>
              <a:rPr lang="en-US" sz="1600" b="0" i="0" dirty="0">
                <a:effectLst/>
                <a:latin typeface="Consolas" panose="020B0609020204030204" pitchFamily="49" charset="0"/>
              </a:rPr>
              <a:t>print(obj.name) </a:t>
            </a:r>
          </a:p>
          <a:p>
            <a:r>
              <a:rPr lang="en-US" sz="1600" b="0" i="0" dirty="0">
                <a:effectLst/>
                <a:latin typeface="Consolas" panose="020B0609020204030204" pitchFamily="49" charset="0"/>
              </a:rPr>
              <a:t>print(</a:t>
            </a:r>
            <a:r>
              <a:rPr lang="en-US" sz="1600" b="0" i="0" dirty="0" err="1">
                <a:effectLst/>
                <a:latin typeface="Consolas" panose="020B0609020204030204" pitchFamily="49" charset="0"/>
              </a:rPr>
              <a:t>obj._num</a:t>
            </a:r>
            <a:r>
              <a:rPr lang="en-US" sz="1600" b="0" i="0" dirty="0">
                <a:effectLst/>
                <a:latin typeface="Consolas" panose="020B0609020204030204" pitchFamily="49" charset="0"/>
              </a:rPr>
              <a:t>)</a:t>
            </a:r>
            <a:endParaRPr lang="fr-FR" sz="1600" dirty="0"/>
          </a:p>
        </p:txBody>
      </p:sp>
      <p:sp>
        <p:nvSpPr>
          <p:cNvPr id="8" name="TextBox 7">
            <a:extLst>
              <a:ext uri="{FF2B5EF4-FFF2-40B4-BE49-F238E27FC236}">
                <a16:creationId xmlns:a16="http://schemas.microsoft.com/office/drawing/2014/main" id="{F6EFAC8D-7E02-CF4D-EE1B-24ABA119E295}"/>
              </a:ext>
            </a:extLst>
          </p:cNvPr>
          <p:cNvSpPr txBox="1"/>
          <p:nvPr/>
        </p:nvSpPr>
        <p:spPr>
          <a:xfrm>
            <a:off x="5623247" y="4417530"/>
            <a:ext cx="3276600" cy="2308324"/>
          </a:xfrm>
          <a:prstGeom prst="rect">
            <a:avLst/>
          </a:prstGeom>
          <a:noFill/>
        </p:spPr>
        <p:txBody>
          <a:bodyPr wrap="square">
            <a:spAutoFit/>
          </a:bodyPr>
          <a:lstStyle/>
          <a:p>
            <a:pPr marL="285750" indent="-285750" algn="just">
              <a:buFont typeface="Arial" panose="020B0604020202020204" pitchFamily="34" charset="0"/>
              <a:buChar char="•"/>
            </a:pPr>
            <a:r>
              <a:rPr lang="en-US" b="0" i="1" dirty="0">
                <a:solidFill>
                  <a:srgbClr val="05192D"/>
                </a:solidFill>
                <a:effectLst/>
                <a:latin typeface="Studio-Feixen-Sans"/>
              </a:rPr>
              <a:t>single pre underscore</a:t>
            </a:r>
            <a:r>
              <a:rPr lang="en-US" b="0" i="0" dirty="0">
                <a:solidFill>
                  <a:srgbClr val="05192D"/>
                </a:solidFill>
                <a:effectLst/>
                <a:latin typeface="Studio-Feixen-Sans"/>
              </a:rPr>
              <a:t> doesn't stop you from accessing the </a:t>
            </a:r>
            <a:r>
              <a:rPr lang="en-US" b="0" i="1" dirty="0">
                <a:solidFill>
                  <a:srgbClr val="05192D"/>
                </a:solidFill>
                <a:effectLst/>
                <a:latin typeface="Studio-Feixen-Sans"/>
              </a:rPr>
              <a:t>single pre underscore</a:t>
            </a:r>
            <a:r>
              <a:rPr lang="en-US" b="0" i="0" dirty="0">
                <a:solidFill>
                  <a:srgbClr val="05192D"/>
                </a:solidFill>
                <a:effectLst/>
                <a:latin typeface="Studio-Feixen-Sans"/>
              </a:rPr>
              <a:t> variable.</a:t>
            </a:r>
          </a:p>
          <a:p>
            <a:pPr marL="285750" indent="-285750" algn="just">
              <a:buFont typeface="Arial" panose="020B0604020202020204" pitchFamily="34" charset="0"/>
              <a:buChar char="•"/>
            </a:pPr>
            <a:r>
              <a:rPr lang="en-US" b="0" i="0" dirty="0">
                <a:solidFill>
                  <a:srgbClr val="05192D"/>
                </a:solidFill>
                <a:effectLst/>
                <a:latin typeface="Studio-Feixen-Sans"/>
              </a:rPr>
              <a:t>But, </a:t>
            </a:r>
            <a:r>
              <a:rPr lang="en-US" b="1" i="0" dirty="0">
                <a:solidFill>
                  <a:srgbClr val="05192D"/>
                </a:solidFill>
                <a:effectLst/>
                <a:latin typeface="Studio-Feixen-Sans"/>
              </a:rPr>
              <a:t>single pre underscore</a:t>
            </a:r>
            <a:r>
              <a:rPr lang="en-US" b="0" i="0" dirty="0">
                <a:solidFill>
                  <a:srgbClr val="05192D"/>
                </a:solidFill>
                <a:effectLst/>
                <a:latin typeface="Studio-Feixen-Sans"/>
              </a:rPr>
              <a:t> effects the names that are imported from the module.</a:t>
            </a:r>
          </a:p>
        </p:txBody>
      </p:sp>
    </p:spTree>
    <p:extLst>
      <p:ext uri="{BB962C8B-B14F-4D97-AF65-F5344CB8AC3E}">
        <p14:creationId xmlns:p14="http://schemas.microsoft.com/office/powerpoint/2010/main" val="2646707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AE7B4D0-D534-3FC3-D8CE-C48887BCE061}"/>
              </a:ext>
            </a:extLst>
          </p:cNvPr>
          <p:cNvSpPr>
            <a:spLocks noGrp="1" noChangeArrowheads="1"/>
          </p:cNvSpPr>
          <p:nvPr>
            <p:ph type="title" idx="4294967295"/>
          </p:nvPr>
        </p:nvSpPr>
        <p:spPr>
          <a:xfrm>
            <a:off x="0" y="0"/>
            <a:ext cx="9144000" cy="1143000"/>
          </a:xfrm>
        </p:spPr>
        <p:txBody>
          <a:bodyPr/>
          <a:lstStyle/>
          <a:p>
            <a:r>
              <a:rPr lang="en-US" sz="4000" dirty="0">
                <a:latin typeface="Courier New" panose="02070309020205020404" pitchFamily="49" charset="0"/>
              </a:rPr>
              <a:t>Naming Using Underscore(_)</a:t>
            </a:r>
            <a:endParaRPr lang="en-US" altLang="en-US" sz="4000" dirty="0">
              <a:latin typeface="Courier New" panose="02070309020205020404" pitchFamily="49" charset="0"/>
            </a:endParaRPr>
          </a:p>
        </p:txBody>
      </p:sp>
      <p:sp>
        <p:nvSpPr>
          <p:cNvPr id="117763" name="Rectangle 3">
            <a:extLst>
              <a:ext uri="{FF2B5EF4-FFF2-40B4-BE49-F238E27FC236}">
                <a16:creationId xmlns:a16="http://schemas.microsoft.com/office/drawing/2014/main" id="{6AEE1B8D-6FFF-B2C4-0471-FA74D92EA521}"/>
              </a:ext>
            </a:extLst>
          </p:cNvPr>
          <p:cNvSpPr>
            <a:spLocks noGrp="1" noChangeArrowheads="1"/>
          </p:cNvSpPr>
          <p:nvPr>
            <p:ph type="body" idx="4294967295"/>
          </p:nvPr>
        </p:nvSpPr>
        <p:spPr>
          <a:xfrm>
            <a:off x="228599" y="1066800"/>
            <a:ext cx="8686800" cy="4953000"/>
          </a:xfrm>
        </p:spPr>
        <p:txBody>
          <a:bodyPr/>
          <a:lstStyle/>
          <a:p>
            <a:pPr marL="0" lvl="1" indent="0">
              <a:buNone/>
            </a:pPr>
            <a:r>
              <a:rPr lang="en-US" b="1" dirty="0">
                <a:solidFill>
                  <a:srgbClr val="05192D"/>
                </a:solidFill>
                <a:latin typeface="Studio-Feixen-Sans"/>
              </a:rPr>
              <a:t>_</a:t>
            </a:r>
            <a:r>
              <a:rPr lang="en-US" b="1" dirty="0" err="1">
                <a:solidFill>
                  <a:srgbClr val="05192D"/>
                </a:solidFill>
                <a:latin typeface="Studio-Feixen-Sans"/>
              </a:rPr>
              <a:t>single</a:t>
            </a:r>
            <a:r>
              <a:rPr lang="en-US" b="1" i="0" dirty="0" err="1">
                <a:solidFill>
                  <a:srgbClr val="05192D"/>
                </a:solidFill>
                <a:effectLst/>
                <a:latin typeface="Studio-Feixen-Sans"/>
              </a:rPr>
              <a:t>_pre_underscore</a:t>
            </a:r>
            <a:r>
              <a:rPr lang="en-US" b="1" i="0" dirty="0">
                <a:solidFill>
                  <a:srgbClr val="05192D"/>
                </a:solidFill>
                <a:effectLst/>
                <a:latin typeface="Studio-Feixen-Sans"/>
              </a:rPr>
              <a:t> (_name) cont...</a:t>
            </a:r>
          </a:p>
          <a:p>
            <a:pPr marL="0" lvl="1" indent="0">
              <a:buNone/>
            </a:pPr>
            <a:endParaRPr lang="en-US" b="1" dirty="0">
              <a:solidFill>
                <a:srgbClr val="05192D"/>
              </a:solidFill>
              <a:latin typeface="Studio-Feixen-Sans"/>
            </a:endParaRPr>
          </a:p>
          <a:p>
            <a:pPr marL="0" lvl="1" indent="0">
              <a:buNone/>
            </a:pPr>
            <a:r>
              <a:rPr lang="en-US" i="0" dirty="0">
                <a:solidFill>
                  <a:srgbClr val="05192D"/>
                </a:solidFill>
                <a:effectLst/>
                <a:latin typeface="Studio-Feixen-Sans"/>
              </a:rPr>
              <a:t>Create the following python file</a:t>
            </a:r>
          </a:p>
          <a:p>
            <a:pPr marL="0" lvl="1" indent="0">
              <a:buNone/>
            </a:pPr>
            <a:endParaRPr lang="en-US" b="1" i="0" dirty="0">
              <a:solidFill>
                <a:srgbClr val="05192D"/>
              </a:solidFill>
              <a:effectLst/>
              <a:latin typeface="Studio-Feixen-Sans"/>
            </a:endParaRPr>
          </a:p>
          <a:p>
            <a:pPr marL="0" lvl="1" indent="0">
              <a:buNone/>
            </a:pPr>
            <a:endParaRPr lang="en-US" b="1" dirty="0">
              <a:solidFill>
                <a:srgbClr val="05192D"/>
              </a:solidFill>
              <a:latin typeface="Studio-Feixen-Sans"/>
            </a:endParaRPr>
          </a:p>
          <a:p>
            <a:pPr marL="0" lvl="1" indent="0" algn="just">
              <a:buNone/>
            </a:pPr>
            <a:r>
              <a:rPr lang="en-US" b="0" i="0" dirty="0">
                <a:solidFill>
                  <a:srgbClr val="05192D"/>
                </a:solidFill>
                <a:effectLst/>
                <a:latin typeface="Studio-Feixen-Sans"/>
              </a:rPr>
              <a:t>Now, if you </a:t>
            </a:r>
            <a:r>
              <a:rPr lang="en-US" b="1" i="0" dirty="0">
                <a:solidFill>
                  <a:srgbClr val="05192D"/>
                </a:solidFill>
                <a:effectLst/>
                <a:latin typeface="Studio-Feixen-Sans"/>
              </a:rPr>
              <a:t>import</a:t>
            </a:r>
            <a:r>
              <a:rPr lang="en-US" b="0" i="0" dirty="0">
                <a:solidFill>
                  <a:srgbClr val="05192D"/>
                </a:solidFill>
                <a:effectLst/>
                <a:latin typeface="Studio-Feixen-Sans"/>
              </a:rPr>
              <a:t> all the methods and names from </a:t>
            </a:r>
            <a:r>
              <a:rPr lang="en-US" b="1" i="0" dirty="0">
                <a:solidFill>
                  <a:srgbClr val="05192D"/>
                </a:solidFill>
                <a:effectLst/>
                <a:latin typeface="Studio-Feixen-Sans"/>
              </a:rPr>
              <a:t>my_functions.py</a:t>
            </a:r>
            <a:r>
              <a:rPr lang="en-US" b="0" i="0" dirty="0">
                <a:solidFill>
                  <a:srgbClr val="05192D"/>
                </a:solidFill>
                <a:effectLst/>
                <a:latin typeface="Studio-Feixen-Sans"/>
              </a:rPr>
              <a:t>, </a:t>
            </a:r>
            <a:r>
              <a:rPr lang="en-US" b="1" i="0" dirty="0">
                <a:solidFill>
                  <a:srgbClr val="05192D"/>
                </a:solidFill>
                <a:effectLst/>
                <a:latin typeface="Studio-Feixen-Sans"/>
              </a:rPr>
              <a:t>Python</a:t>
            </a:r>
            <a:r>
              <a:rPr lang="en-US" b="0" i="0" dirty="0">
                <a:solidFill>
                  <a:srgbClr val="05192D"/>
                </a:solidFill>
                <a:effectLst/>
                <a:latin typeface="Studio-Feixen-Sans"/>
              </a:rPr>
              <a:t> doesn't import the names which starts with a </a:t>
            </a:r>
            <a:r>
              <a:rPr lang="en-US" b="1" i="0" dirty="0">
                <a:solidFill>
                  <a:srgbClr val="05192D"/>
                </a:solidFill>
                <a:effectLst/>
                <a:latin typeface="Studio-Feixen-Sans"/>
              </a:rPr>
              <a:t>single pre underscore</a:t>
            </a:r>
            <a:r>
              <a:rPr lang="en-US" b="0" i="0" dirty="0">
                <a:solidFill>
                  <a:srgbClr val="05192D"/>
                </a:solidFill>
                <a:effectLst/>
                <a:latin typeface="Studio-Feixen-Sans"/>
              </a:rPr>
              <a:t>.</a:t>
            </a:r>
            <a:endParaRPr lang="en-US" b="1" i="0" dirty="0">
              <a:solidFill>
                <a:srgbClr val="05192D"/>
              </a:solidFill>
              <a:effectLst/>
              <a:latin typeface="Studio-Feixen-Sans"/>
            </a:endParaRPr>
          </a:p>
        </p:txBody>
      </p:sp>
      <p:sp>
        <p:nvSpPr>
          <p:cNvPr id="3" name="Rectangle 2">
            <a:extLst>
              <a:ext uri="{FF2B5EF4-FFF2-40B4-BE49-F238E27FC236}">
                <a16:creationId xmlns:a16="http://schemas.microsoft.com/office/drawing/2014/main" id="{44EA59FA-3F1F-8858-76EB-827DC8EF5548}"/>
              </a:ext>
            </a:extLst>
          </p:cNvPr>
          <p:cNvSpPr/>
          <p:nvPr/>
        </p:nvSpPr>
        <p:spPr>
          <a:xfrm>
            <a:off x="0" y="5943600"/>
            <a:ext cx="2590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extBox 3">
            <a:extLst>
              <a:ext uri="{FF2B5EF4-FFF2-40B4-BE49-F238E27FC236}">
                <a16:creationId xmlns:a16="http://schemas.microsoft.com/office/drawing/2014/main" id="{D70D2DAB-668A-F759-CD68-D2D057CC788E}"/>
              </a:ext>
            </a:extLst>
          </p:cNvPr>
          <p:cNvSpPr txBox="1"/>
          <p:nvPr/>
        </p:nvSpPr>
        <p:spPr>
          <a:xfrm>
            <a:off x="4267200" y="1628945"/>
            <a:ext cx="3657600" cy="1323439"/>
          </a:xfrm>
          <a:prstGeom prst="rect">
            <a:avLst/>
          </a:prstGeom>
          <a:noFill/>
          <a:ln>
            <a:solidFill>
              <a:schemeClr val="tx1"/>
            </a:solidFill>
          </a:ln>
        </p:spPr>
        <p:txBody>
          <a:bodyPr wrap="square">
            <a:spAutoFit/>
          </a:bodyPr>
          <a:lstStyle/>
          <a:p>
            <a:pPr marL="0" lvl="1" indent="0">
              <a:buNone/>
            </a:pPr>
            <a:r>
              <a:rPr lang="en-US" sz="1600" b="0" i="0" dirty="0">
                <a:effectLst/>
                <a:latin typeface="Consolas" panose="020B0609020204030204" pitchFamily="49" charset="0"/>
              </a:rPr>
              <a:t>## filename:- my_functions.py </a:t>
            </a:r>
          </a:p>
          <a:p>
            <a:pPr marL="0" lvl="1" indent="0">
              <a:buNone/>
            </a:pPr>
            <a:r>
              <a:rPr lang="en-US" sz="1600" b="0" i="0" dirty="0">
                <a:effectLst/>
                <a:latin typeface="Consolas" panose="020B0609020204030204" pitchFamily="49" charset="0"/>
              </a:rPr>
              <a:t>def func(): </a:t>
            </a:r>
          </a:p>
          <a:p>
            <a:pPr marL="0" lvl="1" indent="0">
              <a:buNone/>
            </a:pPr>
            <a:r>
              <a:rPr lang="en-US" sz="1600" dirty="0">
                <a:latin typeface="Consolas" panose="020B0609020204030204" pitchFamily="49" charset="0"/>
              </a:rPr>
              <a:t>     </a:t>
            </a:r>
            <a:r>
              <a:rPr lang="en-US" sz="1600" b="0" i="0" dirty="0">
                <a:effectLst/>
                <a:latin typeface="Consolas" panose="020B0609020204030204" pitchFamily="49" charset="0"/>
              </a:rPr>
              <a:t>return “Python" </a:t>
            </a:r>
          </a:p>
          <a:p>
            <a:pPr marL="0" lvl="1" indent="0">
              <a:buNone/>
            </a:pPr>
            <a:r>
              <a:rPr lang="en-US" sz="1600" b="0" i="0" dirty="0">
                <a:effectLst/>
                <a:latin typeface="Consolas" panose="020B0609020204030204" pitchFamily="49" charset="0"/>
              </a:rPr>
              <a:t>def </a:t>
            </a:r>
            <a:r>
              <a:rPr lang="en-US" sz="1600" dirty="0">
                <a:latin typeface="Consolas" panose="020B0609020204030204" pitchFamily="49" charset="0"/>
              </a:rPr>
              <a:t>_</a:t>
            </a:r>
            <a:r>
              <a:rPr lang="en-US" sz="1600" b="0" i="0" dirty="0">
                <a:effectLst/>
                <a:latin typeface="Consolas" panose="020B0609020204030204" pitchFamily="49" charset="0"/>
              </a:rPr>
              <a:t>func1(): </a:t>
            </a:r>
          </a:p>
          <a:p>
            <a:pPr marL="0" lvl="1" indent="0">
              <a:buNone/>
            </a:pPr>
            <a:r>
              <a:rPr lang="en-US" sz="1600" dirty="0">
                <a:latin typeface="Consolas" panose="020B0609020204030204" pitchFamily="49" charset="0"/>
              </a:rPr>
              <a:t>     </a:t>
            </a:r>
            <a:r>
              <a:rPr lang="en-US" sz="1600" b="0" i="0" dirty="0">
                <a:effectLst/>
                <a:latin typeface="Consolas" panose="020B0609020204030204" pitchFamily="49" charset="0"/>
              </a:rPr>
              <a:t>return 7</a:t>
            </a:r>
            <a:endParaRPr lang="en-US" sz="1600" b="0" i="0" dirty="0">
              <a:effectLst/>
              <a:latin typeface="Studio-Feixen-Sans"/>
            </a:endParaRPr>
          </a:p>
        </p:txBody>
      </p:sp>
      <p:pic>
        <p:nvPicPr>
          <p:cNvPr id="12" name="Picture 11">
            <a:extLst>
              <a:ext uri="{FF2B5EF4-FFF2-40B4-BE49-F238E27FC236}">
                <a16:creationId xmlns:a16="http://schemas.microsoft.com/office/drawing/2014/main" id="{D208F4C0-8BAB-EFE2-413A-843D8041D5F5}"/>
              </a:ext>
            </a:extLst>
          </p:cNvPr>
          <p:cNvPicPr>
            <a:picLocks noChangeAspect="1"/>
          </p:cNvPicPr>
          <p:nvPr/>
        </p:nvPicPr>
        <p:blipFill>
          <a:blip r:embed="rId2"/>
          <a:stretch>
            <a:fillRect/>
          </a:stretch>
        </p:blipFill>
        <p:spPr>
          <a:xfrm>
            <a:off x="608240" y="4262936"/>
            <a:ext cx="4171950" cy="2221038"/>
          </a:xfrm>
          <a:prstGeom prst="rect">
            <a:avLst/>
          </a:prstGeom>
        </p:spPr>
      </p:pic>
      <p:pic>
        <p:nvPicPr>
          <p:cNvPr id="14" name="Picture 13">
            <a:extLst>
              <a:ext uri="{FF2B5EF4-FFF2-40B4-BE49-F238E27FC236}">
                <a16:creationId xmlns:a16="http://schemas.microsoft.com/office/drawing/2014/main" id="{803C6634-F73D-6E88-66AB-D038E920605A}"/>
              </a:ext>
            </a:extLst>
          </p:cNvPr>
          <p:cNvPicPr>
            <a:picLocks noChangeAspect="1"/>
          </p:cNvPicPr>
          <p:nvPr/>
        </p:nvPicPr>
        <p:blipFill>
          <a:blip r:embed="rId3"/>
          <a:stretch>
            <a:fillRect/>
          </a:stretch>
        </p:blipFill>
        <p:spPr>
          <a:xfrm>
            <a:off x="5389985" y="4855768"/>
            <a:ext cx="2909888" cy="1396119"/>
          </a:xfrm>
          <a:prstGeom prst="rect">
            <a:avLst/>
          </a:prstGeom>
        </p:spPr>
      </p:pic>
      <p:sp>
        <p:nvSpPr>
          <p:cNvPr id="16" name="TextBox 15">
            <a:extLst>
              <a:ext uri="{FF2B5EF4-FFF2-40B4-BE49-F238E27FC236}">
                <a16:creationId xmlns:a16="http://schemas.microsoft.com/office/drawing/2014/main" id="{27882A2C-BDD0-2989-93FA-B52B29D38860}"/>
              </a:ext>
            </a:extLst>
          </p:cNvPr>
          <p:cNvSpPr txBox="1"/>
          <p:nvPr/>
        </p:nvSpPr>
        <p:spPr>
          <a:xfrm>
            <a:off x="5087125" y="4037651"/>
            <a:ext cx="3963761" cy="707886"/>
          </a:xfrm>
          <a:prstGeom prst="rect">
            <a:avLst/>
          </a:prstGeom>
          <a:noFill/>
        </p:spPr>
        <p:txBody>
          <a:bodyPr wrap="square">
            <a:spAutoFit/>
          </a:bodyPr>
          <a:lstStyle/>
          <a:p>
            <a:r>
              <a:rPr lang="en-US" sz="2000" dirty="0">
                <a:solidFill>
                  <a:srgbClr val="05192D"/>
                </a:solidFill>
                <a:latin typeface="Studio-Feixen-Sans"/>
              </a:rPr>
              <a:t>To </a:t>
            </a:r>
            <a:r>
              <a:rPr lang="en-US" sz="2000" b="0" i="0" dirty="0">
                <a:solidFill>
                  <a:srgbClr val="05192D"/>
                </a:solidFill>
                <a:effectLst/>
                <a:latin typeface="Studio-Feixen-Sans"/>
              </a:rPr>
              <a:t>avoid this error, import module normally.</a:t>
            </a:r>
            <a:endParaRPr lang="fr-FR" sz="2000" dirty="0"/>
          </a:p>
        </p:txBody>
      </p:sp>
    </p:spTree>
    <p:extLst>
      <p:ext uri="{BB962C8B-B14F-4D97-AF65-F5344CB8AC3E}">
        <p14:creationId xmlns:p14="http://schemas.microsoft.com/office/powerpoint/2010/main" val="415565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AE7B4D0-D534-3FC3-D8CE-C48887BCE061}"/>
              </a:ext>
            </a:extLst>
          </p:cNvPr>
          <p:cNvSpPr>
            <a:spLocks noGrp="1" noChangeArrowheads="1"/>
          </p:cNvSpPr>
          <p:nvPr>
            <p:ph type="title" idx="4294967295"/>
          </p:nvPr>
        </p:nvSpPr>
        <p:spPr>
          <a:xfrm>
            <a:off x="0" y="0"/>
            <a:ext cx="9144000" cy="1143000"/>
          </a:xfrm>
        </p:spPr>
        <p:txBody>
          <a:bodyPr/>
          <a:lstStyle/>
          <a:p>
            <a:r>
              <a:rPr lang="en-US" sz="4000" dirty="0">
                <a:latin typeface="Courier New" panose="02070309020205020404" pitchFamily="49" charset="0"/>
              </a:rPr>
              <a:t>Naming Using Underscore(_)</a:t>
            </a:r>
            <a:endParaRPr lang="en-US" altLang="en-US" sz="4000" dirty="0">
              <a:latin typeface="Courier New" panose="02070309020205020404" pitchFamily="49" charset="0"/>
            </a:endParaRPr>
          </a:p>
        </p:txBody>
      </p:sp>
      <p:sp>
        <p:nvSpPr>
          <p:cNvPr id="117763" name="Rectangle 3">
            <a:extLst>
              <a:ext uri="{FF2B5EF4-FFF2-40B4-BE49-F238E27FC236}">
                <a16:creationId xmlns:a16="http://schemas.microsoft.com/office/drawing/2014/main" id="{6AEE1B8D-6FFF-B2C4-0471-FA74D92EA521}"/>
              </a:ext>
            </a:extLst>
          </p:cNvPr>
          <p:cNvSpPr>
            <a:spLocks noGrp="1" noChangeArrowheads="1"/>
          </p:cNvSpPr>
          <p:nvPr>
            <p:ph type="body" idx="4294967295"/>
          </p:nvPr>
        </p:nvSpPr>
        <p:spPr>
          <a:xfrm>
            <a:off x="228599" y="1066800"/>
            <a:ext cx="8686800" cy="4953000"/>
          </a:xfrm>
        </p:spPr>
        <p:txBody>
          <a:bodyPr/>
          <a:lstStyle/>
          <a:p>
            <a:pPr marL="457200" lvl="1" indent="-457200">
              <a:buFont typeface="+mj-lt"/>
              <a:buAutoNum type="arabicPeriod" startAt="2"/>
            </a:pPr>
            <a:r>
              <a:rPr lang="en-US" b="1" dirty="0" err="1">
                <a:solidFill>
                  <a:srgbClr val="05192D"/>
                </a:solidFill>
                <a:latin typeface="Studio-Feixen-Sans"/>
              </a:rPr>
              <a:t>single</a:t>
            </a:r>
            <a:r>
              <a:rPr lang="en-US" b="1" i="0" dirty="0" err="1">
                <a:solidFill>
                  <a:srgbClr val="05192D"/>
                </a:solidFill>
                <a:effectLst/>
                <a:latin typeface="Studio-Feixen-Sans"/>
              </a:rPr>
              <a:t>_post_underscore</a:t>
            </a:r>
            <a:r>
              <a:rPr lang="en-US" b="1" i="0" dirty="0">
                <a:solidFill>
                  <a:srgbClr val="05192D"/>
                </a:solidFill>
                <a:effectLst/>
                <a:latin typeface="Studio-Feixen-Sans"/>
              </a:rPr>
              <a:t> (name_)</a:t>
            </a:r>
          </a:p>
          <a:p>
            <a:pPr marL="342900" lvl="1" indent="-342900" algn="just"/>
            <a:r>
              <a:rPr lang="en-US" b="0" i="0" dirty="0">
                <a:solidFill>
                  <a:srgbClr val="05192D"/>
                </a:solidFill>
                <a:effectLst/>
                <a:latin typeface="Studio-Feixen-Sans"/>
              </a:rPr>
              <a:t>Sometimes if you want to use </a:t>
            </a:r>
            <a:r>
              <a:rPr lang="en-US" b="1" i="0" dirty="0">
                <a:solidFill>
                  <a:srgbClr val="05192D"/>
                </a:solidFill>
                <a:effectLst/>
                <a:latin typeface="Studio-Feixen-Sans"/>
              </a:rPr>
              <a:t>Python Keywords</a:t>
            </a:r>
            <a:r>
              <a:rPr lang="en-US" b="0" i="0" dirty="0">
                <a:solidFill>
                  <a:srgbClr val="05192D"/>
                </a:solidFill>
                <a:effectLst/>
                <a:latin typeface="Studio-Feixen-Sans"/>
              </a:rPr>
              <a:t> as a variable, function or class names, you can use this convention for that.</a:t>
            </a:r>
          </a:p>
          <a:p>
            <a:pPr marL="342900" lvl="1" indent="-342900" algn="just"/>
            <a:r>
              <a:rPr lang="en-US" b="0" i="0" dirty="0">
                <a:solidFill>
                  <a:srgbClr val="05192D"/>
                </a:solidFill>
                <a:effectLst/>
                <a:latin typeface="Studio-Feixen-Sans"/>
              </a:rPr>
              <a:t>You can avoid conflicts with the </a:t>
            </a:r>
            <a:r>
              <a:rPr lang="en-US" b="1" i="0" dirty="0">
                <a:solidFill>
                  <a:srgbClr val="05192D"/>
                </a:solidFill>
                <a:effectLst/>
                <a:latin typeface="Studio-Feixen-Sans"/>
              </a:rPr>
              <a:t>Python Keywords</a:t>
            </a:r>
            <a:r>
              <a:rPr lang="en-US" b="0" i="0" dirty="0">
                <a:solidFill>
                  <a:srgbClr val="05192D"/>
                </a:solidFill>
                <a:effectLst/>
                <a:latin typeface="Studio-Feixen-Sans"/>
              </a:rPr>
              <a:t> by adding an </a:t>
            </a:r>
            <a:r>
              <a:rPr lang="en-US" b="0" i="1" dirty="0">
                <a:solidFill>
                  <a:srgbClr val="05192D"/>
                </a:solidFill>
                <a:effectLst/>
                <a:latin typeface="Studio-Feixen-Sans"/>
              </a:rPr>
              <a:t>underscore</a:t>
            </a:r>
            <a:r>
              <a:rPr lang="en-US" b="0" i="0" dirty="0">
                <a:solidFill>
                  <a:srgbClr val="05192D"/>
                </a:solidFill>
                <a:effectLst/>
                <a:latin typeface="Studio-Feixen-Sans"/>
              </a:rPr>
              <a:t> at the end of the name which you want to use.</a:t>
            </a:r>
            <a:endParaRPr lang="en-US" b="1" i="0" dirty="0">
              <a:solidFill>
                <a:srgbClr val="05192D"/>
              </a:solidFill>
              <a:effectLst/>
              <a:latin typeface="Studio-Feixen-Sans"/>
            </a:endParaRPr>
          </a:p>
          <a:p>
            <a:pPr marL="0" lvl="1" indent="0">
              <a:buNone/>
            </a:pPr>
            <a:endParaRPr lang="en-US" b="1" i="0" dirty="0">
              <a:solidFill>
                <a:srgbClr val="05192D"/>
              </a:solidFill>
              <a:effectLst/>
              <a:latin typeface="Studio-Feixen-Sans"/>
            </a:endParaRPr>
          </a:p>
          <a:p>
            <a:pPr marL="0" lvl="1" indent="0">
              <a:buNone/>
            </a:pPr>
            <a:r>
              <a:rPr lang="en-US" b="1" i="0" dirty="0">
                <a:solidFill>
                  <a:srgbClr val="C00000"/>
                </a:solidFill>
                <a:effectLst/>
                <a:latin typeface="Studio-Feixen-Sans"/>
              </a:rPr>
              <a:t>Ex: </a:t>
            </a:r>
          </a:p>
        </p:txBody>
      </p:sp>
      <p:sp>
        <p:nvSpPr>
          <p:cNvPr id="3" name="Rectangle 2">
            <a:extLst>
              <a:ext uri="{FF2B5EF4-FFF2-40B4-BE49-F238E27FC236}">
                <a16:creationId xmlns:a16="http://schemas.microsoft.com/office/drawing/2014/main" id="{44EA59FA-3F1F-8858-76EB-827DC8EF5548}"/>
              </a:ext>
            </a:extLst>
          </p:cNvPr>
          <p:cNvSpPr/>
          <p:nvPr/>
        </p:nvSpPr>
        <p:spPr>
          <a:xfrm>
            <a:off x="0" y="5943600"/>
            <a:ext cx="2590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Picture 3">
            <a:extLst>
              <a:ext uri="{FF2B5EF4-FFF2-40B4-BE49-F238E27FC236}">
                <a16:creationId xmlns:a16="http://schemas.microsoft.com/office/drawing/2014/main" id="{6AC491A8-BBF9-ED47-252D-055C511050DC}"/>
              </a:ext>
            </a:extLst>
          </p:cNvPr>
          <p:cNvPicPr>
            <a:picLocks noChangeAspect="1"/>
          </p:cNvPicPr>
          <p:nvPr/>
        </p:nvPicPr>
        <p:blipFill>
          <a:blip r:embed="rId2"/>
          <a:stretch>
            <a:fillRect/>
          </a:stretch>
        </p:blipFill>
        <p:spPr>
          <a:xfrm>
            <a:off x="956778" y="3429000"/>
            <a:ext cx="3543300" cy="3086100"/>
          </a:xfrm>
          <a:prstGeom prst="rect">
            <a:avLst/>
          </a:prstGeom>
        </p:spPr>
      </p:pic>
      <p:sp>
        <p:nvSpPr>
          <p:cNvPr id="7" name="TextBox 6">
            <a:extLst>
              <a:ext uri="{FF2B5EF4-FFF2-40B4-BE49-F238E27FC236}">
                <a16:creationId xmlns:a16="http://schemas.microsoft.com/office/drawing/2014/main" id="{78B03295-0162-74DC-05CB-5383CF0D1FED}"/>
              </a:ext>
            </a:extLst>
          </p:cNvPr>
          <p:cNvSpPr txBox="1"/>
          <p:nvPr/>
        </p:nvSpPr>
        <p:spPr>
          <a:xfrm>
            <a:off x="4876800" y="4114800"/>
            <a:ext cx="3895918" cy="1631216"/>
          </a:xfrm>
          <a:prstGeom prst="rect">
            <a:avLst/>
          </a:prstGeom>
          <a:noFill/>
        </p:spPr>
        <p:txBody>
          <a:bodyPr wrap="square">
            <a:spAutoFit/>
          </a:bodyPr>
          <a:lstStyle/>
          <a:p>
            <a:pPr algn="just"/>
            <a:r>
              <a:rPr lang="en-US" sz="2000" b="0" i="1" dirty="0">
                <a:solidFill>
                  <a:srgbClr val="05192D"/>
                </a:solidFill>
                <a:effectLst/>
                <a:latin typeface="Studio-Feixen-Sans"/>
              </a:rPr>
              <a:t>Single Post Underscore</a:t>
            </a:r>
            <a:r>
              <a:rPr lang="en-US" sz="2000" b="0" i="0" dirty="0">
                <a:solidFill>
                  <a:srgbClr val="05192D"/>
                </a:solidFill>
                <a:effectLst/>
                <a:latin typeface="Studio-Feixen-Sans"/>
              </a:rPr>
              <a:t> is used for naming your variables as </a:t>
            </a:r>
            <a:r>
              <a:rPr lang="en-US" sz="2000" b="1" i="0" dirty="0">
                <a:solidFill>
                  <a:srgbClr val="05192D"/>
                </a:solidFill>
                <a:effectLst/>
                <a:latin typeface="Studio-Feixen-Sans"/>
              </a:rPr>
              <a:t>Python Keywords</a:t>
            </a:r>
            <a:r>
              <a:rPr lang="en-US" sz="2000" b="0" i="0" dirty="0">
                <a:solidFill>
                  <a:srgbClr val="05192D"/>
                </a:solidFill>
                <a:effectLst/>
                <a:latin typeface="Studio-Feixen-Sans"/>
              </a:rPr>
              <a:t> and to avoid the clashes by adding an underscore at last of your variable name.</a:t>
            </a:r>
            <a:endParaRPr lang="fr-FR" sz="2000" dirty="0"/>
          </a:p>
        </p:txBody>
      </p:sp>
    </p:spTree>
    <p:extLst>
      <p:ext uri="{BB962C8B-B14F-4D97-AF65-F5344CB8AC3E}">
        <p14:creationId xmlns:p14="http://schemas.microsoft.com/office/powerpoint/2010/main" val="232573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AE7B4D0-D534-3FC3-D8CE-C48887BCE061}"/>
              </a:ext>
            </a:extLst>
          </p:cNvPr>
          <p:cNvSpPr>
            <a:spLocks noGrp="1" noChangeArrowheads="1"/>
          </p:cNvSpPr>
          <p:nvPr>
            <p:ph type="title" idx="4294967295"/>
          </p:nvPr>
        </p:nvSpPr>
        <p:spPr>
          <a:xfrm>
            <a:off x="0" y="0"/>
            <a:ext cx="9144000" cy="1143000"/>
          </a:xfrm>
        </p:spPr>
        <p:txBody>
          <a:bodyPr/>
          <a:lstStyle/>
          <a:p>
            <a:r>
              <a:rPr lang="en-US" sz="4000" dirty="0">
                <a:latin typeface="Courier New" panose="02070309020205020404" pitchFamily="49" charset="0"/>
              </a:rPr>
              <a:t>Naming Using Underscore(_)</a:t>
            </a:r>
            <a:endParaRPr lang="en-US" altLang="en-US" sz="4000" dirty="0">
              <a:latin typeface="Courier New" panose="02070309020205020404" pitchFamily="49" charset="0"/>
            </a:endParaRPr>
          </a:p>
        </p:txBody>
      </p:sp>
      <p:sp>
        <p:nvSpPr>
          <p:cNvPr id="117763" name="Rectangle 3">
            <a:extLst>
              <a:ext uri="{FF2B5EF4-FFF2-40B4-BE49-F238E27FC236}">
                <a16:creationId xmlns:a16="http://schemas.microsoft.com/office/drawing/2014/main" id="{6AEE1B8D-6FFF-B2C4-0471-FA74D92EA521}"/>
              </a:ext>
            </a:extLst>
          </p:cNvPr>
          <p:cNvSpPr>
            <a:spLocks noGrp="1" noChangeArrowheads="1"/>
          </p:cNvSpPr>
          <p:nvPr>
            <p:ph type="body" idx="4294967295"/>
          </p:nvPr>
        </p:nvSpPr>
        <p:spPr>
          <a:xfrm>
            <a:off x="228599" y="1066800"/>
            <a:ext cx="8686800" cy="4953000"/>
          </a:xfrm>
        </p:spPr>
        <p:txBody>
          <a:bodyPr/>
          <a:lstStyle/>
          <a:p>
            <a:pPr marL="457200" lvl="1" indent="-457200">
              <a:buFont typeface="+mj-lt"/>
              <a:buAutoNum type="arabicPeriod" startAt="3"/>
            </a:pPr>
            <a:r>
              <a:rPr lang="en-US" b="1" dirty="0">
                <a:solidFill>
                  <a:srgbClr val="05192D"/>
                </a:solidFill>
                <a:latin typeface="Studio-Feixen-Sans"/>
              </a:rPr>
              <a:t>Double Pre Underscore </a:t>
            </a:r>
            <a:r>
              <a:rPr lang="en-US" b="1" i="0" dirty="0">
                <a:solidFill>
                  <a:srgbClr val="05192D"/>
                </a:solidFill>
                <a:effectLst/>
                <a:latin typeface="Studio-Feixen-Sans"/>
              </a:rPr>
              <a:t>(__name)</a:t>
            </a:r>
          </a:p>
          <a:p>
            <a:pPr marL="342900" lvl="1" indent="-342900" algn="just"/>
            <a:r>
              <a:rPr lang="en-US" b="0" i="1" dirty="0">
                <a:solidFill>
                  <a:srgbClr val="05192D"/>
                </a:solidFill>
                <a:effectLst/>
                <a:latin typeface="Studio-Feixen-Sans"/>
              </a:rPr>
              <a:t>Double Pre Underscores</a:t>
            </a:r>
            <a:r>
              <a:rPr lang="en-US" b="0" i="0" dirty="0">
                <a:solidFill>
                  <a:srgbClr val="05192D"/>
                </a:solidFill>
                <a:effectLst/>
                <a:latin typeface="Studio-Feixen-Sans"/>
              </a:rPr>
              <a:t> are used for the </a:t>
            </a:r>
            <a:r>
              <a:rPr lang="en-US" b="1" i="0" dirty="0">
                <a:solidFill>
                  <a:srgbClr val="05192D"/>
                </a:solidFill>
                <a:effectLst/>
                <a:latin typeface="Studio-Feixen-Sans"/>
              </a:rPr>
              <a:t>name mangling</a:t>
            </a:r>
            <a:r>
              <a:rPr lang="en-US" b="0" i="0" dirty="0">
                <a:solidFill>
                  <a:srgbClr val="05192D"/>
                </a:solidFill>
                <a:effectLst/>
                <a:latin typeface="Studio-Feixen-Sans"/>
              </a:rPr>
              <a:t>.</a:t>
            </a:r>
          </a:p>
          <a:p>
            <a:pPr marL="342900" lvl="1" indent="-342900" algn="just"/>
            <a:r>
              <a:rPr lang="en-US" b="1" i="1" dirty="0">
                <a:solidFill>
                  <a:srgbClr val="05192D"/>
                </a:solidFill>
                <a:effectLst/>
                <a:latin typeface="Studio-Feixen-Sans"/>
              </a:rPr>
              <a:t>Name Mangling</a:t>
            </a:r>
            <a:r>
              <a:rPr lang="en-US" b="0" i="0" dirty="0">
                <a:solidFill>
                  <a:srgbClr val="05192D"/>
                </a:solidFill>
                <a:effectLst/>
                <a:latin typeface="Studio-Feixen-Sans"/>
              </a:rPr>
              <a:t>:- interpreter of the </a:t>
            </a:r>
            <a:r>
              <a:rPr lang="en-US" b="1" i="0" dirty="0">
                <a:solidFill>
                  <a:srgbClr val="05192D"/>
                </a:solidFill>
                <a:effectLst/>
                <a:latin typeface="Studio-Feixen-Sans"/>
              </a:rPr>
              <a:t>Python</a:t>
            </a:r>
            <a:r>
              <a:rPr lang="en-US" b="0" i="0" dirty="0">
                <a:solidFill>
                  <a:srgbClr val="05192D"/>
                </a:solidFill>
                <a:effectLst/>
                <a:latin typeface="Studio-Feixen-Sans"/>
              </a:rPr>
              <a:t> alters the variable name in a way that it is challenging to clash when the class is inherited.</a:t>
            </a:r>
          </a:p>
          <a:p>
            <a:pPr marL="342900" lvl="1" indent="-342900" algn="just"/>
            <a:endParaRPr lang="en-US" b="1" i="0" dirty="0">
              <a:solidFill>
                <a:srgbClr val="05192D"/>
              </a:solidFill>
              <a:effectLst/>
              <a:latin typeface="Studio-Feixen-Sans"/>
            </a:endParaRPr>
          </a:p>
          <a:p>
            <a:pPr marL="0" lvl="1" indent="0">
              <a:buNone/>
            </a:pPr>
            <a:r>
              <a:rPr lang="en-US" b="1" i="0" dirty="0">
                <a:solidFill>
                  <a:srgbClr val="C00000"/>
                </a:solidFill>
                <a:effectLst/>
                <a:latin typeface="Studio-Feixen-Sans"/>
              </a:rPr>
              <a:t>Ex: </a:t>
            </a:r>
          </a:p>
        </p:txBody>
      </p:sp>
      <p:sp>
        <p:nvSpPr>
          <p:cNvPr id="3" name="Rectangle 2">
            <a:extLst>
              <a:ext uri="{FF2B5EF4-FFF2-40B4-BE49-F238E27FC236}">
                <a16:creationId xmlns:a16="http://schemas.microsoft.com/office/drawing/2014/main" id="{44EA59FA-3F1F-8858-76EB-827DC8EF5548}"/>
              </a:ext>
            </a:extLst>
          </p:cNvPr>
          <p:cNvSpPr/>
          <p:nvPr/>
        </p:nvSpPr>
        <p:spPr>
          <a:xfrm>
            <a:off x="0" y="5943600"/>
            <a:ext cx="2590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4">
            <a:extLst>
              <a:ext uri="{FF2B5EF4-FFF2-40B4-BE49-F238E27FC236}">
                <a16:creationId xmlns:a16="http://schemas.microsoft.com/office/drawing/2014/main" id="{2DBA5E48-22FF-DD5E-B0DB-AF601259E92F}"/>
              </a:ext>
            </a:extLst>
          </p:cNvPr>
          <p:cNvPicPr>
            <a:picLocks noChangeAspect="1"/>
          </p:cNvPicPr>
          <p:nvPr/>
        </p:nvPicPr>
        <p:blipFill>
          <a:blip r:embed="rId2"/>
          <a:stretch>
            <a:fillRect/>
          </a:stretch>
        </p:blipFill>
        <p:spPr>
          <a:xfrm>
            <a:off x="990600" y="3133725"/>
            <a:ext cx="2857500" cy="2657475"/>
          </a:xfrm>
          <a:prstGeom prst="rect">
            <a:avLst/>
          </a:prstGeom>
        </p:spPr>
      </p:pic>
      <p:sp>
        <p:nvSpPr>
          <p:cNvPr id="8" name="TextBox 7">
            <a:extLst>
              <a:ext uri="{FF2B5EF4-FFF2-40B4-BE49-F238E27FC236}">
                <a16:creationId xmlns:a16="http://schemas.microsoft.com/office/drawing/2014/main" id="{495ABA84-A52C-352B-9001-BD817A74E892}"/>
              </a:ext>
            </a:extLst>
          </p:cNvPr>
          <p:cNvSpPr txBox="1"/>
          <p:nvPr/>
        </p:nvSpPr>
        <p:spPr>
          <a:xfrm>
            <a:off x="4191000" y="2895600"/>
            <a:ext cx="4576664" cy="3447098"/>
          </a:xfrm>
          <a:prstGeom prst="rect">
            <a:avLst/>
          </a:prstGeom>
          <a:noFill/>
        </p:spPr>
        <p:txBody>
          <a:bodyPr wrap="square">
            <a:spAutoFit/>
          </a:bodyPr>
          <a:lstStyle/>
          <a:p>
            <a:pPr algn="just">
              <a:spcAft>
                <a:spcPts val="600"/>
              </a:spcAft>
            </a:pPr>
            <a:r>
              <a:rPr lang="en-US" b="0" i="0" dirty="0">
                <a:solidFill>
                  <a:srgbClr val="05192D"/>
                </a:solidFill>
                <a:effectLst/>
                <a:latin typeface="Studio-Feixen-Sans"/>
              </a:rPr>
              <a:t>This code returns all the attributes of the </a:t>
            </a:r>
            <a:r>
              <a:rPr lang="en-US" b="1" i="0" dirty="0">
                <a:solidFill>
                  <a:srgbClr val="05192D"/>
                </a:solidFill>
                <a:effectLst/>
                <a:latin typeface="Studio-Feixen-Sans"/>
              </a:rPr>
              <a:t>class</a:t>
            </a:r>
            <a:r>
              <a:rPr lang="en-US" b="0" i="0" dirty="0">
                <a:solidFill>
                  <a:srgbClr val="05192D"/>
                </a:solidFill>
                <a:effectLst/>
                <a:latin typeface="Studio-Feixen-Sans"/>
              </a:rPr>
              <a:t> object.</a:t>
            </a:r>
          </a:p>
          <a:p>
            <a:pPr marL="285750" indent="-285750" algn="l">
              <a:spcAft>
                <a:spcPts val="600"/>
              </a:spcAft>
              <a:buFont typeface="Arial" panose="020B0604020202020204" pitchFamily="34" charset="0"/>
              <a:buChar char="•"/>
            </a:pPr>
            <a:r>
              <a:rPr lang="en-US" b="1" i="0" dirty="0" err="1">
                <a:solidFill>
                  <a:srgbClr val="05192D"/>
                </a:solidFill>
                <a:effectLst/>
                <a:latin typeface="Studio-Feixen-Sans"/>
              </a:rPr>
              <a:t>self.a</a:t>
            </a:r>
            <a:r>
              <a:rPr lang="en-US" b="0" i="0" dirty="0">
                <a:solidFill>
                  <a:srgbClr val="05192D"/>
                </a:solidFill>
                <a:effectLst/>
                <a:latin typeface="Studio-Feixen-Sans"/>
              </a:rPr>
              <a:t> variable appears in the list without any change.</a:t>
            </a:r>
          </a:p>
          <a:p>
            <a:pPr marL="285750" indent="-285750" algn="l">
              <a:spcAft>
                <a:spcPts val="600"/>
              </a:spcAft>
              <a:buFont typeface="Arial" panose="020B0604020202020204" pitchFamily="34" charset="0"/>
              <a:buChar char="•"/>
            </a:pPr>
            <a:r>
              <a:rPr lang="en-US" b="1" i="0" dirty="0" err="1">
                <a:solidFill>
                  <a:srgbClr val="05192D"/>
                </a:solidFill>
                <a:effectLst/>
                <a:latin typeface="Studio-Feixen-Sans"/>
              </a:rPr>
              <a:t>self._b</a:t>
            </a:r>
            <a:r>
              <a:rPr lang="en-US" b="0" i="0" dirty="0">
                <a:solidFill>
                  <a:srgbClr val="05192D"/>
                </a:solidFill>
                <a:effectLst/>
                <a:latin typeface="Studio-Feixen-Sans"/>
              </a:rPr>
              <a:t> Variable also appears in the list without any change.</a:t>
            </a:r>
            <a:endParaRPr lang="fr-FR" dirty="0"/>
          </a:p>
          <a:p>
            <a:pPr marL="285750" indent="-285750" algn="l">
              <a:spcAft>
                <a:spcPts val="600"/>
              </a:spcAft>
              <a:buFont typeface="Arial" panose="020B0604020202020204" pitchFamily="34" charset="0"/>
              <a:buChar char="•"/>
            </a:pPr>
            <a:r>
              <a:rPr lang="en-US" b="0" i="0" dirty="0">
                <a:solidFill>
                  <a:srgbClr val="05192D"/>
                </a:solidFill>
                <a:effectLst/>
                <a:latin typeface="Studio-Feixen-Sans"/>
              </a:rPr>
              <a:t>Is there </a:t>
            </a:r>
            <a:r>
              <a:rPr lang="en-US" b="1" i="0" dirty="0" err="1">
                <a:solidFill>
                  <a:srgbClr val="05192D"/>
                </a:solidFill>
                <a:effectLst/>
                <a:latin typeface="Studio-Feixen-Sans"/>
              </a:rPr>
              <a:t>self.__c</a:t>
            </a:r>
            <a:r>
              <a:rPr lang="en-US" b="0" i="0" dirty="0">
                <a:solidFill>
                  <a:srgbClr val="05192D"/>
                </a:solidFill>
                <a:effectLst/>
                <a:latin typeface="Studio-Feixen-Sans"/>
              </a:rPr>
              <a:t> variable in the list?</a:t>
            </a:r>
          </a:p>
          <a:p>
            <a:pPr marL="742950" lvl="1" indent="-285750">
              <a:spcAft>
                <a:spcPts val="600"/>
              </a:spcAft>
              <a:buFont typeface="Arial" panose="020B0604020202020204" pitchFamily="34" charset="0"/>
              <a:buChar char="•"/>
            </a:pPr>
            <a:r>
              <a:rPr lang="en-US" b="0" i="0" dirty="0">
                <a:solidFill>
                  <a:srgbClr val="05192D"/>
                </a:solidFill>
                <a:effectLst/>
                <a:latin typeface="Studio-Feixen-Sans"/>
              </a:rPr>
              <a:t>If you carefully look at the attributes list, you will find an attribute called </a:t>
            </a:r>
            <a:r>
              <a:rPr lang="en-US" b="1" i="0" dirty="0">
                <a:solidFill>
                  <a:srgbClr val="05192D"/>
                </a:solidFill>
                <a:effectLst/>
                <a:latin typeface="Studio-Feixen-Sans"/>
              </a:rPr>
              <a:t>_</a:t>
            </a:r>
            <a:r>
              <a:rPr lang="en-US" b="1" i="0" dirty="0" err="1">
                <a:solidFill>
                  <a:srgbClr val="05192D"/>
                </a:solidFill>
                <a:effectLst/>
                <a:latin typeface="Studio-Feixen-Sans"/>
              </a:rPr>
              <a:t>Sample__c</a:t>
            </a:r>
            <a:r>
              <a:rPr lang="en-US" b="0" i="0" dirty="0">
                <a:solidFill>
                  <a:srgbClr val="05192D"/>
                </a:solidFill>
                <a:effectLst/>
                <a:latin typeface="Studio-Feixen-Sans"/>
              </a:rPr>
              <a:t>. This is the </a:t>
            </a:r>
            <a:r>
              <a:rPr lang="en-US" b="1" i="0" dirty="0">
                <a:solidFill>
                  <a:srgbClr val="05192D"/>
                </a:solidFill>
                <a:effectLst/>
                <a:latin typeface="Studio-Feixen-Sans"/>
              </a:rPr>
              <a:t>name mangling</a:t>
            </a:r>
            <a:r>
              <a:rPr lang="en-US" b="0" i="0" dirty="0">
                <a:solidFill>
                  <a:srgbClr val="05192D"/>
                </a:solidFill>
                <a:effectLst/>
                <a:latin typeface="Studio-Feixen-Sans"/>
              </a:rPr>
              <a:t>.</a:t>
            </a:r>
          </a:p>
        </p:txBody>
      </p:sp>
    </p:spTree>
    <p:extLst>
      <p:ext uri="{BB962C8B-B14F-4D97-AF65-F5344CB8AC3E}">
        <p14:creationId xmlns:p14="http://schemas.microsoft.com/office/powerpoint/2010/main" val="672468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2417086F-DABF-6D34-B82A-BEBDE1730E2E}"/>
              </a:ext>
            </a:extLst>
          </p:cNvPr>
          <p:cNvSpPr>
            <a:spLocks noGrp="1" noChangeArrowheads="1"/>
          </p:cNvSpPr>
          <p:nvPr>
            <p:ph type="title" idx="4294967295"/>
          </p:nvPr>
        </p:nvSpPr>
        <p:spPr/>
        <p:txBody>
          <a:bodyPr/>
          <a:lstStyle/>
          <a:p>
            <a:r>
              <a:rPr lang="en-US" altLang="en-US"/>
              <a:t>OOP, Defining a Class</a:t>
            </a:r>
          </a:p>
        </p:txBody>
      </p:sp>
      <p:sp>
        <p:nvSpPr>
          <p:cNvPr id="105475" name="Rectangle 3">
            <a:extLst>
              <a:ext uri="{FF2B5EF4-FFF2-40B4-BE49-F238E27FC236}">
                <a16:creationId xmlns:a16="http://schemas.microsoft.com/office/drawing/2014/main" id="{0E78095B-1D51-6B5A-4C39-C86DB5FD0ADF}"/>
              </a:ext>
            </a:extLst>
          </p:cNvPr>
          <p:cNvSpPr>
            <a:spLocks noGrp="1" noChangeArrowheads="1"/>
          </p:cNvSpPr>
          <p:nvPr>
            <p:ph type="body" idx="4294967295"/>
          </p:nvPr>
        </p:nvSpPr>
        <p:spPr/>
        <p:txBody>
          <a:bodyPr/>
          <a:lstStyle/>
          <a:p>
            <a:pPr>
              <a:lnSpc>
                <a:spcPct val="110000"/>
              </a:lnSpc>
            </a:pPr>
            <a:r>
              <a:rPr lang="en-US" altLang="en-US"/>
              <a:t>Python was built as a procedural language</a:t>
            </a:r>
          </a:p>
          <a:p>
            <a:pPr lvl="1">
              <a:lnSpc>
                <a:spcPct val="110000"/>
              </a:lnSpc>
            </a:pPr>
            <a:r>
              <a:rPr lang="en-US" altLang="en-US"/>
              <a:t>OOP exists and works fine, but feels a bit more "tacked on"</a:t>
            </a:r>
          </a:p>
          <a:p>
            <a:pPr lvl="1">
              <a:lnSpc>
                <a:spcPct val="110000"/>
              </a:lnSpc>
            </a:pPr>
            <a:r>
              <a:rPr lang="en-US" altLang="en-US"/>
              <a:t>Java probably does classes better than Python (gasp)</a:t>
            </a:r>
          </a:p>
          <a:p>
            <a:pPr lvl="1">
              <a:lnSpc>
                <a:spcPct val="110000"/>
              </a:lnSpc>
            </a:pPr>
            <a:endParaRPr lang="en-US" altLang="en-US"/>
          </a:p>
          <a:p>
            <a:pPr>
              <a:lnSpc>
                <a:spcPct val="110000"/>
              </a:lnSpc>
            </a:pPr>
            <a:r>
              <a:rPr lang="en-US" altLang="en-US" sz="2300"/>
              <a:t>Declaring a class:</a:t>
            </a:r>
          </a:p>
          <a:p>
            <a:pPr lvl="1">
              <a:lnSpc>
                <a:spcPct val="110000"/>
              </a:lnSpc>
              <a:buFontTx/>
              <a:buNone/>
            </a:pPr>
            <a:endParaRPr lang="en-US" altLang="en-US" sz="800"/>
          </a:p>
          <a:p>
            <a:pPr>
              <a:lnSpc>
                <a:spcPct val="80000"/>
              </a:lnSpc>
              <a:buFontTx/>
              <a:buNone/>
            </a:pPr>
            <a:r>
              <a:rPr lang="en-US" altLang="en-US">
                <a:latin typeface="Courier New" panose="02070309020205020404" pitchFamily="49" charset="0"/>
              </a:rPr>
              <a:t>	class </a:t>
            </a:r>
            <a:r>
              <a:rPr lang="en-US" altLang="en-US" b="1"/>
              <a:t>name</a:t>
            </a:r>
            <a:r>
              <a:rPr lang="en-US" altLang="en-US">
                <a:latin typeface="Courier New" panose="02070309020205020404" pitchFamily="49" charset="0"/>
              </a:rPr>
              <a:t>:</a:t>
            </a:r>
          </a:p>
          <a:p>
            <a:pPr>
              <a:lnSpc>
                <a:spcPct val="80000"/>
              </a:lnSpc>
              <a:buFontTx/>
              <a:buNone/>
            </a:pPr>
            <a:r>
              <a:rPr lang="en-US" altLang="en-US">
                <a:latin typeface="Courier New" panose="02070309020205020404" pitchFamily="49" charset="0"/>
              </a:rPr>
              <a:t>	    </a:t>
            </a:r>
            <a:r>
              <a:rPr lang="en-US" altLang="en-US" b="1"/>
              <a:t>statements</a:t>
            </a:r>
          </a:p>
        </p:txBody>
      </p:sp>
    </p:spTree>
    <p:extLst>
      <p:ext uri="{BB962C8B-B14F-4D97-AF65-F5344CB8AC3E}">
        <p14:creationId xmlns:p14="http://schemas.microsoft.com/office/powerpoint/2010/main" val="92705508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AE7B4D0-D534-3FC3-D8CE-C48887BCE061}"/>
              </a:ext>
            </a:extLst>
          </p:cNvPr>
          <p:cNvSpPr>
            <a:spLocks noGrp="1" noChangeArrowheads="1"/>
          </p:cNvSpPr>
          <p:nvPr>
            <p:ph type="title" idx="4294967295"/>
          </p:nvPr>
        </p:nvSpPr>
        <p:spPr>
          <a:xfrm>
            <a:off x="0" y="0"/>
            <a:ext cx="9144000" cy="1143000"/>
          </a:xfrm>
        </p:spPr>
        <p:txBody>
          <a:bodyPr/>
          <a:lstStyle/>
          <a:p>
            <a:r>
              <a:rPr lang="en-US" sz="4000" dirty="0">
                <a:latin typeface="Courier New" panose="02070309020205020404" pitchFamily="49" charset="0"/>
              </a:rPr>
              <a:t>Naming Using Underscore(_)</a:t>
            </a:r>
            <a:endParaRPr lang="en-US" altLang="en-US" sz="4000" dirty="0">
              <a:latin typeface="Courier New" panose="02070309020205020404" pitchFamily="49" charset="0"/>
            </a:endParaRPr>
          </a:p>
        </p:txBody>
      </p:sp>
      <p:sp>
        <p:nvSpPr>
          <p:cNvPr id="117763" name="Rectangle 3">
            <a:extLst>
              <a:ext uri="{FF2B5EF4-FFF2-40B4-BE49-F238E27FC236}">
                <a16:creationId xmlns:a16="http://schemas.microsoft.com/office/drawing/2014/main" id="{6AEE1B8D-6FFF-B2C4-0471-FA74D92EA521}"/>
              </a:ext>
            </a:extLst>
          </p:cNvPr>
          <p:cNvSpPr>
            <a:spLocks noGrp="1" noChangeArrowheads="1"/>
          </p:cNvSpPr>
          <p:nvPr>
            <p:ph type="body" idx="4294967295"/>
          </p:nvPr>
        </p:nvSpPr>
        <p:spPr>
          <a:xfrm>
            <a:off x="228599" y="1066800"/>
            <a:ext cx="8686800" cy="4953000"/>
          </a:xfrm>
        </p:spPr>
        <p:txBody>
          <a:bodyPr/>
          <a:lstStyle/>
          <a:p>
            <a:pPr marL="457200" lvl="1" indent="-457200">
              <a:buFont typeface="+mj-lt"/>
              <a:buAutoNum type="arabicPeriod" startAt="3"/>
            </a:pPr>
            <a:r>
              <a:rPr lang="en-US" b="1" dirty="0">
                <a:solidFill>
                  <a:srgbClr val="05192D"/>
                </a:solidFill>
                <a:latin typeface="Studio-Feixen-Sans"/>
              </a:rPr>
              <a:t>Double Pre Underscore </a:t>
            </a:r>
            <a:r>
              <a:rPr lang="en-US" b="1" i="0" dirty="0">
                <a:solidFill>
                  <a:srgbClr val="05192D"/>
                </a:solidFill>
                <a:effectLst/>
                <a:latin typeface="Studio-Feixen-Sans"/>
              </a:rPr>
              <a:t>cont...</a:t>
            </a:r>
          </a:p>
          <a:p>
            <a:pPr marL="342900" lvl="1" indent="-342900" algn="just"/>
            <a:r>
              <a:rPr lang="en-US" b="0" i="0" dirty="0">
                <a:solidFill>
                  <a:srgbClr val="05192D"/>
                </a:solidFill>
                <a:effectLst/>
                <a:latin typeface="Studio-Feixen-Sans"/>
              </a:rPr>
              <a:t>Let's create another </a:t>
            </a:r>
            <a:r>
              <a:rPr lang="en-US" b="1" i="0" dirty="0">
                <a:solidFill>
                  <a:srgbClr val="05192D"/>
                </a:solidFill>
                <a:effectLst/>
                <a:latin typeface="Studio-Feixen-Sans"/>
              </a:rPr>
              <a:t>class</a:t>
            </a:r>
            <a:r>
              <a:rPr lang="en-US" b="0" i="0" dirty="0">
                <a:solidFill>
                  <a:srgbClr val="05192D"/>
                </a:solidFill>
                <a:effectLst/>
                <a:latin typeface="Studio-Feixen-Sans"/>
              </a:rPr>
              <a:t> by </a:t>
            </a:r>
            <a:r>
              <a:rPr lang="en-US" b="1" i="0" dirty="0">
                <a:solidFill>
                  <a:srgbClr val="05192D"/>
                </a:solidFill>
                <a:effectLst/>
                <a:latin typeface="Studio-Feixen-Sans"/>
              </a:rPr>
              <a:t>inheriting Sample</a:t>
            </a:r>
            <a:r>
              <a:rPr lang="en-US" b="0" i="0" dirty="0">
                <a:solidFill>
                  <a:srgbClr val="05192D"/>
                </a:solidFill>
                <a:effectLst/>
                <a:latin typeface="Studio-Feixen-Sans"/>
              </a:rPr>
              <a:t> class to see how overriding works.</a:t>
            </a:r>
            <a:endParaRPr lang="en-US" b="1" i="0" dirty="0">
              <a:solidFill>
                <a:srgbClr val="05192D"/>
              </a:solidFill>
              <a:effectLst/>
              <a:latin typeface="Studio-Feixen-Sans"/>
            </a:endParaRPr>
          </a:p>
          <a:p>
            <a:pPr marL="0" lvl="1" indent="0">
              <a:buNone/>
            </a:pPr>
            <a:r>
              <a:rPr lang="en-US" b="1" i="0" dirty="0">
                <a:solidFill>
                  <a:srgbClr val="C00000"/>
                </a:solidFill>
                <a:effectLst/>
                <a:latin typeface="Studio-Feixen-Sans"/>
              </a:rPr>
              <a:t>Ex: </a:t>
            </a:r>
          </a:p>
        </p:txBody>
      </p:sp>
      <p:sp>
        <p:nvSpPr>
          <p:cNvPr id="3" name="Rectangle 2">
            <a:extLst>
              <a:ext uri="{FF2B5EF4-FFF2-40B4-BE49-F238E27FC236}">
                <a16:creationId xmlns:a16="http://schemas.microsoft.com/office/drawing/2014/main" id="{44EA59FA-3F1F-8858-76EB-827DC8EF5548}"/>
              </a:ext>
            </a:extLst>
          </p:cNvPr>
          <p:cNvSpPr/>
          <p:nvPr/>
        </p:nvSpPr>
        <p:spPr>
          <a:xfrm>
            <a:off x="0" y="5943600"/>
            <a:ext cx="2590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Picture 3">
            <a:extLst>
              <a:ext uri="{FF2B5EF4-FFF2-40B4-BE49-F238E27FC236}">
                <a16:creationId xmlns:a16="http://schemas.microsoft.com/office/drawing/2014/main" id="{53548D15-B0F0-F211-6D1E-228859A188F5}"/>
              </a:ext>
            </a:extLst>
          </p:cNvPr>
          <p:cNvPicPr>
            <a:picLocks noChangeAspect="1"/>
          </p:cNvPicPr>
          <p:nvPr/>
        </p:nvPicPr>
        <p:blipFill>
          <a:blip r:embed="rId2"/>
          <a:stretch>
            <a:fillRect/>
          </a:stretch>
        </p:blipFill>
        <p:spPr>
          <a:xfrm>
            <a:off x="734979" y="2590800"/>
            <a:ext cx="3838575" cy="3600450"/>
          </a:xfrm>
          <a:prstGeom prst="rect">
            <a:avLst/>
          </a:prstGeom>
        </p:spPr>
      </p:pic>
      <p:pic>
        <p:nvPicPr>
          <p:cNvPr id="7" name="Picture 6">
            <a:extLst>
              <a:ext uri="{FF2B5EF4-FFF2-40B4-BE49-F238E27FC236}">
                <a16:creationId xmlns:a16="http://schemas.microsoft.com/office/drawing/2014/main" id="{A24B9CAB-CAD1-4F8C-7D74-A245710FB47A}"/>
              </a:ext>
            </a:extLst>
          </p:cNvPr>
          <p:cNvPicPr>
            <a:picLocks noChangeAspect="1"/>
          </p:cNvPicPr>
          <p:nvPr/>
        </p:nvPicPr>
        <p:blipFill>
          <a:blip r:embed="rId3"/>
          <a:stretch>
            <a:fillRect/>
          </a:stretch>
        </p:blipFill>
        <p:spPr>
          <a:xfrm>
            <a:off x="5072158" y="2590800"/>
            <a:ext cx="3486150" cy="495300"/>
          </a:xfrm>
          <a:prstGeom prst="rect">
            <a:avLst/>
          </a:prstGeom>
        </p:spPr>
      </p:pic>
    </p:spTree>
    <p:extLst>
      <p:ext uri="{BB962C8B-B14F-4D97-AF65-F5344CB8AC3E}">
        <p14:creationId xmlns:p14="http://schemas.microsoft.com/office/powerpoint/2010/main" val="478320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AE7B4D0-D534-3FC3-D8CE-C48887BCE061}"/>
              </a:ext>
            </a:extLst>
          </p:cNvPr>
          <p:cNvSpPr>
            <a:spLocks noGrp="1" noChangeArrowheads="1"/>
          </p:cNvSpPr>
          <p:nvPr>
            <p:ph type="title" idx="4294967295"/>
          </p:nvPr>
        </p:nvSpPr>
        <p:spPr>
          <a:xfrm>
            <a:off x="0" y="0"/>
            <a:ext cx="9144000" cy="1143000"/>
          </a:xfrm>
        </p:spPr>
        <p:txBody>
          <a:bodyPr/>
          <a:lstStyle/>
          <a:p>
            <a:r>
              <a:rPr lang="en-US" sz="4000" dirty="0">
                <a:latin typeface="Courier New" panose="02070309020205020404" pitchFamily="49" charset="0"/>
              </a:rPr>
              <a:t>Naming Using Underscore(_)</a:t>
            </a:r>
            <a:endParaRPr lang="en-US" altLang="en-US" sz="4000" dirty="0">
              <a:latin typeface="Courier New" panose="02070309020205020404" pitchFamily="49" charset="0"/>
            </a:endParaRPr>
          </a:p>
        </p:txBody>
      </p:sp>
      <p:sp>
        <p:nvSpPr>
          <p:cNvPr id="117763" name="Rectangle 3">
            <a:extLst>
              <a:ext uri="{FF2B5EF4-FFF2-40B4-BE49-F238E27FC236}">
                <a16:creationId xmlns:a16="http://schemas.microsoft.com/office/drawing/2014/main" id="{6AEE1B8D-6FFF-B2C4-0471-FA74D92EA521}"/>
              </a:ext>
            </a:extLst>
          </p:cNvPr>
          <p:cNvSpPr>
            <a:spLocks noGrp="1" noChangeArrowheads="1"/>
          </p:cNvSpPr>
          <p:nvPr>
            <p:ph type="body" idx="4294967295"/>
          </p:nvPr>
        </p:nvSpPr>
        <p:spPr>
          <a:xfrm>
            <a:off x="228599" y="1066800"/>
            <a:ext cx="8686800" cy="4953000"/>
          </a:xfrm>
        </p:spPr>
        <p:txBody>
          <a:bodyPr/>
          <a:lstStyle/>
          <a:p>
            <a:pPr marL="457200" lvl="1" indent="-457200">
              <a:buFont typeface="+mj-lt"/>
              <a:buAutoNum type="arabicPeriod" startAt="3"/>
            </a:pPr>
            <a:r>
              <a:rPr lang="en-US" b="1" dirty="0">
                <a:solidFill>
                  <a:srgbClr val="05192D"/>
                </a:solidFill>
                <a:latin typeface="Studio-Feixen-Sans"/>
              </a:rPr>
              <a:t>Double Pre Underscore </a:t>
            </a:r>
            <a:r>
              <a:rPr lang="en-US" b="1" i="0" dirty="0">
                <a:solidFill>
                  <a:srgbClr val="05192D"/>
                </a:solidFill>
                <a:effectLst/>
                <a:latin typeface="Studio-Feixen-Sans"/>
              </a:rPr>
              <a:t>cont...</a:t>
            </a:r>
          </a:p>
          <a:p>
            <a:pPr marL="342900" lvl="1" indent="-342900" algn="just"/>
            <a:r>
              <a:rPr lang="en-US" b="0" i="0" dirty="0">
                <a:solidFill>
                  <a:srgbClr val="05192D"/>
                </a:solidFill>
                <a:effectLst/>
                <a:latin typeface="Studio-Feixen-Sans"/>
              </a:rPr>
              <a:t>Can access the </a:t>
            </a:r>
            <a:r>
              <a:rPr lang="en-US" b="1" i="0" dirty="0">
                <a:solidFill>
                  <a:srgbClr val="05192D"/>
                </a:solidFill>
                <a:effectLst/>
                <a:latin typeface="Studio-Feixen-Sans"/>
              </a:rPr>
              <a:t>Double Pre Underscore</a:t>
            </a:r>
            <a:r>
              <a:rPr lang="en-US" b="0" i="0" dirty="0">
                <a:solidFill>
                  <a:srgbClr val="05192D"/>
                </a:solidFill>
                <a:effectLst/>
                <a:latin typeface="Studio-Feixen-Sans"/>
              </a:rPr>
              <a:t> variables using methods in the class</a:t>
            </a:r>
            <a:endParaRPr lang="en-US" b="1" i="0" dirty="0">
              <a:solidFill>
                <a:srgbClr val="05192D"/>
              </a:solidFill>
              <a:effectLst/>
              <a:latin typeface="Studio-Feixen-Sans"/>
            </a:endParaRPr>
          </a:p>
          <a:p>
            <a:pPr marL="0" lvl="1" indent="0">
              <a:buNone/>
            </a:pPr>
            <a:r>
              <a:rPr lang="en-US" b="1" i="0" dirty="0">
                <a:solidFill>
                  <a:srgbClr val="C00000"/>
                </a:solidFill>
                <a:effectLst/>
                <a:latin typeface="Studio-Feixen-Sans"/>
              </a:rPr>
              <a:t>Ex: </a:t>
            </a:r>
          </a:p>
        </p:txBody>
      </p:sp>
      <p:sp>
        <p:nvSpPr>
          <p:cNvPr id="3" name="Rectangle 2">
            <a:extLst>
              <a:ext uri="{FF2B5EF4-FFF2-40B4-BE49-F238E27FC236}">
                <a16:creationId xmlns:a16="http://schemas.microsoft.com/office/drawing/2014/main" id="{44EA59FA-3F1F-8858-76EB-827DC8EF5548}"/>
              </a:ext>
            </a:extLst>
          </p:cNvPr>
          <p:cNvSpPr/>
          <p:nvPr/>
        </p:nvSpPr>
        <p:spPr>
          <a:xfrm>
            <a:off x="0" y="5943600"/>
            <a:ext cx="2590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7">
            <a:extLst>
              <a:ext uri="{FF2B5EF4-FFF2-40B4-BE49-F238E27FC236}">
                <a16:creationId xmlns:a16="http://schemas.microsoft.com/office/drawing/2014/main" id="{911B7823-C417-121F-8D62-DE010EA5B793}"/>
              </a:ext>
            </a:extLst>
          </p:cNvPr>
          <p:cNvPicPr>
            <a:picLocks noChangeAspect="1"/>
          </p:cNvPicPr>
          <p:nvPr/>
        </p:nvPicPr>
        <p:blipFill>
          <a:blip r:embed="rId2"/>
          <a:stretch>
            <a:fillRect/>
          </a:stretch>
        </p:blipFill>
        <p:spPr>
          <a:xfrm>
            <a:off x="657223" y="2819400"/>
            <a:ext cx="8486775" cy="3524250"/>
          </a:xfrm>
          <a:prstGeom prst="rect">
            <a:avLst/>
          </a:prstGeom>
        </p:spPr>
      </p:pic>
    </p:spTree>
    <p:extLst>
      <p:ext uri="{BB962C8B-B14F-4D97-AF65-F5344CB8AC3E}">
        <p14:creationId xmlns:p14="http://schemas.microsoft.com/office/powerpoint/2010/main" val="3402208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AE7B4D0-D534-3FC3-D8CE-C48887BCE061}"/>
              </a:ext>
            </a:extLst>
          </p:cNvPr>
          <p:cNvSpPr>
            <a:spLocks noGrp="1" noChangeArrowheads="1"/>
          </p:cNvSpPr>
          <p:nvPr>
            <p:ph type="title" idx="4294967295"/>
          </p:nvPr>
        </p:nvSpPr>
        <p:spPr>
          <a:xfrm>
            <a:off x="0" y="0"/>
            <a:ext cx="9144000" cy="1143000"/>
          </a:xfrm>
        </p:spPr>
        <p:txBody>
          <a:bodyPr/>
          <a:lstStyle/>
          <a:p>
            <a:r>
              <a:rPr lang="en-US" sz="4000" dirty="0">
                <a:latin typeface="Courier New" panose="02070309020205020404" pitchFamily="49" charset="0"/>
              </a:rPr>
              <a:t>Naming Using Underscore(_)</a:t>
            </a:r>
            <a:endParaRPr lang="en-US" altLang="en-US" sz="4000" dirty="0">
              <a:latin typeface="Courier New" panose="02070309020205020404" pitchFamily="49" charset="0"/>
            </a:endParaRPr>
          </a:p>
        </p:txBody>
      </p:sp>
      <p:sp>
        <p:nvSpPr>
          <p:cNvPr id="117763" name="Rectangle 3">
            <a:extLst>
              <a:ext uri="{FF2B5EF4-FFF2-40B4-BE49-F238E27FC236}">
                <a16:creationId xmlns:a16="http://schemas.microsoft.com/office/drawing/2014/main" id="{6AEE1B8D-6FFF-B2C4-0471-FA74D92EA521}"/>
              </a:ext>
            </a:extLst>
          </p:cNvPr>
          <p:cNvSpPr>
            <a:spLocks noGrp="1" noChangeArrowheads="1"/>
          </p:cNvSpPr>
          <p:nvPr>
            <p:ph type="body" idx="4294967295"/>
          </p:nvPr>
        </p:nvSpPr>
        <p:spPr>
          <a:xfrm>
            <a:off x="228599" y="1066800"/>
            <a:ext cx="8686800" cy="4953000"/>
          </a:xfrm>
        </p:spPr>
        <p:txBody>
          <a:bodyPr/>
          <a:lstStyle/>
          <a:p>
            <a:pPr marL="457200" lvl="1" indent="-457200">
              <a:buFont typeface="+mj-lt"/>
              <a:buAutoNum type="arabicPeriod" startAt="3"/>
            </a:pPr>
            <a:r>
              <a:rPr lang="en-US" b="1" dirty="0">
                <a:solidFill>
                  <a:srgbClr val="05192D"/>
                </a:solidFill>
                <a:latin typeface="Studio-Feixen-Sans"/>
              </a:rPr>
              <a:t>Double Pre Underscore </a:t>
            </a:r>
            <a:r>
              <a:rPr lang="en-US" b="1" i="0" dirty="0">
                <a:solidFill>
                  <a:srgbClr val="05192D"/>
                </a:solidFill>
                <a:effectLst/>
                <a:latin typeface="Studio-Feixen-Sans"/>
              </a:rPr>
              <a:t>cont...</a:t>
            </a:r>
          </a:p>
          <a:p>
            <a:pPr marL="342900" lvl="1" indent="-342900" algn="just"/>
            <a:r>
              <a:rPr lang="en-US" b="0" i="0" dirty="0">
                <a:solidFill>
                  <a:srgbClr val="05192D"/>
                </a:solidFill>
                <a:effectLst/>
                <a:latin typeface="Studio-Feixen-Sans"/>
              </a:rPr>
              <a:t>Can also use the </a:t>
            </a:r>
            <a:r>
              <a:rPr lang="en-US" b="1" i="0" dirty="0">
                <a:solidFill>
                  <a:srgbClr val="05192D"/>
                </a:solidFill>
                <a:effectLst/>
                <a:latin typeface="Studio-Feixen-Sans"/>
              </a:rPr>
              <a:t>Double Pre Underscore</a:t>
            </a:r>
            <a:r>
              <a:rPr lang="en-US" b="0" i="0" dirty="0">
                <a:solidFill>
                  <a:srgbClr val="05192D"/>
                </a:solidFill>
                <a:effectLst/>
                <a:latin typeface="Studio-Feixen-Sans"/>
              </a:rPr>
              <a:t> for the </a:t>
            </a:r>
            <a:r>
              <a:rPr lang="en-US" b="0" i="1" dirty="0">
                <a:solidFill>
                  <a:srgbClr val="05192D"/>
                </a:solidFill>
                <a:effectLst/>
                <a:latin typeface="Studio-Feixen-Sans"/>
              </a:rPr>
              <a:t>method</a:t>
            </a:r>
            <a:r>
              <a:rPr lang="en-US" b="0" i="0" dirty="0">
                <a:solidFill>
                  <a:srgbClr val="05192D"/>
                </a:solidFill>
                <a:effectLst/>
                <a:latin typeface="Studio-Feixen-Sans"/>
              </a:rPr>
              <a:t> names.</a:t>
            </a:r>
          </a:p>
          <a:p>
            <a:pPr marL="0" lvl="1" indent="0" algn="just">
              <a:buNone/>
            </a:pPr>
            <a:r>
              <a:rPr lang="en-US" b="1" i="0" dirty="0">
                <a:solidFill>
                  <a:srgbClr val="C00000"/>
                </a:solidFill>
                <a:effectLst/>
                <a:latin typeface="Studio-Feixen-Sans"/>
              </a:rPr>
              <a:t>Ex: </a:t>
            </a:r>
          </a:p>
        </p:txBody>
      </p:sp>
      <p:sp>
        <p:nvSpPr>
          <p:cNvPr id="3" name="Rectangle 2">
            <a:extLst>
              <a:ext uri="{FF2B5EF4-FFF2-40B4-BE49-F238E27FC236}">
                <a16:creationId xmlns:a16="http://schemas.microsoft.com/office/drawing/2014/main" id="{44EA59FA-3F1F-8858-76EB-827DC8EF5548}"/>
              </a:ext>
            </a:extLst>
          </p:cNvPr>
          <p:cNvSpPr/>
          <p:nvPr/>
        </p:nvSpPr>
        <p:spPr>
          <a:xfrm>
            <a:off x="0" y="5943600"/>
            <a:ext cx="2590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Picture 3">
            <a:extLst>
              <a:ext uri="{FF2B5EF4-FFF2-40B4-BE49-F238E27FC236}">
                <a16:creationId xmlns:a16="http://schemas.microsoft.com/office/drawing/2014/main" id="{3AF0E608-1565-47E6-4265-840C0C39D21A}"/>
              </a:ext>
            </a:extLst>
          </p:cNvPr>
          <p:cNvPicPr>
            <a:picLocks noChangeAspect="1"/>
          </p:cNvPicPr>
          <p:nvPr/>
        </p:nvPicPr>
        <p:blipFill>
          <a:blip r:embed="rId2"/>
          <a:stretch>
            <a:fillRect/>
          </a:stretch>
        </p:blipFill>
        <p:spPr>
          <a:xfrm>
            <a:off x="457200" y="2352675"/>
            <a:ext cx="8296275" cy="3590925"/>
          </a:xfrm>
          <a:prstGeom prst="rect">
            <a:avLst/>
          </a:prstGeom>
        </p:spPr>
      </p:pic>
    </p:spTree>
    <p:extLst>
      <p:ext uri="{BB962C8B-B14F-4D97-AF65-F5344CB8AC3E}">
        <p14:creationId xmlns:p14="http://schemas.microsoft.com/office/powerpoint/2010/main" val="372892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AAE7B4D0-D534-3FC3-D8CE-C48887BCE061}"/>
              </a:ext>
            </a:extLst>
          </p:cNvPr>
          <p:cNvSpPr>
            <a:spLocks noGrp="1" noChangeArrowheads="1"/>
          </p:cNvSpPr>
          <p:nvPr>
            <p:ph type="title" idx="4294967295"/>
          </p:nvPr>
        </p:nvSpPr>
        <p:spPr>
          <a:xfrm>
            <a:off x="0" y="0"/>
            <a:ext cx="9144000" cy="1143000"/>
          </a:xfrm>
        </p:spPr>
        <p:txBody>
          <a:bodyPr/>
          <a:lstStyle/>
          <a:p>
            <a:r>
              <a:rPr lang="en-US" sz="4000" dirty="0">
                <a:latin typeface="Courier New" panose="02070309020205020404" pitchFamily="49" charset="0"/>
              </a:rPr>
              <a:t>Naming Using Underscore(_)</a:t>
            </a:r>
            <a:endParaRPr lang="en-US" altLang="en-US" sz="4000" dirty="0">
              <a:latin typeface="Courier New" panose="02070309020205020404" pitchFamily="49" charset="0"/>
            </a:endParaRPr>
          </a:p>
        </p:txBody>
      </p:sp>
      <p:sp>
        <p:nvSpPr>
          <p:cNvPr id="117763" name="Rectangle 3">
            <a:extLst>
              <a:ext uri="{FF2B5EF4-FFF2-40B4-BE49-F238E27FC236}">
                <a16:creationId xmlns:a16="http://schemas.microsoft.com/office/drawing/2014/main" id="{6AEE1B8D-6FFF-B2C4-0471-FA74D92EA521}"/>
              </a:ext>
            </a:extLst>
          </p:cNvPr>
          <p:cNvSpPr>
            <a:spLocks noGrp="1" noChangeArrowheads="1"/>
          </p:cNvSpPr>
          <p:nvPr>
            <p:ph type="body" idx="4294967295"/>
          </p:nvPr>
        </p:nvSpPr>
        <p:spPr>
          <a:xfrm>
            <a:off x="228599" y="1066800"/>
            <a:ext cx="8686800" cy="4953000"/>
          </a:xfrm>
        </p:spPr>
        <p:txBody>
          <a:bodyPr/>
          <a:lstStyle/>
          <a:p>
            <a:pPr marL="457200" lvl="1" indent="-457200">
              <a:buFont typeface="+mj-lt"/>
              <a:buAutoNum type="arabicPeriod" startAt="4"/>
            </a:pPr>
            <a:r>
              <a:rPr lang="en-US" b="1" dirty="0">
                <a:solidFill>
                  <a:srgbClr val="05192D"/>
                </a:solidFill>
                <a:latin typeface="Studio-Feixen-Sans"/>
              </a:rPr>
              <a:t>Double Pre And Post Underscore (__name__)</a:t>
            </a:r>
            <a:endParaRPr lang="en-US" b="1" i="0" dirty="0">
              <a:solidFill>
                <a:srgbClr val="05192D"/>
              </a:solidFill>
              <a:effectLst/>
              <a:latin typeface="Studio-Feixen-Sans"/>
            </a:endParaRPr>
          </a:p>
          <a:p>
            <a:pPr marL="342900" lvl="1" indent="-342900" algn="just"/>
            <a:r>
              <a:rPr lang="en-US" b="0" i="0" dirty="0">
                <a:solidFill>
                  <a:srgbClr val="05192D"/>
                </a:solidFill>
                <a:effectLst/>
                <a:latin typeface="Studio-Feixen-Sans"/>
              </a:rPr>
              <a:t>In </a:t>
            </a:r>
            <a:r>
              <a:rPr lang="en-US" b="1" i="0" dirty="0">
                <a:solidFill>
                  <a:srgbClr val="05192D"/>
                </a:solidFill>
                <a:effectLst/>
                <a:latin typeface="Studio-Feixen-Sans"/>
              </a:rPr>
              <a:t>Python</a:t>
            </a:r>
            <a:r>
              <a:rPr lang="en-US" b="0" i="0" dirty="0">
                <a:solidFill>
                  <a:srgbClr val="05192D"/>
                </a:solidFill>
                <a:effectLst/>
                <a:latin typeface="Studio-Feixen-Sans"/>
              </a:rPr>
              <a:t>, you will find different names which start and end with the </a:t>
            </a:r>
            <a:r>
              <a:rPr lang="en-US" b="1" i="0" dirty="0">
                <a:solidFill>
                  <a:srgbClr val="05192D"/>
                </a:solidFill>
                <a:effectLst/>
                <a:latin typeface="Studio-Feixen-Sans"/>
              </a:rPr>
              <a:t>double underscore</a:t>
            </a:r>
            <a:r>
              <a:rPr lang="en-US" b="0" i="0" dirty="0">
                <a:solidFill>
                  <a:srgbClr val="05192D"/>
                </a:solidFill>
                <a:effectLst/>
                <a:latin typeface="Studio-Feixen-Sans"/>
              </a:rPr>
              <a:t>. They are called as </a:t>
            </a:r>
            <a:r>
              <a:rPr lang="en-US" b="1" i="0" dirty="0">
                <a:solidFill>
                  <a:srgbClr val="05192D"/>
                </a:solidFill>
                <a:effectLst/>
                <a:latin typeface="Studio-Feixen-Sans"/>
              </a:rPr>
              <a:t>magic methods</a:t>
            </a:r>
            <a:r>
              <a:rPr lang="en-US" b="0" i="0" dirty="0">
                <a:solidFill>
                  <a:srgbClr val="05192D"/>
                </a:solidFill>
                <a:effectLst/>
                <a:latin typeface="Studio-Feixen-Sans"/>
              </a:rPr>
              <a:t> or </a:t>
            </a:r>
            <a:r>
              <a:rPr lang="en-US" b="1" i="0" dirty="0" err="1">
                <a:solidFill>
                  <a:srgbClr val="05192D"/>
                </a:solidFill>
                <a:effectLst/>
                <a:latin typeface="Studio-Feixen-Sans"/>
              </a:rPr>
              <a:t>dunder</a:t>
            </a:r>
            <a:r>
              <a:rPr lang="en-US" b="1" i="0" dirty="0">
                <a:solidFill>
                  <a:srgbClr val="05192D"/>
                </a:solidFill>
                <a:effectLst/>
                <a:latin typeface="Studio-Feixen-Sans"/>
              </a:rPr>
              <a:t> methods</a:t>
            </a:r>
            <a:r>
              <a:rPr lang="en-US" b="0" i="0" dirty="0">
                <a:solidFill>
                  <a:srgbClr val="05192D"/>
                </a:solidFill>
                <a:effectLst/>
                <a:latin typeface="Studio-Feixen-Sans"/>
              </a:rPr>
              <a:t>.</a:t>
            </a:r>
          </a:p>
          <a:p>
            <a:pPr marL="0" lvl="1" indent="0" algn="just">
              <a:buNone/>
            </a:pPr>
            <a:r>
              <a:rPr lang="en-US" b="1" i="0" dirty="0">
                <a:solidFill>
                  <a:srgbClr val="C00000"/>
                </a:solidFill>
                <a:effectLst/>
                <a:latin typeface="Studio-Feixen-Sans"/>
              </a:rPr>
              <a:t>Ex: </a:t>
            </a:r>
          </a:p>
        </p:txBody>
      </p:sp>
      <p:sp>
        <p:nvSpPr>
          <p:cNvPr id="3" name="Rectangle 2">
            <a:extLst>
              <a:ext uri="{FF2B5EF4-FFF2-40B4-BE49-F238E27FC236}">
                <a16:creationId xmlns:a16="http://schemas.microsoft.com/office/drawing/2014/main" id="{44EA59FA-3F1F-8858-76EB-827DC8EF5548}"/>
              </a:ext>
            </a:extLst>
          </p:cNvPr>
          <p:cNvSpPr/>
          <p:nvPr/>
        </p:nvSpPr>
        <p:spPr>
          <a:xfrm>
            <a:off x="0" y="5943600"/>
            <a:ext cx="25908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4">
            <a:extLst>
              <a:ext uri="{FF2B5EF4-FFF2-40B4-BE49-F238E27FC236}">
                <a16:creationId xmlns:a16="http://schemas.microsoft.com/office/drawing/2014/main" id="{C9B0223F-1F84-0BEE-333C-5687C890B9C1}"/>
              </a:ext>
            </a:extLst>
          </p:cNvPr>
          <p:cNvPicPr>
            <a:picLocks noChangeAspect="1"/>
          </p:cNvPicPr>
          <p:nvPr/>
        </p:nvPicPr>
        <p:blipFill>
          <a:blip r:embed="rId2"/>
          <a:stretch>
            <a:fillRect/>
          </a:stretch>
        </p:blipFill>
        <p:spPr>
          <a:xfrm>
            <a:off x="838200" y="2895600"/>
            <a:ext cx="3133725" cy="2409825"/>
          </a:xfrm>
          <a:prstGeom prst="rect">
            <a:avLst/>
          </a:prstGeom>
        </p:spPr>
      </p:pic>
    </p:spTree>
    <p:extLst>
      <p:ext uri="{BB962C8B-B14F-4D97-AF65-F5344CB8AC3E}">
        <p14:creationId xmlns:p14="http://schemas.microsoft.com/office/powerpoint/2010/main" val="2552304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6DBB8688-C56C-CBEF-984B-5C90D3C947BC}"/>
              </a:ext>
            </a:extLst>
          </p:cNvPr>
          <p:cNvSpPr>
            <a:spLocks noGrp="1" noChangeArrowheads="1"/>
          </p:cNvSpPr>
          <p:nvPr>
            <p:ph type="title" idx="4294967295"/>
          </p:nvPr>
        </p:nvSpPr>
        <p:spPr/>
        <p:txBody>
          <a:bodyPr/>
          <a:lstStyle/>
          <a:p>
            <a:r>
              <a:rPr lang="en-US" altLang="en-US"/>
              <a:t>Inheritance</a:t>
            </a:r>
          </a:p>
        </p:txBody>
      </p:sp>
      <p:sp>
        <p:nvSpPr>
          <p:cNvPr id="119811" name="Rectangle 3">
            <a:extLst>
              <a:ext uri="{FF2B5EF4-FFF2-40B4-BE49-F238E27FC236}">
                <a16:creationId xmlns:a16="http://schemas.microsoft.com/office/drawing/2014/main" id="{3178CE1C-6A8D-30A8-1B50-01D05E7CBB54}"/>
              </a:ext>
            </a:extLst>
          </p:cNvPr>
          <p:cNvSpPr>
            <a:spLocks noGrp="1" noChangeArrowheads="1"/>
          </p:cNvSpPr>
          <p:nvPr>
            <p:ph type="body" idx="4294967295"/>
          </p:nvPr>
        </p:nvSpPr>
        <p:spPr/>
        <p:txBody>
          <a:bodyPr/>
          <a:lstStyle/>
          <a:p>
            <a:pPr algn="just">
              <a:lnSpc>
                <a:spcPct val="80000"/>
              </a:lnSpc>
            </a:pPr>
            <a:r>
              <a:rPr lang="en-US" b="0" i="0" dirty="0">
                <a:solidFill>
                  <a:srgbClr val="273239"/>
                </a:solidFill>
                <a:effectLst/>
                <a:latin typeface="urw-din"/>
              </a:rPr>
              <a:t>Inheritance is the capability of one class to derive or inherit the properties from another class. </a:t>
            </a:r>
            <a:r>
              <a:rPr lang="en-US" altLang="en-US" dirty="0">
                <a:latin typeface="Courier New" panose="02070309020205020404" pitchFamily="49" charset="0"/>
              </a:rPr>
              <a:t>	</a:t>
            </a:r>
          </a:p>
          <a:p>
            <a:pPr>
              <a:lnSpc>
                <a:spcPct val="80000"/>
              </a:lnSpc>
              <a:buFontTx/>
              <a:buNone/>
            </a:pPr>
            <a:r>
              <a:rPr lang="en-US" altLang="en-US" b="1" dirty="0">
                <a:solidFill>
                  <a:srgbClr val="273239"/>
                </a:solidFill>
                <a:latin typeface="urw-din"/>
              </a:rPr>
              <a:t>Python Inheritance Syntax</a:t>
            </a:r>
          </a:p>
          <a:p>
            <a:pPr>
              <a:lnSpc>
                <a:spcPct val="80000"/>
              </a:lnSpc>
              <a:buFontTx/>
              <a:buNone/>
            </a:pPr>
            <a:endParaRPr lang="en-US" altLang="en-US" b="1" dirty="0">
              <a:solidFill>
                <a:srgbClr val="273239"/>
              </a:solidFill>
              <a:latin typeface="urw-din"/>
            </a:endParaRPr>
          </a:p>
          <a:p>
            <a:pPr>
              <a:lnSpc>
                <a:spcPct val="80000"/>
              </a:lnSpc>
              <a:buFontTx/>
              <a:buNone/>
            </a:pPr>
            <a:endParaRPr lang="en-US" altLang="en-US" b="1" dirty="0">
              <a:solidFill>
                <a:srgbClr val="273239"/>
              </a:solidFill>
              <a:latin typeface="urw-din"/>
            </a:endParaRPr>
          </a:p>
          <a:p>
            <a:pPr>
              <a:lnSpc>
                <a:spcPct val="80000"/>
              </a:lnSpc>
              <a:buFontTx/>
              <a:buNone/>
            </a:pPr>
            <a:endParaRPr lang="en-US" altLang="en-US" b="1" dirty="0">
              <a:solidFill>
                <a:srgbClr val="273239"/>
              </a:solidFill>
              <a:latin typeface="urw-din"/>
            </a:endParaRPr>
          </a:p>
          <a:p>
            <a:pPr>
              <a:lnSpc>
                <a:spcPct val="80000"/>
              </a:lnSpc>
              <a:buFontTx/>
              <a:buNone/>
            </a:pPr>
            <a:endParaRPr lang="en-US" altLang="en-US" b="1" dirty="0">
              <a:solidFill>
                <a:srgbClr val="273239"/>
              </a:solidFill>
              <a:latin typeface="urw-din"/>
            </a:endParaRPr>
          </a:p>
          <a:p>
            <a:pPr lvl="1">
              <a:lnSpc>
                <a:spcPct val="80000"/>
              </a:lnSpc>
            </a:pPr>
            <a:r>
              <a:rPr lang="en-US" altLang="en-US" dirty="0">
                <a:solidFill>
                  <a:srgbClr val="C00000"/>
                </a:solidFill>
              </a:rPr>
              <a:t>Example:</a:t>
            </a:r>
          </a:p>
          <a:p>
            <a:pPr lvl="1">
              <a:lnSpc>
                <a:spcPct val="60000"/>
              </a:lnSpc>
              <a:buFontTx/>
              <a:buNone/>
            </a:pPr>
            <a:r>
              <a:rPr lang="en-US" altLang="en-US" sz="2400" dirty="0">
                <a:latin typeface="Courier New" panose="02070309020205020404" pitchFamily="49" charset="0"/>
              </a:rPr>
              <a:t>	class Point:</a:t>
            </a:r>
          </a:p>
          <a:p>
            <a:pPr lvl="1">
              <a:lnSpc>
                <a:spcPct val="60000"/>
              </a:lnSpc>
              <a:buFontTx/>
              <a:buNone/>
            </a:pPr>
            <a:r>
              <a:rPr lang="en-US" altLang="en-US" sz="2400" dirty="0">
                <a:latin typeface="Courier New" panose="02070309020205020404" pitchFamily="49" charset="0"/>
              </a:rPr>
              <a:t>	    x = 0</a:t>
            </a:r>
          </a:p>
          <a:p>
            <a:pPr lvl="1">
              <a:lnSpc>
                <a:spcPct val="60000"/>
              </a:lnSpc>
              <a:buFontTx/>
              <a:buNone/>
            </a:pPr>
            <a:r>
              <a:rPr lang="en-US" altLang="en-US" sz="2400" dirty="0">
                <a:latin typeface="Courier New" panose="02070309020205020404" pitchFamily="49" charset="0"/>
              </a:rPr>
              <a:t>	    y = 0</a:t>
            </a:r>
            <a:endParaRPr lang="en-US" altLang="en-US" dirty="0"/>
          </a:p>
          <a:p>
            <a:pPr lvl="1">
              <a:lnSpc>
                <a:spcPct val="80000"/>
              </a:lnSpc>
              <a:buFontTx/>
              <a:buNone/>
            </a:pPr>
            <a:r>
              <a:rPr lang="en-US" altLang="en-US" sz="2100" dirty="0"/>
              <a:t>	</a:t>
            </a:r>
            <a:r>
              <a:rPr lang="en-US" altLang="en-US" sz="2100" dirty="0">
                <a:latin typeface="Courier New" panose="02070309020205020404" pitchFamily="49" charset="0"/>
              </a:rPr>
              <a:t>class Point3D(</a:t>
            </a:r>
            <a:r>
              <a:rPr lang="en-US" altLang="en-US" sz="2100" b="1" dirty="0">
                <a:latin typeface="Courier New" panose="02070309020205020404" pitchFamily="49" charset="0"/>
              </a:rPr>
              <a:t>Point</a:t>
            </a:r>
            <a:r>
              <a:rPr lang="en-US" altLang="en-US" sz="2100" dirty="0">
                <a:latin typeface="Courier New" panose="02070309020205020404" pitchFamily="49" charset="0"/>
              </a:rPr>
              <a:t>):   </a:t>
            </a:r>
            <a:r>
              <a:rPr lang="en-US" altLang="en-US" sz="2100" b="1" dirty="0">
                <a:solidFill>
                  <a:srgbClr val="008000"/>
                </a:solidFill>
                <a:latin typeface="Courier New" panose="02070309020205020404" pitchFamily="49" charset="0"/>
              </a:rPr>
              <a:t># Point3D extends Point</a:t>
            </a:r>
          </a:p>
          <a:p>
            <a:pPr lvl="1">
              <a:lnSpc>
                <a:spcPct val="80000"/>
              </a:lnSpc>
              <a:buFontTx/>
              <a:buNone/>
            </a:pPr>
            <a:r>
              <a:rPr lang="en-US" altLang="en-US" sz="2100" dirty="0">
                <a:latin typeface="Courier New" panose="02070309020205020404" pitchFamily="49" charset="0"/>
              </a:rPr>
              <a:t>	    z = 0</a:t>
            </a:r>
          </a:p>
          <a:p>
            <a:pPr lvl="1">
              <a:lnSpc>
                <a:spcPct val="80000"/>
              </a:lnSpc>
              <a:buFontTx/>
              <a:buNone/>
            </a:pPr>
            <a:r>
              <a:rPr lang="en-US" altLang="en-US" sz="2100" dirty="0">
                <a:latin typeface="Courier New" panose="02070309020205020404" pitchFamily="49" charset="0"/>
              </a:rPr>
              <a:t>	    ...</a:t>
            </a:r>
          </a:p>
          <a:p>
            <a:pPr lvl="1">
              <a:lnSpc>
                <a:spcPct val="80000"/>
              </a:lnSpc>
              <a:buFontTx/>
              <a:buNone/>
            </a:pPr>
            <a:endParaRPr lang="en-US" altLang="en-US" sz="2100" dirty="0">
              <a:latin typeface="Courier New" panose="02070309020205020404" pitchFamily="49" charset="0"/>
            </a:endParaRPr>
          </a:p>
        </p:txBody>
      </p:sp>
      <p:pic>
        <p:nvPicPr>
          <p:cNvPr id="3" name="Picture 2">
            <a:extLst>
              <a:ext uri="{FF2B5EF4-FFF2-40B4-BE49-F238E27FC236}">
                <a16:creationId xmlns:a16="http://schemas.microsoft.com/office/drawing/2014/main" id="{77E54F7D-5F38-6E77-3B22-F718784349D1}"/>
              </a:ext>
            </a:extLst>
          </p:cNvPr>
          <p:cNvPicPr>
            <a:picLocks noChangeAspect="1"/>
          </p:cNvPicPr>
          <p:nvPr/>
        </p:nvPicPr>
        <p:blipFill>
          <a:blip r:embed="rId3"/>
          <a:stretch>
            <a:fillRect/>
          </a:stretch>
        </p:blipFill>
        <p:spPr>
          <a:xfrm>
            <a:off x="2362200" y="2438400"/>
            <a:ext cx="3171825" cy="1247775"/>
          </a:xfrm>
          <a:prstGeom prst="rect">
            <a:avLst/>
          </a:prstGeom>
          <a:ln>
            <a:solidFill>
              <a:schemeClr val="tx1"/>
            </a:solidFill>
          </a:ln>
        </p:spPr>
      </p:pic>
    </p:spTree>
    <p:extLst>
      <p:ext uri="{BB962C8B-B14F-4D97-AF65-F5344CB8AC3E}">
        <p14:creationId xmlns:p14="http://schemas.microsoft.com/office/powerpoint/2010/main" val="273427242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3E7DC4DD-241D-EE6B-31BB-B65DD13F37EB}"/>
              </a:ext>
            </a:extLst>
          </p:cNvPr>
          <p:cNvSpPr>
            <a:spLocks noGrp="1" noChangeArrowheads="1"/>
          </p:cNvSpPr>
          <p:nvPr>
            <p:ph type="title" idx="4294967295"/>
          </p:nvPr>
        </p:nvSpPr>
        <p:spPr/>
        <p:txBody>
          <a:bodyPr/>
          <a:lstStyle/>
          <a:p>
            <a:r>
              <a:rPr lang="en-US" altLang="en-US"/>
              <a:t>Calling Superclass Methods</a:t>
            </a:r>
          </a:p>
        </p:txBody>
      </p:sp>
      <p:sp>
        <p:nvSpPr>
          <p:cNvPr id="78851" name="Rectangle 3">
            <a:extLst>
              <a:ext uri="{FF2B5EF4-FFF2-40B4-BE49-F238E27FC236}">
                <a16:creationId xmlns:a16="http://schemas.microsoft.com/office/drawing/2014/main" id="{C0E27A85-8E7C-8780-F785-CC847EB9A3B2}"/>
              </a:ext>
            </a:extLst>
          </p:cNvPr>
          <p:cNvSpPr>
            <a:spLocks noGrp="1" noChangeArrowheads="1"/>
          </p:cNvSpPr>
          <p:nvPr>
            <p:ph type="body" idx="4294967295"/>
          </p:nvPr>
        </p:nvSpPr>
        <p:spPr/>
        <p:txBody>
          <a:bodyPr/>
          <a:lstStyle/>
          <a:p>
            <a:pPr>
              <a:lnSpc>
                <a:spcPct val="80000"/>
              </a:lnSpc>
              <a:tabLst>
                <a:tab pos="2743200" algn="l"/>
              </a:tabLst>
            </a:pPr>
            <a:r>
              <a:rPr lang="en-US" altLang="en-US"/>
              <a:t>methods:	</a:t>
            </a:r>
            <a:r>
              <a:rPr lang="en-US" altLang="en-US" b="1"/>
              <a:t>class</a:t>
            </a:r>
            <a:r>
              <a:rPr lang="en-US" altLang="en-US">
                <a:latin typeface="Courier New" panose="02070309020205020404" pitchFamily="49" charset="0"/>
              </a:rPr>
              <a:t>.</a:t>
            </a:r>
            <a:r>
              <a:rPr lang="en-US" altLang="en-US" b="1"/>
              <a:t>method</a:t>
            </a:r>
            <a:r>
              <a:rPr lang="en-US" altLang="en-US">
                <a:latin typeface="Courier New" panose="02070309020205020404" pitchFamily="49" charset="0"/>
              </a:rPr>
              <a:t>(</a:t>
            </a:r>
            <a:r>
              <a:rPr lang="en-US" altLang="en-US" b="1"/>
              <a:t>object</a:t>
            </a:r>
            <a:r>
              <a:rPr lang="en-US" altLang="en-US">
                <a:latin typeface="Courier New" panose="02070309020205020404" pitchFamily="49" charset="0"/>
              </a:rPr>
              <a:t>, </a:t>
            </a:r>
            <a:r>
              <a:rPr lang="en-US" altLang="en-US" b="1"/>
              <a:t>parameters</a:t>
            </a:r>
            <a:r>
              <a:rPr lang="en-US" altLang="en-US">
                <a:latin typeface="Courier New" panose="02070309020205020404" pitchFamily="49" charset="0"/>
              </a:rPr>
              <a:t>)</a:t>
            </a:r>
          </a:p>
          <a:p>
            <a:pPr>
              <a:lnSpc>
                <a:spcPct val="80000"/>
              </a:lnSpc>
              <a:buFontTx/>
              <a:buNone/>
              <a:tabLst>
                <a:tab pos="2743200" algn="l"/>
              </a:tabLst>
            </a:pPr>
            <a:endParaRPr lang="en-US" altLang="en-US" sz="800"/>
          </a:p>
          <a:p>
            <a:pPr>
              <a:lnSpc>
                <a:spcPct val="80000"/>
              </a:lnSpc>
              <a:tabLst>
                <a:tab pos="2743200" algn="l"/>
              </a:tabLst>
            </a:pPr>
            <a:r>
              <a:rPr lang="en-US" altLang="en-US"/>
              <a:t>constructors:	</a:t>
            </a:r>
            <a:r>
              <a:rPr lang="en-US" altLang="en-US" b="1"/>
              <a:t>class</a:t>
            </a:r>
            <a:r>
              <a:rPr lang="en-US" altLang="en-US">
                <a:latin typeface="Courier New" panose="02070309020205020404" pitchFamily="49" charset="0"/>
              </a:rPr>
              <a:t>.__init__(</a:t>
            </a:r>
            <a:r>
              <a:rPr lang="en-US" altLang="en-US" b="1"/>
              <a:t>parameters</a:t>
            </a:r>
            <a:r>
              <a:rPr lang="en-US" altLang="en-US">
                <a:latin typeface="Courier New" panose="02070309020205020404" pitchFamily="49" charset="0"/>
              </a:rPr>
              <a:t>)</a:t>
            </a:r>
          </a:p>
          <a:p>
            <a:pPr>
              <a:lnSpc>
                <a:spcPct val="80000"/>
              </a:lnSpc>
              <a:buFontTx/>
              <a:buNone/>
              <a:tabLst>
                <a:tab pos="2743200" algn="l"/>
              </a:tabLst>
            </a:pPr>
            <a:endParaRPr lang="en-US" altLang="en-US">
              <a:latin typeface="Courier New" panose="02070309020205020404" pitchFamily="49" charset="0"/>
            </a:endParaRPr>
          </a:p>
          <a:p>
            <a:pPr lvl="1">
              <a:lnSpc>
                <a:spcPct val="70000"/>
              </a:lnSpc>
              <a:buFontTx/>
              <a:buNone/>
              <a:tabLst>
                <a:tab pos="2743200" algn="l"/>
              </a:tabLst>
            </a:pPr>
            <a:endParaRPr lang="en-US" altLang="en-US" sz="2100">
              <a:latin typeface="Courier New" panose="02070309020205020404" pitchFamily="49" charset="0"/>
            </a:endParaRPr>
          </a:p>
          <a:p>
            <a:pPr lvl="1">
              <a:lnSpc>
                <a:spcPct val="80000"/>
              </a:lnSpc>
              <a:buFontTx/>
              <a:buNone/>
              <a:tabLst>
                <a:tab pos="2743200" algn="l"/>
              </a:tabLst>
            </a:pPr>
            <a:r>
              <a:rPr lang="en-US" altLang="en-US" sz="2100">
                <a:latin typeface="Courier New" panose="02070309020205020404" pitchFamily="49" charset="0"/>
              </a:rPr>
              <a:t>	class Point3D(Point):</a:t>
            </a:r>
          </a:p>
          <a:p>
            <a:pPr lvl="1">
              <a:lnSpc>
                <a:spcPct val="80000"/>
              </a:lnSpc>
              <a:buFontTx/>
              <a:buNone/>
              <a:tabLst>
                <a:tab pos="2743200" algn="l"/>
              </a:tabLst>
            </a:pPr>
            <a:r>
              <a:rPr lang="en-US" altLang="en-US" sz="2100">
                <a:latin typeface="Courier New" panose="02070309020205020404" pitchFamily="49" charset="0"/>
              </a:rPr>
              <a:t>	    z = 0</a:t>
            </a:r>
          </a:p>
          <a:p>
            <a:pPr lvl="1">
              <a:lnSpc>
                <a:spcPct val="80000"/>
              </a:lnSpc>
              <a:buFontTx/>
              <a:buNone/>
              <a:tabLst>
                <a:tab pos="2743200" algn="l"/>
              </a:tabLst>
            </a:pPr>
            <a:r>
              <a:rPr lang="en-US" altLang="en-US" sz="2100">
                <a:latin typeface="Courier New" panose="02070309020205020404" pitchFamily="49" charset="0"/>
              </a:rPr>
              <a:t>	    def __init__(self, x, y, z):</a:t>
            </a:r>
          </a:p>
          <a:p>
            <a:pPr lvl="1">
              <a:lnSpc>
                <a:spcPct val="80000"/>
              </a:lnSpc>
              <a:buFontTx/>
              <a:buNone/>
              <a:tabLst>
                <a:tab pos="2743200" algn="l"/>
              </a:tabLst>
            </a:pPr>
            <a:r>
              <a:rPr lang="en-US" altLang="en-US" sz="2100" b="1">
                <a:latin typeface="Courier New" panose="02070309020205020404" pitchFamily="49" charset="0"/>
              </a:rPr>
              <a:t>	        Point.__init__(self, x, y)</a:t>
            </a:r>
          </a:p>
          <a:p>
            <a:pPr lvl="1">
              <a:lnSpc>
                <a:spcPct val="80000"/>
              </a:lnSpc>
              <a:buFontTx/>
              <a:buNone/>
              <a:tabLst>
                <a:tab pos="2743200" algn="l"/>
              </a:tabLst>
            </a:pPr>
            <a:r>
              <a:rPr lang="en-US" altLang="en-US" sz="2100">
                <a:latin typeface="Courier New" panose="02070309020205020404" pitchFamily="49" charset="0"/>
              </a:rPr>
              <a:t>	        self.z = z</a:t>
            </a:r>
          </a:p>
          <a:p>
            <a:pPr lvl="1">
              <a:lnSpc>
                <a:spcPct val="80000"/>
              </a:lnSpc>
              <a:buFontTx/>
              <a:buNone/>
              <a:tabLst>
                <a:tab pos="2743200" algn="l"/>
              </a:tabLst>
            </a:pPr>
            <a:endParaRPr lang="en-US" altLang="en-US" sz="2100">
              <a:latin typeface="Courier New" panose="02070309020205020404" pitchFamily="49" charset="0"/>
            </a:endParaRPr>
          </a:p>
          <a:p>
            <a:pPr lvl="1">
              <a:lnSpc>
                <a:spcPct val="80000"/>
              </a:lnSpc>
              <a:buFontTx/>
              <a:buNone/>
              <a:tabLst>
                <a:tab pos="2743200" algn="l"/>
              </a:tabLst>
            </a:pPr>
            <a:r>
              <a:rPr lang="en-US" altLang="en-US" sz="2100">
                <a:latin typeface="Courier New" panose="02070309020205020404" pitchFamily="49" charset="0"/>
              </a:rPr>
              <a:t>	    def translate(self, dx, dy, dz):</a:t>
            </a:r>
          </a:p>
          <a:p>
            <a:pPr lvl="1">
              <a:lnSpc>
                <a:spcPct val="80000"/>
              </a:lnSpc>
              <a:buFontTx/>
              <a:buNone/>
              <a:tabLst>
                <a:tab pos="2743200" algn="l"/>
              </a:tabLst>
            </a:pPr>
            <a:r>
              <a:rPr lang="en-US" altLang="en-US" sz="2100" b="1">
                <a:latin typeface="Courier New" panose="02070309020205020404" pitchFamily="49" charset="0"/>
              </a:rPr>
              <a:t>	        Point.translate(self, dx, dy)</a:t>
            </a:r>
          </a:p>
          <a:p>
            <a:pPr lvl="1">
              <a:lnSpc>
                <a:spcPct val="80000"/>
              </a:lnSpc>
              <a:buFontTx/>
              <a:buNone/>
              <a:tabLst>
                <a:tab pos="2743200" algn="l"/>
              </a:tabLst>
            </a:pPr>
            <a:r>
              <a:rPr lang="en-US" altLang="en-US" sz="2100">
                <a:latin typeface="Courier New" panose="02070309020205020404" pitchFamily="49" charset="0"/>
              </a:rPr>
              <a:t>	        self.z += dz</a:t>
            </a:r>
          </a:p>
        </p:txBody>
      </p:sp>
    </p:spTree>
    <p:extLst>
      <p:ext uri="{BB962C8B-B14F-4D97-AF65-F5344CB8AC3E}">
        <p14:creationId xmlns:p14="http://schemas.microsoft.com/office/powerpoint/2010/main" val="398105183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3E7DC4DD-241D-EE6B-31BB-B65DD13F37EB}"/>
              </a:ext>
            </a:extLst>
          </p:cNvPr>
          <p:cNvSpPr>
            <a:spLocks noGrp="1" noChangeArrowheads="1"/>
          </p:cNvSpPr>
          <p:nvPr>
            <p:ph type="title" idx="4294967295"/>
          </p:nvPr>
        </p:nvSpPr>
        <p:spPr/>
        <p:txBody>
          <a:bodyPr/>
          <a:lstStyle/>
          <a:p>
            <a:r>
              <a:rPr lang="en-US" altLang="en-US" dirty="0"/>
              <a:t>Inheritance Example</a:t>
            </a:r>
          </a:p>
        </p:txBody>
      </p:sp>
      <p:sp>
        <p:nvSpPr>
          <p:cNvPr id="2" name="Rectangle 2">
            <a:extLst>
              <a:ext uri="{FF2B5EF4-FFF2-40B4-BE49-F238E27FC236}">
                <a16:creationId xmlns:a16="http://schemas.microsoft.com/office/drawing/2014/main" id="{79237A2F-6A96-8010-84B0-6B918CC159BC}"/>
              </a:ext>
            </a:extLst>
          </p:cNvPr>
          <p:cNvSpPr>
            <a:spLocks noChangeArrowheads="1"/>
          </p:cNvSpPr>
          <p:nvPr/>
        </p:nvSpPr>
        <p:spPr bwMode="auto">
          <a:xfrm>
            <a:off x="433873" y="1295398"/>
            <a:ext cx="4953000" cy="4678204"/>
          </a:xfrm>
          <a:prstGeom prst="rect">
            <a:avLst/>
          </a:prstGeom>
          <a:solidFill>
            <a:schemeClr val="accent6">
              <a:lumMod val="20000"/>
              <a:lumOff val="80000"/>
            </a:schemeClr>
          </a:solidFill>
          <a:ln w="9525">
            <a:solidFill>
              <a:schemeClr val="tx1"/>
            </a:solidFill>
            <a:miter lim="800000"/>
            <a:headEnd/>
            <a:tailEnd/>
          </a:ln>
          <a:effec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Person:</a:t>
            </a:r>
            <a:r>
              <a:rPr lang="en-US" altLang="en-US" sz="1600" dirty="0">
                <a:solidFill>
                  <a:srgbClr val="008200"/>
                </a:solidFill>
                <a:latin typeface="Consolas" panose="020B0609020204030204" pitchFamily="49" charset="0"/>
              </a:rPr>
              <a:t>	# Parent class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Constructor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err="1">
                <a:ln>
                  <a:noFill/>
                </a:ln>
                <a:solidFill>
                  <a:srgbClr val="000000"/>
                </a:solidFill>
                <a:effectLst/>
                <a:latin typeface="Consolas" panose="020B0609020204030204" pitchFamily="49" charset="0"/>
              </a:rPr>
              <a:t>init</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 name):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.name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name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To get name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getName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.name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To check if this person is an employee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isEmployee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808080"/>
                </a:solidFill>
                <a:effectLst/>
                <a:latin typeface="Consolas" panose="020B0609020204030204" pitchFamily="49" charset="0"/>
              </a:rPr>
              <a:t>False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Inherited or Subclass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Employee(Person):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Here we return true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isEmployee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808080"/>
                </a:solidFill>
                <a:effectLst/>
                <a:latin typeface="Consolas" panose="020B0609020204030204" pitchFamily="49" charset="0"/>
              </a:rPr>
              <a:t>True</a:t>
            </a:r>
            <a:endParaRPr kumimoji="0" lang="en-US" altLang="en-US" sz="1600" b="0" i="0" u="none" strike="noStrike" cap="none" normalizeH="0" baseline="0" dirty="0">
              <a:ln>
                <a:noFill/>
              </a:ln>
              <a:solidFill>
                <a:schemeClr val="tx1"/>
              </a:solidFill>
              <a:effectLst/>
            </a:endParaRPr>
          </a:p>
        </p:txBody>
      </p:sp>
      <p:sp>
        <p:nvSpPr>
          <p:cNvPr id="3" name="Rectangle 3">
            <a:extLst>
              <a:ext uri="{FF2B5EF4-FFF2-40B4-BE49-F238E27FC236}">
                <a16:creationId xmlns:a16="http://schemas.microsoft.com/office/drawing/2014/main" id="{F8FD42B1-AB53-916F-449D-CB00576B7ADD}"/>
              </a:ext>
            </a:extLst>
          </p:cNvPr>
          <p:cNvSpPr>
            <a:spLocks noChangeArrowheads="1"/>
          </p:cNvSpPr>
          <p:nvPr/>
        </p:nvSpPr>
        <p:spPr bwMode="auto">
          <a:xfrm>
            <a:off x="5590593" y="2526504"/>
            <a:ext cx="3161522" cy="2215991"/>
          </a:xfrm>
          <a:prstGeom prst="rect">
            <a:avLst/>
          </a:prstGeom>
          <a:solidFill>
            <a:srgbClr val="FBC3CC"/>
          </a:solidFill>
          <a:ln>
            <a:solidFill>
              <a:schemeClr val="tx1"/>
            </a:solidFill>
          </a:ln>
          <a:effec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 An Object of Person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emp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Person(</a:t>
            </a:r>
            <a:r>
              <a:rPr lang="en-US" altLang="en-US" sz="1600" dirty="0">
                <a:solidFill>
                  <a:srgbClr val="0000FF"/>
                </a:solidFill>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John”</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1493"/>
                </a:solidFill>
                <a:effectLst/>
                <a:latin typeface="Consolas" panose="020B0609020204030204" pitchFamily="49" charset="0"/>
              </a:rPr>
              <a:t> </a:t>
            </a:r>
            <a:r>
              <a:rPr lang="en-US" altLang="en-US" sz="1600" b="1" dirty="0">
                <a:solidFill>
                  <a:srgbClr val="006699"/>
                </a:solidFill>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emp.getName</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r>
              <a:rPr lang="en-US" altLang="en-US" sz="1600" b="1" dirty="0">
                <a:solidFill>
                  <a:srgbClr val="006699"/>
                </a:solidFill>
                <a:latin typeface="Consolas" panose="020B0609020204030204" pitchFamily="49" charset="0"/>
              </a:rPr>
              <a:t>print</a:t>
            </a:r>
            <a:r>
              <a:rPr lang="en-US" altLang="en-US" sz="1600" dirty="0">
                <a:solidFill>
                  <a:srgbClr val="000000"/>
                </a:solidFill>
                <a:latin typeface="Consolas" panose="020B0609020204030204" pitchFamily="49" charset="0"/>
              </a:rPr>
              <a:t>(</a:t>
            </a:r>
            <a:r>
              <a:rPr lang="en-US" altLang="en-US" sz="1600" dirty="0" err="1">
                <a:solidFill>
                  <a:srgbClr val="000000"/>
                </a:solidFill>
                <a:latin typeface="Consolas" panose="020B0609020204030204" pitchFamily="49" charset="0"/>
              </a:rPr>
              <a:t>emp.isEmployee</a:t>
            </a:r>
            <a:r>
              <a:rPr lang="en-US" altLang="en-US" sz="1600" dirty="0">
                <a:solidFill>
                  <a:srgbClr val="00000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006699"/>
                </a:solidFill>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 An Object of Employee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emp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Employee(</a:t>
            </a:r>
            <a:r>
              <a:rPr lang="en-US" altLang="en-US" sz="1600" dirty="0">
                <a:solidFill>
                  <a:srgbClr val="0000FF"/>
                </a:solidFill>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Ram”</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 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emp.getName</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1493"/>
                </a:solidFill>
                <a:effectLst/>
                <a:latin typeface="Consolas" panose="020B0609020204030204" pitchFamily="49" charset="0"/>
              </a:rPr>
              <a:t> </a:t>
            </a:r>
            <a:r>
              <a:rPr lang="en-US" altLang="en-US" sz="1600" b="1" dirty="0">
                <a:solidFill>
                  <a:srgbClr val="006699"/>
                </a:solidFill>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emp.isEmployee</a:t>
            </a:r>
            <a:r>
              <a:rPr kumimoji="0" lang="en-US" altLang="en-US" sz="1600" b="0" i="0" u="none" strike="noStrike" cap="none" normalizeH="0" baseline="0" dirty="0">
                <a:ln>
                  <a:noFill/>
                </a:ln>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4721422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3E7DC4DD-241D-EE6B-31BB-B65DD13F37EB}"/>
              </a:ext>
            </a:extLst>
          </p:cNvPr>
          <p:cNvSpPr>
            <a:spLocks noGrp="1" noChangeArrowheads="1"/>
          </p:cNvSpPr>
          <p:nvPr>
            <p:ph type="title" idx="4294967295"/>
          </p:nvPr>
        </p:nvSpPr>
        <p:spPr>
          <a:xfrm>
            <a:off x="457200" y="-24882"/>
            <a:ext cx="8229600" cy="1143000"/>
          </a:xfrm>
        </p:spPr>
        <p:txBody>
          <a:bodyPr/>
          <a:lstStyle/>
          <a:p>
            <a:r>
              <a:rPr lang="en-US" altLang="en-US" sz="4000" dirty="0"/>
              <a:t>Subclassing (Calling constructor of parent class)</a:t>
            </a:r>
          </a:p>
        </p:txBody>
      </p:sp>
      <p:sp>
        <p:nvSpPr>
          <p:cNvPr id="5" name="TextBox 4">
            <a:extLst>
              <a:ext uri="{FF2B5EF4-FFF2-40B4-BE49-F238E27FC236}">
                <a16:creationId xmlns:a16="http://schemas.microsoft.com/office/drawing/2014/main" id="{324A0E64-40C0-61E0-B756-07791D357A58}"/>
              </a:ext>
            </a:extLst>
          </p:cNvPr>
          <p:cNvSpPr txBox="1"/>
          <p:nvPr/>
        </p:nvSpPr>
        <p:spPr>
          <a:xfrm>
            <a:off x="190500" y="1155824"/>
            <a:ext cx="8763000" cy="923330"/>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273239"/>
                </a:solidFill>
                <a:effectLst/>
                <a:latin typeface="urw-din"/>
              </a:rPr>
              <a:t>A child class needs to identify which class is its parent class. This can be done by mentioning the parent class name in the definition of the child class. </a:t>
            </a:r>
          </a:p>
          <a:p>
            <a:pPr algn="just"/>
            <a:r>
              <a:rPr lang="en-US" b="0" i="0" dirty="0" err="1">
                <a:solidFill>
                  <a:srgbClr val="273239"/>
                </a:solidFill>
                <a:effectLst/>
                <a:latin typeface="urw-din"/>
              </a:rPr>
              <a:t>Eg</a:t>
            </a:r>
            <a:r>
              <a:rPr lang="en-US" b="0" i="0" dirty="0">
                <a:solidFill>
                  <a:srgbClr val="273239"/>
                </a:solidFill>
                <a:effectLst/>
                <a:latin typeface="urw-din"/>
              </a:rPr>
              <a:t>: class </a:t>
            </a:r>
            <a:r>
              <a:rPr lang="en-US" b="1" i="0" dirty="0" err="1">
                <a:solidFill>
                  <a:srgbClr val="273239"/>
                </a:solidFill>
                <a:effectLst/>
                <a:latin typeface="urw-din"/>
              </a:rPr>
              <a:t>subclass_name</a:t>
            </a:r>
            <a:r>
              <a:rPr lang="en-US" b="1" i="0" dirty="0">
                <a:solidFill>
                  <a:srgbClr val="273239"/>
                </a:solidFill>
                <a:effectLst/>
                <a:latin typeface="urw-din"/>
              </a:rPr>
              <a:t>(</a:t>
            </a:r>
            <a:r>
              <a:rPr lang="en-US" b="1" i="0" dirty="0" err="1">
                <a:solidFill>
                  <a:srgbClr val="273239"/>
                </a:solidFill>
                <a:effectLst/>
                <a:latin typeface="urw-din"/>
              </a:rPr>
              <a:t>superclass_name</a:t>
            </a:r>
            <a:r>
              <a:rPr lang="en-US" b="1" i="0" dirty="0">
                <a:solidFill>
                  <a:srgbClr val="273239"/>
                </a:solidFill>
                <a:effectLst/>
                <a:latin typeface="urw-din"/>
              </a:rPr>
              <a:t>)</a:t>
            </a:r>
            <a:r>
              <a:rPr lang="en-US" b="0" i="0" dirty="0">
                <a:solidFill>
                  <a:srgbClr val="273239"/>
                </a:solidFill>
                <a:effectLst/>
                <a:latin typeface="urw-din"/>
              </a:rPr>
              <a:t>: </a:t>
            </a:r>
            <a:endParaRPr lang="fr-FR" dirty="0"/>
          </a:p>
        </p:txBody>
      </p:sp>
      <p:sp>
        <p:nvSpPr>
          <p:cNvPr id="6" name="Rectangle 2">
            <a:extLst>
              <a:ext uri="{FF2B5EF4-FFF2-40B4-BE49-F238E27FC236}">
                <a16:creationId xmlns:a16="http://schemas.microsoft.com/office/drawing/2014/main" id="{34A46E3B-E708-798D-19B3-CEDFDEC0DF02}"/>
              </a:ext>
            </a:extLst>
          </p:cNvPr>
          <p:cNvSpPr>
            <a:spLocks noChangeArrowheads="1"/>
          </p:cNvSpPr>
          <p:nvPr/>
        </p:nvSpPr>
        <p:spPr bwMode="auto">
          <a:xfrm>
            <a:off x="277584" y="2590800"/>
            <a:ext cx="3941406" cy="1938992"/>
          </a:xfrm>
          <a:prstGeom prst="rect">
            <a:avLst/>
          </a:prstGeom>
          <a:solidFill>
            <a:srgbClr val="FEF4F6"/>
          </a:solidFill>
          <a:ln w="9525">
            <a:solidFill>
              <a:schemeClr val="tx1"/>
            </a:solidFill>
            <a:miter lim="800000"/>
            <a:headEnd/>
            <a:tailEnd/>
          </a:ln>
          <a:effec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parent class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class</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Person: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def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__</a:t>
            </a:r>
            <a:r>
              <a:rPr kumimoji="0" lang="en-US" altLang="en-US" sz="1400" b="0" i="0" u="none" strike="noStrike" cap="none" normalizeH="0" baseline="0" dirty="0" err="1">
                <a:ln>
                  <a:noFill/>
                </a:ln>
                <a:solidFill>
                  <a:srgbClr val="000000"/>
                </a:solidFill>
                <a:effectLst/>
                <a:latin typeface="Consolas" panose="020B0609020204030204" pitchFamily="49" charset="0"/>
              </a:rPr>
              <a:t>init</a:t>
            </a:r>
            <a:r>
              <a:rPr kumimoji="0" lang="en-US" altLang="en-US" sz="1400" b="0" i="0" u="none" strike="noStrike" cap="none" normalizeH="0" baseline="0" dirty="0">
                <a:ln>
                  <a:noFill/>
                </a:ln>
                <a:solidFill>
                  <a:srgbClr val="000000"/>
                </a:solidFill>
                <a:effectLst/>
                <a:latin typeface="Consolas" panose="020B0609020204030204" pitchFamily="49" charset="0"/>
              </a:rPr>
              <a:t>__(</a:t>
            </a:r>
            <a:r>
              <a:rPr kumimoji="0" lang="en-US" altLang="en-US" sz="1400" b="0" i="0" u="none" strike="noStrike" cap="none" normalizeH="0" baseline="0" dirty="0">
                <a:ln>
                  <a:noFill/>
                </a:ln>
                <a:solidFill>
                  <a:srgbClr val="808080"/>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 name, </a:t>
            </a:r>
            <a:r>
              <a:rPr kumimoji="0" lang="en-US" altLang="en-US" sz="1400" b="0" i="0" u="none" strike="noStrike" cap="none" normalizeH="0" baseline="0" dirty="0" err="1">
                <a:ln>
                  <a:noFill/>
                </a:ln>
                <a:solidFill>
                  <a:srgbClr val="000000"/>
                </a:solidFill>
                <a:effectLst/>
                <a:latin typeface="Consolas" panose="020B0609020204030204" pitchFamily="49" charset="0"/>
              </a:rPr>
              <a:t>idnumber</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808080"/>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.name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name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808080"/>
                </a:solidFill>
                <a:effectLst/>
                <a:latin typeface="Consolas" panose="020B0609020204030204" pitchFamily="49" charset="0"/>
              </a:rPr>
              <a:t>self</a:t>
            </a:r>
            <a:r>
              <a:rPr kumimoji="0" lang="en-US" altLang="en-US" sz="1400" b="0" i="0" u="none" strike="noStrike" cap="none" normalizeH="0" baseline="0" dirty="0" err="1">
                <a:ln>
                  <a:noFill/>
                </a:ln>
                <a:solidFill>
                  <a:srgbClr val="000000"/>
                </a:solidFill>
                <a:effectLst/>
                <a:latin typeface="Consolas" panose="020B0609020204030204" pitchFamily="49" charset="0"/>
              </a:rPr>
              <a:t>.idnumber</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idnumber</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def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display(</a:t>
            </a:r>
            <a:r>
              <a:rPr kumimoji="0" lang="en-US" altLang="en-US" sz="1400" b="0" i="0" u="none" strike="noStrike" cap="none" normalizeH="0" baseline="0" dirty="0">
                <a:ln>
                  <a:noFill/>
                </a:ln>
                <a:solidFill>
                  <a:srgbClr val="808080"/>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print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808080"/>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.name)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FF1493"/>
                </a:solidFill>
                <a:effectLst/>
                <a:latin typeface="Consolas" panose="020B0609020204030204" pitchFamily="49" charset="0"/>
              </a:rPr>
              <a:t>print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808080"/>
                </a:solidFill>
                <a:effectLst/>
                <a:latin typeface="Consolas" panose="020B0609020204030204" pitchFamily="49" charset="0"/>
              </a:rPr>
              <a:t>self</a:t>
            </a:r>
            <a:r>
              <a:rPr kumimoji="0" lang="en-US" altLang="en-US" sz="1400" b="0" i="0" u="none" strike="noStrike" cap="none" normalizeH="0" baseline="0" dirty="0" err="1">
                <a:ln>
                  <a:noFill/>
                </a:ln>
                <a:solidFill>
                  <a:srgbClr val="000000"/>
                </a:solidFill>
                <a:effectLst/>
                <a:latin typeface="Consolas" panose="020B0609020204030204" pitchFamily="49" charset="0"/>
              </a:rPr>
              <a:t>.idnumber</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sp>
        <p:nvSpPr>
          <p:cNvPr id="8" name="TextBox 7">
            <a:extLst>
              <a:ext uri="{FF2B5EF4-FFF2-40B4-BE49-F238E27FC236}">
                <a16:creationId xmlns:a16="http://schemas.microsoft.com/office/drawing/2014/main" id="{ADFD0F2F-8DAE-369A-6100-68E54DEA4D12}"/>
              </a:ext>
            </a:extLst>
          </p:cNvPr>
          <p:cNvSpPr txBox="1"/>
          <p:nvPr/>
        </p:nvSpPr>
        <p:spPr>
          <a:xfrm>
            <a:off x="304800" y="2126592"/>
            <a:ext cx="8169729" cy="36933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Python code to demonstrate how parent constructors</a:t>
            </a:r>
            <a:r>
              <a:rPr lang="en-US" altLang="en-US" sz="1800" dirty="0"/>
              <a:t> </a:t>
            </a:r>
            <a:r>
              <a:rPr kumimoji="0" lang="en-US" altLang="en-US" sz="1800" b="0" i="0" u="none" strike="noStrike" cap="none" normalizeH="0" baseline="0" dirty="0">
                <a:ln>
                  <a:noFill/>
                </a:ln>
                <a:solidFill>
                  <a:srgbClr val="008200"/>
                </a:solidFill>
                <a:effectLst/>
                <a:latin typeface="Consolas" panose="020B0609020204030204" pitchFamily="49" charset="0"/>
              </a:rPr>
              <a:t>are called.</a:t>
            </a:r>
            <a:endParaRPr kumimoji="0" lang="en-US" altLang="en-US" sz="1800" b="0" i="0" u="none" strike="noStrike" cap="none" normalizeH="0" baseline="0" dirty="0">
              <a:ln>
                <a:noFill/>
              </a:ln>
              <a:solidFill>
                <a:schemeClr val="tx1"/>
              </a:solidFill>
              <a:effectLst/>
            </a:endParaRPr>
          </a:p>
        </p:txBody>
      </p:sp>
      <p:sp>
        <p:nvSpPr>
          <p:cNvPr id="9" name="Rectangle 3">
            <a:extLst>
              <a:ext uri="{FF2B5EF4-FFF2-40B4-BE49-F238E27FC236}">
                <a16:creationId xmlns:a16="http://schemas.microsoft.com/office/drawing/2014/main" id="{EB48AAB7-DC9F-C2A2-E6B2-F919553176EF}"/>
              </a:ext>
            </a:extLst>
          </p:cNvPr>
          <p:cNvSpPr>
            <a:spLocks noChangeArrowheads="1"/>
          </p:cNvSpPr>
          <p:nvPr/>
        </p:nvSpPr>
        <p:spPr bwMode="auto">
          <a:xfrm>
            <a:off x="3695700" y="3429000"/>
            <a:ext cx="5257800" cy="1723549"/>
          </a:xfrm>
          <a:prstGeom prst="rect">
            <a:avLst/>
          </a:prstGeom>
          <a:solidFill>
            <a:srgbClr val="FEF4F6"/>
          </a:solidFill>
          <a:ln w="9525">
            <a:solidFill>
              <a:schemeClr val="tx1"/>
            </a:solidFill>
            <a:miter lim="800000"/>
            <a:headEnd/>
            <a:tailEnd/>
          </a:ln>
          <a:effec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child class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Consolas" panose="020B0609020204030204" pitchFamily="49" charset="0"/>
              </a:rPr>
              <a:t>class</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Employee(Person):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def</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__</a:t>
            </a:r>
            <a:r>
              <a:rPr kumimoji="0" lang="en-US" altLang="en-US" sz="1400" b="0" i="0" u="none" strike="noStrike" cap="none" normalizeH="0" baseline="0" dirty="0" err="1">
                <a:ln>
                  <a:noFill/>
                </a:ln>
                <a:solidFill>
                  <a:srgbClr val="000000"/>
                </a:solidFill>
                <a:effectLst/>
                <a:latin typeface="Consolas" panose="020B0609020204030204" pitchFamily="49" charset="0"/>
              </a:rPr>
              <a:t>init</a:t>
            </a:r>
            <a:r>
              <a:rPr kumimoji="0" lang="en-US" altLang="en-US" sz="1400" b="0" i="0" u="none" strike="noStrike" cap="none" normalizeH="0" baseline="0" dirty="0">
                <a:ln>
                  <a:noFill/>
                </a:ln>
                <a:solidFill>
                  <a:srgbClr val="000000"/>
                </a:solidFill>
                <a:effectLst/>
                <a:latin typeface="Consolas" panose="020B0609020204030204" pitchFamily="49" charset="0"/>
              </a:rPr>
              <a:t>__(</a:t>
            </a:r>
            <a:r>
              <a:rPr kumimoji="0" lang="en-US" altLang="en-US" sz="1400" b="0" i="0" u="none" strike="noStrike" cap="none" normalizeH="0" baseline="0" dirty="0">
                <a:ln>
                  <a:noFill/>
                </a:ln>
                <a:solidFill>
                  <a:srgbClr val="808080"/>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 name, </a:t>
            </a:r>
            <a:r>
              <a:rPr kumimoji="0" lang="en-US" altLang="en-US" sz="1400" b="0" i="0" u="none" strike="noStrike" cap="none" normalizeH="0" baseline="0" dirty="0" err="1">
                <a:ln>
                  <a:noFill/>
                </a:ln>
                <a:solidFill>
                  <a:srgbClr val="000000"/>
                </a:solidFill>
                <a:effectLst/>
                <a:latin typeface="Consolas" panose="020B0609020204030204" pitchFamily="49" charset="0"/>
              </a:rPr>
              <a:t>idnumber</a:t>
            </a:r>
            <a:r>
              <a:rPr kumimoji="0" lang="en-US" altLang="en-US" sz="1400" b="0" i="0" u="none" strike="noStrike" cap="none" normalizeH="0" baseline="0" dirty="0">
                <a:ln>
                  <a:noFill/>
                </a:ln>
                <a:solidFill>
                  <a:srgbClr val="000000"/>
                </a:solidFill>
                <a:effectLst/>
                <a:latin typeface="Consolas" panose="020B0609020204030204" pitchFamily="49" charset="0"/>
              </a:rPr>
              <a:t>, salary, post):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808080"/>
                </a:solidFill>
                <a:effectLst/>
                <a:latin typeface="Consolas" panose="020B0609020204030204" pitchFamily="49" charset="0"/>
              </a:rPr>
              <a:t>self</a:t>
            </a:r>
            <a:r>
              <a:rPr kumimoji="0" lang="en-US" altLang="en-US" sz="1400" b="0" i="0" u="none" strike="noStrike" cap="none" normalizeH="0" baseline="0" dirty="0" err="1">
                <a:ln>
                  <a:noFill/>
                </a:ln>
                <a:solidFill>
                  <a:srgbClr val="000000"/>
                </a:solidFill>
                <a:effectLst/>
                <a:latin typeface="Consolas" panose="020B0609020204030204" pitchFamily="49" charset="0"/>
              </a:rPr>
              <a:t>.salary</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salary</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err="1">
                <a:ln>
                  <a:noFill/>
                </a:ln>
                <a:solidFill>
                  <a:srgbClr val="808080"/>
                </a:solidFill>
                <a:effectLst/>
                <a:latin typeface="Consolas" panose="020B0609020204030204" pitchFamily="49" charset="0"/>
              </a:rPr>
              <a:t>self</a:t>
            </a:r>
            <a:r>
              <a:rPr kumimoji="0" lang="en-US" altLang="en-US" sz="1400" b="0" i="0" u="none" strike="noStrike" cap="none" normalizeH="0" baseline="0" dirty="0" err="1">
                <a:ln>
                  <a:noFill/>
                </a:ln>
                <a:solidFill>
                  <a:srgbClr val="000000"/>
                </a:solidFill>
                <a:effectLst/>
                <a:latin typeface="Consolas" panose="020B0609020204030204" pitchFamily="49" charset="0"/>
              </a:rPr>
              <a:t>.post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post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8200"/>
                </a:solidFill>
                <a:effectLst/>
                <a:latin typeface="Consolas" panose="020B0609020204030204" pitchFamily="49" charset="0"/>
              </a:rPr>
              <a:t># invoking the constructor of parent class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Person.__</a:t>
            </a:r>
            <a:r>
              <a:rPr kumimoji="0" lang="en-US" altLang="en-US" sz="1400" b="0" i="0" u="none" strike="noStrike" cap="none" normalizeH="0" baseline="0" dirty="0" err="1">
                <a:ln>
                  <a:noFill/>
                </a:ln>
                <a:solidFill>
                  <a:srgbClr val="000000"/>
                </a:solidFill>
                <a:effectLst/>
                <a:latin typeface="Consolas" panose="020B0609020204030204" pitchFamily="49" charset="0"/>
              </a:rPr>
              <a:t>init</a:t>
            </a:r>
            <a:r>
              <a:rPr kumimoji="0" lang="en-US" altLang="en-US" sz="1400" b="0" i="0" u="none" strike="noStrike" cap="none" normalizeH="0" baseline="0" dirty="0">
                <a:ln>
                  <a:noFill/>
                </a:ln>
                <a:solidFill>
                  <a:srgbClr val="000000"/>
                </a:solidFill>
                <a:effectLst/>
                <a:latin typeface="Consolas" panose="020B0609020204030204" pitchFamily="49" charset="0"/>
              </a:rPr>
              <a:t>__(</a:t>
            </a:r>
            <a:r>
              <a:rPr kumimoji="0" lang="en-US" altLang="en-US" sz="1400" b="0" i="0" u="none" strike="noStrike" cap="none" normalizeH="0" baseline="0" dirty="0">
                <a:ln>
                  <a:noFill/>
                </a:ln>
                <a:solidFill>
                  <a:srgbClr val="808080"/>
                </a:solidFill>
                <a:effectLst/>
                <a:latin typeface="Consolas" panose="020B0609020204030204" pitchFamily="49" charset="0"/>
              </a:rPr>
              <a:t>self</a:t>
            </a:r>
            <a:r>
              <a:rPr kumimoji="0" lang="en-US" altLang="en-US" sz="1400" b="0" i="0" u="none" strike="noStrike" cap="none" normalizeH="0" baseline="0" dirty="0">
                <a:ln>
                  <a:noFill/>
                </a:ln>
                <a:solidFill>
                  <a:srgbClr val="000000"/>
                </a:solidFill>
                <a:effectLst/>
                <a:latin typeface="Consolas" panose="020B0609020204030204" pitchFamily="49" charset="0"/>
              </a:rPr>
              <a:t>, name, </a:t>
            </a:r>
            <a:r>
              <a:rPr kumimoji="0" lang="en-US" altLang="en-US" sz="1400" b="0" i="0" u="none" strike="noStrike" cap="none" normalizeH="0" baseline="0" dirty="0" err="1">
                <a:ln>
                  <a:noFill/>
                </a:ln>
                <a:solidFill>
                  <a:srgbClr val="000000"/>
                </a:solidFill>
                <a:effectLst/>
                <a:latin typeface="Consolas" panose="020B0609020204030204" pitchFamily="49" charset="0"/>
              </a:rPr>
              <a:t>idnumber</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p:txBody>
      </p:sp>
      <p:sp>
        <p:nvSpPr>
          <p:cNvPr id="10" name="Rectangle 4">
            <a:extLst>
              <a:ext uri="{FF2B5EF4-FFF2-40B4-BE49-F238E27FC236}">
                <a16:creationId xmlns:a16="http://schemas.microsoft.com/office/drawing/2014/main" id="{3C1A155E-387B-E87E-1CDC-532540CC09E8}"/>
              </a:ext>
            </a:extLst>
          </p:cNvPr>
          <p:cNvSpPr>
            <a:spLocks noChangeArrowheads="1"/>
          </p:cNvSpPr>
          <p:nvPr/>
        </p:nvSpPr>
        <p:spPr bwMode="auto">
          <a:xfrm>
            <a:off x="2514600" y="5559862"/>
            <a:ext cx="6019800" cy="861774"/>
          </a:xfrm>
          <a:prstGeom prst="rect">
            <a:avLst/>
          </a:prstGeom>
          <a:solidFill>
            <a:srgbClr val="FFFF00"/>
          </a:solidFill>
          <a:ln>
            <a:solidFill>
              <a:schemeClr val="tx1"/>
            </a:solidFill>
          </a:ln>
          <a:effec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 creation of an object variable or an instance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 </a:t>
            </a:r>
            <a:r>
              <a:rPr kumimoji="0" lang="en-US" altLang="en-US" sz="1400" b="1" i="0" u="none" strike="noStrike" cap="none" normalizeH="0" baseline="0" dirty="0">
                <a:ln>
                  <a:noFill/>
                </a:ln>
                <a:solidFill>
                  <a:srgbClr val="006699"/>
                </a:solidFill>
                <a:effectLst/>
                <a:latin typeface="Consolas" panose="020B0609020204030204" pitchFamily="49" charset="0"/>
              </a:rPr>
              <a:t>=</a:t>
            </a:r>
            <a:r>
              <a:rPr kumimoji="0" lang="en-US" altLang="en-US" sz="14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Employee(</a:t>
            </a:r>
            <a:r>
              <a:rPr kumimoji="0" lang="en-US" altLang="en-US" sz="1400" b="0" i="0" u="none" strike="noStrike" cap="none" normalizeH="0" baseline="0" dirty="0">
                <a:ln>
                  <a:noFill/>
                </a:ln>
                <a:solidFill>
                  <a:srgbClr val="0000FF"/>
                </a:solidFill>
                <a:effectLst/>
                <a:latin typeface="Consolas" panose="020B0609020204030204" pitchFamily="49" charset="0"/>
              </a:rPr>
              <a:t>'Rahul'</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886012</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9900"/>
                </a:solidFill>
                <a:effectLst/>
                <a:latin typeface="Consolas" panose="020B0609020204030204" pitchFamily="49" charset="0"/>
              </a:rPr>
              <a:t>200000</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"Intern"</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Consolas" panose="020B0609020204030204" pitchFamily="49" charset="0"/>
              </a:rPr>
              <a:t> # calling a function of the class Person using its instance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a.display</a:t>
            </a:r>
            <a:r>
              <a:rPr kumimoji="0" lang="en-US" altLang="en-US" sz="1400" b="0" i="0" u="none" strike="noStrike" cap="none" normalizeH="0" baseline="0" dirty="0">
                <a:ln>
                  <a:noFill/>
                </a:ln>
                <a:solidFill>
                  <a:srgbClr val="000000"/>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55700562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3E7DC4DD-241D-EE6B-31BB-B65DD13F37EB}"/>
              </a:ext>
            </a:extLst>
          </p:cNvPr>
          <p:cNvSpPr>
            <a:spLocks noGrp="1" noChangeArrowheads="1"/>
          </p:cNvSpPr>
          <p:nvPr>
            <p:ph type="title" idx="4294967295"/>
          </p:nvPr>
        </p:nvSpPr>
        <p:spPr>
          <a:xfrm>
            <a:off x="457200" y="-24882"/>
            <a:ext cx="8229600" cy="1143000"/>
          </a:xfrm>
        </p:spPr>
        <p:txBody>
          <a:bodyPr/>
          <a:lstStyle/>
          <a:p>
            <a:r>
              <a:rPr lang="en-US" altLang="en-US" sz="4000" dirty="0"/>
              <a:t>Subclassing (Calling constructor of parent class)</a:t>
            </a:r>
          </a:p>
        </p:txBody>
      </p:sp>
      <p:sp>
        <p:nvSpPr>
          <p:cNvPr id="3" name="TextBox 2">
            <a:extLst>
              <a:ext uri="{FF2B5EF4-FFF2-40B4-BE49-F238E27FC236}">
                <a16:creationId xmlns:a16="http://schemas.microsoft.com/office/drawing/2014/main" id="{81287CEC-20C3-D28B-570C-6E33B86A83C7}"/>
              </a:ext>
            </a:extLst>
          </p:cNvPr>
          <p:cNvSpPr txBox="1"/>
          <p:nvPr/>
        </p:nvSpPr>
        <p:spPr>
          <a:xfrm>
            <a:off x="370114" y="1219200"/>
            <a:ext cx="8305800" cy="369332"/>
          </a:xfrm>
          <a:prstGeom prst="rect">
            <a:avLst/>
          </a:prstGeom>
          <a:noFill/>
        </p:spPr>
        <p:txBody>
          <a:bodyPr wrap="square">
            <a:spAutoFit/>
          </a:bodyPr>
          <a:lstStyle/>
          <a:p>
            <a:pPr algn="l" fontAlgn="base"/>
            <a:r>
              <a:rPr lang="en-US" b="1" i="0" dirty="0">
                <a:solidFill>
                  <a:srgbClr val="273239"/>
                </a:solidFill>
                <a:effectLst/>
                <a:latin typeface="urw-din"/>
              </a:rPr>
              <a:t>Python program to demonstrate error if we forget to invoke __</a:t>
            </a:r>
            <a:r>
              <a:rPr lang="en-US" b="1" i="0" dirty="0" err="1">
                <a:solidFill>
                  <a:srgbClr val="273239"/>
                </a:solidFill>
                <a:effectLst/>
                <a:latin typeface="urw-din"/>
              </a:rPr>
              <a:t>init</a:t>
            </a:r>
            <a:r>
              <a:rPr lang="en-US" b="1" i="0" dirty="0">
                <a:solidFill>
                  <a:srgbClr val="273239"/>
                </a:solidFill>
                <a:effectLst/>
                <a:latin typeface="urw-din"/>
              </a:rPr>
              <a:t>__() of the parent</a:t>
            </a:r>
          </a:p>
        </p:txBody>
      </p:sp>
      <p:sp>
        <p:nvSpPr>
          <p:cNvPr id="7" name="TextBox 6">
            <a:extLst>
              <a:ext uri="{FF2B5EF4-FFF2-40B4-BE49-F238E27FC236}">
                <a16:creationId xmlns:a16="http://schemas.microsoft.com/office/drawing/2014/main" id="{EDD98D0C-312F-A47B-E522-D92E3605B249}"/>
              </a:ext>
            </a:extLst>
          </p:cNvPr>
          <p:cNvSpPr txBox="1"/>
          <p:nvPr/>
        </p:nvSpPr>
        <p:spPr>
          <a:xfrm>
            <a:off x="457200" y="1689614"/>
            <a:ext cx="8218714" cy="646331"/>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273239"/>
                </a:solidFill>
                <a:effectLst/>
                <a:latin typeface="urw-din"/>
              </a:rPr>
              <a:t>If you forget to invoke the __</a:t>
            </a:r>
            <a:r>
              <a:rPr lang="en-US" b="0" i="0" dirty="0" err="1">
                <a:solidFill>
                  <a:srgbClr val="273239"/>
                </a:solidFill>
                <a:effectLst/>
                <a:latin typeface="urw-din"/>
              </a:rPr>
              <a:t>init</a:t>
            </a:r>
            <a:r>
              <a:rPr lang="en-US" b="0" i="0" dirty="0">
                <a:solidFill>
                  <a:srgbClr val="273239"/>
                </a:solidFill>
                <a:effectLst/>
                <a:latin typeface="urw-din"/>
              </a:rPr>
              <a:t>__() of the parent class then its instance variables would not be available to the child class. </a:t>
            </a:r>
            <a:endParaRPr lang="fr-FR" dirty="0"/>
          </a:p>
        </p:txBody>
      </p:sp>
      <p:sp>
        <p:nvSpPr>
          <p:cNvPr id="11" name="Rectangle 2">
            <a:extLst>
              <a:ext uri="{FF2B5EF4-FFF2-40B4-BE49-F238E27FC236}">
                <a16:creationId xmlns:a16="http://schemas.microsoft.com/office/drawing/2014/main" id="{C689DB83-DF56-EB8C-5E57-FD4213A47363}"/>
              </a:ext>
            </a:extLst>
          </p:cNvPr>
          <p:cNvSpPr>
            <a:spLocks noChangeArrowheads="1"/>
          </p:cNvSpPr>
          <p:nvPr/>
        </p:nvSpPr>
        <p:spPr bwMode="auto">
          <a:xfrm>
            <a:off x="2618014" y="2467690"/>
            <a:ext cx="3810000" cy="27084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 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err="1">
                <a:ln>
                  <a:noFill/>
                </a:ln>
                <a:solidFill>
                  <a:srgbClr val="000000"/>
                </a:solidFill>
                <a:effectLst/>
                <a:latin typeface="Consolas" panose="020B0609020204030204" pitchFamily="49" charset="0"/>
              </a:rPr>
              <a:t>init</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 n</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'Rahul'</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.name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 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B(A):</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err="1">
                <a:ln>
                  <a:noFill/>
                </a:ln>
                <a:solidFill>
                  <a:srgbClr val="000000"/>
                </a:solidFill>
                <a:effectLst/>
                <a:latin typeface="Consolas" panose="020B0609020204030204" pitchFamily="49" charset="0"/>
              </a:rPr>
              <a:t>init</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 roll):</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self</a:t>
            </a:r>
            <a:r>
              <a:rPr kumimoji="0" lang="en-US" altLang="en-US" sz="1600" b="0" i="0" u="none" strike="noStrike" cap="none" normalizeH="0" baseline="0" dirty="0" err="1">
                <a:ln>
                  <a:noFill/>
                </a:ln>
                <a:solidFill>
                  <a:srgbClr val="000000"/>
                </a:solidFill>
                <a:effectLst/>
                <a:latin typeface="Consolas" panose="020B0609020204030204" pitchFamily="49" charset="0"/>
              </a:rPr>
              <a:t>.roll</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roll</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1493"/>
                </a:solidFill>
                <a:effectLst/>
                <a:latin typeface="Consolas" panose="020B0609020204030204" pitchFamily="49" charset="0"/>
              </a:rPr>
              <a:t> object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B(</a:t>
            </a:r>
            <a:r>
              <a:rPr kumimoji="0" lang="en-US" altLang="en-US" sz="1600" b="0" i="0" u="none" strike="noStrike" cap="none" normalizeH="0" baseline="0" dirty="0">
                <a:ln>
                  <a:noFill/>
                </a:ln>
                <a:solidFill>
                  <a:srgbClr val="009900"/>
                </a:solidFill>
                <a:effectLst/>
                <a:latin typeface="Consolas" panose="020B0609020204030204" pitchFamily="49" charset="0"/>
              </a:rPr>
              <a:t>23</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r>
              <a:rPr kumimoji="0" lang="en-US" altLang="en-US" sz="1600" b="1" i="0" u="none" strike="noStrike" cap="none" normalizeH="0" baseline="0" dirty="0">
                <a:ln>
                  <a:noFill/>
                </a:ln>
                <a:solidFill>
                  <a:srgbClr val="006699"/>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FF1493"/>
                </a:solidFill>
                <a:effectLst/>
                <a:latin typeface="Consolas" panose="020B0609020204030204" pitchFamily="49" charset="0"/>
              </a:rPr>
              <a:t>object</a:t>
            </a:r>
            <a:r>
              <a:rPr kumimoji="0" lang="en-US" altLang="en-US" sz="1600" b="0" i="0" u="none" strike="noStrike" cap="none" normalizeH="0" baseline="0" dirty="0" err="1">
                <a:ln>
                  <a:noFill/>
                </a:ln>
                <a:solidFill>
                  <a:srgbClr val="000000"/>
                </a:solidFill>
                <a:effectLst/>
                <a:latin typeface="Consolas" panose="020B0609020204030204" pitchFamily="49" charset="0"/>
              </a:rPr>
              <a:t>.roll</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lang="en-US" altLang="en-US" sz="1600" dirty="0">
                <a:solidFill>
                  <a:srgbClr val="009900"/>
                </a:solidFill>
                <a:latin typeface="Consolas" panose="020B0609020204030204" pitchFamily="49" charset="0"/>
              </a:rPr>
              <a:t># No Error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 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1493"/>
                </a:solidFill>
                <a:effectLst/>
                <a:latin typeface="Consolas" panose="020B0609020204030204" pitchFamily="49" charset="0"/>
              </a:rPr>
              <a:t>object</a:t>
            </a:r>
            <a:r>
              <a:rPr kumimoji="0" lang="en-US" altLang="en-US" sz="1600" b="0" i="0" u="none" strike="noStrike" cap="none" normalizeH="0" baseline="0" dirty="0">
                <a:ln>
                  <a:noFill/>
                </a:ln>
                <a:solidFill>
                  <a:srgbClr val="000000"/>
                </a:solidFill>
                <a:effectLst/>
                <a:latin typeface="Consolas" panose="020B0609020204030204" pitchFamily="49" charset="0"/>
              </a:rPr>
              <a:t>.name)  </a:t>
            </a:r>
            <a:r>
              <a:rPr lang="en-US" altLang="en-US" sz="1600" dirty="0">
                <a:solidFill>
                  <a:srgbClr val="009900"/>
                </a:solidFill>
                <a:latin typeface="Consolas" panose="020B0609020204030204" pitchFamily="49" charset="0"/>
              </a:rPr>
              <a:t># Error</a:t>
            </a:r>
          </a:p>
        </p:txBody>
      </p:sp>
      <p:pic>
        <p:nvPicPr>
          <p:cNvPr id="13" name="Picture 12">
            <a:extLst>
              <a:ext uri="{FF2B5EF4-FFF2-40B4-BE49-F238E27FC236}">
                <a16:creationId xmlns:a16="http://schemas.microsoft.com/office/drawing/2014/main" id="{835ED827-0D1A-A5CA-C84B-45785DCE186F}"/>
              </a:ext>
            </a:extLst>
          </p:cNvPr>
          <p:cNvPicPr>
            <a:picLocks noChangeAspect="1"/>
          </p:cNvPicPr>
          <p:nvPr/>
        </p:nvPicPr>
        <p:blipFill>
          <a:blip r:embed="rId3"/>
          <a:stretch>
            <a:fillRect/>
          </a:stretch>
        </p:blipFill>
        <p:spPr>
          <a:xfrm>
            <a:off x="1605484" y="5486400"/>
            <a:ext cx="6547915" cy="1143000"/>
          </a:xfrm>
          <a:prstGeom prst="rect">
            <a:avLst/>
          </a:prstGeom>
          <a:ln>
            <a:solidFill>
              <a:schemeClr val="tx1"/>
            </a:solidFill>
          </a:ln>
        </p:spPr>
      </p:pic>
    </p:spTree>
    <p:extLst>
      <p:ext uri="{BB962C8B-B14F-4D97-AF65-F5344CB8AC3E}">
        <p14:creationId xmlns:p14="http://schemas.microsoft.com/office/powerpoint/2010/main" val="259030567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3E7DC4DD-241D-EE6B-31BB-B65DD13F37EB}"/>
              </a:ext>
            </a:extLst>
          </p:cNvPr>
          <p:cNvSpPr>
            <a:spLocks noGrp="1" noChangeArrowheads="1"/>
          </p:cNvSpPr>
          <p:nvPr>
            <p:ph type="title" idx="4294967295"/>
          </p:nvPr>
        </p:nvSpPr>
        <p:spPr>
          <a:xfrm>
            <a:off x="457200" y="-24882"/>
            <a:ext cx="8229600" cy="1143000"/>
          </a:xfrm>
        </p:spPr>
        <p:txBody>
          <a:bodyPr/>
          <a:lstStyle/>
          <a:p>
            <a:r>
              <a:rPr lang="en-US" altLang="en-US" sz="4000" dirty="0"/>
              <a:t>Types of Inheritance in Python</a:t>
            </a:r>
          </a:p>
        </p:txBody>
      </p:sp>
      <p:sp>
        <p:nvSpPr>
          <p:cNvPr id="4" name="TextBox 3">
            <a:extLst>
              <a:ext uri="{FF2B5EF4-FFF2-40B4-BE49-F238E27FC236}">
                <a16:creationId xmlns:a16="http://schemas.microsoft.com/office/drawing/2014/main" id="{247F4BA9-8B44-9043-EAE2-E1CBC50BB087}"/>
              </a:ext>
            </a:extLst>
          </p:cNvPr>
          <p:cNvSpPr txBox="1"/>
          <p:nvPr/>
        </p:nvSpPr>
        <p:spPr>
          <a:xfrm>
            <a:off x="190500" y="1118118"/>
            <a:ext cx="8763000" cy="1015663"/>
          </a:xfrm>
          <a:prstGeom prst="rect">
            <a:avLst/>
          </a:prstGeom>
          <a:noFill/>
        </p:spPr>
        <p:txBody>
          <a:bodyPr wrap="square">
            <a:spAutoFit/>
          </a:bodyPr>
          <a:lstStyle/>
          <a:p>
            <a:pPr marL="342900" indent="-342900" algn="just" fontAlgn="base">
              <a:buFont typeface="Wingdings" panose="05000000000000000000" pitchFamily="2" charset="2"/>
              <a:buChar char="v"/>
            </a:pPr>
            <a:r>
              <a:rPr lang="en-US" sz="2000" b="1" i="0" dirty="0">
                <a:solidFill>
                  <a:srgbClr val="273239"/>
                </a:solidFill>
                <a:effectLst/>
                <a:latin typeface="urw-din"/>
              </a:rPr>
              <a:t>Single Inheritance: </a:t>
            </a:r>
            <a:r>
              <a:rPr lang="en-US" sz="2000" b="0" i="0" dirty="0">
                <a:solidFill>
                  <a:srgbClr val="273239"/>
                </a:solidFill>
                <a:effectLst/>
                <a:latin typeface="urw-din"/>
              </a:rPr>
              <a:t>Single inheritance enables a derived class to inherit properties from a single parent class, thus enabling code reusability and the addition of new features to existing code.</a:t>
            </a:r>
            <a:endParaRPr lang="en-US" sz="2000" b="1" i="0" dirty="0">
              <a:solidFill>
                <a:srgbClr val="273239"/>
              </a:solidFill>
              <a:effectLst/>
              <a:latin typeface="urw-din"/>
            </a:endParaRPr>
          </a:p>
        </p:txBody>
      </p:sp>
      <p:pic>
        <p:nvPicPr>
          <p:cNvPr id="6" name="Picture 5">
            <a:extLst>
              <a:ext uri="{FF2B5EF4-FFF2-40B4-BE49-F238E27FC236}">
                <a16:creationId xmlns:a16="http://schemas.microsoft.com/office/drawing/2014/main" id="{7B755F85-92BC-B981-B1BE-1D9A1C5506E7}"/>
              </a:ext>
            </a:extLst>
          </p:cNvPr>
          <p:cNvPicPr>
            <a:picLocks noChangeAspect="1"/>
          </p:cNvPicPr>
          <p:nvPr/>
        </p:nvPicPr>
        <p:blipFill>
          <a:blip r:embed="rId3"/>
          <a:stretch>
            <a:fillRect/>
          </a:stretch>
        </p:blipFill>
        <p:spPr>
          <a:xfrm>
            <a:off x="6781800" y="2010729"/>
            <a:ext cx="2057400" cy="2505075"/>
          </a:xfrm>
          <a:prstGeom prst="rect">
            <a:avLst/>
          </a:prstGeom>
        </p:spPr>
      </p:pic>
      <p:sp>
        <p:nvSpPr>
          <p:cNvPr id="8" name="Rectangle 2">
            <a:extLst>
              <a:ext uri="{FF2B5EF4-FFF2-40B4-BE49-F238E27FC236}">
                <a16:creationId xmlns:a16="http://schemas.microsoft.com/office/drawing/2014/main" id="{1B54F585-1516-5AD2-6EFA-1A3287C4FC68}"/>
              </a:ext>
            </a:extLst>
          </p:cNvPr>
          <p:cNvSpPr>
            <a:spLocks noChangeArrowheads="1"/>
          </p:cNvSpPr>
          <p:nvPr/>
        </p:nvSpPr>
        <p:spPr bwMode="auto">
          <a:xfrm>
            <a:off x="685800" y="2230341"/>
            <a:ext cx="5867400"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C00000"/>
                </a:solidFill>
                <a:effectLst/>
                <a:latin typeface="Consolas" panose="020B0609020204030204" pitchFamily="49" charset="0"/>
              </a:rPr>
              <a:t># Python program to demonstrate</a:t>
            </a:r>
            <a:r>
              <a:rPr lang="en-US" altLang="en-US" sz="1600" b="1" dirty="0">
                <a:solidFill>
                  <a:srgbClr val="C00000"/>
                </a:solidFill>
              </a:rPr>
              <a:t> </a:t>
            </a:r>
            <a:r>
              <a:rPr kumimoji="0" lang="en-US" altLang="en-US" sz="1600" b="1" i="0" u="none" strike="noStrike" cap="none" normalizeH="0" baseline="0" dirty="0">
                <a:ln>
                  <a:noFill/>
                </a:ln>
                <a:solidFill>
                  <a:srgbClr val="C00000"/>
                </a:solidFill>
                <a:effectLst/>
                <a:latin typeface="Consolas" panose="020B0609020204030204" pitchFamily="49" charset="0"/>
              </a:rPr>
              <a:t>single inheritance</a:t>
            </a:r>
            <a:endParaRPr kumimoji="0" lang="en-US" altLang="en-US" sz="1600" b="1" i="0" u="none" strike="noStrike" cap="none" normalizeH="0" baseline="0" dirty="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Base class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Parent: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func1(</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"This function is in parent class."</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82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Derived class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Child(Parent):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func2(</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"This function is in child class."</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Driver's code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1493"/>
                </a:solidFill>
                <a:effectLst/>
                <a:latin typeface="Consolas" panose="020B0609020204030204" pitchFamily="49" charset="0"/>
              </a:rPr>
              <a:t>object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Child()			</a:t>
            </a:r>
            <a:r>
              <a:rPr kumimoji="0" lang="en-US" altLang="en-US" sz="2000" b="1" i="0" u="none" strike="noStrike" cap="none" normalizeH="0" baseline="0" dirty="0">
                <a:ln>
                  <a:noFill/>
                </a:ln>
                <a:solidFill>
                  <a:srgbClr val="000000"/>
                </a:solidFill>
                <a:effectLst/>
                <a:latin typeface="Consolas" panose="020B0609020204030204" pitchFamily="49" charset="0"/>
              </a:rPr>
              <a:t>Output:</a:t>
            </a: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1493"/>
                </a:solidFill>
                <a:effectLst/>
                <a:latin typeface="Consolas" panose="020B0609020204030204" pitchFamily="49" charset="0"/>
              </a:rPr>
              <a:t>object</a:t>
            </a:r>
            <a:r>
              <a:rPr kumimoji="0" lang="en-US" altLang="en-US" sz="1600" b="0" i="0" u="none" strike="noStrike" cap="none" normalizeH="0" baseline="0" dirty="0">
                <a:ln>
                  <a:noFill/>
                </a:ln>
                <a:solidFill>
                  <a:srgbClr val="000000"/>
                </a:solidFill>
                <a:effectLst/>
                <a:latin typeface="Consolas" panose="020B0609020204030204" pitchFamily="49" charset="0"/>
              </a:rPr>
              <a:t>.func1()</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1493"/>
                </a:solidFill>
                <a:effectLst/>
                <a:latin typeface="Consolas" panose="020B0609020204030204" pitchFamily="49" charset="0"/>
              </a:rPr>
              <a:t>object</a:t>
            </a:r>
            <a:r>
              <a:rPr kumimoji="0" lang="en-US" altLang="en-US" sz="1600" b="0" i="0" u="none" strike="noStrike" cap="none" normalizeH="0" baseline="0" dirty="0">
                <a:ln>
                  <a:noFill/>
                </a:ln>
                <a:solidFill>
                  <a:srgbClr val="000000"/>
                </a:solidFill>
                <a:effectLst/>
                <a:latin typeface="Consolas" panose="020B0609020204030204" pitchFamily="49" charset="0"/>
              </a:rPr>
              <a:t>.func2()</a:t>
            </a:r>
            <a:endParaRPr kumimoji="0" lang="en-US" altLang="en-US" sz="1600" b="0" i="0" u="none" strike="noStrike" cap="none" normalizeH="0" baseline="0" dirty="0">
              <a:ln>
                <a:noFill/>
              </a:ln>
              <a:solidFill>
                <a:schemeClr val="tx1"/>
              </a:solidFill>
              <a:effectLst/>
            </a:endParaRPr>
          </a:p>
        </p:txBody>
      </p:sp>
      <p:pic>
        <p:nvPicPr>
          <p:cNvPr id="10" name="Picture 9">
            <a:extLst>
              <a:ext uri="{FF2B5EF4-FFF2-40B4-BE49-F238E27FC236}">
                <a16:creationId xmlns:a16="http://schemas.microsoft.com/office/drawing/2014/main" id="{7D013151-85F3-1F16-947F-6F0214A35066}"/>
              </a:ext>
            </a:extLst>
          </p:cNvPr>
          <p:cNvPicPr>
            <a:picLocks noChangeAspect="1"/>
          </p:cNvPicPr>
          <p:nvPr/>
        </p:nvPicPr>
        <p:blipFill>
          <a:blip r:embed="rId4"/>
          <a:stretch>
            <a:fillRect/>
          </a:stretch>
        </p:blipFill>
        <p:spPr>
          <a:xfrm>
            <a:off x="4278280" y="5739882"/>
            <a:ext cx="3533775" cy="714375"/>
          </a:xfrm>
          <a:prstGeom prst="rect">
            <a:avLst/>
          </a:prstGeom>
        </p:spPr>
      </p:pic>
    </p:spTree>
    <p:extLst>
      <p:ext uri="{BB962C8B-B14F-4D97-AF65-F5344CB8AC3E}">
        <p14:creationId xmlns:p14="http://schemas.microsoft.com/office/powerpoint/2010/main" val="409130043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F652DE86-A749-03C0-6D2A-9C433591AE8B}"/>
              </a:ext>
            </a:extLst>
          </p:cNvPr>
          <p:cNvSpPr>
            <a:spLocks noGrp="1" noChangeArrowheads="1"/>
          </p:cNvSpPr>
          <p:nvPr>
            <p:ph type="title" idx="4294967295"/>
          </p:nvPr>
        </p:nvSpPr>
        <p:spPr/>
        <p:txBody>
          <a:bodyPr/>
          <a:lstStyle/>
          <a:p>
            <a:r>
              <a:rPr lang="en-US" altLang="en-US"/>
              <a:t>Fields</a:t>
            </a:r>
          </a:p>
        </p:txBody>
      </p:sp>
      <p:sp>
        <p:nvSpPr>
          <p:cNvPr id="107523" name="Rectangle 3">
            <a:extLst>
              <a:ext uri="{FF2B5EF4-FFF2-40B4-BE49-F238E27FC236}">
                <a16:creationId xmlns:a16="http://schemas.microsoft.com/office/drawing/2014/main" id="{FC180565-C12D-FD9D-34F1-AF5343E028AE}"/>
              </a:ext>
            </a:extLst>
          </p:cNvPr>
          <p:cNvSpPr>
            <a:spLocks noGrp="1" noChangeArrowheads="1"/>
          </p:cNvSpPr>
          <p:nvPr>
            <p:ph type="body" idx="4294967295"/>
          </p:nvPr>
        </p:nvSpPr>
        <p:spPr/>
        <p:txBody>
          <a:bodyPr/>
          <a:lstStyle/>
          <a:p>
            <a:pPr>
              <a:lnSpc>
                <a:spcPct val="80000"/>
              </a:lnSpc>
              <a:buFontTx/>
              <a:buNone/>
            </a:pPr>
            <a:r>
              <a:rPr lang="en-US" altLang="en-US" dirty="0">
                <a:latin typeface="Courier New" panose="02070309020205020404" pitchFamily="49" charset="0"/>
              </a:rPr>
              <a:t>	</a:t>
            </a:r>
            <a:r>
              <a:rPr lang="en-US" altLang="en-US" b="1" dirty="0"/>
              <a:t>name</a:t>
            </a:r>
            <a:r>
              <a:rPr lang="en-US" altLang="en-US" dirty="0">
                <a:latin typeface="Courier New" panose="02070309020205020404" pitchFamily="49" charset="0"/>
              </a:rPr>
              <a:t> = </a:t>
            </a:r>
            <a:r>
              <a:rPr lang="en-US" altLang="en-US" b="1" dirty="0">
                <a:latin typeface="Verdana" panose="020B0604030504040204" pitchFamily="34" charset="0"/>
              </a:rPr>
              <a:t>value</a:t>
            </a:r>
          </a:p>
          <a:p>
            <a:pPr lvl="1">
              <a:lnSpc>
                <a:spcPct val="80000"/>
              </a:lnSpc>
            </a:pPr>
            <a:endParaRPr lang="en-US" altLang="en-US" b="1" dirty="0"/>
          </a:p>
          <a:p>
            <a:pPr lvl="1">
              <a:lnSpc>
                <a:spcPct val="80000"/>
              </a:lnSpc>
            </a:pPr>
            <a:r>
              <a:rPr lang="en-US" altLang="en-US" dirty="0"/>
              <a:t>Example:</a:t>
            </a:r>
          </a:p>
          <a:p>
            <a:pPr lvl="1">
              <a:lnSpc>
                <a:spcPct val="60000"/>
              </a:lnSpc>
              <a:buFontTx/>
              <a:buNone/>
            </a:pPr>
            <a:endParaRPr lang="en-US" altLang="en-US" sz="800" dirty="0"/>
          </a:p>
          <a:p>
            <a:pPr lvl="1">
              <a:lnSpc>
                <a:spcPct val="60000"/>
              </a:lnSpc>
              <a:buFontTx/>
              <a:buNone/>
            </a:pPr>
            <a:r>
              <a:rPr lang="en-US" altLang="en-US" sz="2100" dirty="0"/>
              <a:t>	</a:t>
            </a:r>
            <a:r>
              <a:rPr lang="en-US" altLang="en-US" sz="2100" dirty="0">
                <a:latin typeface="Courier New" panose="02070309020205020404" pitchFamily="49" charset="0"/>
              </a:rPr>
              <a:t>class Point:</a:t>
            </a:r>
          </a:p>
          <a:p>
            <a:pPr lvl="1">
              <a:lnSpc>
                <a:spcPct val="60000"/>
              </a:lnSpc>
              <a:buFontTx/>
              <a:buNone/>
            </a:pPr>
            <a:r>
              <a:rPr lang="en-US" altLang="en-US" sz="2100" dirty="0">
                <a:latin typeface="Courier New" panose="02070309020205020404" pitchFamily="49" charset="0"/>
              </a:rPr>
              <a:t>	    x = 0</a:t>
            </a:r>
          </a:p>
          <a:p>
            <a:pPr lvl="1">
              <a:lnSpc>
                <a:spcPct val="60000"/>
              </a:lnSpc>
              <a:buFontTx/>
              <a:buNone/>
            </a:pPr>
            <a:r>
              <a:rPr lang="en-US" altLang="en-US" sz="2100" dirty="0">
                <a:latin typeface="Courier New" panose="02070309020205020404" pitchFamily="49" charset="0"/>
              </a:rPr>
              <a:t>	    y = 0</a:t>
            </a:r>
          </a:p>
          <a:p>
            <a:pPr lvl="1">
              <a:lnSpc>
                <a:spcPct val="60000"/>
              </a:lnSpc>
              <a:buFontTx/>
              <a:buNone/>
            </a:pPr>
            <a:endParaRPr lang="en-US" altLang="en-US" sz="2100" dirty="0">
              <a:latin typeface="Courier New" panose="02070309020205020404" pitchFamily="49" charset="0"/>
            </a:endParaRPr>
          </a:p>
          <a:p>
            <a:pPr lvl="1">
              <a:lnSpc>
                <a:spcPct val="60000"/>
              </a:lnSpc>
              <a:buFontTx/>
              <a:buNone/>
            </a:pPr>
            <a:r>
              <a:rPr lang="en-US" altLang="en-US" sz="2100" b="1" dirty="0">
                <a:solidFill>
                  <a:srgbClr val="008000"/>
                </a:solidFill>
                <a:latin typeface="Courier New" panose="02070309020205020404" pitchFamily="49" charset="0"/>
              </a:rPr>
              <a:t>	# main</a:t>
            </a:r>
          </a:p>
          <a:p>
            <a:pPr lvl="1">
              <a:lnSpc>
                <a:spcPct val="60000"/>
              </a:lnSpc>
              <a:buFontTx/>
              <a:buNone/>
            </a:pPr>
            <a:r>
              <a:rPr lang="en-US" altLang="en-US" sz="2100" dirty="0">
                <a:latin typeface="Courier New" panose="02070309020205020404" pitchFamily="49" charset="0"/>
              </a:rPr>
              <a:t>	p1 = Point()</a:t>
            </a:r>
          </a:p>
          <a:p>
            <a:pPr lvl="1">
              <a:lnSpc>
                <a:spcPct val="60000"/>
              </a:lnSpc>
              <a:buFontTx/>
              <a:buNone/>
            </a:pPr>
            <a:r>
              <a:rPr lang="en-US" altLang="en-US" sz="2100" dirty="0">
                <a:latin typeface="Courier New" panose="02070309020205020404" pitchFamily="49" charset="0"/>
              </a:rPr>
              <a:t>	p1.x = 2</a:t>
            </a:r>
          </a:p>
          <a:p>
            <a:pPr lvl="1">
              <a:lnSpc>
                <a:spcPct val="60000"/>
              </a:lnSpc>
              <a:buFontTx/>
              <a:buNone/>
            </a:pPr>
            <a:r>
              <a:rPr lang="en-US" altLang="en-US" sz="2100" dirty="0">
                <a:latin typeface="Courier New" panose="02070309020205020404" pitchFamily="49" charset="0"/>
              </a:rPr>
              <a:t>	p1.y = -5</a:t>
            </a:r>
          </a:p>
          <a:p>
            <a:pPr lvl="1">
              <a:lnSpc>
                <a:spcPct val="60000"/>
              </a:lnSpc>
              <a:buFontTx/>
              <a:buNone/>
            </a:pPr>
            <a:endParaRPr lang="en-US" altLang="en-US" sz="2100" dirty="0">
              <a:latin typeface="Courier New" panose="02070309020205020404" pitchFamily="49" charset="0"/>
            </a:endParaRPr>
          </a:p>
          <a:p>
            <a:pPr lvl="1">
              <a:lnSpc>
                <a:spcPct val="90000"/>
              </a:lnSpc>
            </a:pPr>
            <a:r>
              <a:rPr lang="en-US" altLang="en-US" dirty="0"/>
              <a:t>can be declared directly inside class (as shown here)</a:t>
            </a:r>
            <a:br>
              <a:rPr lang="en-US" altLang="en-US" dirty="0"/>
            </a:br>
            <a:r>
              <a:rPr lang="en-US" altLang="en-US" dirty="0"/>
              <a:t>or in constructors (more common)</a:t>
            </a:r>
          </a:p>
          <a:p>
            <a:pPr lvl="1">
              <a:lnSpc>
                <a:spcPct val="80000"/>
              </a:lnSpc>
            </a:pPr>
            <a:endParaRPr lang="en-US" altLang="en-US" sz="800" dirty="0"/>
          </a:p>
          <a:p>
            <a:pPr lvl="1">
              <a:lnSpc>
                <a:spcPct val="80000"/>
              </a:lnSpc>
            </a:pPr>
            <a:r>
              <a:rPr lang="en-US" altLang="en-US" dirty="0"/>
              <a:t>Python does not really have encapsulation or private fields</a:t>
            </a:r>
            <a:endParaRPr lang="en-US" altLang="en-US" sz="2100" dirty="0"/>
          </a:p>
          <a:p>
            <a:pPr lvl="2">
              <a:lnSpc>
                <a:spcPct val="80000"/>
              </a:lnSpc>
            </a:pPr>
            <a:r>
              <a:rPr lang="en-US" altLang="en-US" sz="1900" dirty="0"/>
              <a:t>relies on caller to "be nice" and not mess with objects' contents</a:t>
            </a:r>
          </a:p>
        </p:txBody>
      </p:sp>
      <p:graphicFrame>
        <p:nvGraphicFramePr>
          <p:cNvPr id="71698" name="Group 18">
            <a:extLst>
              <a:ext uri="{FF2B5EF4-FFF2-40B4-BE49-F238E27FC236}">
                <a16:creationId xmlns:a16="http://schemas.microsoft.com/office/drawing/2014/main" id="{8BFA412A-D776-31E0-767F-C9FFB46FA0AE}"/>
              </a:ext>
            </a:extLst>
          </p:cNvPr>
          <p:cNvGraphicFramePr>
            <a:graphicFrameLocks noGrp="1"/>
          </p:cNvGraphicFramePr>
          <p:nvPr/>
        </p:nvGraphicFramePr>
        <p:xfrm>
          <a:off x="5334000" y="1905000"/>
          <a:ext cx="2716213" cy="1484313"/>
        </p:xfrm>
        <a:graphic>
          <a:graphicData uri="http://schemas.openxmlformats.org/drawingml/2006/table">
            <a:tbl>
              <a:tblPr/>
              <a:tblGrid>
                <a:gridCol w="506413">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382262">
                <a:tc gridSpan="2">
                  <a:txBody>
                    <a:bodyPr/>
                    <a:lstStyle/>
                    <a:p>
                      <a:pPr marL="106363" marR="0" lvl="0" indent="0" algn="l" defTabSz="457200" rtl="0" eaLnBrk="1" fontAlgn="base" latinLnBrk="0" hangingPunct="1">
                        <a:lnSpc>
                          <a:spcPct val="107000"/>
                        </a:lnSpc>
                        <a:spcBef>
                          <a:spcPct val="20000"/>
                        </a:spcBef>
                        <a:spcAft>
                          <a:spcPct val="0"/>
                        </a:spcAft>
                        <a:buClrTx/>
                        <a:buSzTx/>
                        <a:buFontTx/>
                        <a:buNone/>
                        <a:tabLst/>
                      </a:pPr>
                      <a:r>
                        <a:rPr kumimoji="0" lang="en-US" sz="2000" b="1" i="0" u="none" strike="noStrike" cap="none" normalizeH="0" baseline="0">
                          <a:ln>
                            <a:noFill/>
                          </a:ln>
                          <a:solidFill>
                            <a:schemeClr val="bg1"/>
                          </a:solidFill>
                          <a:effectLst/>
                          <a:latin typeface="Tahoma" pitchFamily="34" charset="0"/>
                        </a:rPr>
                        <a:t>point.py</a:t>
                      </a:r>
                    </a:p>
                  </a:txBody>
                  <a:tcPr marL="41477" marR="41477" marT="41614" marB="41614"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10000"/>
                  </a:ext>
                </a:extLst>
              </a:tr>
              <a:tr h="1102051">
                <a:tc>
                  <a:txBody>
                    <a:bodyPr/>
                    <a:lstStyle/>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800" b="1" i="0" u="none" strike="noStrike" cap="none" normalizeH="0" baseline="0">
                          <a:ln>
                            <a:noFill/>
                          </a:ln>
                          <a:solidFill>
                            <a:schemeClr val="bg1"/>
                          </a:solidFill>
                          <a:effectLst/>
                          <a:latin typeface="Courier New" pitchFamily="49" charset="0"/>
                        </a:rPr>
                        <a:t>1</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800" b="1" i="0" u="none" strike="noStrike" cap="none" normalizeH="0" baseline="0">
                          <a:ln>
                            <a:noFill/>
                          </a:ln>
                          <a:solidFill>
                            <a:schemeClr val="bg1"/>
                          </a:solidFill>
                          <a:effectLst/>
                          <a:latin typeface="Courier New" pitchFamily="49" charset="0"/>
                        </a:rPr>
                        <a:t>2</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sz="1800" b="1" i="0" u="none" strike="noStrike" cap="none" normalizeH="0" baseline="0">
                          <a:ln>
                            <a:noFill/>
                          </a:ln>
                          <a:solidFill>
                            <a:schemeClr val="bg1"/>
                          </a:solidFill>
                          <a:effectLst/>
                          <a:latin typeface="Courier New" pitchFamily="49" charset="0"/>
                        </a:rPr>
                        <a:t>3</a:t>
                      </a:r>
                    </a:p>
                  </a:txBody>
                  <a:tcPr marL="41477" marR="82954" marT="208073" marB="208073"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rPr>
                        <a:t>class Point:</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rPr>
                        <a:t>    x = 0</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49" charset="0"/>
                        </a:rPr>
                        <a:t>    y = 0</a:t>
                      </a:r>
                    </a:p>
                  </a:txBody>
                  <a:tcPr marL="41477" marR="165909" marT="208073" marB="208073"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3E7DC4DD-241D-EE6B-31BB-B65DD13F37EB}"/>
              </a:ext>
            </a:extLst>
          </p:cNvPr>
          <p:cNvSpPr>
            <a:spLocks noGrp="1" noChangeArrowheads="1"/>
          </p:cNvSpPr>
          <p:nvPr>
            <p:ph type="title" idx="4294967295"/>
          </p:nvPr>
        </p:nvSpPr>
        <p:spPr>
          <a:xfrm>
            <a:off x="457200" y="-24882"/>
            <a:ext cx="8229600" cy="1143000"/>
          </a:xfrm>
        </p:spPr>
        <p:txBody>
          <a:bodyPr/>
          <a:lstStyle/>
          <a:p>
            <a:r>
              <a:rPr lang="en-US" altLang="en-US" sz="4000" dirty="0"/>
              <a:t>Types of Inheritance in Python</a:t>
            </a:r>
          </a:p>
        </p:txBody>
      </p:sp>
      <p:sp>
        <p:nvSpPr>
          <p:cNvPr id="4" name="TextBox 3">
            <a:extLst>
              <a:ext uri="{FF2B5EF4-FFF2-40B4-BE49-F238E27FC236}">
                <a16:creationId xmlns:a16="http://schemas.microsoft.com/office/drawing/2014/main" id="{247F4BA9-8B44-9043-EAE2-E1CBC50BB087}"/>
              </a:ext>
            </a:extLst>
          </p:cNvPr>
          <p:cNvSpPr txBox="1"/>
          <p:nvPr/>
        </p:nvSpPr>
        <p:spPr>
          <a:xfrm>
            <a:off x="190500" y="1118118"/>
            <a:ext cx="8763000" cy="1015663"/>
          </a:xfrm>
          <a:prstGeom prst="rect">
            <a:avLst/>
          </a:prstGeom>
          <a:noFill/>
        </p:spPr>
        <p:txBody>
          <a:bodyPr wrap="square">
            <a:spAutoFit/>
          </a:bodyPr>
          <a:lstStyle/>
          <a:p>
            <a:pPr marL="342900" indent="-342900" algn="just" fontAlgn="base">
              <a:buFont typeface="Wingdings" panose="05000000000000000000" pitchFamily="2" charset="2"/>
              <a:buChar char="v"/>
            </a:pPr>
            <a:r>
              <a:rPr lang="en-US" sz="2000" b="1" i="0" dirty="0">
                <a:solidFill>
                  <a:srgbClr val="273239"/>
                </a:solidFill>
                <a:effectLst/>
                <a:latin typeface="urw-din"/>
              </a:rPr>
              <a:t>Multiple Inheritance: </a:t>
            </a:r>
            <a:r>
              <a:rPr lang="en-US" sz="2000" b="0" i="0" dirty="0">
                <a:solidFill>
                  <a:srgbClr val="273239"/>
                </a:solidFill>
                <a:effectLst/>
                <a:latin typeface="urw-din"/>
              </a:rPr>
              <a:t>When a class can be derived from more than one base class this type of inheritance is called multiple inheritances. (</a:t>
            </a:r>
            <a:r>
              <a:rPr lang="en-US" sz="2000" b="1" i="0" dirty="0">
                <a:solidFill>
                  <a:srgbClr val="273239"/>
                </a:solidFill>
                <a:effectLst/>
                <a:latin typeface="urw-din"/>
              </a:rPr>
              <a:t>Unlike java</a:t>
            </a:r>
            <a:r>
              <a:rPr lang="en-US" sz="2000" b="0" i="0" dirty="0">
                <a:solidFill>
                  <a:srgbClr val="273239"/>
                </a:solidFill>
                <a:effectLst/>
                <a:latin typeface="urw-din"/>
              </a:rPr>
              <a:t>, python shows multiple inheritance.)</a:t>
            </a:r>
            <a:endParaRPr lang="en-US" sz="2000" b="1" i="0" dirty="0">
              <a:solidFill>
                <a:srgbClr val="273239"/>
              </a:solidFill>
              <a:effectLst/>
              <a:latin typeface="urw-din"/>
            </a:endParaRPr>
          </a:p>
        </p:txBody>
      </p:sp>
      <p:sp>
        <p:nvSpPr>
          <p:cNvPr id="8" name="Rectangle 2">
            <a:extLst>
              <a:ext uri="{FF2B5EF4-FFF2-40B4-BE49-F238E27FC236}">
                <a16:creationId xmlns:a16="http://schemas.microsoft.com/office/drawing/2014/main" id="{1B54F585-1516-5AD2-6EFA-1A3287C4FC68}"/>
              </a:ext>
            </a:extLst>
          </p:cNvPr>
          <p:cNvSpPr>
            <a:spLocks noChangeArrowheads="1"/>
          </p:cNvSpPr>
          <p:nvPr/>
        </p:nvSpPr>
        <p:spPr bwMode="auto">
          <a:xfrm>
            <a:off x="299441" y="2138007"/>
            <a:ext cx="5867400" cy="2462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C00000"/>
                </a:solidFill>
                <a:effectLst/>
                <a:latin typeface="Consolas" panose="020B0609020204030204" pitchFamily="49" charset="0"/>
              </a:rPr>
              <a:t># Python program to demonstrate</a:t>
            </a:r>
            <a:r>
              <a:rPr lang="en-US" altLang="en-US" sz="1600" b="1" dirty="0">
                <a:solidFill>
                  <a:srgbClr val="C00000"/>
                </a:solidFill>
              </a:rPr>
              <a:t> </a:t>
            </a:r>
            <a:r>
              <a:rPr kumimoji="0" lang="en-US" altLang="en-US" sz="1600" b="1" i="0" u="none" strike="noStrike" cap="none" normalizeH="0" baseline="0" dirty="0">
                <a:ln>
                  <a:noFill/>
                </a:ln>
                <a:solidFill>
                  <a:srgbClr val="C00000"/>
                </a:solidFill>
                <a:effectLst/>
                <a:latin typeface="Consolas" panose="020B0609020204030204" pitchFamily="49" charset="0"/>
              </a:rPr>
              <a:t>multiple inheritance</a:t>
            </a:r>
            <a:endParaRPr kumimoji="0" lang="en-US" altLang="en-US" sz="1600" b="1" i="0" u="none" strike="noStrike" cap="none" normalizeH="0" baseline="0" dirty="0">
              <a:ln>
                <a:noFill/>
              </a:ln>
              <a:solidFill>
                <a:srgbClr val="C00000"/>
              </a:solidFill>
              <a:effectLst/>
            </a:endParaRPr>
          </a:p>
        </p:txBody>
      </p:sp>
      <p:pic>
        <p:nvPicPr>
          <p:cNvPr id="3" name="Picture 2">
            <a:extLst>
              <a:ext uri="{FF2B5EF4-FFF2-40B4-BE49-F238E27FC236}">
                <a16:creationId xmlns:a16="http://schemas.microsoft.com/office/drawing/2014/main" id="{92827D50-45AD-FFCA-6D8F-33F0A0BC07FC}"/>
              </a:ext>
            </a:extLst>
          </p:cNvPr>
          <p:cNvPicPr>
            <a:picLocks noChangeAspect="1"/>
          </p:cNvPicPr>
          <p:nvPr/>
        </p:nvPicPr>
        <p:blipFill>
          <a:blip r:embed="rId3"/>
          <a:stretch>
            <a:fillRect/>
          </a:stretch>
        </p:blipFill>
        <p:spPr>
          <a:xfrm>
            <a:off x="6591300" y="1855309"/>
            <a:ext cx="2065008" cy="1771650"/>
          </a:xfrm>
          <a:prstGeom prst="rect">
            <a:avLst/>
          </a:prstGeom>
        </p:spPr>
      </p:pic>
      <p:sp>
        <p:nvSpPr>
          <p:cNvPr id="6" name="Rectangle 2">
            <a:extLst>
              <a:ext uri="{FF2B5EF4-FFF2-40B4-BE49-F238E27FC236}">
                <a16:creationId xmlns:a16="http://schemas.microsoft.com/office/drawing/2014/main" id="{8359805D-B450-8B93-80FE-365AB243C144}"/>
              </a:ext>
            </a:extLst>
          </p:cNvPr>
          <p:cNvSpPr>
            <a:spLocks noChangeArrowheads="1"/>
          </p:cNvSpPr>
          <p:nvPr/>
        </p:nvSpPr>
        <p:spPr bwMode="auto">
          <a:xfrm>
            <a:off x="794741" y="2384228"/>
            <a:ext cx="4876800" cy="41857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Base class1</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Mother: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mothername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mother(</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self</a:t>
            </a:r>
            <a:r>
              <a:rPr kumimoji="0" lang="en-US" altLang="en-US" sz="1600" b="0" i="0" u="none" strike="noStrike" cap="none" normalizeH="0" baseline="0" dirty="0" err="1">
                <a:ln>
                  <a:noFill/>
                </a:ln>
                <a:solidFill>
                  <a:srgbClr val="000000"/>
                </a:solidFill>
                <a:effectLst/>
                <a:latin typeface="Consolas" panose="020B0609020204030204" pitchFamily="49" charset="0"/>
              </a:rPr>
              <a:t>.mothername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Base class2</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Father: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fathername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father(</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self</a:t>
            </a:r>
            <a:r>
              <a:rPr kumimoji="0" lang="en-US" altLang="en-US" sz="1600" b="0" i="0" u="none" strike="noStrike" cap="none" normalizeH="0" baseline="0" dirty="0" err="1">
                <a:ln>
                  <a:noFill/>
                </a:ln>
                <a:solidFill>
                  <a:srgbClr val="000000"/>
                </a:solidFill>
                <a:effectLst/>
                <a:latin typeface="Consolas" panose="020B0609020204030204" pitchFamily="49" charset="0"/>
              </a:rPr>
              <a:t>.fathername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Derived class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Son(Mother, Father):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parents(</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"Father :"</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self</a:t>
            </a:r>
            <a:r>
              <a:rPr kumimoji="0" lang="en-US" altLang="en-US" sz="1600" b="0" i="0" u="none" strike="noStrike" cap="none" normalizeH="0" baseline="0" dirty="0" err="1">
                <a:ln>
                  <a:noFill/>
                </a:ln>
                <a:solidFill>
                  <a:srgbClr val="000000"/>
                </a:solidFill>
                <a:effectLst/>
                <a:latin typeface="Consolas" panose="020B0609020204030204" pitchFamily="49" charset="0"/>
              </a:rPr>
              <a:t>.fathername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"Mother :"</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self</a:t>
            </a:r>
            <a:r>
              <a:rPr kumimoji="0" lang="en-US" altLang="en-US" sz="1600" b="0" i="0" u="none" strike="noStrike" cap="none" normalizeH="0" baseline="0" dirty="0" err="1">
                <a:ln>
                  <a:noFill/>
                </a:ln>
                <a:solidFill>
                  <a:srgbClr val="000000"/>
                </a:solidFill>
                <a:effectLst/>
                <a:latin typeface="Consolas" panose="020B0609020204030204" pitchFamily="49" charset="0"/>
              </a:rPr>
              <a:t>.mothername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chemeClr val="tx1"/>
                </a:solidFill>
                <a:effectLst/>
              </a:rPr>
            </a:br>
            <a:endParaRPr kumimoji="0" lang="en-US" altLang="en-US" sz="1600" b="0" i="0" u="none" strike="noStrike" cap="none" normalizeH="0" baseline="0" dirty="0">
              <a:ln>
                <a:noFill/>
              </a:ln>
              <a:solidFill>
                <a:schemeClr val="tx1"/>
              </a:solidFill>
              <a:effectLst/>
            </a:endParaRPr>
          </a:p>
        </p:txBody>
      </p:sp>
      <p:sp>
        <p:nvSpPr>
          <p:cNvPr id="7" name="Rectangle 3">
            <a:extLst>
              <a:ext uri="{FF2B5EF4-FFF2-40B4-BE49-F238E27FC236}">
                <a16:creationId xmlns:a16="http://schemas.microsoft.com/office/drawing/2014/main" id="{71A7328A-9FE1-5DD5-8C3E-028A5A6078E4}"/>
              </a:ext>
            </a:extLst>
          </p:cNvPr>
          <p:cNvSpPr>
            <a:spLocks noChangeArrowheads="1"/>
          </p:cNvSpPr>
          <p:nvPr/>
        </p:nvSpPr>
        <p:spPr bwMode="auto">
          <a:xfrm>
            <a:off x="6019800" y="3748597"/>
            <a:ext cx="2667000" cy="12311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 Driver's code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s1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Son()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s1.fathername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"RAM"</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s1.mothername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"SITA"</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s1.parents()</a:t>
            </a:r>
            <a:endParaRPr kumimoji="0" lang="en-US" altLang="en-US" sz="1600" b="0" i="0" u="none" strike="noStrike" cap="none" normalizeH="0" baseline="0" dirty="0">
              <a:ln>
                <a:noFill/>
              </a:ln>
              <a:solidFill>
                <a:schemeClr val="tx1"/>
              </a:solidFill>
              <a:effectLst/>
            </a:endParaRPr>
          </a:p>
        </p:txBody>
      </p:sp>
      <p:pic>
        <p:nvPicPr>
          <p:cNvPr id="11" name="Picture 10">
            <a:extLst>
              <a:ext uri="{FF2B5EF4-FFF2-40B4-BE49-F238E27FC236}">
                <a16:creationId xmlns:a16="http://schemas.microsoft.com/office/drawing/2014/main" id="{3150C19E-F7A2-991F-6AF9-9064AD184B99}"/>
              </a:ext>
            </a:extLst>
          </p:cNvPr>
          <p:cNvPicPr>
            <a:picLocks noChangeAspect="1"/>
          </p:cNvPicPr>
          <p:nvPr/>
        </p:nvPicPr>
        <p:blipFill>
          <a:blip r:embed="rId4"/>
          <a:stretch>
            <a:fillRect/>
          </a:stretch>
        </p:blipFill>
        <p:spPr>
          <a:xfrm>
            <a:off x="6448425" y="5233999"/>
            <a:ext cx="1809750" cy="1314450"/>
          </a:xfrm>
          <a:prstGeom prst="rect">
            <a:avLst/>
          </a:prstGeom>
        </p:spPr>
      </p:pic>
    </p:spTree>
    <p:extLst>
      <p:ext uri="{BB962C8B-B14F-4D97-AF65-F5344CB8AC3E}">
        <p14:creationId xmlns:p14="http://schemas.microsoft.com/office/powerpoint/2010/main" val="43034933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3E7DC4DD-241D-EE6B-31BB-B65DD13F37EB}"/>
              </a:ext>
            </a:extLst>
          </p:cNvPr>
          <p:cNvSpPr>
            <a:spLocks noGrp="1" noChangeArrowheads="1"/>
          </p:cNvSpPr>
          <p:nvPr>
            <p:ph type="title" idx="4294967295"/>
          </p:nvPr>
        </p:nvSpPr>
        <p:spPr>
          <a:xfrm>
            <a:off x="457200" y="-24882"/>
            <a:ext cx="8229600" cy="1143000"/>
          </a:xfrm>
        </p:spPr>
        <p:txBody>
          <a:bodyPr/>
          <a:lstStyle/>
          <a:p>
            <a:r>
              <a:rPr lang="en-US" altLang="en-US" sz="4000" dirty="0"/>
              <a:t>Types of Inheritance in Python</a:t>
            </a:r>
          </a:p>
        </p:txBody>
      </p:sp>
      <p:sp>
        <p:nvSpPr>
          <p:cNvPr id="4" name="TextBox 3">
            <a:extLst>
              <a:ext uri="{FF2B5EF4-FFF2-40B4-BE49-F238E27FC236}">
                <a16:creationId xmlns:a16="http://schemas.microsoft.com/office/drawing/2014/main" id="{247F4BA9-8B44-9043-EAE2-E1CBC50BB087}"/>
              </a:ext>
            </a:extLst>
          </p:cNvPr>
          <p:cNvSpPr txBox="1"/>
          <p:nvPr/>
        </p:nvSpPr>
        <p:spPr>
          <a:xfrm>
            <a:off x="190500" y="1133507"/>
            <a:ext cx="8763000" cy="707886"/>
          </a:xfrm>
          <a:prstGeom prst="rect">
            <a:avLst/>
          </a:prstGeom>
          <a:noFill/>
        </p:spPr>
        <p:txBody>
          <a:bodyPr wrap="square">
            <a:spAutoFit/>
          </a:bodyPr>
          <a:lstStyle/>
          <a:p>
            <a:pPr marL="342900" indent="-342900" algn="just" fontAlgn="base">
              <a:buFont typeface="Wingdings" panose="05000000000000000000" pitchFamily="2" charset="2"/>
              <a:buChar char="v"/>
            </a:pPr>
            <a:r>
              <a:rPr lang="en-US" sz="2000" b="1" i="0" dirty="0">
                <a:solidFill>
                  <a:srgbClr val="273239"/>
                </a:solidFill>
                <a:effectLst/>
                <a:latin typeface="urw-din"/>
              </a:rPr>
              <a:t>Multiple Inheritance: When the method is overridden in both classes</a:t>
            </a:r>
          </a:p>
          <a:p>
            <a:pPr algn="just" fontAlgn="base"/>
            <a:r>
              <a:rPr lang="en-US" sz="2000" i="0" dirty="0">
                <a:solidFill>
                  <a:srgbClr val="273239"/>
                </a:solidFill>
                <a:effectLst/>
                <a:latin typeface="urw-din"/>
              </a:rPr>
              <a:t>	Method Resolution Order (MRO)</a:t>
            </a:r>
            <a:r>
              <a:rPr lang="en-US" sz="2000" dirty="0">
                <a:solidFill>
                  <a:srgbClr val="273239"/>
                </a:solidFill>
                <a:latin typeface="urw-din"/>
              </a:rPr>
              <a:t> will take place from left to right.</a:t>
            </a:r>
            <a:endParaRPr lang="en-US" sz="2000" i="0" dirty="0">
              <a:solidFill>
                <a:srgbClr val="273239"/>
              </a:solidFill>
              <a:effectLst/>
              <a:latin typeface="urw-din"/>
            </a:endParaRPr>
          </a:p>
        </p:txBody>
      </p:sp>
      <p:sp>
        <p:nvSpPr>
          <p:cNvPr id="6" name="Rectangle 2">
            <a:extLst>
              <a:ext uri="{FF2B5EF4-FFF2-40B4-BE49-F238E27FC236}">
                <a16:creationId xmlns:a16="http://schemas.microsoft.com/office/drawing/2014/main" id="{BEEFA9E6-2470-48BE-66FA-00044B657196}"/>
              </a:ext>
            </a:extLst>
          </p:cNvPr>
          <p:cNvSpPr>
            <a:spLocks noChangeArrowheads="1"/>
          </p:cNvSpPr>
          <p:nvPr/>
        </p:nvSpPr>
        <p:spPr bwMode="auto">
          <a:xfrm>
            <a:off x="774441" y="1916893"/>
            <a:ext cx="3505200" cy="32008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Class1:</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m(</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"In Class1"</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Class2:</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m(</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"In Class2"</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Class3(Class1, Class2):</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pass</a:t>
            </a: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obj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Class3()</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obj.m</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p:txBody>
      </p:sp>
      <p:sp>
        <p:nvSpPr>
          <p:cNvPr id="7" name="Rectangle 2">
            <a:extLst>
              <a:ext uri="{FF2B5EF4-FFF2-40B4-BE49-F238E27FC236}">
                <a16:creationId xmlns:a16="http://schemas.microsoft.com/office/drawing/2014/main" id="{0F04909B-173E-9750-A214-1B61115975EE}"/>
              </a:ext>
            </a:extLst>
          </p:cNvPr>
          <p:cNvSpPr>
            <a:spLocks noChangeArrowheads="1"/>
          </p:cNvSpPr>
          <p:nvPr/>
        </p:nvSpPr>
        <p:spPr bwMode="auto">
          <a:xfrm>
            <a:off x="4864359" y="1916893"/>
            <a:ext cx="3505200" cy="32008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Class1:</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m(</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"In Class1"</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Class2:</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m(</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"In Class2"</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Class3(Class2, Class1):</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pass</a:t>
            </a: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obj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Class3()</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obj.m</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p:txBody>
      </p:sp>
      <p:sp>
        <p:nvSpPr>
          <p:cNvPr id="10" name="TextBox 9">
            <a:extLst>
              <a:ext uri="{FF2B5EF4-FFF2-40B4-BE49-F238E27FC236}">
                <a16:creationId xmlns:a16="http://schemas.microsoft.com/office/drawing/2014/main" id="{77E9D839-CB94-BE17-6DCC-DBB77CCCC927}"/>
              </a:ext>
            </a:extLst>
          </p:cNvPr>
          <p:cNvSpPr txBox="1"/>
          <p:nvPr/>
        </p:nvSpPr>
        <p:spPr>
          <a:xfrm>
            <a:off x="710682" y="5155518"/>
            <a:ext cx="2273559" cy="369332"/>
          </a:xfrm>
          <a:prstGeom prst="rect">
            <a:avLst/>
          </a:prstGeom>
          <a:noFill/>
        </p:spPr>
        <p:txBody>
          <a:bodyPr wrap="square" rtlCol="0">
            <a:spAutoFit/>
          </a:bodyPr>
          <a:lstStyle/>
          <a:p>
            <a:r>
              <a:rPr lang="fr-FR" b="1" dirty="0">
                <a:solidFill>
                  <a:srgbClr val="FF0000"/>
                </a:solidFill>
              </a:rPr>
              <a:t>Output:</a:t>
            </a:r>
            <a:r>
              <a:rPr lang="fr-FR" dirty="0">
                <a:solidFill>
                  <a:srgbClr val="FF0000"/>
                </a:solidFill>
              </a:rPr>
              <a:t> </a:t>
            </a:r>
            <a:r>
              <a:rPr lang="fr-FR" dirty="0"/>
              <a:t>In Class1</a:t>
            </a:r>
          </a:p>
        </p:txBody>
      </p:sp>
      <p:sp>
        <p:nvSpPr>
          <p:cNvPr id="11" name="TextBox 10">
            <a:extLst>
              <a:ext uri="{FF2B5EF4-FFF2-40B4-BE49-F238E27FC236}">
                <a16:creationId xmlns:a16="http://schemas.microsoft.com/office/drawing/2014/main" id="{21EF3056-A18A-B8A4-6DC3-715411B1DA8B}"/>
              </a:ext>
            </a:extLst>
          </p:cNvPr>
          <p:cNvSpPr txBox="1"/>
          <p:nvPr/>
        </p:nvSpPr>
        <p:spPr>
          <a:xfrm>
            <a:off x="4800600" y="5155518"/>
            <a:ext cx="2273559" cy="369332"/>
          </a:xfrm>
          <a:prstGeom prst="rect">
            <a:avLst/>
          </a:prstGeom>
          <a:noFill/>
        </p:spPr>
        <p:txBody>
          <a:bodyPr wrap="square" rtlCol="0">
            <a:spAutoFit/>
          </a:bodyPr>
          <a:lstStyle/>
          <a:p>
            <a:r>
              <a:rPr lang="fr-FR" b="1" dirty="0">
                <a:solidFill>
                  <a:srgbClr val="FF0000"/>
                </a:solidFill>
              </a:rPr>
              <a:t>Output:</a:t>
            </a:r>
            <a:r>
              <a:rPr lang="fr-FR" dirty="0">
                <a:solidFill>
                  <a:srgbClr val="FF0000"/>
                </a:solidFill>
              </a:rPr>
              <a:t> </a:t>
            </a:r>
            <a:r>
              <a:rPr lang="fr-FR" dirty="0"/>
              <a:t>In Class2</a:t>
            </a:r>
          </a:p>
        </p:txBody>
      </p:sp>
      <p:sp>
        <p:nvSpPr>
          <p:cNvPr id="13" name="TextBox 12">
            <a:extLst>
              <a:ext uri="{FF2B5EF4-FFF2-40B4-BE49-F238E27FC236}">
                <a16:creationId xmlns:a16="http://schemas.microsoft.com/office/drawing/2014/main" id="{EB06E3F2-A11A-8F81-F006-A79B8CA439E2}"/>
              </a:ext>
            </a:extLst>
          </p:cNvPr>
          <p:cNvSpPr txBox="1"/>
          <p:nvPr/>
        </p:nvSpPr>
        <p:spPr>
          <a:xfrm>
            <a:off x="2497494" y="5657671"/>
            <a:ext cx="6172200" cy="1200329"/>
          </a:xfrm>
          <a:prstGeom prst="rect">
            <a:avLst/>
          </a:prstGeom>
          <a:noFill/>
        </p:spPr>
        <p:txBody>
          <a:bodyPr wrap="square">
            <a:spAutoFit/>
          </a:bodyPr>
          <a:lstStyle/>
          <a:p>
            <a:pPr algn="just"/>
            <a:r>
              <a:rPr lang="en-US" b="1" i="0" dirty="0">
                <a:solidFill>
                  <a:srgbClr val="273239"/>
                </a:solidFill>
                <a:effectLst/>
                <a:latin typeface="urw-din"/>
              </a:rPr>
              <a:t>NOTE: </a:t>
            </a:r>
            <a:r>
              <a:rPr lang="en-US" b="0" i="0" dirty="0">
                <a:solidFill>
                  <a:srgbClr val="273239"/>
                </a:solidFill>
                <a:effectLst/>
                <a:latin typeface="urw-din"/>
              </a:rPr>
              <a:t>In the case of multiple inheritance, a given attribute is first searched in the current class if it’s not found then it’s searched in the parent classes. The parent classes are searched in a left-right fashion and each class is searched once.</a:t>
            </a:r>
            <a:endParaRPr lang="fr-FR" dirty="0"/>
          </a:p>
        </p:txBody>
      </p:sp>
    </p:spTree>
    <p:extLst>
      <p:ext uri="{BB962C8B-B14F-4D97-AF65-F5344CB8AC3E}">
        <p14:creationId xmlns:p14="http://schemas.microsoft.com/office/powerpoint/2010/main" val="317334479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3E7DC4DD-241D-EE6B-31BB-B65DD13F37EB}"/>
              </a:ext>
            </a:extLst>
          </p:cNvPr>
          <p:cNvSpPr>
            <a:spLocks noGrp="1" noChangeArrowheads="1"/>
          </p:cNvSpPr>
          <p:nvPr>
            <p:ph type="title" idx="4294967295"/>
          </p:nvPr>
        </p:nvSpPr>
        <p:spPr>
          <a:xfrm>
            <a:off x="457200" y="-24882"/>
            <a:ext cx="8229600" cy="1143000"/>
          </a:xfrm>
        </p:spPr>
        <p:txBody>
          <a:bodyPr/>
          <a:lstStyle/>
          <a:p>
            <a:r>
              <a:rPr lang="en-US" altLang="en-US" sz="4000" dirty="0"/>
              <a:t>Types of Inheritance in Python</a:t>
            </a:r>
          </a:p>
        </p:txBody>
      </p:sp>
      <p:sp>
        <p:nvSpPr>
          <p:cNvPr id="4" name="TextBox 3">
            <a:extLst>
              <a:ext uri="{FF2B5EF4-FFF2-40B4-BE49-F238E27FC236}">
                <a16:creationId xmlns:a16="http://schemas.microsoft.com/office/drawing/2014/main" id="{247F4BA9-8B44-9043-EAE2-E1CBC50BB087}"/>
              </a:ext>
            </a:extLst>
          </p:cNvPr>
          <p:cNvSpPr txBox="1"/>
          <p:nvPr/>
        </p:nvSpPr>
        <p:spPr>
          <a:xfrm>
            <a:off x="190500" y="1133507"/>
            <a:ext cx="8763000" cy="1015663"/>
          </a:xfrm>
          <a:prstGeom prst="rect">
            <a:avLst/>
          </a:prstGeom>
          <a:noFill/>
        </p:spPr>
        <p:txBody>
          <a:bodyPr wrap="square">
            <a:spAutoFit/>
          </a:bodyPr>
          <a:lstStyle/>
          <a:p>
            <a:pPr marL="342900" indent="-342900" algn="just" fontAlgn="base">
              <a:buFont typeface="Wingdings" panose="05000000000000000000" pitchFamily="2" charset="2"/>
              <a:buChar char="v"/>
            </a:pPr>
            <a:r>
              <a:rPr lang="en-US" sz="2000" b="1" i="0" dirty="0">
                <a:solidFill>
                  <a:srgbClr val="273239"/>
                </a:solidFill>
                <a:effectLst/>
                <a:latin typeface="urw-din"/>
              </a:rPr>
              <a:t>Multilevel Inheritance: </a:t>
            </a:r>
            <a:r>
              <a:rPr lang="en-US" sz="2000" b="0" i="0" dirty="0">
                <a:solidFill>
                  <a:srgbClr val="273239"/>
                </a:solidFill>
                <a:effectLst/>
                <a:latin typeface="urw-din"/>
              </a:rPr>
              <a:t>In multilevel inheritance, features of the base class and the derived class are further inherited into the new derived class. This is like a relationship representing a child and a grandfather. </a:t>
            </a:r>
            <a:r>
              <a:rPr lang="en-US" sz="2000" b="1" i="0" dirty="0">
                <a:solidFill>
                  <a:srgbClr val="273239"/>
                </a:solidFill>
                <a:effectLst/>
                <a:latin typeface="urw-din"/>
              </a:rPr>
              <a:t> </a:t>
            </a:r>
            <a:endParaRPr lang="en-US" sz="2000" i="0" dirty="0">
              <a:solidFill>
                <a:srgbClr val="273239"/>
              </a:solidFill>
              <a:effectLst/>
              <a:latin typeface="urw-din"/>
            </a:endParaRPr>
          </a:p>
        </p:txBody>
      </p:sp>
      <p:pic>
        <p:nvPicPr>
          <p:cNvPr id="3" name="Picture 2">
            <a:extLst>
              <a:ext uri="{FF2B5EF4-FFF2-40B4-BE49-F238E27FC236}">
                <a16:creationId xmlns:a16="http://schemas.microsoft.com/office/drawing/2014/main" id="{24A1B913-78E4-E5C7-F901-F4C3FFA091B5}"/>
              </a:ext>
            </a:extLst>
          </p:cNvPr>
          <p:cNvPicPr>
            <a:picLocks noChangeAspect="1"/>
          </p:cNvPicPr>
          <p:nvPr/>
        </p:nvPicPr>
        <p:blipFill>
          <a:blip r:embed="rId3"/>
          <a:stretch>
            <a:fillRect/>
          </a:stretch>
        </p:blipFill>
        <p:spPr>
          <a:xfrm>
            <a:off x="2743200" y="2286000"/>
            <a:ext cx="4067175" cy="4076700"/>
          </a:xfrm>
          <a:prstGeom prst="rect">
            <a:avLst/>
          </a:prstGeom>
        </p:spPr>
      </p:pic>
    </p:spTree>
    <p:extLst>
      <p:ext uri="{BB962C8B-B14F-4D97-AF65-F5344CB8AC3E}">
        <p14:creationId xmlns:p14="http://schemas.microsoft.com/office/powerpoint/2010/main" val="121541753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3E7DC4DD-241D-EE6B-31BB-B65DD13F37EB}"/>
              </a:ext>
            </a:extLst>
          </p:cNvPr>
          <p:cNvSpPr>
            <a:spLocks noGrp="1" noChangeArrowheads="1"/>
          </p:cNvSpPr>
          <p:nvPr>
            <p:ph type="title" idx="4294967295"/>
          </p:nvPr>
        </p:nvSpPr>
        <p:spPr>
          <a:xfrm>
            <a:off x="457200" y="-24882"/>
            <a:ext cx="8229600" cy="1143000"/>
          </a:xfrm>
        </p:spPr>
        <p:txBody>
          <a:bodyPr/>
          <a:lstStyle/>
          <a:p>
            <a:r>
              <a:rPr lang="en-US" altLang="en-US" sz="4000" dirty="0"/>
              <a:t>Types of Inheritance in Python</a:t>
            </a:r>
          </a:p>
        </p:txBody>
      </p:sp>
      <p:sp>
        <p:nvSpPr>
          <p:cNvPr id="2" name="Rectangle 2">
            <a:extLst>
              <a:ext uri="{FF2B5EF4-FFF2-40B4-BE49-F238E27FC236}">
                <a16:creationId xmlns:a16="http://schemas.microsoft.com/office/drawing/2014/main" id="{87A70A4F-9536-3843-E8F0-8882612644DD}"/>
              </a:ext>
            </a:extLst>
          </p:cNvPr>
          <p:cNvSpPr>
            <a:spLocks noChangeArrowheads="1"/>
          </p:cNvSpPr>
          <p:nvPr/>
        </p:nvSpPr>
        <p:spPr bwMode="auto">
          <a:xfrm>
            <a:off x="228600" y="1114875"/>
            <a:ext cx="7777759"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C00000"/>
                </a:solidFill>
                <a:effectLst/>
                <a:latin typeface="Consolas" panose="020B0609020204030204" pitchFamily="49" charset="0"/>
              </a:rPr>
              <a:t># Python program to demonstrate</a:t>
            </a:r>
            <a:r>
              <a:rPr lang="en-US" altLang="en-US" sz="2000" b="1" dirty="0">
                <a:solidFill>
                  <a:srgbClr val="C00000"/>
                </a:solidFill>
              </a:rPr>
              <a:t> </a:t>
            </a:r>
            <a:r>
              <a:rPr kumimoji="0" lang="en-US" altLang="en-US" sz="2000" b="1" i="0" u="none" strike="noStrike" cap="none" normalizeH="0" baseline="0" dirty="0">
                <a:ln>
                  <a:noFill/>
                </a:ln>
                <a:solidFill>
                  <a:srgbClr val="C00000"/>
                </a:solidFill>
                <a:effectLst/>
                <a:latin typeface="Consolas" panose="020B0609020204030204" pitchFamily="49" charset="0"/>
              </a:rPr>
              <a:t>multilevel inheritance</a:t>
            </a:r>
            <a:endParaRPr kumimoji="0" lang="en-US" altLang="en-US" sz="2000" b="1" i="0" u="none" strike="noStrike" cap="none" normalizeH="0" baseline="0" dirty="0">
              <a:ln>
                <a:noFill/>
              </a:ln>
              <a:solidFill>
                <a:srgbClr val="C00000"/>
              </a:solidFill>
              <a:effectLst/>
            </a:endParaRPr>
          </a:p>
        </p:txBody>
      </p:sp>
      <p:sp>
        <p:nvSpPr>
          <p:cNvPr id="6" name="Rectangle 5">
            <a:extLst>
              <a:ext uri="{FF2B5EF4-FFF2-40B4-BE49-F238E27FC236}">
                <a16:creationId xmlns:a16="http://schemas.microsoft.com/office/drawing/2014/main" id="{48F8F078-25E5-8F08-B3D2-3A3AB45CBB29}"/>
              </a:ext>
            </a:extLst>
          </p:cNvPr>
          <p:cNvSpPr/>
          <p:nvPr/>
        </p:nvSpPr>
        <p:spPr>
          <a:xfrm>
            <a:off x="0" y="5962262"/>
            <a:ext cx="2438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2">
            <a:extLst>
              <a:ext uri="{FF2B5EF4-FFF2-40B4-BE49-F238E27FC236}">
                <a16:creationId xmlns:a16="http://schemas.microsoft.com/office/drawing/2014/main" id="{2AC404D3-31B4-51A4-2B5A-8BB49B11E1A3}"/>
              </a:ext>
            </a:extLst>
          </p:cNvPr>
          <p:cNvSpPr>
            <a:spLocks noChangeArrowheads="1"/>
          </p:cNvSpPr>
          <p:nvPr/>
        </p:nvSpPr>
        <p:spPr bwMode="auto">
          <a:xfrm>
            <a:off x="194388" y="1676400"/>
            <a:ext cx="6130212" cy="4847481"/>
          </a:xfrm>
          <a:prstGeom prst="rect">
            <a:avLst/>
          </a:prstGeom>
          <a:solidFill>
            <a:srgbClr val="FEF4F6"/>
          </a:solidFill>
          <a:ln>
            <a:solidFill>
              <a:schemeClr val="tx1"/>
            </a:solidFill>
          </a:ln>
          <a:effec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Base class</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6699"/>
                </a:solidFill>
                <a:effectLst/>
                <a:latin typeface="Consolas" panose="020B0609020204030204" pitchFamily="49" charset="0"/>
              </a:rPr>
              <a:t>class</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Grandfather:</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def</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__</a:t>
            </a:r>
            <a:r>
              <a:rPr kumimoji="0" lang="en-US" altLang="en-US" sz="1500" b="0" i="0" u="none" strike="noStrike" cap="none" normalizeH="0" baseline="0" dirty="0" err="1">
                <a:ln>
                  <a:noFill/>
                </a:ln>
                <a:solidFill>
                  <a:srgbClr val="000000"/>
                </a:solidFill>
                <a:effectLst/>
                <a:latin typeface="Consolas" panose="020B0609020204030204" pitchFamily="49" charset="0"/>
              </a:rPr>
              <a:t>init</a:t>
            </a:r>
            <a:r>
              <a:rPr kumimoji="0" lang="en-US" altLang="en-US" sz="1500" b="0" i="0" u="none" strike="noStrike" cap="none" normalizeH="0" baseline="0" dirty="0">
                <a:ln>
                  <a:noFill/>
                </a:ln>
                <a:solidFill>
                  <a:srgbClr val="000000"/>
                </a:solidFill>
                <a:effectLst/>
                <a:latin typeface="Consolas" panose="020B0609020204030204" pitchFamily="49" charset="0"/>
              </a:rPr>
              <a:t>__(</a:t>
            </a:r>
            <a:r>
              <a:rPr kumimoji="0" lang="en-US" altLang="en-US" sz="1500" b="0" i="0" u="none" strike="noStrike" cap="none" normalizeH="0" baseline="0" dirty="0">
                <a:ln>
                  <a:noFill/>
                </a:ln>
                <a:solidFill>
                  <a:srgbClr val="808080"/>
                </a:solidFill>
                <a:effectLst/>
                <a:latin typeface="Consolas" panose="020B0609020204030204" pitchFamily="49" charset="0"/>
              </a:rPr>
              <a:t>self</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grandfathername</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err="1">
                <a:ln>
                  <a:noFill/>
                </a:ln>
                <a:solidFill>
                  <a:srgbClr val="808080"/>
                </a:solidFill>
                <a:effectLst/>
                <a:latin typeface="Consolas" panose="020B0609020204030204" pitchFamily="49" charset="0"/>
              </a:rPr>
              <a:t>self</a:t>
            </a:r>
            <a:r>
              <a:rPr kumimoji="0" lang="en-US" altLang="en-US" sz="1500" b="0" i="0" u="none" strike="noStrike" cap="none" normalizeH="0" baseline="0" dirty="0" err="1">
                <a:ln>
                  <a:noFill/>
                </a:ln>
                <a:solidFill>
                  <a:srgbClr val="000000"/>
                </a:solidFill>
                <a:effectLst/>
                <a:latin typeface="Consolas" panose="020B0609020204030204" pitchFamily="49" charset="0"/>
              </a:rPr>
              <a:t>.grandfathername</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grandfathername</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Intermediate class</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6699"/>
                </a:solidFill>
                <a:effectLst/>
                <a:latin typeface="Consolas" panose="020B0609020204030204" pitchFamily="49" charset="0"/>
              </a:rPr>
              <a:t>class</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Father(Grandfather):</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def</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__</a:t>
            </a:r>
            <a:r>
              <a:rPr kumimoji="0" lang="en-US" altLang="en-US" sz="1500" b="0" i="0" u="none" strike="noStrike" cap="none" normalizeH="0" baseline="0" dirty="0" err="1">
                <a:ln>
                  <a:noFill/>
                </a:ln>
                <a:solidFill>
                  <a:srgbClr val="000000"/>
                </a:solidFill>
                <a:effectLst/>
                <a:latin typeface="Consolas" panose="020B0609020204030204" pitchFamily="49" charset="0"/>
              </a:rPr>
              <a:t>init</a:t>
            </a:r>
            <a:r>
              <a:rPr kumimoji="0" lang="en-US" altLang="en-US" sz="1500" b="0" i="0" u="none" strike="noStrike" cap="none" normalizeH="0" baseline="0" dirty="0">
                <a:ln>
                  <a:noFill/>
                </a:ln>
                <a:solidFill>
                  <a:srgbClr val="000000"/>
                </a:solidFill>
                <a:effectLst/>
                <a:latin typeface="Consolas" panose="020B0609020204030204" pitchFamily="49" charset="0"/>
              </a:rPr>
              <a:t>__(</a:t>
            </a:r>
            <a:r>
              <a:rPr kumimoji="0" lang="en-US" altLang="en-US" sz="1500" b="0" i="0" u="none" strike="noStrike" cap="none" normalizeH="0" baseline="0" dirty="0">
                <a:ln>
                  <a:noFill/>
                </a:ln>
                <a:solidFill>
                  <a:srgbClr val="808080"/>
                </a:solidFill>
                <a:effectLst/>
                <a:latin typeface="Consolas" panose="020B0609020204030204" pitchFamily="49" charset="0"/>
              </a:rPr>
              <a:t>self</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fathername</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grandfathername</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err="1">
                <a:ln>
                  <a:noFill/>
                </a:ln>
                <a:solidFill>
                  <a:srgbClr val="808080"/>
                </a:solidFill>
                <a:effectLst/>
                <a:latin typeface="Consolas" panose="020B0609020204030204" pitchFamily="49" charset="0"/>
              </a:rPr>
              <a:t>self</a:t>
            </a:r>
            <a:r>
              <a:rPr kumimoji="0" lang="en-US" altLang="en-US" sz="1500" b="0" i="0" u="none" strike="noStrike" cap="none" normalizeH="0" baseline="0" dirty="0" err="1">
                <a:ln>
                  <a:noFill/>
                </a:ln>
                <a:solidFill>
                  <a:srgbClr val="000000"/>
                </a:solidFill>
                <a:effectLst/>
                <a:latin typeface="Consolas" panose="020B0609020204030204" pitchFamily="49" charset="0"/>
              </a:rPr>
              <a:t>.fathername</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fathername</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008200"/>
                </a:solidFill>
                <a:latin typeface="Consolas" panose="020B0609020204030204" pitchFamily="49" charset="0"/>
              </a:rPr>
              <a:t>        </a:t>
            </a:r>
            <a:r>
              <a:rPr kumimoji="0" lang="en-US" altLang="en-US" sz="1500" b="0" i="0" u="none" strike="noStrike" cap="none" normalizeH="0" baseline="0" dirty="0">
                <a:ln>
                  <a:noFill/>
                </a:ln>
                <a:solidFill>
                  <a:srgbClr val="008200"/>
                </a:solidFill>
                <a:effectLst/>
                <a:latin typeface="Consolas" panose="020B0609020204030204" pitchFamily="49" charset="0"/>
              </a:rPr>
              <a:t># invoking constructor of Grandfather class</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Grandfather.__</a:t>
            </a:r>
            <a:r>
              <a:rPr kumimoji="0" lang="en-US" altLang="en-US" sz="1500" b="0" i="0" u="none" strike="noStrike" cap="none" normalizeH="0" baseline="0" dirty="0" err="1">
                <a:ln>
                  <a:noFill/>
                </a:ln>
                <a:solidFill>
                  <a:srgbClr val="000000"/>
                </a:solidFill>
                <a:effectLst/>
                <a:latin typeface="Consolas" panose="020B0609020204030204" pitchFamily="49" charset="0"/>
              </a:rPr>
              <a:t>init</a:t>
            </a:r>
            <a:r>
              <a:rPr kumimoji="0" lang="en-US" altLang="en-US" sz="1500" b="0" i="0" u="none" strike="noStrike" cap="none" normalizeH="0" baseline="0" dirty="0">
                <a:ln>
                  <a:noFill/>
                </a:ln>
                <a:solidFill>
                  <a:srgbClr val="000000"/>
                </a:solidFill>
                <a:effectLst/>
                <a:latin typeface="Consolas" panose="020B0609020204030204" pitchFamily="49" charset="0"/>
              </a:rPr>
              <a:t>__(</a:t>
            </a:r>
            <a:r>
              <a:rPr kumimoji="0" lang="en-US" altLang="en-US" sz="1500" b="0" i="0" u="none" strike="noStrike" cap="none" normalizeH="0" baseline="0" dirty="0">
                <a:ln>
                  <a:noFill/>
                </a:ln>
                <a:solidFill>
                  <a:srgbClr val="808080"/>
                </a:solidFill>
                <a:effectLst/>
                <a:latin typeface="Consolas" panose="020B0609020204030204" pitchFamily="49" charset="0"/>
              </a:rPr>
              <a:t>self</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grandfathername</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Derived class</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6699"/>
                </a:solidFill>
                <a:effectLst/>
                <a:latin typeface="Consolas" panose="020B0609020204030204" pitchFamily="49" charset="0"/>
              </a:rPr>
              <a:t>class</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Son(Father):</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def</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__</a:t>
            </a:r>
            <a:r>
              <a:rPr kumimoji="0" lang="en-US" altLang="en-US" sz="1500" b="0" i="0" u="none" strike="noStrike" cap="none" normalizeH="0" baseline="0" dirty="0" err="1">
                <a:ln>
                  <a:noFill/>
                </a:ln>
                <a:solidFill>
                  <a:srgbClr val="000000"/>
                </a:solidFill>
                <a:effectLst/>
                <a:latin typeface="Consolas" panose="020B0609020204030204" pitchFamily="49" charset="0"/>
              </a:rPr>
              <a:t>init</a:t>
            </a:r>
            <a:r>
              <a:rPr kumimoji="0" lang="en-US" altLang="en-US" sz="1500" b="0" i="0" u="none" strike="noStrike" cap="none" normalizeH="0" baseline="0" dirty="0">
                <a:ln>
                  <a:noFill/>
                </a:ln>
                <a:solidFill>
                  <a:srgbClr val="000000"/>
                </a:solidFill>
                <a:effectLst/>
                <a:latin typeface="Consolas" panose="020B0609020204030204" pitchFamily="49" charset="0"/>
              </a:rPr>
              <a:t>__(</a:t>
            </a:r>
            <a:r>
              <a:rPr kumimoji="0" lang="en-US" altLang="en-US" sz="1500" b="0" i="0" u="none" strike="noStrike" cap="none" normalizeH="0" baseline="0" dirty="0">
                <a:ln>
                  <a:noFill/>
                </a:ln>
                <a:solidFill>
                  <a:srgbClr val="808080"/>
                </a:solidFill>
                <a:effectLst/>
                <a:latin typeface="Consolas" panose="020B0609020204030204" pitchFamily="49" charset="0"/>
              </a:rPr>
              <a:t>self</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sonname</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fathername</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grandfathername</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err="1">
                <a:ln>
                  <a:noFill/>
                </a:ln>
                <a:solidFill>
                  <a:srgbClr val="808080"/>
                </a:solidFill>
                <a:effectLst/>
                <a:latin typeface="Consolas" panose="020B0609020204030204" pitchFamily="49" charset="0"/>
              </a:rPr>
              <a:t>self</a:t>
            </a:r>
            <a:r>
              <a:rPr kumimoji="0" lang="en-US" altLang="en-US" sz="1500" b="0" i="0" u="none" strike="noStrike" cap="none" normalizeH="0" baseline="0" dirty="0" err="1">
                <a:ln>
                  <a:noFill/>
                </a:ln>
                <a:solidFill>
                  <a:srgbClr val="000000"/>
                </a:solidFill>
                <a:effectLst/>
                <a:latin typeface="Consolas" panose="020B0609020204030204" pitchFamily="49" charset="0"/>
              </a:rPr>
              <a:t>.sonname</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sonname</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8200"/>
                </a:solidFill>
                <a:effectLst/>
                <a:latin typeface="Consolas" panose="020B0609020204030204" pitchFamily="49" charset="0"/>
              </a:rPr>
              <a:t># invoking constructor of Father class</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Father.__</a:t>
            </a:r>
            <a:r>
              <a:rPr kumimoji="0" lang="en-US" altLang="en-US" sz="1500" b="0" i="0" u="none" strike="noStrike" cap="none" normalizeH="0" baseline="0" dirty="0" err="1">
                <a:ln>
                  <a:noFill/>
                </a:ln>
                <a:solidFill>
                  <a:srgbClr val="000000"/>
                </a:solidFill>
                <a:effectLst/>
                <a:latin typeface="Consolas" panose="020B0609020204030204" pitchFamily="49" charset="0"/>
              </a:rPr>
              <a:t>init</a:t>
            </a:r>
            <a:r>
              <a:rPr kumimoji="0" lang="en-US" altLang="en-US" sz="1500" b="0" i="0" u="none" strike="noStrike" cap="none" normalizeH="0" baseline="0" dirty="0">
                <a:ln>
                  <a:noFill/>
                </a:ln>
                <a:solidFill>
                  <a:srgbClr val="000000"/>
                </a:solidFill>
                <a:effectLst/>
                <a:latin typeface="Consolas" panose="020B0609020204030204" pitchFamily="49" charset="0"/>
              </a:rPr>
              <a:t>__(</a:t>
            </a:r>
            <a:r>
              <a:rPr kumimoji="0" lang="en-US" altLang="en-US" sz="1500" b="0" i="0" u="none" strike="noStrike" cap="none" normalizeH="0" baseline="0" dirty="0">
                <a:ln>
                  <a:noFill/>
                </a:ln>
                <a:solidFill>
                  <a:srgbClr val="808080"/>
                </a:solidFill>
                <a:effectLst/>
                <a:latin typeface="Consolas" panose="020B0609020204030204" pitchFamily="49" charset="0"/>
              </a:rPr>
              <a:t>self</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fathername</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grandfathername</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def</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err="1">
                <a:ln>
                  <a:noFill/>
                </a:ln>
                <a:solidFill>
                  <a:srgbClr val="000000"/>
                </a:solidFill>
                <a:effectLst/>
                <a:latin typeface="Consolas" panose="020B0609020204030204" pitchFamily="49" charset="0"/>
              </a:rPr>
              <a:t>print_name</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a:ln>
                  <a:noFill/>
                </a:ln>
                <a:solidFill>
                  <a:srgbClr val="808080"/>
                </a:solidFill>
                <a:effectLst/>
                <a:latin typeface="Consolas" panose="020B0609020204030204" pitchFamily="49" charset="0"/>
              </a:rPr>
              <a:t>self</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FF1493"/>
                </a:solidFill>
                <a:effectLst/>
                <a:latin typeface="Consolas" panose="020B0609020204030204" pitchFamily="49" charset="0"/>
              </a:rPr>
              <a:t>print</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a:ln>
                  <a:noFill/>
                </a:ln>
                <a:solidFill>
                  <a:srgbClr val="0000FF"/>
                </a:solidFill>
                <a:effectLst/>
                <a:latin typeface="Consolas" panose="020B0609020204030204" pitchFamily="49" charset="0"/>
              </a:rPr>
              <a:t>'Grandfather name :'</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err="1">
                <a:ln>
                  <a:noFill/>
                </a:ln>
                <a:solidFill>
                  <a:srgbClr val="808080"/>
                </a:solidFill>
                <a:effectLst/>
                <a:latin typeface="Consolas" panose="020B0609020204030204" pitchFamily="49" charset="0"/>
              </a:rPr>
              <a:t>self</a:t>
            </a:r>
            <a:r>
              <a:rPr kumimoji="0" lang="en-US" altLang="en-US" sz="1500" b="0" i="0" u="none" strike="noStrike" cap="none" normalizeH="0" baseline="0" dirty="0" err="1">
                <a:ln>
                  <a:noFill/>
                </a:ln>
                <a:solidFill>
                  <a:srgbClr val="000000"/>
                </a:solidFill>
                <a:effectLst/>
                <a:latin typeface="Consolas" panose="020B0609020204030204" pitchFamily="49" charset="0"/>
              </a:rPr>
              <a:t>.grandfathername</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print</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a:ln>
                  <a:noFill/>
                </a:ln>
                <a:solidFill>
                  <a:srgbClr val="0000FF"/>
                </a:solidFill>
                <a:effectLst/>
                <a:latin typeface="Consolas" panose="020B0609020204030204" pitchFamily="49" charset="0"/>
              </a:rPr>
              <a:t>"Father name :"</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err="1">
                <a:ln>
                  <a:noFill/>
                </a:ln>
                <a:solidFill>
                  <a:srgbClr val="808080"/>
                </a:solidFill>
                <a:effectLst/>
                <a:latin typeface="Consolas" panose="020B0609020204030204" pitchFamily="49" charset="0"/>
              </a:rPr>
              <a:t>self</a:t>
            </a:r>
            <a:r>
              <a:rPr kumimoji="0" lang="en-US" altLang="en-US" sz="1500" b="0" i="0" u="none" strike="noStrike" cap="none" normalizeH="0" baseline="0" dirty="0" err="1">
                <a:ln>
                  <a:noFill/>
                </a:ln>
                <a:solidFill>
                  <a:srgbClr val="000000"/>
                </a:solidFill>
                <a:effectLst/>
                <a:latin typeface="Consolas" panose="020B0609020204030204" pitchFamily="49" charset="0"/>
              </a:rPr>
              <a:t>.fathername</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1" i="0" u="none" strike="noStrike" cap="none" normalizeH="0" baseline="0" dirty="0">
                <a:ln>
                  <a:noFill/>
                </a:ln>
                <a:solidFill>
                  <a:srgbClr val="006699"/>
                </a:solidFill>
                <a:effectLst/>
                <a:latin typeface="Consolas" panose="020B0609020204030204" pitchFamily="49" charset="0"/>
              </a:rPr>
              <a:t>print</a:t>
            </a:r>
            <a:r>
              <a:rPr kumimoji="0" lang="en-US" altLang="en-US" sz="1500" b="0" i="0" u="none" strike="noStrike" cap="none" normalizeH="0" baseline="0" dirty="0">
                <a:ln>
                  <a:noFill/>
                </a:ln>
                <a:solidFill>
                  <a:srgbClr val="000000"/>
                </a:solidFill>
                <a:effectLst/>
                <a:latin typeface="Consolas" panose="020B0609020204030204" pitchFamily="49" charset="0"/>
              </a:rPr>
              <a:t>(</a:t>
            </a:r>
            <a:r>
              <a:rPr kumimoji="0" lang="en-US" altLang="en-US" sz="1500" b="0" i="0" u="none" strike="noStrike" cap="none" normalizeH="0" baseline="0" dirty="0">
                <a:ln>
                  <a:noFill/>
                </a:ln>
                <a:solidFill>
                  <a:srgbClr val="0000FF"/>
                </a:solidFill>
                <a:effectLst/>
                <a:latin typeface="Consolas" panose="020B0609020204030204" pitchFamily="49" charset="0"/>
              </a:rPr>
              <a:t>"Son name :"</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err="1">
                <a:ln>
                  <a:noFill/>
                </a:ln>
                <a:solidFill>
                  <a:srgbClr val="808080"/>
                </a:solidFill>
                <a:effectLst/>
                <a:latin typeface="Consolas" panose="020B0609020204030204" pitchFamily="49" charset="0"/>
              </a:rPr>
              <a:t>self</a:t>
            </a:r>
            <a:r>
              <a:rPr kumimoji="0" lang="en-US" altLang="en-US" sz="1500" b="0" i="0" u="none" strike="noStrike" cap="none" normalizeH="0" baseline="0" dirty="0" err="1">
                <a:ln>
                  <a:noFill/>
                </a:ln>
                <a:solidFill>
                  <a:srgbClr val="000000"/>
                </a:solidFill>
                <a:effectLst/>
                <a:latin typeface="Consolas" panose="020B0609020204030204" pitchFamily="49" charset="0"/>
              </a:rPr>
              <a:t>.sonname</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endParaRPr>
          </a:p>
        </p:txBody>
      </p:sp>
      <p:sp>
        <p:nvSpPr>
          <p:cNvPr id="7" name="Rectangle 3">
            <a:extLst>
              <a:ext uri="{FF2B5EF4-FFF2-40B4-BE49-F238E27FC236}">
                <a16:creationId xmlns:a16="http://schemas.microsoft.com/office/drawing/2014/main" id="{E424B57E-AA29-D9DC-C02C-64E2101D5B40}"/>
              </a:ext>
            </a:extLst>
          </p:cNvPr>
          <p:cNvSpPr>
            <a:spLocks noChangeArrowheads="1"/>
          </p:cNvSpPr>
          <p:nvPr/>
        </p:nvSpPr>
        <p:spPr bwMode="auto">
          <a:xfrm>
            <a:off x="5977812" y="3523059"/>
            <a:ext cx="2971800" cy="1154162"/>
          </a:xfrm>
          <a:prstGeom prst="rect">
            <a:avLst/>
          </a:prstGeom>
          <a:solidFill>
            <a:schemeClr val="accent1"/>
          </a:solidFill>
          <a:ln>
            <a:solidFill>
              <a:schemeClr val="tx1"/>
            </a:solidFill>
          </a:ln>
          <a:effec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8200"/>
                </a:solidFill>
                <a:effectLst/>
                <a:latin typeface="Consolas" panose="020B0609020204030204" pitchFamily="49" charset="0"/>
              </a:rPr>
              <a:t>#  Driver code</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nsolas" panose="020B0609020204030204" pitchFamily="49" charset="0"/>
              </a:rPr>
              <a:t>s1 </a:t>
            </a:r>
            <a:r>
              <a:rPr kumimoji="0" lang="en-US" altLang="en-US" sz="1500" b="1" i="0" u="none" strike="noStrike" cap="none" normalizeH="0" baseline="0" dirty="0">
                <a:ln>
                  <a:noFill/>
                </a:ln>
                <a:solidFill>
                  <a:srgbClr val="006699"/>
                </a:solidFill>
                <a:effectLst/>
                <a:latin typeface="Consolas" panose="020B0609020204030204" pitchFamily="49" charset="0"/>
              </a:rPr>
              <a:t>=</a:t>
            </a:r>
            <a:r>
              <a:rPr kumimoji="0" lang="en-US" altLang="en-US" sz="1500" b="0" i="0" u="none" strike="noStrike" cap="none" normalizeH="0" baseline="0" dirty="0">
                <a:ln>
                  <a:noFill/>
                </a:ln>
                <a:solidFill>
                  <a:srgbClr val="273239"/>
                </a:solidFill>
                <a:effectLst/>
                <a:latin typeface="Consolas" panose="020B0609020204030204" pitchFamily="49" charset="0"/>
              </a:rPr>
              <a:t> </a:t>
            </a:r>
            <a:r>
              <a:rPr kumimoji="0" lang="en-US" altLang="en-US" sz="1500" b="0" i="0" u="none" strike="noStrike" cap="none" normalizeH="0" baseline="0" dirty="0">
                <a:ln>
                  <a:noFill/>
                </a:ln>
                <a:solidFill>
                  <a:srgbClr val="000000"/>
                </a:solidFill>
                <a:effectLst/>
                <a:latin typeface="Consolas" panose="020B0609020204030204" pitchFamily="49" charset="0"/>
              </a:rPr>
              <a:t>Son(</a:t>
            </a:r>
            <a:r>
              <a:rPr kumimoji="0" lang="en-US" altLang="en-US" sz="1500" b="0" i="0" u="none" strike="noStrike" cap="none" normalizeH="0" baseline="0" dirty="0">
                <a:ln>
                  <a:noFill/>
                </a:ln>
                <a:solidFill>
                  <a:srgbClr val="0000FF"/>
                </a:solidFill>
                <a:effectLst/>
                <a:latin typeface="Consolas" panose="020B0609020204030204" pitchFamily="49" charset="0"/>
              </a:rPr>
              <a:t>'Prince'</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00FF"/>
                </a:solidFill>
                <a:effectLst/>
                <a:latin typeface="Consolas" panose="020B0609020204030204" pitchFamily="49" charset="0"/>
              </a:rPr>
              <a:t>'Rampal'</a:t>
            </a:r>
            <a:r>
              <a:rPr kumimoji="0" lang="en-US" altLang="en-US" sz="1500" b="0" i="0" u="none" strike="noStrike" cap="none" normalizeH="0" baseline="0" dirty="0">
                <a:ln>
                  <a:noFill/>
                </a:ln>
                <a:solidFill>
                  <a:srgbClr val="000000"/>
                </a:solidFill>
                <a:effectLst/>
                <a:latin typeface="Consolas" panose="020B0609020204030204" pitchFamily="49" charset="0"/>
              </a:rPr>
              <a:t>, </a:t>
            </a:r>
            <a:r>
              <a:rPr kumimoji="0" lang="en-US" altLang="en-US" sz="1500" b="0" i="0" u="none" strike="noStrike" cap="none" normalizeH="0" baseline="0" dirty="0">
                <a:ln>
                  <a:noFill/>
                </a:ln>
                <a:solidFill>
                  <a:srgbClr val="0000FF"/>
                </a:solidFill>
                <a:effectLst/>
                <a:latin typeface="Consolas" panose="020B0609020204030204" pitchFamily="49" charset="0"/>
              </a:rPr>
              <a:t>'Lal </a:t>
            </a:r>
            <a:r>
              <a:rPr kumimoji="0" lang="en-US" altLang="en-US" sz="1500" b="0" i="0" u="none" strike="noStrike" cap="none" normalizeH="0" baseline="0" dirty="0" err="1">
                <a:ln>
                  <a:noFill/>
                </a:ln>
                <a:solidFill>
                  <a:srgbClr val="0000FF"/>
                </a:solidFill>
                <a:effectLst/>
                <a:latin typeface="Consolas" panose="020B0609020204030204" pitchFamily="49" charset="0"/>
              </a:rPr>
              <a:t>mani</a:t>
            </a:r>
            <a:r>
              <a:rPr kumimoji="0" lang="en-US" altLang="en-US" sz="1500" b="0" i="0" u="none" strike="noStrike" cap="none" normalizeH="0" baseline="0" dirty="0">
                <a:ln>
                  <a:noFill/>
                </a:ln>
                <a:solidFill>
                  <a:srgbClr val="0000FF"/>
                </a:solidFill>
                <a:effectLst/>
                <a:latin typeface="Consolas" panose="020B0609020204030204" pitchFamily="49" charset="0"/>
              </a:rPr>
              <a:t>'</a:t>
            </a:r>
            <a:r>
              <a:rPr kumimoji="0" lang="en-US" altLang="en-US" sz="1500" b="0" i="0" u="none" strike="noStrike" cap="none" normalizeH="0" baseline="0" dirty="0">
                <a:ln>
                  <a:noFill/>
                </a:ln>
                <a:solidFill>
                  <a:srgbClr val="000000"/>
                </a:solidFill>
                <a:effectLst/>
                <a:latin typeface="Consolas" panose="020B0609020204030204" pitchFamily="49" charset="0"/>
              </a:rPr>
              <a:t>)</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rgbClr val="006699"/>
                </a:solidFill>
                <a:effectLst/>
                <a:latin typeface="Consolas" panose="020B0609020204030204" pitchFamily="49" charset="0"/>
              </a:rPr>
              <a:t>print</a:t>
            </a:r>
            <a:r>
              <a:rPr kumimoji="0" lang="en-US" altLang="en-US" sz="1500" b="0" i="0" u="none" strike="noStrike" cap="none" normalizeH="0" baseline="0" dirty="0">
                <a:ln>
                  <a:noFill/>
                </a:ln>
                <a:solidFill>
                  <a:srgbClr val="000000"/>
                </a:solidFill>
                <a:effectLst/>
                <a:latin typeface="Consolas" panose="020B0609020204030204" pitchFamily="49" charset="0"/>
              </a:rPr>
              <a:t>(s1.grandfathername)</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onsolas" panose="020B0609020204030204" pitchFamily="49" charset="0"/>
              </a:rPr>
              <a:t>s1.print_name()</a:t>
            </a:r>
            <a:endParaRPr kumimoji="0" lang="en-US" altLang="en-US" sz="15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58591787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3E7DC4DD-241D-EE6B-31BB-B65DD13F37EB}"/>
              </a:ext>
            </a:extLst>
          </p:cNvPr>
          <p:cNvSpPr>
            <a:spLocks noGrp="1" noChangeArrowheads="1"/>
          </p:cNvSpPr>
          <p:nvPr>
            <p:ph type="title" idx="4294967295"/>
          </p:nvPr>
        </p:nvSpPr>
        <p:spPr>
          <a:xfrm>
            <a:off x="457200" y="-24882"/>
            <a:ext cx="8229600" cy="1143000"/>
          </a:xfrm>
        </p:spPr>
        <p:txBody>
          <a:bodyPr/>
          <a:lstStyle/>
          <a:p>
            <a:r>
              <a:rPr lang="en-US" altLang="en-US" sz="4000" dirty="0"/>
              <a:t>Types of Inheritance in Python</a:t>
            </a:r>
          </a:p>
        </p:txBody>
      </p:sp>
      <p:sp>
        <p:nvSpPr>
          <p:cNvPr id="4" name="TextBox 3">
            <a:extLst>
              <a:ext uri="{FF2B5EF4-FFF2-40B4-BE49-F238E27FC236}">
                <a16:creationId xmlns:a16="http://schemas.microsoft.com/office/drawing/2014/main" id="{247F4BA9-8B44-9043-EAE2-E1CBC50BB087}"/>
              </a:ext>
            </a:extLst>
          </p:cNvPr>
          <p:cNvSpPr txBox="1"/>
          <p:nvPr/>
        </p:nvSpPr>
        <p:spPr>
          <a:xfrm>
            <a:off x="190500" y="1133507"/>
            <a:ext cx="8763000" cy="707886"/>
          </a:xfrm>
          <a:prstGeom prst="rect">
            <a:avLst/>
          </a:prstGeom>
          <a:noFill/>
        </p:spPr>
        <p:txBody>
          <a:bodyPr wrap="square">
            <a:spAutoFit/>
          </a:bodyPr>
          <a:lstStyle/>
          <a:p>
            <a:pPr marL="342900" indent="-342900" algn="just" fontAlgn="base">
              <a:buFont typeface="Wingdings" panose="05000000000000000000" pitchFamily="2" charset="2"/>
              <a:buChar char="v"/>
            </a:pPr>
            <a:r>
              <a:rPr lang="en-US" sz="2000" b="1" i="0" dirty="0">
                <a:solidFill>
                  <a:srgbClr val="273239"/>
                </a:solidFill>
                <a:effectLst/>
                <a:latin typeface="urw-din"/>
              </a:rPr>
              <a:t>Hierarchical Inheritance: </a:t>
            </a:r>
            <a:r>
              <a:rPr lang="en-US" sz="2000" b="0" i="0" dirty="0">
                <a:solidFill>
                  <a:srgbClr val="273239"/>
                </a:solidFill>
                <a:effectLst/>
                <a:latin typeface="urw-din"/>
              </a:rPr>
              <a:t>When more than one derived class are created from a single base class, this type of inheritance is called hierarchical inheritance.</a:t>
            </a:r>
            <a:endParaRPr lang="en-US" sz="2000" i="0" dirty="0">
              <a:solidFill>
                <a:srgbClr val="273239"/>
              </a:solidFill>
              <a:effectLst/>
              <a:latin typeface="urw-din"/>
            </a:endParaRPr>
          </a:p>
        </p:txBody>
      </p:sp>
      <p:pic>
        <p:nvPicPr>
          <p:cNvPr id="5" name="Picture 4">
            <a:extLst>
              <a:ext uri="{FF2B5EF4-FFF2-40B4-BE49-F238E27FC236}">
                <a16:creationId xmlns:a16="http://schemas.microsoft.com/office/drawing/2014/main" id="{2B724D32-D6C9-3314-6163-89A013F7F971}"/>
              </a:ext>
            </a:extLst>
          </p:cNvPr>
          <p:cNvPicPr>
            <a:picLocks noChangeAspect="1"/>
          </p:cNvPicPr>
          <p:nvPr/>
        </p:nvPicPr>
        <p:blipFill>
          <a:blip r:embed="rId3"/>
          <a:stretch>
            <a:fillRect/>
          </a:stretch>
        </p:blipFill>
        <p:spPr>
          <a:xfrm>
            <a:off x="6419850" y="1860550"/>
            <a:ext cx="2533650" cy="1568450"/>
          </a:xfrm>
          <a:prstGeom prst="rect">
            <a:avLst/>
          </a:prstGeom>
        </p:spPr>
      </p:pic>
      <p:sp>
        <p:nvSpPr>
          <p:cNvPr id="6" name="Rectangle 2">
            <a:extLst>
              <a:ext uri="{FF2B5EF4-FFF2-40B4-BE49-F238E27FC236}">
                <a16:creationId xmlns:a16="http://schemas.microsoft.com/office/drawing/2014/main" id="{19D324BB-6B45-6114-A4CD-BF2E75C3865A}"/>
              </a:ext>
            </a:extLst>
          </p:cNvPr>
          <p:cNvSpPr>
            <a:spLocks noChangeArrowheads="1"/>
          </p:cNvSpPr>
          <p:nvPr/>
        </p:nvSpPr>
        <p:spPr bwMode="auto">
          <a:xfrm>
            <a:off x="166091" y="1981200"/>
            <a:ext cx="6253759" cy="2462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C00000"/>
                </a:solidFill>
                <a:effectLst/>
                <a:latin typeface="Consolas" panose="020B0609020204030204" pitchFamily="49" charset="0"/>
              </a:rPr>
              <a:t># Python program to </a:t>
            </a:r>
            <a:r>
              <a:rPr lang="en-US" altLang="en-US" sz="1600" b="1" dirty="0">
                <a:solidFill>
                  <a:srgbClr val="C00000"/>
                </a:solidFill>
                <a:latin typeface="Consolas" panose="020B0609020204030204" pitchFamily="49" charset="0"/>
              </a:rPr>
              <a:t>demonstrate </a:t>
            </a:r>
            <a:r>
              <a:rPr lang="en-US" sz="1600" b="1" dirty="0">
                <a:solidFill>
                  <a:srgbClr val="C00000"/>
                </a:solidFill>
                <a:latin typeface="Consolas" panose="020B0609020204030204" pitchFamily="49" charset="0"/>
              </a:rPr>
              <a:t>Hierarchical</a:t>
            </a:r>
            <a:r>
              <a:rPr lang="en-US" altLang="en-US" sz="1600" b="1" dirty="0">
                <a:solidFill>
                  <a:srgbClr val="C00000"/>
                </a:solidFill>
                <a:latin typeface="Consolas" panose="020B0609020204030204" pitchFamily="49" charset="0"/>
              </a:rPr>
              <a:t> </a:t>
            </a:r>
            <a:r>
              <a:rPr kumimoji="0" lang="en-US" altLang="en-US" sz="1600" b="1" i="0" u="none" strike="noStrike" cap="none" normalizeH="0" baseline="0" dirty="0">
                <a:ln>
                  <a:noFill/>
                </a:ln>
                <a:solidFill>
                  <a:srgbClr val="C00000"/>
                </a:solidFill>
                <a:effectLst/>
                <a:latin typeface="Consolas" panose="020B0609020204030204" pitchFamily="49" charset="0"/>
              </a:rPr>
              <a:t>inheritance</a:t>
            </a:r>
            <a:endParaRPr kumimoji="0" lang="en-US" altLang="en-US" sz="1600" b="1" i="0" u="none" strike="noStrike" cap="none" normalizeH="0" baseline="0" dirty="0">
              <a:ln>
                <a:noFill/>
              </a:ln>
              <a:solidFill>
                <a:srgbClr val="C00000"/>
              </a:solidFill>
              <a:effectLst/>
            </a:endParaRPr>
          </a:p>
        </p:txBody>
      </p:sp>
      <p:sp>
        <p:nvSpPr>
          <p:cNvPr id="7" name="Rectangle 2">
            <a:extLst>
              <a:ext uri="{FF2B5EF4-FFF2-40B4-BE49-F238E27FC236}">
                <a16:creationId xmlns:a16="http://schemas.microsoft.com/office/drawing/2014/main" id="{A266380D-0519-D5F9-ED0D-FEF9CBD4430D}"/>
              </a:ext>
            </a:extLst>
          </p:cNvPr>
          <p:cNvSpPr>
            <a:spLocks noChangeArrowheads="1"/>
          </p:cNvSpPr>
          <p:nvPr/>
        </p:nvSpPr>
        <p:spPr bwMode="auto">
          <a:xfrm>
            <a:off x="304800" y="2514600"/>
            <a:ext cx="5638800" cy="2954655"/>
          </a:xfrm>
          <a:prstGeom prst="rect">
            <a:avLst/>
          </a:prstGeom>
          <a:solidFill>
            <a:srgbClr val="FEF4F6"/>
          </a:solidFill>
          <a:ln>
            <a:solidFill>
              <a:schemeClr val="tx1"/>
            </a:solidFill>
          </a:ln>
          <a:effec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 Base class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 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Parent: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func1(</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"This function is in parent class."</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 Derived class1</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 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Child1(Parent):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func2(</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"This function is in child 1."</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 Derived class2</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 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Child2(Parent):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func3(</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"This function is in child 2."</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p:txBody>
      </p:sp>
      <p:sp>
        <p:nvSpPr>
          <p:cNvPr id="8" name="Rectangle 3">
            <a:extLst>
              <a:ext uri="{FF2B5EF4-FFF2-40B4-BE49-F238E27FC236}">
                <a16:creationId xmlns:a16="http://schemas.microsoft.com/office/drawing/2014/main" id="{7B6FE250-8240-0CA3-2FD2-0064808B4CBE}"/>
              </a:ext>
            </a:extLst>
          </p:cNvPr>
          <p:cNvSpPr>
            <a:spLocks noChangeArrowheads="1"/>
          </p:cNvSpPr>
          <p:nvPr/>
        </p:nvSpPr>
        <p:spPr bwMode="auto">
          <a:xfrm>
            <a:off x="6408964" y="3771856"/>
            <a:ext cx="2209800" cy="1723549"/>
          </a:xfrm>
          <a:prstGeom prst="rect">
            <a:avLst/>
          </a:prstGeom>
          <a:solidFill>
            <a:schemeClr val="accent5"/>
          </a:solidFill>
          <a:ln>
            <a:solidFill>
              <a:schemeClr val="tx1"/>
            </a:solidFill>
          </a:ln>
          <a:effec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 Driver's code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object1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Child1()</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object2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Child2()</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object1.func1()</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object1.func2()</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object2.func1()</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object2.func3()</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9844773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3E7DC4DD-241D-EE6B-31BB-B65DD13F37EB}"/>
              </a:ext>
            </a:extLst>
          </p:cNvPr>
          <p:cNvSpPr>
            <a:spLocks noGrp="1" noChangeArrowheads="1"/>
          </p:cNvSpPr>
          <p:nvPr>
            <p:ph type="title" idx="4294967295"/>
          </p:nvPr>
        </p:nvSpPr>
        <p:spPr>
          <a:xfrm>
            <a:off x="457200" y="-24882"/>
            <a:ext cx="8229600" cy="1143000"/>
          </a:xfrm>
        </p:spPr>
        <p:txBody>
          <a:bodyPr/>
          <a:lstStyle/>
          <a:p>
            <a:r>
              <a:rPr lang="en-US" altLang="en-US" sz="4000" dirty="0"/>
              <a:t>Types of Inheritance in Python</a:t>
            </a:r>
          </a:p>
        </p:txBody>
      </p:sp>
      <p:sp>
        <p:nvSpPr>
          <p:cNvPr id="4" name="TextBox 3">
            <a:extLst>
              <a:ext uri="{FF2B5EF4-FFF2-40B4-BE49-F238E27FC236}">
                <a16:creationId xmlns:a16="http://schemas.microsoft.com/office/drawing/2014/main" id="{247F4BA9-8B44-9043-EAE2-E1CBC50BB087}"/>
              </a:ext>
            </a:extLst>
          </p:cNvPr>
          <p:cNvSpPr txBox="1"/>
          <p:nvPr/>
        </p:nvSpPr>
        <p:spPr>
          <a:xfrm>
            <a:off x="190500" y="1133507"/>
            <a:ext cx="8763000" cy="707886"/>
          </a:xfrm>
          <a:prstGeom prst="rect">
            <a:avLst/>
          </a:prstGeom>
          <a:noFill/>
        </p:spPr>
        <p:txBody>
          <a:bodyPr wrap="square">
            <a:spAutoFit/>
          </a:bodyPr>
          <a:lstStyle/>
          <a:p>
            <a:pPr marL="342900" indent="-342900" algn="just" fontAlgn="base">
              <a:buFont typeface="Wingdings" panose="05000000000000000000" pitchFamily="2" charset="2"/>
              <a:buChar char="v"/>
            </a:pPr>
            <a:r>
              <a:rPr lang="en-US" sz="2000" b="1" i="0" dirty="0">
                <a:solidFill>
                  <a:srgbClr val="273239"/>
                </a:solidFill>
                <a:effectLst/>
                <a:latin typeface="urw-din"/>
              </a:rPr>
              <a:t>Hybrid Inheritance: </a:t>
            </a:r>
            <a:r>
              <a:rPr lang="en-US" sz="2000" b="0" i="0" dirty="0">
                <a:solidFill>
                  <a:srgbClr val="273239"/>
                </a:solidFill>
                <a:effectLst/>
                <a:latin typeface="urw-din"/>
              </a:rPr>
              <a:t>Inheritance consisting of multiple types of inheritance is called hybrid inheritance.</a:t>
            </a:r>
            <a:endParaRPr lang="en-US" sz="2000" i="0" dirty="0">
              <a:solidFill>
                <a:srgbClr val="273239"/>
              </a:solidFill>
              <a:effectLst/>
              <a:latin typeface="urw-din"/>
            </a:endParaRPr>
          </a:p>
        </p:txBody>
      </p:sp>
      <p:pic>
        <p:nvPicPr>
          <p:cNvPr id="3" name="Picture 2">
            <a:extLst>
              <a:ext uri="{FF2B5EF4-FFF2-40B4-BE49-F238E27FC236}">
                <a16:creationId xmlns:a16="http://schemas.microsoft.com/office/drawing/2014/main" id="{C3216815-CE95-EC51-AC19-C54B2A47E492}"/>
              </a:ext>
            </a:extLst>
          </p:cNvPr>
          <p:cNvPicPr>
            <a:picLocks noChangeAspect="1"/>
          </p:cNvPicPr>
          <p:nvPr/>
        </p:nvPicPr>
        <p:blipFill>
          <a:blip r:embed="rId3"/>
          <a:stretch>
            <a:fillRect/>
          </a:stretch>
        </p:blipFill>
        <p:spPr>
          <a:xfrm>
            <a:off x="1066800" y="2089998"/>
            <a:ext cx="6743700" cy="3396402"/>
          </a:xfrm>
          <a:prstGeom prst="rect">
            <a:avLst/>
          </a:prstGeom>
        </p:spPr>
      </p:pic>
      <p:sp>
        <p:nvSpPr>
          <p:cNvPr id="9" name="Oval 8">
            <a:extLst>
              <a:ext uri="{FF2B5EF4-FFF2-40B4-BE49-F238E27FC236}">
                <a16:creationId xmlns:a16="http://schemas.microsoft.com/office/drawing/2014/main" id="{02080F26-D7D7-5BDC-894A-2700ED2064C0}"/>
              </a:ext>
            </a:extLst>
          </p:cNvPr>
          <p:cNvSpPr/>
          <p:nvPr/>
        </p:nvSpPr>
        <p:spPr>
          <a:xfrm>
            <a:off x="674914" y="3581400"/>
            <a:ext cx="4800600" cy="23622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Oval 9">
            <a:extLst>
              <a:ext uri="{FF2B5EF4-FFF2-40B4-BE49-F238E27FC236}">
                <a16:creationId xmlns:a16="http://schemas.microsoft.com/office/drawing/2014/main" id="{186545BA-33FA-8478-5109-6181A1169ABE}"/>
              </a:ext>
            </a:extLst>
          </p:cNvPr>
          <p:cNvSpPr/>
          <p:nvPr/>
        </p:nvSpPr>
        <p:spPr>
          <a:xfrm>
            <a:off x="3886200" y="1981200"/>
            <a:ext cx="4659086" cy="2069870"/>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3A6416E6-B1F9-A98D-A1DB-C7F0DDF3F953}"/>
              </a:ext>
            </a:extLst>
          </p:cNvPr>
          <p:cNvSpPr/>
          <p:nvPr/>
        </p:nvSpPr>
        <p:spPr>
          <a:xfrm>
            <a:off x="332014" y="2923592"/>
            <a:ext cx="18288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Hybrid Inheritance</a:t>
            </a:r>
          </a:p>
        </p:txBody>
      </p:sp>
      <p:sp>
        <p:nvSpPr>
          <p:cNvPr id="12" name="Rectangle 11">
            <a:extLst>
              <a:ext uri="{FF2B5EF4-FFF2-40B4-BE49-F238E27FC236}">
                <a16:creationId xmlns:a16="http://schemas.microsoft.com/office/drawing/2014/main" id="{1A327507-A556-6A2F-9385-561AE95405E0}"/>
              </a:ext>
            </a:extLst>
          </p:cNvPr>
          <p:cNvSpPr/>
          <p:nvPr/>
        </p:nvSpPr>
        <p:spPr>
          <a:xfrm>
            <a:off x="7113814" y="4044850"/>
            <a:ext cx="18288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2"/>
                </a:solidFill>
              </a:rPr>
              <a:t>Multiple Inheritance</a:t>
            </a:r>
          </a:p>
        </p:txBody>
      </p:sp>
      <p:cxnSp>
        <p:nvCxnSpPr>
          <p:cNvPr id="14" name="Straight Arrow Connector 13">
            <a:extLst>
              <a:ext uri="{FF2B5EF4-FFF2-40B4-BE49-F238E27FC236}">
                <a16:creationId xmlns:a16="http://schemas.microsoft.com/office/drawing/2014/main" id="{F906CE9C-06AB-CD3E-4D9E-20B80239A22E}"/>
              </a:ext>
            </a:extLst>
          </p:cNvPr>
          <p:cNvCxnSpPr>
            <a:cxnSpLocks/>
          </p:cNvCxnSpPr>
          <p:nvPr/>
        </p:nvCxnSpPr>
        <p:spPr>
          <a:xfrm>
            <a:off x="1128941" y="3581400"/>
            <a:ext cx="234946" cy="3459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CDAE8CD-A02F-E6E9-4135-F2827F7893DB}"/>
              </a:ext>
            </a:extLst>
          </p:cNvPr>
          <p:cNvCxnSpPr>
            <a:cxnSpLocks/>
          </p:cNvCxnSpPr>
          <p:nvPr/>
        </p:nvCxnSpPr>
        <p:spPr>
          <a:xfrm>
            <a:off x="7910741" y="3754368"/>
            <a:ext cx="234946" cy="345936"/>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01283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3E7DC4DD-241D-EE6B-31BB-B65DD13F37EB}"/>
              </a:ext>
            </a:extLst>
          </p:cNvPr>
          <p:cNvSpPr>
            <a:spLocks noGrp="1" noChangeArrowheads="1"/>
          </p:cNvSpPr>
          <p:nvPr>
            <p:ph type="title" idx="4294967295"/>
          </p:nvPr>
        </p:nvSpPr>
        <p:spPr>
          <a:xfrm>
            <a:off x="457200" y="-24882"/>
            <a:ext cx="8229600" cy="1143000"/>
          </a:xfrm>
        </p:spPr>
        <p:txBody>
          <a:bodyPr/>
          <a:lstStyle/>
          <a:p>
            <a:r>
              <a:rPr lang="en-US" altLang="en-US" sz="4000" dirty="0"/>
              <a:t>Types of Inheritance in Python</a:t>
            </a:r>
          </a:p>
        </p:txBody>
      </p:sp>
      <p:sp>
        <p:nvSpPr>
          <p:cNvPr id="2" name="Rectangle 2">
            <a:extLst>
              <a:ext uri="{FF2B5EF4-FFF2-40B4-BE49-F238E27FC236}">
                <a16:creationId xmlns:a16="http://schemas.microsoft.com/office/drawing/2014/main" id="{87A70A4F-9536-3843-E8F0-8882612644DD}"/>
              </a:ext>
            </a:extLst>
          </p:cNvPr>
          <p:cNvSpPr>
            <a:spLocks noChangeArrowheads="1"/>
          </p:cNvSpPr>
          <p:nvPr/>
        </p:nvSpPr>
        <p:spPr bwMode="auto">
          <a:xfrm>
            <a:off x="228600" y="1114875"/>
            <a:ext cx="7777759"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C00000"/>
                </a:solidFill>
                <a:effectLst/>
                <a:latin typeface="Consolas" panose="020B0609020204030204" pitchFamily="49" charset="0"/>
              </a:rPr>
              <a:t># Python program to demonstrate</a:t>
            </a:r>
            <a:r>
              <a:rPr lang="en-US" altLang="en-US" sz="2000" b="1" dirty="0">
                <a:solidFill>
                  <a:srgbClr val="C00000"/>
                </a:solidFill>
              </a:rPr>
              <a:t> </a:t>
            </a:r>
            <a:r>
              <a:rPr kumimoji="0" lang="en-US" altLang="en-US" sz="2000" b="1" i="0" u="none" strike="noStrike" cap="none" normalizeH="0" baseline="0" dirty="0">
                <a:ln>
                  <a:noFill/>
                </a:ln>
                <a:solidFill>
                  <a:srgbClr val="C00000"/>
                </a:solidFill>
                <a:effectLst/>
                <a:latin typeface="Consolas" panose="020B0609020204030204" pitchFamily="49" charset="0"/>
              </a:rPr>
              <a:t>Hybrid inheritance</a:t>
            </a:r>
            <a:endParaRPr kumimoji="0" lang="en-US" altLang="en-US" sz="2000" b="1" i="0" u="none" strike="noStrike" cap="none" normalizeH="0" baseline="0" dirty="0">
              <a:ln>
                <a:noFill/>
              </a:ln>
              <a:solidFill>
                <a:srgbClr val="C00000"/>
              </a:solidFill>
              <a:effectLst/>
            </a:endParaRPr>
          </a:p>
        </p:txBody>
      </p:sp>
      <p:sp>
        <p:nvSpPr>
          <p:cNvPr id="6" name="Rectangle 5">
            <a:extLst>
              <a:ext uri="{FF2B5EF4-FFF2-40B4-BE49-F238E27FC236}">
                <a16:creationId xmlns:a16="http://schemas.microsoft.com/office/drawing/2014/main" id="{48F8F078-25E5-8F08-B3D2-3A3AB45CBB29}"/>
              </a:ext>
            </a:extLst>
          </p:cNvPr>
          <p:cNvSpPr/>
          <p:nvPr/>
        </p:nvSpPr>
        <p:spPr>
          <a:xfrm>
            <a:off x="0" y="5962262"/>
            <a:ext cx="2438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Picture 3">
            <a:extLst>
              <a:ext uri="{FF2B5EF4-FFF2-40B4-BE49-F238E27FC236}">
                <a16:creationId xmlns:a16="http://schemas.microsoft.com/office/drawing/2014/main" id="{9384C3FF-D0CE-B191-501E-E9E527D942C3}"/>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Lst>
          </a:blip>
          <a:stretch>
            <a:fillRect/>
          </a:stretch>
        </p:blipFill>
        <p:spPr>
          <a:xfrm>
            <a:off x="609600" y="1754118"/>
            <a:ext cx="4800600" cy="4210871"/>
          </a:xfrm>
          <a:prstGeom prst="rect">
            <a:avLst/>
          </a:prstGeom>
          <a:noFill/>
          <a:ln>
            <a:solidFill>
              <a:schemeClr val="tx1"/>
            </a:solidFill>
          </a:ln>
        </p:spPr>
      </p:pic>
      <p:pic>
        <p:nvPicPr>
          <p:cNvPr id="9" name="Picture 8">
            <a:extLst>
              <a:ext uri="{FF2B5EF4-FFF2-40B4-BE49-F238E27FC236}">
                <a16:creationId xmlns:a16="http://schemas.microsoft.com/office/drawing/2014/main" id="{B83FC277-B1A6-AA8A-9EFE-02ED02137E2D}"/>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8800"/>
                    </a14:imgEffect>
                  </a14:imgLayer>
                </a14:imgProps>
              </a:ext>
            </a:extLst>
          </a:blip>
          <a:stretch>
            <a:fillRect/>
          </a:stretch>
        </p:blipFill>
        <p:spPr>
          <a:xfrm>
            <a:off x="5791200" y="3333691"/>
            <a:ext cx="2124075" cy="1051726"/>
          </a:xfrm>
          <a:prstGeom prst="rect">
            <a:avLst/>
          </a:prstGeom>
          <a:ln>
            <a:solidFill>
              <a:schemeClr val="tx1"/>
            </a:solidFill>
          </a:ln>
        </p:spPr>
      </p:pic>
    </p:spTree>
    <p:extLst>
      <p:ext uri="{BB962C8B-B14F-4D97-AF65-F5344CB8AC3E}">
        <p14:creationId xmlns:p14="http://schemas.microsoft.com/office/powerpoint/2010/main" val="350763941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68F17DA1-3A23-D59B-FDCF-1E7E6DBB82E2}"/>
              </a:ext>
            </a:extLst>
          </p:cNvPr>
          <p:cNvSpPr>
            <a:spLocks noGrp="1" noChangeArrowheads="1"/>
          </p:cNvSpPr>
          <p:nvPr>
            <p:ph type="title"/>
          </p:nvPr>
        </p:nvSpPr>
        <p:spPr/>
        <p:txBody>
          <a:bodyPr/>
          <a:lstStyle/>
          <a:p>
            <a:r>
              <a:rPr lang="en-US" altLang="en-US" dirty="0"/>
              <a:t>Function Overloading</a:t>
            </a:r>
          </a:p>
        </p:txBody>
      </p:sp>
      <p:sp>
        <p:nvSpPr>
          <p:cNvPr id="4" name="TextBox 3">
            <a:extLst>
              <a:ext uri="{FF2B5EF4-FFF2-40B4-BE49-F238E27FC236}">
                <a16:creationId xmlns:a16="http://schemas.microsoft.com/office/drawing/2014/main" id="{C63084AD-7299-3D05-FC0B-7E794E6C6DED}"/>
              </a:ext>
            </a:extLst>
          </p:cNvPr>
          <p:cNvSpPr txBox="1"/>
          <p:nvPr/>
        </p:nvSpPr>
        <p:spPr>
          <a:xfrm>
            <a:off x="190500" y="1118118"/>
            <a:ext cx="8763000" cy="3785652"/>
          </a:xfrm>
          <a:prstGeom prst="rect">
            <a:avLst/>
          </a:prstGeom>
          <a:noFill/>
        </p:spPr>
        <p:txBody>
          <a:bodyPr wrap="square">
            <a:spAutoFit/>
          </a:bodyPr>
          <a:lstStyle/>
          <a:p>
            <a:pPr marL="342900" indent="-342900" algn="just" fontAlgn="base">
              <a:buFont typeface="Wingdings" panose="05000000000000000000" pitchFamily="2" charset="2"/>
              <a:buChar char="v"/>
            </a:pPr>
            <a:r>
              <a:rPr lang="en-US" sz="2000" b="0" i="0" dirty="0">
                <a:solidFill>
                  <a:srgbClr val="273239"/>
                </a:solidFill>
                <a:effectLst/>
                <a:latin typeface="urw-din"/>
              </a:rPr>
              <a:t>Like other languages </a:t>
            </a:r>
            <a:r>
              <a:rPr lang="en-US" sz="2000" dirty="0">
                <a:solidFill>
                  <a:srgbClr val="273239"/>
                </a:solidFill>
                <a:latin typeface="urw-din"/>
              </a:rPr>
              <a:t>d</a:t>
            </a:r>
            <a:r>
              <a:rPr lang="en-US" sz="2000" b="0" i="0" dirty="0">
                <a:solidFill>
                  <a:srgbClr val="273239"/>
                </a:solidFill>
                <a:effectLst/>
                <a:latin typeface="urw-din"/>
              </a:rPr>
              <a:t>o, python does not support method overloading by default. But there are different ways to achieve method overloading in Python. </a:t>
            </a:r>
          </a:p>
          <a:p>
            <a:pPr marL="342900" indent="-342900" algn="just" fontAlgn="base">
              <a:buFont typeface="Wingdings" panose="05000000000000000000" pitchFamily="2" charset="2"/>
              <a:buChar char="v"/>
            </a:pPr>
            <a:r>
              <a:rPr lang="en-US" sz="2000" b="0" i="0" dirty="0">
                <a:solidFill>
                  <a:srgbClr val="273239"/>
                </a:solidFill>
                <a:effectLst/>
                <a:latin typeface="urw-din"/>
              </a:rPr>
              <a:t>The problem with method overloading in Python is that we may overload the methods but can only use the latest defined method. </a:t>
            </a:r>
          </a:p>
          <a:p>
            <a:pPr marL="342900" indent="-342900" algn="just" fontAlgn="base">
              <a:buFont typeface="Wingdings" panose="05000000000000000000" pitchFamily="2" charset="2"/>
              <a:buChar char="v"/>
            </a:pPr>
            <a:endParaRPr lang="en-US" sz="2000" dirty="0">
              <a:solidFill>
                <a:srgbClr val="273239"/>
              </a:solidFill>
              <a:latin typeface="urw-din"/>
            </a:endParaRPr>
          </a:p>
          <a:p>
            <a:pPr marL="342900" indent="-342900" algn="just" fontAlgn="base">
              <a:buFont typeface="Wingdings" panose="05000000000000000000" pitchFamily="2" charset="2"/>
              <a:buChar char="v"/>
            </a:pPr>
            <a:r>
              <a:rPr lang="en-US" sz="2000" b="0" i="0" dirty="0">
                <a:solidFill>
                  <a:srgbClr val="FF0000"/>
                </a:solidFill>
                <a:effectLst/>
                <a:latin typeface="urw-din"/>
              </a:rPr>
              <a:t>Exa</a:t>
            </a:r>
            <a:r>
              <a:rPr lang="en-US" sz="2000" dirty="0">
                <a:solidFill>
                  <a:srgbClr val="FF0000"/>
                </a:solidFill>
                <a:latin typeface="urw-din"/>
              </a:rPr>
              <a:t>mple1:</a:t>
            </a:r>
          </a:p>
          <a:p>
            <a:pPr marL="342900" indent="-342900" algn="just" fontAlgn="base">
              <a:buFont typeface="Wingdings" panose="05000000000000000000" pitchFamily="2" charset="2"/>
              <a:buChar char="v"/>
            </a:pPr>
            <a:endParaRPr lang="en-US" sz="2000" b="0" i="0" dirty="0">
              <a:solidFill>
                <a:srgbClr val="FF0000"/>
              </a:solidFill>
              <a:effectLst/>
              <a:latin typeface="urw-din"/>
            </a:endParaRPr>
          </a:p>
          <a:p>
            <a:pPr marL="342900" indent="-342900" algn="just" fontAlgn="base">
              <a:buFont typeface="Wingdings" panose="05000000000000000000" pitchFamily="2" charset="2"/>
              <a:buChar char="v"/>
            </a:pPr>
            <a:endParaRPr lang="en-US" sz="2000" dirty="0">
              <a:solidFill>
                <a:srgbClr val="FF0000"/>
              </a:solidFill>
              <a:latin typeface="urw-din"/>
            </a:endParaRPr>
          </a:p>
          <a:p>
            <a:pPr marL="342900" indent="-342900" algn="just" fontAlgn="base">
              <a:buFont typeface="Wingdings" panose="05000000000000000000" pitchFamily="2" charset="2"/>
              <a:buChar char="v"/>
            </a:pPr>
            <a:endParaRPr lang="en-US" sz="2000" b="0" i="0" dirty="0">
              <a:solidFill>
                <a:srgbClr val="FF0000"/>
              </a:solidFill>
              <a:effectLst/>
              <a:latin typeface="urw-din"/>
            </a:endParaRPr>
          </a:p>
          <a:p>
            <a:pPr marL="342900" indent="-342900" algn="just" fontAlgn="base">
              <a:buFont typeface="Wingdings" panose="05000000000000000000" pitchFamily="2" charset="2"/>
              <a:buChar char="v"/>
            </a:pPr>
            <a:endParaRPr lang="en-US" sz="2000" dirty="0">
              <a:solidFill>
                <a:srgbClr val="FF0000"/>
              </a:solidFill>
              <a:latin typeface="urw-din"/>
            </a:endParaRPr>
          </a:p>
          <a:p>
            <a:pPr marL="342900" indent="-342900" algn="just" fontAlgn="base">
              <a:buFont typeface="Wingdings" panose="05000000000000000000" pitchFamily="2" charset="2"/>
              <a:buChar char="v"/>
            </a:pPr>
            <a:r>
              <a:rPr lang="en-US" sz="2000" b="0" i="0" dirty="0">
                <a:solidFill>
                  <a:srgbClr val="FF0000"/>
                </a:solidFill>
                <a:effectLst/>
                <a:latin typeface="urw-din"/>
              </a:rPr>
              <a:t>Example 2: </a:t>
            </a:r>
          </a:p>
          <a:p>
            <a:pPr marL="342900" indent="-342900" algn="just" fontAlgn="base">
              <a:buFont typeface="Wingdings" panose="05000000000000000000" pitchFamily="2" charset="2"/>
              <a:buChar char="v"/>
            </a:pPr>
            <a:endParaRPr lang="en-US" sz="2000" i="0" dirty="0">
              <a:solidFill>
                <a:srgbClr val="273239"/>
              </a:solidFill>
              <a:effectLst/>
              <a:latin typeface="urw-din"/>
            </a:endParaRPr>
          </a:p>
        </p:txBody>
      </p:sp>
      <p:sp>
        <p:nvSpPr>
          <p:cNvPr id="7" name="Rectangle 1">
            <a:extLst>
              <a:ext uri="{FF2B5EF4-FFF2-40B4-BE49-F238E27FC236}">
                <a16:creationId xmlns:a16="http://schemas.microsoft.com/office/drawing/2014/main" id="{D5FD9377-1B39-D426-8F5D-20FD33630DA5}"/>
              </a:ext>
            </a:extLst>
          </p:cNvPr>
          <p:cNvSpPr>
            <a:spLocks noChangeArrowheads="1"/>
          </p:cNvSpPr>
          <p:nvPr/>
        </p:nvSpPr>
        <p:spPr bwMode="auto">
          <a:xfrm>
            <a:off x="1981200" y="2514600"/>
            <a:ext cx="2743200"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Method1 (2 Args)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product(a, b):</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p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b</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&gt;&gt; Product(4,5) # Error</a:t>
            </a:r>
          </a:p>
        </p:txBody>
      </p:sp>
      <p:sp>
        <p:nvSpPr>
          <p:cNvPr id="9" name="Rectangle 1">
            <a:extLst>
              <a:ext uri="{FF2B5EF4-FFF2-40B4-BE49-F238E27FC236}">
                <a16:creationId xmlns:a16="http://schemas.microsoft.com/office/drawing/2014/main" id="{8AB81828-A6F1-B40A-2456-2754352C9123}"/>
              </a:ext>
            </a:extLst>
          </p:cNvPr>
          <p:cNvSpPr>
            <a:spLocks noChangeArrowheads="1"/>
          </p:cNvSpPr>
          <p:nvPr/>
        </p:nvSpPr>
        <p:spPr bwMode="auto">
          <a:xfrm>
            <a:off x="5209204" y="2514600"/>
            <a:ext cx="3259492"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600" b="1" dirty="0">
                <a:solidFill>
                  <a:srgbClr val="006699"/>
                </a:solidFill>
                <a:latin typeface="Consolas" panose="020B0609020204030204" pitchFamily="49" charset="0"/>
              </a:rPr>
              <a:t>Method2 (3 Args)</a:t>
            </a:r>
            <a:endParaRPr kumimoji="0" lang="en-US" altLang="en-US" sz="1600" b="1" i="0" u="none" strike="noStrike" cap="none" normalizeH="0" baseline="0" dirty="0">
              <a:ln>
                <a:noFill/>
              </a:ln>
              <a:solidFill>
                <a:srgbClr val="0066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product(a, </a:t>
            </a:r>
            <a:r>
              <a:rPr kumimoji="0" lang="en-US" altLang="en-US" sz="1600" b="0" i="0" u="none" strike="noStrike" cap="none" normalizeH="0" baseline="0" dirty="0" err="1">
                <a:ln>
                  <a:noFill/>
                </a:ln>
                <a:solidFill>
                  <a:srgbClr val="000000"/>
                </a:solidFill>
                <a:effectLst/>
                <a:latin typeface="Consolas" panose="020B0609020204030204" pitchFamily="49" charset="0"/>
              </a:rPr>
              <a:t>b,c</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p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b * c</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&gt;&gt; Product(2,3,4) # No error</a:t>
            </a:r>
            <a:endParaRPr kumimoji="0" lang="en-US" altLang="en-US" sz="1600" b="0" i="0" u="none" strike="noStrike" cap="none" normalizeH="0" baseline="0" dirty="0">
              <a:ln>
                <a:noFill/>
              </a:ln>
              <a:solidFill>
                <a:schemeClr val="tx1"/>
              </a:solidFill>
              <a:effectLst/>
            </a:endParaRPr>
          </a:p>
        </p:txBody>
      </p:sp>
      <p:pic>
        <p:nvPicPr>
          <p:cNvPr id="13" name="Picture 12">
            <a:extLst>
              <a:ext uri="{FF2B5EF4-FFF2-40B4-BE49-F238E27FC236}">
                <a16:creationId xmlns:a16="http://schemas.microsoft.com/office/drawing/2014/main" id="{24957CC6-57D5-30B4-5D76-3359F395C5AC}"/>
              </a:ext>
            </a:extLst>
          </p:cNvPr>
          <p:cNvPicPr>
            <a:picLocks noChangeAspect="1"/>
          </p:cNvPicPr>
          <p:nvPr/>
        </p:nvPicPr>
        <p:blipFill>
          <a:blip r:embed="rId2"/>
          <a:stretch>
            <a:fillRect/>
          </a:stretch>
        </p:blipFill>
        <p:spPr>
          <a:xfrm>
            <a:off x="2438400" y="4108667"/>
            <a:ext cx="4081463" cy="2211836"/>
          </a:xfrm>
          <a:prstGeom prst="rect">
            <a:avLst/>
          </a:prstGeom>
        </p:spPr>
      </p:pic>
    </p:spTree>
    <p:extLst>
      <p:ext uri="{BB962C8B-B14F-4D97-AF65-F5344CB8AC3E}">
        <p14:creationId xmlns:p14="http://schemas.microsoft.com/office/powerpoint/2010/main" val="12140430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68F17DA1-3A23-D59B-FDCF-1E7E6DBB82E2}"/>
              </a:ext>
            </a:extLst>
          </p:cNvPr>
          <p:cNvSpPr>
            <a:spLocks noGrp="1" noChangeArrowheads="1"/>
          </p:cNvSpPr>
          <p:nvPr>
            <p:ph type="title"/>
          </p:nvPr>
        </p:nvSpPr>
        <p:spPr/>
        <p:txBody>
          <a:bodyPr/>
          <a:lstStyle/>
          <a:p>
            <a:r>
              <a:rPr lang="en-US" altLang="en-US" sz="3600" dirty="0"/>
              <a:t>How to Achieve Function Overloading in Python</a:t>
            </a:r>
          </a:p>
        </p:txBody>
      </p:sp>
      <p:sp>
        <p:nvSpPr>
          <p:cNvPr id="4" name="TextBox 3">
            <a:extLst>
              <a:ext uri="{FF2B5EF4-FFF2-40B4-BE49-F238E27FC236}">
                <a16:creationId xmlns:a16="http://schemas.microsoft.com/office/drawing/2014/main" id="{C63084AD-7299-3D05-FC0B-7E794E6C6DED}"/>
              </a:ext>
            </a:extLst>
          </p:cNvPr>
          <p:cNvSpPr txBox="1"/>
          <p:nvPr/>
        </p:nvSpPr>
        <p:spPr>
          <a:xfrm>
            <a:off x="190500" y="1524000"/>
            <a:ext cx="8763000" cy="4093428"/>
          </a:xfrm>
          <a:prstGeom prst="rect">
            <a:avLst/>
          </a:prstGeom>
          <a:noFill/>
        </p:spPr>
        <p:txBody>
          <a:bodyPr wrap="square">
            <a:spAutoFit/>
          </a:bodyPr>
          <a:lstStyle/>
          <a:p>
            <a:pPr marL="342900" indent="-342900" algn="just" fontAlgn="base">
              <a:spcAft>
                <a:spcPts val="1200"/>
              </a:spcAft>
              <a:buFont typeface="Wingdings" panose="05000000000000000000" pitchFamily="2" charset="2"/>
              <a:buChar char="v"/>
            </a:pPr>
            <a:r>
              <a:rPr lang="en-US" sz="2000" b="0" i="0" dirty="0">
                <a:solidFill>
                  <a:srgbClr val="FF0000"/>
                </a:solidFill>
                <a:effectLst/>
                <a:latin typeface="urw-din"/>
              </a:rPr>
              <a:t>Method1 : </a:t>
            </a:r>
          </a:p>
          <a:p>
            <a:pPr lvl="1" algn="just">
              <a:spcAft>
                <a:spcPts val="1200"/>
              </a:spcAft>
            </a:pPr>
            <a:r>
              <a:rPr lang="en-US" sz="2000" b="0" i="0" dirty="0">
                <a:solidFill>
                  <a:srgbClr val="1A2C47"/>
                </a:solidFill>
                <a:effectLst/>
                <a:latin typeface="Source Sans Pro" panose="020B0503030403020204" pitchFamily="34" charset="0"/>
              </a:rPr>
              <a:t>If we want to implement the concept of function overloading, we need to set the default values of the parameters of the function as </a:t>
            </a:r>
            <a:r>
              <a:rPr lang="en-US" sz="2000" b="0" i="0" dirty="0">
                <a:effectLst/>
                <a:latin typeface="Source Sans Pro" panose="020B0503030403020204" pitchFamily="34" charset="0"/>
              </a:rPr>
              <a:t>None</a:t>
            </a:r>
            <a:r>
              <a:rPr lang="en-US" sz="2000" b="0" i="0" dirty="0">
                <a:solidFill>
                  <a:srgbClr val="1A2C47"/>
                </a:solidFill>
                <a:effectLst/>
                <a:latin typeface="Source Sans Pro" panose="020B0503030403020204" pitchFamily="34" charset="0"/>
              </a:rPr>
              <a:t>. By setting the value of functional parameters as None, we get the option of calling the function either with or without the parameter.</a:t>
            </a:r>
            <a:endParaRPr lang="en-US" sz="2000" b="0" i="0" dirty="0">
              <a:solidFill>
                <a:srgbClr val="FF0000"/>
              </a:solidFill>
              <a:effectLst/>
              <a:latin typeface="urw-din"/>
            </a:endParaRPr>
          </a:p>
          <a:p>
            <a:pPr marL="342900" indent="-342900" algn="just" fontAlgn="base">
              <a:spcAft>
                <a:spcPts val="1200"/>
              </a:spcAft>
              <a:buFont typeface="Wingdings" panose="05000000000000000000" pitchFamily="2" charset="2"/>
              <a:buChar char="v"/>
            </a:pPr>
            <a:r>
              <a:rPr lang="en-US" sz="2000" dirty="0">
                <a:solidFill>
                  <a:srgbClr val="FF0000"/>
                </a:solidFill>
                <a:latin typeface="urw-din"/>
              </a:rPr>
              <a:t>Method2:</a:t>
            </a:r>
          </a:p>
          <a:p>
            <a:pPr lvl="1" algn="just">
              <a:spcAft>
                <a:spcPts val="1200"/>
              </a:spcAft>
            </a:pPr>
            <a:r>
              <a:rPr lang="en-US" sz="2000" i="0" dirty="0">
                <a:solidFill>
                  <a:srgbClr val="273239"/>
                </a:solidFill>
                <a:effectLst/>
                <a:latin typeface="urw-din"/>
              </a:rPr>
              <a:t>By Using Multiple Dispatch Decorator </a:t>
            </a:r>
          </a:p>
          <a:p>
            <a:pPr lvl="1" algn="just">
              <a:spcAft>
                <a:spcPts val="1200"/>
              </a:spcAft>
            </a:pPr>
            <a:r>
              <a:rPr lang="en-US" sz="2000" i="0" dirty="0">
                <a:solidFill>
                  <a:srgbClr val="273239"/>
                </a:solidFill>
                <a:effectLst/>
                <a:latin typeface="urw-din"/>
              </a:rPr>
              <a:t>Multiple Dispatch Decorator Can be installed by: </a:t>
            </a:r>
          </a:p>
          <a:p>
            <a:pPr lvl="1" algn="just">
              <a:spcAft>
                <a:spcPts val="1200"/>
              </a:spcAft>
            </a:pPr>
            <a:endParaRPr lang="en-US" sz="2000" i="0" dirty="0">
              <a:solidFill>
                <a:srgbClr val="273239"/>
              </a:solidFill>
              <a:effectLst/>
              <a:latin typeface="urw-din"/>
            </a:endParaRPr>
          </a:p>
          <a:p>
            <a:pPr lvl="1" algn="just">
              <a:spcAft>
                <a:spcPts val="1200"/>
              </a:spcAft>
            </a:pPr>
            <a:r>
              <a:rPr lang="en-US" sz="2000" i="0" dirty="0">
                <a:solidFill>
                  <a:srgbClr val="273239"/>
                </a:solidFill>
                <a:effectLst/>
                <a:latin typeface="urw-din"/>
              </a:rPr>
              <a:t>pip3 install </a:t>
            </a:r>
            <a:r>
              <a:rPr lang="en-US" sz="2000" i="0" dirty="0" err="1">
                <a:solidFill>
                  <a:srgbClr val="273239"/>
                </a:solidFill>
                <a:effectLst/>
                <a:latin typeface="urw-din"/>
              </a:rPr>
              <a:t>multipledispatch</a:t>
            </a:r>
            <a:endParaRPr lang="en-US" sz="2000" i="0" dirty="0">
              <a:solidFill>
                <a:srgbClr val="273239"/>
              </a:solidFill>
              <a:effectLst/>
              <a:latin typeface="urw-din"/>
            </a:endParaRPr>
          </a:p>
        </p:txBody>
      </p:sp>
    </p:spTree>
    <p:extLst>
      <p:ext uri="{BB962C8B-B14F-4D97-AF65-F5344CB8AC3E}">
        <p14:creationId xmlns:p14="http://schemas.microsoft.com/office/powerpoint/2010/main" val="13245795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68F17DA1-3A23-D59B-FDCF-1E7E6DBB82E2}"/>
              </a:ext>
            </a:extLst>
          </p:cNvPr>
          <p:cNvSpPr>
            <a:spLocks noGrp="1" noChangeArrowheads="1"/>
          </p:cNvSpPr>
          <p:nvPr>
            <p:ph type="title"/>
          </p:nvPr>
        </p:nvSpPr>
        <p:spPr/>
        <p:txBody>
          <a:bodyPr/>
          <a:lstStyle/>
          <a:p>
            <a:r>
              <a:rPr lang="en-US" altLang="en-US" sz="3600" dirty="0"/>
              <a:t>How to Achieve Function Overloading in Python</a:t>
            </a:r>
          </a:p>
        </p:txBody>
      </p:sp>
      <p:sp>
        <p:nvSpPr>
          <p:cNvPr id="4" name="TextBox 3">
            <a:extLst>
              <a:ext uri="{FF2B5EF4-FFF2-40B4-BE49-F238E27FC236}">
                <a16:creationId xmlns:a16="http://schemas.microsoft.com/office/drawing/2014/main" id="{C63084AD-7299-3D05-FC0B-7E794E6C6DED}"/>
              </a:ext>
            </a:extLst>
          </p:cNvPr>
          <p:cNvSpPr txBox="1"/>
          <p:nvPr/>
        </p:nvSpPr>
        <p:spPr>
          <a:xfrm>
            <a:off x="190500" y="1141445"/>
            <a:ext cx="8763000" cy="400110"/>
          </a:xfrm>
          <a:prstGeom prst="rect">
            <a:avLst/>
          </a:prstGeom>
          <a:noFill/>
        </p:spPr>
        <p:txBody>
          <a:bodyPr wrap="square">
            <a:spAutoFit/>
          </a:bodyPr>
          <a:lstStyle/>
          <a:p>
            <a:pPr algn="just" fontAlgn="base">
              <a:spcAft>
                <a:spcPts val="1200"/>
              </a:spcAft>
            </a:pPr>
            <a:r>
              <a:rPr lang="en-US" sz="2000" dirty="0">
                <a:solidFill>
                  <a:srgbClr val="FF0000"/>
                </a:solidFill>
                <a:latin typeface="urw-din"/>
              </a:rPr>
              <a:t>Using Method 1: </a:t>
            </a:r>
            <a:r>
              <a:rPr lang="en-US" sz="2000" b="0" i="0" dirty="0">
                <a:solidFill>
                  <a:srgbClr val="1A2C47"/>
                </a:solidFill>
                <a:effectLst/>
                <a:latin typeface="Source Sans Pro" panose="020B0503030403020204" pitchFamily="34" charset="0"/>
              </a:rPr>
              <a:t> Calculate the area of figures(triangle, rectangle, square). </a:t>
            </a:r>
            <a:endParaRPr lang="en-US" sz="2000" i="0" dirty="0">
              <a:solidFill>
                <a:srgbClr val="273239"/>
              </a:solidFill>
              <a:effectLst/>
              <a:latin typeface="urw-din"/>
            </a:endParaRPr>
          </a:p>
        </p:txBody>
      </p:sp>
      <p:pic>
        <p:nvPicPr>
          <p:cNvPr id="11" name="Picture 10">
            <a:extLst>
              <a:ext uri="{FF2B5EF4-FFF2-40B4-BE49-F238E27FC236}">
                <a16:creationId xmlns:a16="http://schemas.microsoft.com/office/drawing/2014/main" id="{6439069A-72BD-BBCA-CEE3-33DF42269378}"/>
              </a:ext>
            </a:extLst>
          </p:cNvPr>
          <p:cNvPicPr>
            <a:picLocks noChangeAspect="1"/>
          </p:cNvPicPr>
          <p:nvPr/>
        </p:nvPicPr>
        <p:blipFill>
          <a:blip r:embed="rId2"/>
          <a:stretch>
            <a:fillRect/>
          </a:stretch>
        </p:blipFill>
        <p:spPr>
          <a:xfrm>
            <a:off x="457200" y="1541555"/>
            <a:ext cx="5867400" cy="4501654"/>
          </a:xfrm>
          <a:prstGeom prst="rect">
            <a:avLst/>
          </a:prstGeom>
        </p:spPr>
      </p:pic>
      <p:pic>
        <p:nvPicPr>
          <p:cNvPr id="13" name="Picture 12">
            <a:extLst>
              <a:ext uri="{FF2B5EF4-FFF2-40B4-BE49-F238E27FC236}">
                <a16:creationId xmlns:a16="http://schemas.microsoft.com/office/drawing/2014/main" id="{0B7F06A0-A265-4260-CE96-463E8C8D24DC}"/>
              </a:ext>
            </a:extLst>
          </p:cNvPr>
          <p:cNvPicPr>
            <a:picLocks noChangeAspect="1"/>
          </p:cNvPicPr>
          <p:nvPr/>
        </p:nvPicPr>
        <p:blipFill>
          <a:blip r:embed="rId3"/>
          <a:stretch>
            <a:fillRect/>
          </a:stretch>
        </p:blipFill>
        <p:spPr>
          <a:xfrm>
            <a:off x="6061804" y="3886200"/>
            <a:ext cx="2891696" cy="2652713"/>
          </a:xfrm>
          <a:prstGeom prst="rect">
            <a:avLst/>
          </a:prstGeom>
        </p:spPr>
      </p:pic>
    </p:spTree>
    <p:extLst>
      <p:ext uri="{BB962C8B-B14F-4D97-AF65-F5344CB8AC3E}">
        <p14:creationId xmlns:p14="http://schemas.microsoft.com/office/powerpoint/2010/main" val="1728372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0BB49752-2401-4A75-E9CB-7ECB118C5C7C}"/>
              </a:ext>
            </a:extLst>
          </p:cNvPr>
          <p:cNvSpPr>
            <a:spLocks noGrp="1" noChangeArrowheads="1"/>
          </p:cNvSpPr>
          <p:nvPr>
            <p:ph type="title" idx="4294967295"/>
          </p:nvPr>
        </p:nvSpPr>
        <p:spPr/>
        <p:txBody>
          <a:bodyPr/>
          <a:lstStyle/>
          <a:p>
            <a:r>
              <a:rPr lang="en-US" altLang="en-US"/>
              <a:t>Using a Class</a:t>
            </a:r>
          </a:p>
        </p:txBody>
      </p:sp>
      <p:sp>
        <p:nvSpPr>
          <p:cNvPr id="109571" name="Rectangle 3">
            <a:extLst>
              <a:ext uri="{FF2B5EF4-FFF2-40B4-BE49-F238E27FC236}">
                <a16:creationId xmlns:a16="http://schemas.microsoft.com/office/drawing/2014/main" id="{74AF696B-3469-28AB-883F-A2D9200B8AE7}"/>
              </a:ext>
            </a:extLst>
          </p:cNvPr>
          <p:cNvSpPr>
            <a:spLocks noGrp="1" noChangeArrowheads="1"/>
          </p:cNvSpPr>
          <p:nvPr>
            <p:ph type="body" idx="4294967295"/>
          </p:nvPr>
        </p:nvSpPr>
        <p:spPr/>
        <p:txBody>
          <a:bodyPr/>
          <a:lstStyle/>
          <a:p>
            <a:pPr>
              <a:buFontTx/>
              <a:buNone/>
            </a:pPr>
            <a:r>
              <a:rPr lang="en-US" altLang="en-US">
                <a:latin typeface="Courier New" panose="02070309020205020404" pitchFamily="49" charset="0"/>
              </a:rPr>
              <a:t>	import </a:t>
            </a:r>
            <a:r>
              <a:rPr lang="en-US" altLang="en-US" b="1"/>
              <a:t>class</a:t>
            </a:r>
            <a:endParaRPr lang="en-US" altLang="en-US" b="1">
              <a:latin typeface="Verdana" panose="020B0604030504040204" pitchFamily="34" charset="0"/>
            </a:endParaRPr>
          </a:p>
          <a:p>
            <a:pPr lvl="1"/>
            <a:endParaRPr lang="en-US" altLang="en-US" sz="800" b="1"/>
          </a:p>
          <a:p>
            <a:pPr lvl="1"/>
            <a:r>
              <a:rPr lang="en-US" altLang="en-US"/>
              <a:t>client programs must import the classes they use</a:t>
            </a:r>
          </a:p>
        </p:txBody>
      </p:sp>
      <p:graphicFrame>
        <p:nvGraphicFramePr>
          <p:cNvPr id="109583" name="Group 15">
            <a:extLst>
              <a:ext uri="{FF2B5EF4-FFF2-40B4-BE49-F238E27FC236}">
                <a16:creationId xmlns:a16="http://schemas.microsoft.com/office/drawing/2014/main" id="{8E2349DD-3E48-9E48-3EA4-174EB75B530A}"/>
              </a:ext>
            </a:extLst>
          </p:cNvPr>
          <p:cNvGraphicFramePr>
            <a:graphicFrameLocks noGrp="1"/>
          </p:cNvGraphicFramePr>
          <p:nvPr/>
        </p:nvGraphicFramePr>
        <p:xfrm>
          <a:off x="331788" y="2667000"/>
          <a:ext cx="8431212" cy="3417306"/>
        </p:xfrm>
        <a:graphic>
          <a:graphicData uri="http://schemas.openxmlformats.org/drawingml/2006/table">
            <a:tbl>
              <a:tblPr/>
              <a:tblGrid>
                <a:gridCol w="506412">
                  <a:extLst>
                    <a:ext uri="{9D8B030D-6E8A-4147-A177-3AD203B41FA5}">
                      <a16:colId xmlns:a16="http://schemas.microsoft.com/office/drawing/2014/main" val="2072458340"/>
                    </a:ext>
                  </a:extLst>
                </a:gridCol>
                <a:gridCol w="7924800">
                  <a:extLst>
                    <a:ext uri="{9D8B030D-6E8A-4147-A177-3AD203B41FA5}">
                      <a16:colId xmlns:a16="http://schemas.microsoft.com/office/drawing/2014/main" val="2453874157"/>
                    </a:ext>
                  </a:extLst>
                </a:gridCol>
              </a:tblGrid>
              <a:tr h="381000">
                <a:tc gridSpan="2">
                  <a:txBody>
                    <a:bodyPr/>
                    <a:lstStyle>
                      <a:lvl1pPr marL="106363" defTabSz="457200">
                        <a:spcBef>
                          <a:spcPct val="20000"/>
                        </a:spcBef>
                        <a:defRPr sz="2000">
                          <a:solidFill>
                            <a:schemeClr val="tx1"/>
                          </a:solidFill>
                          <a:latin typeface="Tahoma" panose="020B0604030504040204" pitchFamily="34" charset="0"/>
                        </a:defRPr>
                      </a:lvl1pPr>
                      <a:lvl2pPr marL="742950" indent="-285750" defTabSz="457200">
                        <a:spcBef>
                          <a:spcPct val="20000"/>
                        </a:spcBef>
                        <a:defRPr sz="2000">
                          <a:solidFill>
                            <a:schemeClr val="tx1"/>
                          </a:solidFill>
                          <a:latin typeface="Tahoma" panose="020B0604030504040204" pitchFamily="34" charset="0"/>
                        </a:defRPr>
                      </a:lvl2pPr>
                      <a:lvl3pPr marL="1143000" indent="-228600" defTabSz="457200">
                        <a:spcBef>
                          <a:spcPct val="20000"/>
                        </a:spcBef>
                        <a:defRPr>
                          <a:solidFill>
                            <a:schemeClr val="tx1"/>
                          </a:solidFill>
                          <a:latin typeface="Tahoma" panose="020B0604030504040204" pitchFamily="34" charset="0"/>
                        </a:defRPr>
                      </a:lvl3pPr>
                      <a:lvl4pPr marL="1600200" indent="-228600" defTabSz="457200">
                        <a:spcBef>
                          <a:spcPct val="20000"/>
                        </a:spcBef>
                        <a:defRPr sz="1600">
                          <a:solidFill>
                            <a:schemeClr val="tx1"/>
                          </a:solidFill>
                          <a:latin typeface="Tahoma" panose="020B0604030504040204" pitchFamily="34" charset="0"/>
                        </a:defRPr>
                      </a:lvl4pPr>
                      <a:lvl5pPr marL="2057400" indent="-228600" defTabSz="457200">
                        <a:spcBef>
                          <a:spcPct val="20000"/>
                        </a:spcBef>
                        <a:defRPr sz="1600">
                          <a:solidFill>
                            <a:schemeClr val="tx1"/>
                          </a:solidFill>
                          <a:latin typeface="Tahoma" panose="020B0604030504040204" pitchFamily="34" charset="0"/>
                        </a:defRPr>
                      </a:lvl5pPr>
                      <a:lvl6pPr marL="2514600" indent="-228600" defTabSz="457200" fontAlgn="base">
                        <a:spcBef>
                          <a:spcPct val="20000"/>
                        </a:spcBef>
                        <a:spcAft>
                          <a:spcPct val="0"/>
                        </a:spcAft>
                        <a:defRPr sz="1600">
                          <a:solidFill>
                            <a:schemeClr val="tx1"/>
                          </a:solidFill>
                          <a:latin typeface="Tahoma" panose="020B0604030504040204" pitchFamily="34" charset="0"/>
                        </a:defRPr>
                      </a:lvl6pPr>
                      <a:lvl7pPr marL="2971800" indent="-228600" defTabSz="457200" fontAlgn="base">
                        <a:spcBef>
                          <a:spcPct val="20000"/>
                        </a:spcBef>
                        <a:spcAft>
                          <a:spcPct val="0"/>
                        </a:spcAft>
                        <a:defRPr sz="1600">
                          <a:solidFill>
                            <a:schemeClr val="tx1"/>
                          </a:solidFill>
                          <a:latin typeface="Tahoma" panose="020B0604030504040204" pitchFamily="34" charset="0"/>
                        </a:defRPr>
                      </a:lvl7pPr>
                      <a:lvl8pPr marL="3429000" indent="-228600" defTabSz="457200" fontAlgn="base">
                        <a:spcBef>
                          <a:spcPct val="20000"/>
                        </a:spcBef>
                        <a:spcAft>
                          <a:spcPct val="0"/>
                        </a:spcAft>
                        <a:defRPr sz="1600">
                          <a:solidFill>
                            <a:schemeClr val="tx1"/>
                          </a:solidFill>
                          <a:latin typeface="Tahoma" panose="020B0604030504040204" pitchFamily="34" charset="0"/>
                        </a:defRPr>
                      </a:lvl8pPr>
                      <a:lvl9pPr marL="3886200" indent="-228600" defTabSz="457200" fontAlgn="base">
                        <a:spcBef>
                          <a:spcPct val="20000"/>
                        </a:spcBef>
                        <a:spcAft>
                          <a:spcPct val="0"/>
                        </a:spcAft>
                        <a:defRPr sz="1600">
                          <a:solidFill>
                            <a:schemeClr val="tx1"/>
                          </a:solidFill>
                          <a:latin typeface="Tahoma" panose="020B0604030504040204" pitchFamily="34" charset="0"/>
                        </a:defRPr>
                      </a:lvl9pPr>
                    </a:lstStyle>
                    <a:p>
                      <a:pPr marL="106363" marR="0" lvl="0" indent="0" algn="l" defTabSz="457200" rtl="0" eaLnBrk="1" fontAlgn="base" latinLnBrk="0" hangingPunct="1">
                        <a:lnSpc>
                          <a:spcPct val="107000"/>
                        </a:lnSpc>
                        <a:spcBef>
                          <a:spcPct val="20000"/>
                        </a:spcBef>
                        <a:spcAft>
                          <a:spcPct val="0"/>
                        </a:spcAft>
                        <a:buClrTx/>
                        <a:buSzTx/>
                        <a:buFontTx/>
                        <a:buNone/>
                        <a:tabLst/>
                      </a:pPr>
                      <a:r>
                        <a:rPr kumimoji="0" lang="en-US" altLang="en-US" sz="2000" b="1" i="0" u="none" strike="noStrike" cap="none" normalizeH="0" baseline="0">
                          <a:ln>
                            <a:noFill/>
                          </a:ln>
                          <a:solidFill>
                            <a:schemeClr val="bg1"/>
                          </a:solidFill>
                          <a:effectLst/>
                          <a:latin typeface="Tahoma" panose="020B0604030504040204" pitchFamily="34" charset="0"/>
                        </a:rPr>
                        <a:t>point_main.py</a:t>
                      </a:r>
                    </a:p>
                  </a:txBody>
                  <a:tcPr marL="41477" marR="41477" marT="41477" marB="41477"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fr-FR"/>
                    </a:p>
                  </a:txBody>
                  <a:tcPr/>
                </a:tc>
                <a:extLst>
                  <a:ext uri="{0D108BD9-81ED-4DB2-BD59-A6C34878D82A}">
                    <a16:rowId xmlns:a16="http://schemas.microsoft.com/office/drawing/2014/main" val="1069115973"/>
                  </a:ext>
                </a:extLst>
              </a:tr>
              <a:tr h="776288">
                <a:tc>
                  <a:txBody>
                    <a:bodyPr/>
                    <a:lstStyle>
                      <a:lvl1pPr marL="106363" defTabSz="457200">
                        <a:spcBef>
                          <a:spcPct val="20000"/>
                        </a:spcBef>
                        <a:defRPr sz="2000">
                          <a:solidFill>
                            <a:schemeClr val="tx1"/>
                          </a:solidFill>
                          <a:latin typeface="Tahoma" panose="020B0604030504040204" pitchFamily="34" charset="0"/>
                        </a:defRPr>
                      </a:lvl1pPr>
                      <a:lvl2pPr marL="742950" indent="-285750" defTabSz="457200">
                        <a:spcBef>
                          <a:spcPct val="20000"/>
                        </a:spcBef>
                        <a:defRPr sz="2000">
                          <a:solidFill>
                            <a:schemeClr val="tx1"/>
                          </a:solidFill>
                          <a:latin typeface="Tahoma" panose="020B0604030504040204" pitchFamily="34" charset="0"/>
                        </a:defRPr>
                      </a:lvl2pPr>
                      <a:lvl3pPr marL="1143000" indent="-228600" defTabSz="457200">
                        <a:spcBef>
                          <a:spcPct val="20000"/>
                        </a:spcBef>
                        <a:defRPr>
                          <a:solidFill>
                            <a:schemeClr val="tx1"/>
                          </a:solidFill>
                          <a:latin typeface="Tahoma" panose="020B0604030504040204" pitchFamily="34" charset="0"/>
                        </a:defRPr>
                      </a:lvl3pPr>
                      <a:lvl4pPr marL="1600200" indent="-228600" defTabSz="457200">
                        <a:spcBef>
                          <a:spcPct val="20000"/>
                        </a:spcBef>
                        <a:defRPr sz="1600">
                          <a:solidFill>
                            <a:schemeClr val="tx1"/>
                          </a:solidFill>
                          <a:latin typeface="Tahoma" panose="020B0604030504040204" pitchFamily="34" charset="0"/>
                        </a:defRPr>
                      </a:lvl4pPr>
                      <a:lvl5pPr marL="2057400" indent="-228600" defTabSz="457200">
                        <a:spcBef>
                          <a:spcPct val="20000"/>
                        </a:spcBef>
                        <a:defRPr sz="1600">
                          <a:solidFill>
                            <a:schemeClr val="tx1"/>
                          </a:solidFill>
                          <a:latin typeface="Tahoma" panose="020B0604030504040204" pitchFamily="34" charset="0"/>
                        </a:defRPr>
                      </a:lvl5pPr>
                      <a:lvl6pPr marL="2514600" indent="-228600" defTabSz="457200" fontAlgn="base">
                        <a:spcBef>
                          <a:spcPct val="20000"/>
                        </a:spcBef>
                        <a:spcAft>
                          <a:spcPct val="0"/>
                        </a:spcAft>
                        <a:defRPr sz="1600">
                          <a:solidFill>
                            <a:schemeClr val="tx1"/>
                          </a:solidFill>
                          <a:latin typeface="Tahoma" panose="020B0604030504040204" pitchFamily="34" charset="0"/>
                        </a:defRPr>
                      </a:lvl6pPr>
                      <a:lvl7pPr marL="2971800" indent="-228600" defTabSz="457200" fontAlgn="base">
                        <a:spcBef>
                          <a:spcPct val="20000"/>
                        </a:spcBef>
                        <a:spcAft>
                          <a:spcPct val="0"/>
                        </a:spcAft>
                        <a:defRPr sz="1600">
                          <a:solidFill>
                            <a:schemeClr val="tx1"/>
                          </a:solidFill>
                          <a:latin typeface="Tahoma" panose="020B0604030504040204" pitchFamily="34" charset="0"/>
                        </a:defRPr>
                      </a:lvl7pPr>
                      <a:lvl8pPr marL="3429000" indent="-228600" defTabSz="457200" fontAlgn="base">
                        <a:spcBef>
                          <a:spcPct val="20000"/>
                        </a:spcBef>
                        <a:spcAft>
                          <a:spcPct val="0"/>
                        </a:spcAft>
                        <a:defRPr sz="1600">
                          <a:solidFill>
                            <a:schemeClr val="tx1"/>
                          </a:solidFill>
                          <a:latin typeface="Tahoma" panose="020B0604030504040204" pitchFamily="34" charset="0"/>
                        </a:defRPr>
                      </a:lvl8pPr>
                      <a:lvl9pPr marL="3886200" indent="-228600" defTabSz="457200" fontAlgn="base">
                        <a:spcBef>
                          <a:spcPct val="20000"/>
                        </a:spcBef>
                        <a:spcAft>
                          <a:spcPct val="0"/>
                        </a:spcAft>
                        <a:defRPr sz="1600">
                          <a:solidFill>
                            <a:schemeClr val="tx1"/>
                          </a:solidFill>
                          <a:latin typeface="Tahoma" panose="020B0604030504040204" pitchFamily="34" charset="0"/>
                        </a:defRPr>
                      </a:lvl9pPr>
                    </a:lstStyle>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1</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2</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3</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4</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5</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6</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7</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8</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9</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10</a:t>
                      </a:r>
                    </a:p>
                  </a:txBody>
                  <a:tcPr marL="41477" marR="82954" marT="207386" marB="207386"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a:spcBef>
                          <a:spcPct val="20000"/>
                        </a:spcBef>
                        <a:defRPr sz="2000">
                          <a:solidFill>
                            <a:schemeClr val="tx1"/>
                          </a:solidFill>
                          <a:latin typeface="Tahoma" panose="020B0604030504040204" pitchFamily="34" charset="0"/>
                        </a:defRPr>
                      </a:lvl1pPr>
                      <a:lvl2pPr marL="742950" indent="-285750" defTabSz="457200">
                        <a:spcBef>
                          <a:spcPct val="20000"/>
                        </a:spcBef>
                        <a:defRPr sz="2000">
                          <a:solidFill>
                            <a:schemeClr val="tx1"/>
                          </a:solidFill>
                          <a:latin typeface="Tahoma" panose="020B0604030504040204" pitchFamily="34" charset="0"/>
                        </a:defRPr>
                      </a:lvl2pPr>
                      <a:lvl3pPr marL="1143000" indent="-228600" defTabSz="457200">
                        <a:spcBef>
                          <a:spcPct val="20000"/>
                        </a:spcBef>
                        <a:defRPr>
                          <a:solidFill>
                            <a:schemeClr val="tx1"/>
                          </a:solidFill>
                          <a:latin typeface="Tahoma" panose="020B0604030504040204" pitchFamily="34" charset="0"/>
                        </a:defRPr>
                      </a:lvl3pPr>
                      <a:lvl4pPr marL="1600200" indent="-228600" defTabSz="457200">
                        <a:spcBef>
                          <a:spcPct val="20000"/>
                        </a:spcBef>
                        <a:defRPr sz="1600">
                          <a:solidFill>
                            <a:schemeClr val="tx1"/>
                          </a:solidFill>
                          <a:latin typeface="Tahoma" panose="020B0604030504040204" pitchFamily="34" charset="0"/>
                        </a:defRPr>
                      </a:lvl4pPr>
                      <a:lvl5pPr marL="2057400" indent="-228600" defTabSz="457200">
                        <a:spcBef>
                          <a:spcPct val="20000"/>
                        </a:spcBef>
                        <a:defRPr sz="1600">
                          <a:solidFill>
                            <a:schemeClr val="tx1"/>
                          </a:solidFill>
                          <a:latin typeface="Tahoma" panose="020B0604030504040204" pitchFamily="34" charset="0"/>
                        </a:defRPr>
                      </a:lvl5pPr>
                      <a:lvl6pPr marL="2514600" indent="-228600" defTabSz="457200" fontAlgn="base">
                        <a:spcBef>
                          <a:spcPct val="20000"/>
                        </a:spcBef>
                        <a:spcAft>
                          <a:spcPct val="0"/>
                        </a:spcAft>
                        <a:defRPr sz="1600">
                          <a:solidFill>
                            <a:schemeClr val="tx1"/>
                          </a:solidFill>
                          <a:latin typeface="Tahoma" panose="020B0604030504040204" pitchFamily="34" charset="0"/>
                        </a:defRPr>
                      </a:lvl6pPr>
                      <a:lvl7pPr marL="2971800" indent="-228600" defTabSz="457200" fontAlgn="base">
                        <a:spcBef>
                          <a:spcPct val="20000"/>
                        </a:spcBef>
                        <a:spcAft>
                          <a:spcPct val="0"/>
                        </a:spcAft>
                        <a:defRPr sz="1600">
                          <a:solidFill>
                            <a:schemeClr val="tx1"/>
                          </a:solidFill>
                          <a:latin typeface="Tahoma" panose="020B0604030504040204" pitchFamily="34" charset="0"/>
                        </a:defRPr>
                      </a:lvl7pPr>
                      <a:lvl8pPr marL="3429000" indent="-228600" defTabSz="457200" fontAlgn="base">
                        <a:spcBef>
                          <a:spcPct val="20000"/>
                        </a:spcBef>
                        <a:spcAft>
                          <a:spcPct val="0"/>
                        </a:spcAft>
                        <a:defRPr sz="1600">
                          <a:solidFill>
                            <a:schemeClr val="tx1"/>
                          </a:solidFill>
                          <a:latin typeface="Tahoma" panose="020B0604030504040204" pitchFamily="34" charset="0"/>
                        </a:defRPr>
                      </a:lvl8pPr>
                      <a:lvl9pPr marL="3886200" indent="-228600" defTabSz="457200" fontAlgn="base">
                        <a:spcBef>
                          <a:spcPct val="20000"/>
                        </a:spcBef>
                        <a:spcAft>
                          <a:spcPct val="0"/>
                        </a:spcAft>
                        <a:defRPr sz="1600">
                          <a:solidFill>
                            <a:schemeClr val="tx1"/>
                          </a:solidFill>
                          <a:latin typeface="Tahoma" panose="020B0604030504040204" pitchFamily="34" charset="0"/>
                        </a:defRPr>
                      </a:lvl9pPr>
                    </a:lstStyle>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Courier New" panose="02070309020205020404" pitchFamily="49" charset="0"/>
                        </a:rPr>
                        <a:t>from Point import *</a:t>
                      </a:r>
                    </a:p>
                    <a:p>
                      <a:pPr marL="106363" marR="0" lvl="0" indent="0" algn="l" defTabSz="457200" rtl="0" eaLnBrk="1" fontAlgn="base" latinLnBrk="0" hangingPunct="1">
                        <a:lnSpc>
                          <a:spcPct val="77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Courier New" panose="02070309020205020404" pitchFamily="49" charset="0"/>
                      </a:endParaRP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a:ln>
                            <a:noFill/>
                          </a:ln>
                          <a:solidFill>
                            <a:srgbClr val="008000"/>
                          </a:solidFill>
                          <a:effectLst/>
                          <a:latin typeface="Courier New" panose="02070309020205020404" pitchFamily="49" charset="0"/>
                        </a:rPr>
                        <a:t># main</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p1 = Point()</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p1.x = 7</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p1.y = -3</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a:t>
                      </a:r>
                    </a:p>
                    <a:p>
                      <a:pPr marL="106363" marR="0" lvl="0" indent="0" algn="l" defTabSz="457200" rtl="0" eaLnBrk="1" fontAlgn="base" latinLnBrk="0" hangingPunct="1">
                        <a:lnSpc>
                          <a:spcPct val="77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Courier New" panose="02070309020205020404" pitchFamily="49" charset="0"/>
                      </a:endParaRP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a:ln>
                            <a:noFill/>
                          </a:ln>
                          <a:solidFill>
                            <a:srgbClr val="008000"/>
                          </a:solidFill>
                          <a:effectLst/>
                          <a:latin typeface="Courier New" panose="02070309020205020404" pitchFamily="49" charset="0"/>
                        </a:rPr>
                        <a:t># Python objects are dynamic (can add fields any time!)</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p1.name = "Tyler Durden"</a:t>
                      </a:r>
                    </a:p>
                  </a:txBody>
                  <a:tcPr marL="41477" marR="165909" marT="207386" marB="207386"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871435413"/>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68F17DA1-3A23-D59B-FDCF-1E7E6DBB82E2}"/>
              </a:ext>
            </a:extLst>
          </p:cNvPr>
          <p:cNvSpPr>
            <a:spLocks noGrp="1" noChangeArrowheads="1"/>
          </p:cNvSpPr>
          <p:nvPr>
            <p:ph type="title"/>
          </p:nvPr>
        </p:nvSpPr>
        <p:spPr/>
        <p:txBody>
          <a:bodyPr/>
          <a:lstStyle/>
          <a:p>
            <a:r>
              <a:rPr lang="en-US" altLang="en-US" sz="3600" dirty="0"/>
              <a:t>How to Achieve Function Overloading in Python</a:t>
            </a:r>
          </a:p>
        </p:txBody>
      </p:sp>
      <p:sp>
        <p:nvSpPr>
          <p:cNvPr id="4" name="TextBox 3">
            <a:extLst>
              <a:ext uri="{FF2B5EF4-FFF2-40B4-BE49-F238E27FC236}">
                <a16:creationId xmlns:a16="http://schemas.microsoft.com/office/drawing/2014/main" id="{C63084AD-7299-3D05-FC0B-7E794E6C6DED}"/>
              </a:ext>
            </a:extLst>
          </p:cNvPr>
          <p:cNvSpPr txBox="1"/>
          <p:nvPr/>
        </p:nvSpPr>
        <p:spPr>
          <a:xfrm>
            <a:off x="190500" y="1141445"/>
            <a:ext cx="8763000" cy="400110"/>
          </a:xfrm>
          <a:prstGeom prst="rect">
            <a:avLst/>
          </a:prstGeom>
          <a:noFill/>
        </p:spPr>
        <p:txBody>
          <a:bodyPr wrap="square">
            <a:spAutoFit/>
          </a:bodyPr>
          <a:lstStyle/>
          <a:p>
            <a:pPr algn="just" fontAlgn="base">
              <a:spcAft>
                <a:spcPts val="1200"/>
              </a:spcAft>
            </a:pPr>
            <a:r>
              <a:rPr lang="en-US" sz="2000" dirty="0">
                <a:solidFill>
                  <a:srgbClr val="FF0000"/>
                </a:solidFill>
                <a:latin typeface="urw-din"/>
              </a:rPr>
              <a:t>Using Method 2: </a:t>
            </a:r>
            <a:r>
              <a:rPr lang="en-US" sz="2000" b="0" i="0" dirty="0">
                <a:solidFill>
                  <a:srgbClr val="1A2C47"/>
                </a:solidFill>
                <a:effectLst/>
                <a:latin typeface="Source Sans Pro" panose="020B0503030403020204" pitchFamily="34" charset="0"/>
              </a:rPr>
              <a:t> </a:t>
            </a:r>
            <a:r>
              <a:rPr lang="en-US" sz="2000" b="0" i="0" dirty="0">
                <a:solidFill>
                  <a:srgbClr val="273239"/>
                </a:solidFill>
                <a:effectLst/>
                <a:latin typeface="urw-din"/>
              </a:rPr>
              <a:t> Using Multiple Dispatch Decorator </a:t>
            </a:r>
            <a:endParaRPr lang="en-US" sz="2000" i="0" dirty="0">
              <a:solidFill>
                <a:srgbClr val="273239"/>
              </a:solidFill>
              <a:effectLst/>
              <a:latin typeface="urw-din"/>
            </a:endParaRPr>
          </a:p>
        </p:txBody>
      </p:sp>
      <p:sp>
        <p:nvSpPr>
          <p:cNvPr id="6" name="Rectangle 5">
            <a:extLst>
              <a:ext uri="{FF2B5EF4-FFF2-40B4-BE49-F238E27FC236}">
                <a16:creationId xmlns:a16="http://schemas.microsoft.com/office/drawing/2014/main" id="{677C94F3-E0FF-A762-4FBC-7A92297D6E74}"/>
              </a:ext>
            </a:extLst>
          </p:cNvPr>
          <p:cNvSpPr/>
          <p:nvPr/>
        </p:nvSpPr>
        <p:spPr>
          <a:xfrm>
            <a:off x="0" y="5716555"/>
            <a:ext cx="2362200" cy="106524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2BA263BA-FCC1-9AA9-5EE4-ED96AD0F10F3}"/>
              </a:ext>
            </a:extLst>
          </p:cNvPr>
          <p:cNvSpPr>
            <a:spLocks noChangeArrowheads="1"/>
          </p:cNvSpPr>
          <p:nvPr/>
        </p:nvSpPr>
        <p:spPr bwMode="auto">
          <a:xfrm>
            <a:off x="1371600" y="1444882"/>
            <a:ext cx="6858000"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from</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multipledispatch</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import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dispatch</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#passing two parameter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@dispatch</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1493"/>
                </a:solidFill>
                <a:effectLst/>
                <a:latin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1493"/>
                </a:solidFill>
                <a:effectLst/>
                <a:latin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product(</a:t>
            </a:r>
            <a:r>
              <a:rPr kumimoji="0" lang="en-US" altLang="en-US" sz="1600" b="0" i="0" u="none" strike="noStrike" cap="none" normalizeH="0" baseline="0" dirty="0" err="1">
                <a:ln>
                  <a:noFill/>
                </a:ln>
                <a:solidFill>
                  <a:srgbClr val="000000"/>
                </a:solidFill>
                <a:effectLst/>
                <a:latin typeface="Consolas" panose="020B0609020204030204" pitchFamily="49" charset="0"/>
              </a:rPr>
              <a:t>first,second</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result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first</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second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(result);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#passing three parameters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@dispatch</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1493"/>
                </a:solidFill>
                <a:effectLst/>
                <a:latin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1493"/>
                </a:solidFill>
                <a:effectLst/>
                <a:latin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1493"/>
                </a:solidFill>
                <a:effectLst/>
                <a:latin typeface="Consolas" panose="020B0609020204030204" pitchFamily="49" charset="0"/>
              </a:rPr>
              <a:t>int</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product(</a:t>
            </a:r>
            <a:r>
              <a:rPr kumimoji="0" lang="en-US" altLang="en-US" sz="1600" b="0" i="0" u="none" strike="noStrike" cap="none" normalizeH="0" baseline="0" dirty="0" err="1">
                <a:ln>
                  <a:noFill/>
                </a:ln>
                <a:solidFill>
                  <a:srgbClr val="000000"/>
                </a:solidFill>
                <a:effectLst/>
                <a:latin typeface="Consolas" panose="020B0609020204030204" pitchFamily="49" charset="0"/>
              </a:rPr>
              <a:t>first,second,third</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result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first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second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third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(result);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#you can also pass data type of any value as per requirement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@dispatch</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1493"/>
                </a:solidFill>
                <a:effectLst/>
                <a:latin typeface="Consolas" panose="020B0609020204030204" pitchFamily="49" charset="0"/>
              </a:rPr>
              <a:t>float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1493"/>
                </a:solidFill>
                <a:effectLst/>
                <a:latin typeface="Consolas" panose="020B0609020204030204" pitchFamily="49" charset="0"/>
              </a:rPr>
              <a:t>float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FF1493"/>
                </a:solidFill>
                <a:effectLst/>
                <a:latin typeface="Consolas" panose="020B0609020204030204" pitchFamily="49" charset="0"/>
              </a:rPr>
              <a:t>float</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product(</a:t>
            </a:r>
            <a:r>
              <a:rPr kumimoji="0" lang="en-US" altLang="en-US" sz="1600" b="0" i="0" u="none" strike="noStrike" cap="none" normalizeH="0" baseline="0" dirty="0" err="1">
                <a:ln>
                  <a:noFill/>
                </a:ln>
                <a:solidFill>
                  <a:srgbClr val="000000"/>
                </a:solidFill>
                <a:effectLst/>
                <a:latin typeface="Consolas" panose="020B0609020204030204" pitchFamily="49" charset="0"/>
              </a:rPr>
              <a:t>first,second,third</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result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first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second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third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(result);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82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&gt;&gt; </a:t>
            </a:r>
            <a:r>
              <a:rPr kumimoji="0" lang="en-US" altLang="en-US" sz="1600" b="0" i="0" u="none" strike="noStrike" cap="none" normalizeH="0" baseline="0" dirty="0">
                <a:ln>
                  <a:noFill/>
                </a:ln>
                <a:solidFill>
                  <a:srgbClr val="000000"/>
                </a:solidFill>
                <a:effectLst/>
                <a:latin typeface="Consolas" panose="020B0609020204030204" pitchFamily="49" charset="0"/>
              </a:rPr>
              <a:t>product(</a:t>
            </a:r>
            <a:r>
              <a:rPr kumimoji="0" lang="en-US" altLang="en-US" sz="1600" b="0" i="0" u="none" strike="noStrike" cap="none" normalizeH="0" baseline="0" dirty="0">
                <a:ln>
                  <a:noFill/>
                </a:ln>
                <a:solidFill>
                  <a:srgbClr val="009900"/>
                </a:solidFill>
                <a:effectLst/>
                <a:latin typeface="Consolas" panose="020B0609020204030204" pitchFamily="49" charset="0"/>
              </a:rPr>
              <a:t>2</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9900"/>
                </a:solidFill>
                <a:effectLst/>
                <a:latin typeface="Consolas" panose="020B0609020204030204" pitchFamily="49" charset="0"/>
              </a:rPr>
              <a:t>3</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&gt;&gt; Product(2,3,4)</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&gt;&gt; product(</a:t>
            </a:r>
            <a:r>
              <a:rPr kumimoji="0" lang="en-US" altLang="en-US" sz="1600" b="0" i="0" u="none" strike="noStrike" cap="none" normalizeH="0" baseline="0" dirty="0">
                <a:ln>
                  <a:noFill/>
                </a:ln>
                <a:solidFill>
                  <a:srgbClr val="009900"/>
                </a:solidFill>
                <a:effectLst/>
                <a:latin typeface="Consolas" panose="020B0609020204030204" pitchFamily="49" charset="0"/>
              </a:rPr>
              <a:t>2.2</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9900"/>
                </a:solidFill>
                <a:effectLst/>
                <a:latin typeface="Consolas" panose="020B0609020204030204" pitchFamily="49" charset="0"/>
              </a:rPr>
              <a:t>3.4</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9900"/>
                </a:solidFill>
                <a:effectLst/>
                <a:latin typeface="Consolas" panose="020B0609020204030204" pitchFamily="49" charset="0"/>
              </a:rPr>
              <a:t>2.3</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746023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68F17DA1-3A23-D59B-FDCF-1E7E6DBB82E2}"/>
              </a:ext>
            </a:extLst>
          </p:cNvPr>
          <p:cNvSpPr>
            <a:spLocks noGrp="1" noChangeArrowheads="1"/>
          </p:cNvSpPr>
          <p:nvPr>
            <p:ph type="title"/>
          </p:nvPr>
        </p:nvSpPr>
        <p:spPr/>
        <p:txBody>
          <a:bodyPr/>
          <a:lstStyle/>
          <a:p>
            <a:r>
              <a:rPr lang="en-US" altLang="en-US" dirty="0"/>
              <a:t>Method Overriding</a:t>
            </a:r>
          </a:p>
        </p:txBody>
      </p:sp>
      <p:sp>
        <p:nvSpPr>
          <p:cNvPr id="4" name="TextBox 3">
            <a:extLst>
              <a:ext uri="{FF2B5EF4-FFF2-40B4-BE49-F238E27FC236}">
                <a16:creationId xmlns:a16="http://schemas.microsoft.com/office/drawing/2014/main" id="{C63084AD-7299-3D05-FC0B-7E794E6C6DED}"/>
              </a:ext>
            </a:extLst>
          </p:cNvPr>
          <p:cNvSpPr txBox="1"/>
          <p:nvPr/>
        </p:nvSpPr>
        <p:spPr>
          <a:xfrm>
            <a:off x="190500" y="1118118"/>
            <a:ext cx="8763000" cy="3170099"/>
          </a:xfrm>
          <a:prstGeom prst="rect">
            <a:avLst/>
          </a:prstGeom>
          <a:noFill/>
        </p:spPr>
        <p:txBody>
          <a:bodyPr wrap="square">
            <a:spAutoFit/>
          </a:bodyPr>
          <a:lstStyle/>
          <a:p>
            <a:pPr marL="342900" indent="-342900" algn="just" fontAlgn="base">
              <a:buFont typeface="Wingdings" panose="05000000000000000000" pitchFamily="2" charset="2"/>
              <a:buChar char="v"/>
            </a:pPr>
            <a:r>
              <a:rPr lang="en-US" sz="2000" b="0" i="0" dirty="0">
                <a:solidFill>
                  <a:srgbClr val="273239"/>
                </a:solidFill>
                <a:effectLst/>
                <a:latin typeface="urw-din"/>
              </a:rPr>
              <a:t>Method overriding is an ability of any object-oriented programming language that allows a subclass or child class to provide a specific implementation of a method that is already provided by one of its super-classes or parent classes.</a:t>
            </a:r>
          </a:p>
          <a:p>
            <a:pPr marL="342900" indent="-342900" algn="just" fontAlgn="base">
              <a:buFont typeface="Wingdings" panose="05000000000000000000" pitchFamily="2" charset="2"/>
              <a:buChar char="v"/>
            </a:pPr>
            <a:endParaRPr lang="en-US" sz="2000" dirty="0">
              <a:solidFill>
                <a:srgbClr val="273239"/>
              </a:solidFill>
              <a:latin typeface="urw-din"/>
            </a:endParaRPr>
          </a:p>
          <a:p>
            <a:pPr marL="342900" indent="-342900" algn="just" fontAlgn="base">
              <a:buFont typeface="Wingdings" panose="05000000000000000000" pitchFamily="2" charset="2"/>
              <a:buChar char="v"/>
            </a:pPr>
            <a:r>
              <a:rPr lang="en-US" sz="2000" b="0" i="0" dirty="0">
                <a:solidFill>
                  <a:srgbClr val="273239"/>
                </a:solidFill>
                <a:effectLst/>
                <a:latin typeface="urw-din"/>
              </a:rPr>
              <a:t>When a method in a subclass has the same name, same parameters or signature and same return type(or sub-type) as a method in its super-class, then the method in the subclass is said to </a:t>
            </a:r>
            <a:r>
              <a:rPr lang="en-US" sz="2000" b="1" i="0" dirty="0">
                <a:solidFill>
                  <a:srgbClr val="273239"/>
                </a:solidFill>
                <a:effectLst/>
                <a:latin typeface="urw-din"/>
              </a:rPr>
              <a:t>override</a:t>
            </a:r>
            <a:r>
              <a:rPr lang="en-US" sz="2000" b="0" i="0" dirty="0">
                <a:solidFill>
                  <a:srgbClr val="273239"/>
                </a:solidFill>
                <a:effectLst/>
                <a:latin typeface="urw-din"/>
              </a:rPr>
              <a:t> the method in the super-class.</a:t>
            </a:r>
          </a:p>
          <a:p>
            <a:pPr marL="342900" indent="-342900" algn="just" fontAlgn="base">
              <a:buFont typeface="Wingdings" panose="05000000000000000000" pitchFamily="2" charset="2"/>
              <a:buChar char="v"/>
            </a:pPr>
            <a:endParaRPr lang="en-US" sz="2000" dirty="0">
              <a:solidFill>
                <a:srgbClr val="273239"/>
              </a:solidFill>
              <a:latin typeface="urw-din"/>
            </a:endParaRPr>
          </a:p>
          <a:p>
            <a:pPr marL="342900" indent="-342900" algn="just" fontAlgn="base">
              <a:buFont typeface="Wingdings" panose="05000000000000000000" pitchFamily="2" charset="2"/>
              <a:buChar char="v"/>
            </a:pPr>
            <a:endParaRPr lang="en-US" sz="2000" i="0" dirty="0">
              <a:solidFill>
                <a:srgbClr val="273239"/>
              </a:solidFill>
              <a:effectLst/>
              <a:latin typeface="urw-din"/>
            </a:endParaRPr>
          </a:p>
        </p:txBody>
      </p:sp>
      <p:pic>
        <p:nvPicPr>
          <p:cNvPr id="3" name="Picture 2">
            <a:extLst>
              <a:ext uri="{FF2B5EF4-FFF2-40B4-BE49-F238E27FC236}">
                <a16:creationId xmlns:a16="http://schemas.microsoft.com/office/drawing/2014/main" id="{8D03ED4C-E368-78A3-3A16-55B022C75853}"/>
              </a:ext>
            </a:extLst>
          </p:cNvPr>
          <p:cNvPicPr>
            <a:picLocks noChangeAspect="1"/>
          </p:cNvPicPr>
          <p:nvPr/>
        </p:nvPicPr>
        <p:blipFill>
          <a:blip r:embed="rId2"/>
          <a:stretch>
            <a:fillRect/>
          </a:stretch>
        </p:blipFill>
        <p:spPr>
          <a:xfrm>
            <a:off x="2590800" y="3429000"/>
            <a:ext cx="4438650" cy="3228975"/>
          </a:xfrm>
          <a:prstGeom prst="rect">
            <a:avLst/>
          </a:prstGeom>
        </p:spPr>
      </p:pic>
    </p:spTree>
    <p:extLst>
      <p:ext uri="{BB962C8B-B14F-4D97-AF65-F5344CB8AC3E}">
        <p14:creationId xmlns:p14="http://schemas.microsoft.com/office/powerpoint/2010/main" val="19316038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68F17DA1-3A23-D59B-FDCF-1E7E6DBB82E2}"/>
              </a:ext>
            </a:extLst>
          </p:cNvPr>
          <p:cNvSpPr>
            <a:spLocks noGrp="1" noChangeArrowheads="1"/>
          </p:cNvSpPr>
          <p:nvPr>
            <p:ph type="title"/>
          </p:nvPr>
        </p:nvSpPr>
        <p:spPr/>
        <p:txBody>
          <a:bodyPr/>
          <a:lstStyle/>
          <a:p>
            <a:r>
              <a:rPr lang="en-US" altLang="en-US" dirty="0"/>
              <a:t>Method Overriding</a:t>
            </a:r>
          </a:p>
        </p:txBody>
      </p:sp>
      <p:sp>
        <p:nvSpPr>
          <p:cNvPr id="4" name="TextBox 3">
            <a:extLst>
              <a:ext uri="{FF2B5EF4-FFF2-40B4-BE49-F238E27FC236}">
                <a16:creationId xmlns:a16="http://schemas.microsoft.com/office/drawing/2014/main" id="{C63084AD-7299-3D05-FC0B-7E794E6C6DED}"/>
              </a:ext>
            </a:extLst>
          </p:cNvPr>
          <p:cNvSpPr txBox="1"/>
          <p:nvPr/>
        </p:nvSpPr>
        <p:spPr>
          <a:xfrm>
            <a:off x="190500" y="1118118"/>
            <a:ext cx="8763000" cy="1015663"/>
          </a:xfrm>
          <a:prstGeom prst="rect">
            <a:avLst/>
          </a:prstGeom>
          <a:noFill/>
        </p:spPr>
        <p:txBody>
          <a:bodyPr wrap="square">
            <a:spAutoFit/>
          </a:bodyPr>
          <a:lstStyle/>
          <a:p>
            <a:pPr marL="342900" indent="-342900" algn="just" fontAlgn="base">
              <a:buFont typeface="Wingdings" panose="05000000000000000000" pitchFamily="2" charset="2"/>
              <a:buChar char="v"/>
            </a:pPr>
            <a:r>
              <a:rPr lang="en-US" sz="2000" b="0" i="0" dirty="0">
                <a:solidFill>
                  <a:srgbClr val="FF0000"/>
                </a:solidFill>
                <a:effectLst/>
                <a:latin typeface="urw-din"/>
              </a:rPr>
              <a:t>Method Overriding Example:</a:t>
            </a:r>
          </a:p>
          <a:p>
            <a:pPr marL="342900" indent="-342900" algn="just" fontAlgn="base">
              <a:buFont typeface="Wingdings" panose="05000000000000000000" pitchFamily="2" charset="2"/>
              <a:buChar char="v"/>
            </a:pPr>
            <a:endParaRPr lang="en-US" sz="2000" dirty="0">
              <a:solidFill>
                <a:srgbClr val="273239"/>
              </a:solidFill>
              <a:latin typeface="urw-din"/>
            </a:endParaRPr>
          </a:p>
          <a:p>
            <a:pPr marL="342900" indent="-342900" algn="just" fontAlgn="base">
              <a:buFont typeface="Wingdings" panose="05000000000000000000" pitchFamily="2" charset="2"/>
              <a:buChar char="v"/>
            </a:pPr>
            <a:endParaRPr lang="en-US" sz="2000" i="0" dirty="0">
              <a:solidFill>
                <a:srgbClr val="273239"/>
              </a:solidFill>
              <a:effectLst/>
              <a:latin typeface="urw-din"/>
            </a:endParaRPr>
          </a:p>
        </p:txBody>
      </p:sp>
      <p:sp>
        <p:nvSpPr>
          <p:cNvPr id="2" name="Rectangle 1">
            <a:extLst>
              <a:ext uri="{FF2B5EF4-FFF2-40B4-BE49-F238E27FC236}">
                <a16:creationId xmlns:a16="http://schemas.microsoft.com/office/drawing/2014/main" id="{5A82C6DE-D6B5-C016-622F-EA02F4702310}"/>
              </a:ext>
            </a:extLst>
          </p:cNvPr>
          <p:cNvSpPr>
            <a:spLocks noChangeArrowheads="1"/>
          </p:cNvSpPr>
          <p:nvPr/>
        </p:nvSpPr>
        <p:spPr bwMode="auto">
          <a:xfrm>
            <a:off x="2667000" y="1625949"/>
            <a:ext cx="5257800" cy="4924425"/>
          </a:xfrm>
          <a:prstGeom prst="rect">
            <a:avLst/>
          </a:prstGeom>
          <a:solidFill>
            <a:schemeClr val="accent5"/>
          </a:solidFill>
          <a:ln w="9525">
            <a:solidFill>
              <a:schemeClr val="tx1"/>
            </a:solidFill>
            <a:miter lim="800000"/>
            <a:headEnd/>
            <a:tailEnd/>
          </a:ln>
          <a:effec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Defining parent class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&gt;&gt; 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Parent():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err="1">
                <a:ln>
                  <a:noFill/>
                </a:ln>
                <a:solidFill>
                  <a:srgbClr val="000000"/>
                </a:solidFill>
                <a:effectLst/>
                <a:latin typeface="Consolas" panose="020B0609020204030204" pitchFamily="49" charset="0"/>
              </a:rPr>
              <a:t>init</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self</a:t>
            </a:r>
            <a:r>
              <a:rPr kumimoji="0" lang="en-US" altLang="en-US" sz="1600" b="0" i="0" u="none" strike="noStrike" cap="none" normalizeH="0" baseline="0" dirty="0" err="1">
                <a:ln>
                  <a:noFill/>
                </a:ln>
                <a:solidFill>
                  <a:srgbClr val="000000"/>
                </a:solidFill>
                <a:effectLst/>
                <a:latin typeface="Consolas" panose="020B0609020204030204" pitchFamily="49" charset="0"/>
              </a:rPr>
              <a:t>.value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"Inside Parent"</a:t>
            </a: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Parent's show method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show(</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self</a:t>
            </a:r>
            <a:r>
              <a:rPr kumimoji="0" lang="en-US" altLang="en-US" sz="1600" b="0" i="0" u="none" strike="noStrike" cap="none" normalizeH="0" baseline="0" dirty="0" err="1">
                <a:ln>
                  <a:noFill/>
                </a:ln>
                <a:solidFill>
                  <a:srgbClr val="000000"/>
                </a:solidFill>
                <a:effectLst/>
                <a:latin typeface="Consolas" panose="020B0609020204030204" pitchFamily="49" charset="0"/>
              </a:rPr>
              <a:t>.value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Defining child class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&gt;&gt; 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Child(Parent):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err="1">
                <a:ln>
                  <a:noFill/>
                </a:ln>
                <a:solidFill>
                  <a:srgbClr val="000000"/>
                </a:solidFill>
                <a:effectLst/>
                <a:latin typeface="Consolas" panose="020B0609020204030204" pitchFamily="49" charset="0"/>
              </a:rPr>
              <a:t>init</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self</a:t>
            </a:r>
            <a:r>
              <a:rPr kumimoji="0" lang="en-US" altLang="en-US" sz="1600" b="0" i="0" u="none" strike="noStrike" cap="none" normalizeH="0" baseline="0" dirty="0" err="1">
                <a:ln>
                  <a:noFill/>
                </a:ln>
                <a:solidFill>
                  <a:srgbClr val="000000"/>
                </a:solidFill>
                <a:effectLst/>
                <a:latin typeface="Consolas" panose="020B0609020204030204" pitchFamily="49" charset="0"/>
              </a:rPr>
              <a:t>.value</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"Inside Child"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Child's show method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show(</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self</a:t>
            </a:r>
            <a:r>
              <a:rPr kumimoji="0" lang="en-US" altLang="en-US" sz="1600" b="0" i="0" u="none" strike="noStrike" cap="none" normalizeH="0" baseline="0" dirty="0" err="1">
                <a:ln>
                  <a:noFill/>
                </a:ln>
                <a:solidFill>
                  <a:srgbClr val="000000"/>
                </a:solidFill>
                <a:effectLst/>
                <a:latin typeface="Consolas" panose="020B0609020204030204" pitchFamily="49" charset="0"/>
              </a:rPr>
              <a:t>.value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&gt;&gt; obj1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Parent()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&gt;&gt; obj2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Child()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&gt;&gt; obj1.show()</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&gt;&gt; obj2.show()</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3641195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68F17DA1-3A23-D59B-FDCF-1E7E6DBB82E2}"/>
              </a:ext>
            </a:extLst>
          </p:cNvPr>
          <p:cNvSpPr>
            <a:spLocks noGrp="1" noChangeArrowheads="1"/>
          </p:cNvSpPr>
          <p:nvPr>
            <p:ph type="title"/>
          </p:nvPr>
        </p:nvSpPr>
        <p:spPr/>
        <p:txBody>
          <a:bodyPr/>
          <a:lstStyle/>
          <a:p>
            <a:r>
              <a:rPr lang="en-US" altLang="en-US" sz="3800" dirty="0"/>
              <a:t>Method Overriding with Multiple Inheritance</a:t>
            </a:r>
          </a:p>
        </p:txBody>
      </p:sp>
      <p:sp>
        <p:nvSpPr>
          <p:cNvPr id="4" name="TextBox 3">
            <a:extLst>
              <a:ext uri="{FF2B5EF4-FFF2-40B4-BE49-F238E27FC236}">
                <a16:creationId xmlns:a16="http://schemas.microsoft.com/office/drawing/2014/main" id="{C63084AD-7299-3D05-FC0B-7E794E6C6DED}"/>
              </a:ext>
            </a:extLst>
          </p:cNvPr>
          <p:cNvSpPr txBox="1"/>
          <p:nvPr/>
        </p:nvSpPr>
        <p:spPr>
          <a:xfrm>
            <a:off x="190500" y="1118118"/>
            <a:ext cx="8763000" cy="1015663"/>
          </a:xfrm>
          <a:prstGeom prst="rect">
            <a:avLst/>
          </a:prstGeom>
          <a:noFill/>
        </p:spPr>
        <p:txBody>
          <a:bodyPr wrap="square">
            <a:spAutoFit/>
          </a:bodyPr>
          <a:lstStyle/>
          <a:p>
            <a:pPr marL="342900" indent="-342900" algn="just" fontAlgn="base">
              <a:buFont typeface="Wingdings" panose="05000000000000000000" pitchFamily="2" charset="2"/>
              <a:buChar char="v"/>
            </a:pPr>
            <a:r>
              <a:rPr lang="en-US" sz="2000" b="0" i="0" dirty="0">
                <a:solidFill>
                  <a:srgbClr val="FF0000"/>
                </a:solidFill>
                <a:effectLst/>
                <a:latin typeface="urw-din"/>
              </a:rPr>
              <a:t>Method Overriding with Multiple Inheritance Example:</a:t>
            </a:r>
          </a:p>
          <a:p>
            <a:pPr marL="342900" indent="-342900" algn="just" fontAlgn="base">
              <a:buFont typeface="Wingdings" panose="05000000000000000000" pitchFamily="2" charset="2"/>
              <a:buChar char="v"/>
            </a:pPr>
            <a:endParaRPr lang="en-US" sz="2000" dirty="0">
              <a:solidFill>
                <a:srgbClr val="273239"/>
              </a:solidFill>
              <a:latin typeface="urw-din"/>
            </a:endParaRPr>
          </a:p>
          <a:p>
            <a:pPr marL="342900" indent="-342900" algn="just" fontAlgn="base">
              <a:buFont typeface="Wingdings" panose="05000000000000000000" pitchFamily="2" charset="2"/>
              <a:buChar char="v"/>
            </a:pPr>
            <a:endParaRPr lang="en-US" sz="2000" i="0" dirty="0">
              <a:solidFill>
                <a:srgbClr val="273239"/>
              </a:solidFill>
              <a:effectLst/>
              <a:latin typeface="urw-din"/>
            </a:endParaRPr>
          </a:p>
        </p:txBody>
      </p:sp>
      <p:sp>
        <p:nvSpPr>
          <p:cNvPr id="3" name="Rectangle 1">
            <a:extLst>
              <a:ext uri="{FF2B5EF4-FFF2-40B4-BE49-F238E27FC236}">
                <a16:creationId xmlns:a16="http://schemas.microsoft.com/office/drawing/2014/main" id="{4BF4056E-FB68-4210-2A05-502487231045}"/>
              </a:ext>
            </a:extLst>
          </p:cNvPr>
          <p:cNvSpPr>
            <a:spLocks noChangeArrowheads="1"/>
          </p:cNvSpPr>
          <p:nvPr/>
        </p:nvSpPr>
        <p:spPr bwMode="auto">
          <a:xfrm>
            <a:off x="2286000" y="1664095"/>
            <a:ext cx="4572000" cy="4431983"/>
          </a:xfrm>
          <a:prstGeom prst="rect">
            <a:avLst/>
          </a:prstGeom>
          <a:solidFill>
            <a:schemeClr val="accent5"/>
          </a:solidFill>
          <a:ln w="9525">
            <a:solidFill>
              <a:schemeClr val="tx1"/>
            </a:solidFill>
            <a:miter lim="800000"/>
            <a:headEnd/>
            <a:tailEnd/>
          </a:ln>
          <a:effec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006699"/>
                </a:solidFill>
                <a:latin typeface="Consolas" panose="020B0609020204030204" pitchFamily="49" charset="0"/>
              </a:rPr>
              <a:t>&gt;&gt; </a:t>
            </a: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Parent1():</a:t>
            </a: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Parent1's show method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show(</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"Inside Parent1"</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&gt;&gt; 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Parent2():</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Parent2's show method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display(</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"Inside Parent2"</a:t>
            </a:r>
            <a:r>
              <a:rPr kumimoji="0" lang="en-US" altLang="en-US"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&gt;&gt; 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Child(Parent1, Parent2):</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Child's show method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show(</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"Inside Child"</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obj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Child()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&gt;&gt; </a:t>
            </a:r>
            <a:r>
              <a:rPr kumimoji="0" lang="en-US" altLang="en-US" sz="1600" b="0" i="0" u="none" strike="noStrike" cap="none" normalizeH="0" baseline="0" dirty="0" err="1">
                <a:ln>
                  <a:noFill/>
                </a:ln>
                <a:solidFill>
                  <a:srgbClr val="000000"/>
                </a:solidFill>
                <a:effectLst/>
                <a:latin typeface="Consolas" panose="020B0609020204030204" pitchFamily="49" charset="0"/>
              </a:rPr>
              <a:t>obj.show</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&gt;&gt; </a:t>
            </a:r>
            <a:r>
              <a:rPr kumimoji="0" lang="en-US" altLang="en-US" sz="1600" b="0" i="0" u="none" strike="noStrike" cap="none" normalizeH="0" baseline="0" dirty="0" err="1">
                <a:ln>
                  <a:noFill/>
                </a:ln>
                <a:solidFill>
                  <a:srgbClr val="000000"/>
                </a:solidFill>
                <a:effectLst/>
                <a:latin typeface="Consolas" panose="020B0609020204030204" pitchFamily="49" charset="0"/>
              </a:rPr>
              <a:t>obj.display</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504490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68F17DA1-3A23-D59B-FDCF-1E7E6DBB82E2}"/>
              </a:ext>
            </a:extLst>
          </p:cNvPr>
          <p:cNvSpPr>
            <a:spLocks noGrp="1" noChangeArrowheads="1"/>
          </p:cNvSpPr>
          <p:nvPr>
            <p:ph type="title"/>
          </p:nvPr>
        </p:nvSpPr>
        <p:spPr/>
        <p:txBody>
          <a:bodyPr/>
          <a:lstStyle/>
          <a:p>
            <a:r>
              <a:rPr lang="en-US" altLang="en-US" sz="3800" dirty="0"/>
              <a:t>Method Overriding with Multilevel Inheritance</a:t>
            </a:r>
          </a:p>
        </p:txBody>
      </p:sp>
      <p:sp>
        <p:nvSpPr>
          <p:cNvPr id="4" name="TextBox 3">
            <a:extLst>
              <a:ext uri="{FF2B5EF4-FFF2-40B4-BE49-F238E27FC236}">
                <a16:creationId xmlns:a16="http://schemas.microsoft.com/office/drawing/2014/main" id="{C63084AD-7299-3D05-FC0B-7E794E6C6DED}"/>
              </a:ext>
            </a:extLst>
          </p:cNvPr>
          <p:cNvSpPr txBox="1"/>
          <p:nvPr/>
        </p:nvSpPr>
        <p:spPr>
          <a:xfrm>
            <a:off x="190500" y="1118118"/>
            <a:ext cx="8763000" cy="1015663"/>
          </a:xfrm>
          <a:prstGeom prst="rect">
            <a:avLst/>
          </a:prstGeom>
          <a:noFill/>
        </p:spPr>
        <p:txBody>
          <a:bodyPr wrap="square">
            <a:spAutoFit/>
          </a:bodyPr>
          <a:lstStyle/>
          <a:p>
            <a:pPr marL="342900" indent="-342900" algn="just" fontAlgn="base">
              <a:buFont typeface="Wingdings" panose="05000000000000000000" pitchFamily="2" charset="2"/>
              <a:buChar char="v"/>
            </a:pPr>
            <a:r>
              <a:rPr lang="en-US" sz="2000" b="0" i="0" dirty="0">
                <a:solidFill>
                  <a:srgbClr val="FF0000"/>
                </a:solidFill>
                <a:effectLst/>
                <a:latin typeface="urw-din"/>
              </a:rPr>
              <a:t>Method Overriding with Multilevel Inheritance Example:</a:t>
            </a:r>
          </a:p>
          <a:p>
            <a:pPr marL="342900" indent="-342900" algn="just" fontAlgn="base">
              <a:buFont typeface="Wingdings" panose="05000000000000000000" pitchFamily="2" charset="2"/>
              <a:buChar char="v"/>
            </a:pPr>
            <a:endParaRPr lang="en-US" sz="2000" dirty="0">
              <a:solidFill>
                <a:srgbClr val="273239"/>
              </a:solidFill>
              <a:latin typeface="urw-din"/>
            </a:endParaRPr>
          </a:p>
          <a:p>
            <a:pPr marL="342900" indent="-342900" algn="just" fontAlgn="base">
              <a:buFont typeface="Wingdings" panose="05000000000000000000" pitchFamily="2" charset="2"/>
              <a:buChar char="v"/>
            </a:pPr>
            <a:endParaRPr lang="en-US" sz="2000" i="0" dirty="0">
              <a:solidFill>
                <a:srgbClr val="273239"/>
              </a:solidFill>
              <a:effectLst/>
              <a:latin typeface="urw-din"/>
            </a:endParaRPr>
          </a:p>
        </p:txBody>
      </p:sp>
      <p:sp>
        <p:nvSpPr>
          <p:cNvPr id="2" name="Rectangle 1">
            <a:extLst>
              <a:ext uri="{FF2B5EF4-FFF2-40B4-BE49-F238E27FC236}">
                <a16:creationId xmlns:a16="http://schemas.microsoft.com/office/drawing/2014/main" id="{566DF8A9-49A2-70E6-895A-AE687EA8E092}"/>
              </a:ext>
            </a:extLst>
          </p:cNvPr>
          <p:cNvSpPr>
            <a:spLocks noChangeArrowheads="1"/>
          </p:cNvSpPr>
          <p:nvPr/>
        </p:nvSpPr>
        <p:spPr bwMode="auto">
          <a:xfrm>
            <a:off x="2362200" y="1625949"/>
            <a:ext cx="4800600" cy="4431983"/>
          </a:xfrm>
          <a:prstGeom prst="rect">
            <a:avLst/>
          </a:prstGeom>
          <a:solidFill>
            <a:schemeClr val="accent5"/>
          </a:solidFill>
          <a:ln>
            <a:solidFill>
              <a:schemeClr val="tx1"/>
            </a:solidFill>
          </a:ln>
          <a:effec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&gt;&gt; 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Parent():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Parent's show method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display(</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"Inside Parent"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006699"/>
                </a:solidFill>
                <a:latin typeface="Consolas" panose="020B0609020204030204" pitchFamily="49" charset="0"/>
              </a:rPr>
              <a:t>&gt;&gt; </a:t>
            </a: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Child(Parent):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Child's show method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show(</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"Inside Child"</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&gt;&gt; 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GrandChild</a:t>
            </a:r>
            <a:r>
              <a:rPr kumimoji="0" lang="en-US" altLang="en-US" sz="1600" b="0" i="0" u="none" strike="noStrike" cap="none" normalizeH="0" baseline="0" dirty="0">
                <a:ln>
                  <a:noFill/>
                </a:ln>
                <a:solidFill>
                  <a:srgbClr val="000000"/>
                </a:solidFill>
                <a:effectLst/>
                <a:latin typeface="Consolas" panose="020B0609020204030204" pitchFamily="49" charset="0"/>
              </a:rPr>
              <a:t>(Child):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Child's show method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show(</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"Inside </a:t>
            </a:r>
            <a:r>
              <a:rPr kumimoji="0" lang="en-US" altLang="en-US" sz="1600" b="0" i="0" u="none" strike="noStrike" cap="none" normalizeH="0" baseline="0" dirty="0" err="1">
                <a:ln>
                  <a:noFill/>
                </a:ln>
                <a:solidFill>
                  <a:srgbClr val="0000FF"/>
                </a:solidFill>
                <a:effectLst/>
                <a:latin typeface="Consolas" panose="020B0609020204030204" pitchFamily="49" charset="0"/>
              </a:rPr>
              <a:t>GrandChild</a:t>
            </a:r>
            <a:r>
              <a:rPr kumimoji="0" lang="en-US" altLang="en-US" sz="1600" b="0" i="0" u="none" strike="noStrike" cap="none" normalizeH="0" baseline="0" dirty="0">
                <a:ln>
                  <a:noFill/>
                </a:ln>
                <a:solidFill>
                  <a:srgbClr val="0000FF"/>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&gt;&gt; g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GrandChild</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&gt;&gt; </a:t>
            </a:r>
            <a:r>
              <a:rPr kumimoji="0" lang="en-US" altLang="en-US" sz="1600" b="0" i="0" u="none" strike="noStrike" cap="none" normalizeH="0" baseline="0" dirty="0" err="1">
                <a:ln>
                  <a:noFill/>
                </a:ln>
                <a:solidFill>
                  <a:srgbClr val="000000"/>
                </a:solidFill>
                <a:effectLst/>
                <a:latin typeface="Consolas" panose="020B0609020204030204" pitchFamily="49" charset="0"/>
              </a:rPr>
              <a:t>g.show</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&gt;&gt; </a:t>
            </a:r>
            <a:r>
              <a:rPr kumimoji="0" lang="en-US" altLang="en-US" sz="1600" b="0" i="0" u="none" strike="noStrike" cap="none" normalizeH="0" baseline="0" dirty="0" err="1">
                <a:ln>
                  <a:noFill/>
                </a:ln>
                <a:solidFill>
                  <a:srgbClr val="000000"/>
                </a:solidFill>
                <a:effectLst/>
                <a:latin typeface="Consolas" panose="020B0609020204030204" pitchFamily="49" charset="0"/>
              </a:rPr>
              <a:t>g.display</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8098481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68F17DA1-3A23-D59B-FDCF-1E7E6DBB82E2}"/>
              </a:ext>
            </a:extLst>
          </p:cNvPr>
          <p:cNvSpPr>
            <a:spLocks noGrp="1" noChangeArrowheads="1"/>
          </p:cNvSpPr>
          <p:nvPr>
            <p:ph type="title"/>
          </p:nvPr>
        </p:nvSpPr>
        <p:spPr/>
        <p:txBody>
          <a:bodyPr/>
          <a:lstStyle/>
          <a:p>
            <a:pPr algn="l" fontAlgn="base"/>
            <a:r>
              <a:rPr lang="en-US" sz="3800" dirty="0"/>
              <a:t>Calling the Parent’s method within the overridden method</a:t>
            </a:r>
          </a:p>
        </p:txBody>
      </p:sp>
      <p:sp>
        <p:nvSpPr>
          <p:cNvPr id="4" name="TextBox 3">
            <a:extLst>
              <a:ext uri="{FF2B5EF4-FFF2-40B4-BE49-F238E27FC236}">
                <a16:creationId xmlns:a16="http://schemas.microsoft.com/office/drawing/2014/main" id="{C63084AD-7299-3D05-FC0B-7E794E6C6DED}"/>
              </a:ext>
            </a:extLst>
          </p:cNvPr>
          <p:cNvSpPr txBox="1"/>
          <p:nvPr/>
        </p:nvSpPr>
        <p:spPr>
          <a:xfrm>
            <a:off x="190500" y="1113453"/>
            <a:ext cx="8763000" cy="1631216"/>
          </a:xfrm>
          <a:prstGeom prst="rect">
            <a:avLst/>
          </a:prstGeom>
          <a:noFill/>
        </p:spPr>
        <p:txBody>
          <a:bodyPr wrap="square">
            <a:spAutoFit/>
          </a:bodyPr>
          <a:lstStyle/>
          <a:p>
            <a:pPr marL="342900" indent="-342900" algn="just" fontAlgn="base">
              <a:buFont typeface="Wingdings" panose="05000000000000000000" pitchFamily="2" charset="2"/>
              <a:buChar char="v"/>
            </a:pPr>
            <a:r>
              <a:rPr lang="en-US" sz="2000" b="0" i="0" dirty="0">
                <a:solidFill>
                  <a:srgbClr val="273239"/>
                </a:solidFill>
                <a:effectLst/>
                <a:latin typeface="urw-din"/>
              </a:rPr>
              <a:t>Parent class methods can also be called within the overridden methods. This can generally be achieved by two ways.</a:t>
            </a:r>
          </a:p>
          <a:p>
            <a:pPr lvl="1" algn="just"/>
            <a:r>
              <a:rPr lang="en-US" sz="2000" dirty="0">
                <a:solidFill>
                  <a:srgbClr val="273239"/>
                </a:solidFill>
                <a:latin typeface="urw-din"/>
              </a:rPr>
              <a:t>1. </a:t>
            </a:r>
            <a:r>
              <a:rPr lang="en-US" sz="2000" b="1" i="0" dirty="0">
                <a:solidFill>
                  <a:srgbClr val="273239"/>
                </a:solidFill>
                <a:effectLst/>
                <a:latin typeface="urw-din"/>
              </a:rPr>
              <a:t>Using Classname:</a:t>
            </a:r>
            <a:r>
              <a:rPr lang="en-US" sz="2000" dirty="0">
                <a:solidFill>
                  <a:srgbClr val="273239"/>
                </a:solidFill>
                <a:latin typeface="urw-din"/>
              </a:rPr>
              <a:t>			2. </a:t>
            </a:r>
            <a:r>
              <a:rPr lang="en-US" sz="2000" b="1" dirty="0">
                <a:solidFill>
                  <a:srgbClr val="273239"/>
                </a:solidFill>
                <a:latin typeface="urw-din"/>
              </a:rPr>
              <a:t>Using Super()</a:t>
            </a:r>
            <a:endParaRPr lang="en-US" sz="2000" b="1" i="0" dirty="0">
              <a:solidFill>
                <a:srgbClr val="FF0000"/>
              </a:solidFill>
              <a:effectLst/>
              <a:latin typeface="urw-din"/>
            </a:endParaRPr>
          </a:p>
          <a:p>
            <a:pPr marL="342900" indent="-342900" algn="just" fontAlgn="base">
              <a:buFont typeface="Wingdings" panose="05000000000000000000" pitchFamily="2" charset="2"/>
              <a:buChar char="v"/>
            </a:pPr>
            <a:endParaRPr lang="en-US" sz="2000" dirty="0">
              <a:solidFill>
                <a:srgbClr val="273239"/>
              </a:solidFill>
              <a:latin typeface="urw-din"/>
            </a:endParaRPr>
          </a:p>
          <a:p>
            <a:pPr marL="342900" indent="-342900" algn="just" fontAlgn="base">
              <a:buFont typeface="Wingdings" panose="05000000000000000000" pitchFamily="2" charset="2"/>
              <a:buChar char="v"/>
            </a:pPr>
            <a:endParaRPr lang="en-US" sz="2000" i="0" dirty="0">
              <a:solidFill>
                <a:srgbClr val="273239"/>
              </a:solidFill>
              <a:effectLst/>
              <a:latin typeface="urw-din"/>
            </a:endParaRPr>
          </a:p>
        </p:txBody>
      </p:sp>
      <p:sp>
        <p:nvSpPr>
          <p:cNvPr id="5" name="Rectangle 4">
            <a:extLst>
              <a:ext uri="{FF2B5EF4-FFF2-40B4-BE49-F238E27FC236}">
                <a16:creationId xmlns:a16="http://schemas.microsoft.com/office/drawing/2014/main" id="{DBD4FF30-4CB9-5858-7FEC-C59F04B286D9}"/>
              </a:ext>
            </a:extLst>
          </p:cNvPr>
          <p:cNvSpPr/>
          <p:nvPr/>
        </p:nvSpPr>
        <p:spPr>
          <a:xfrm>
            <a:off x="0" y="5867400"/>
            <a:ext cx="23622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2">
            <a:extLst>
              <a:ext uri="{FF2B5EF4-FFF2-40B4-BE49-F238E27FC236}">
                <a16:creationId xmlns:a16="http://schemas.microsoft.com/office/drawing/2014/main" id="{0C1025D1-2E97-511A-3BA4-8760C30105C0}"/>
              </a:ext>
            </a:extLst>
          </p:cNvPr>
          <p:cNvSpPr>
            <a:spLocks noChangeArrowheads="1"/>
          </p:cNvSpPr>
          <p:nvPr/>
        </p:nvSpPr>
        <p:spPr bwMode="auto">
          <a:xfrm>
            <a:off x="4741506" y="2365568"/>
            <a:ext cx="4211994" cy="41857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Parent():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show(</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"Inside Parent"</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Child(Parent):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show(</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Calling the parent's class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method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FF1493"/>
                </a:solidFill>
                <a:effectLst/>
                <a:latin typeface="Consolas" panose="020B0609020204030204" pitchFamily="49" charset="0"/>
              </a:rPr>
              <a:t>super</a:t>
            </a:r>
            <a:r>
              <a:rPr kumimoji="0" lang="en-US" altLang="en-US" sz="1600" b="0" i="0" u="none" strike="noStrike" cap="none" normalizeH="0" baseline="0" dirty="0">
                <a:ln>
                  <a:noFill/>
                </a:ln>
                <a:solidFill>
                  <a:srgbClr val="000000"/>
                </a:solidFill>
                <a:effectLst/>
                <a:latin typeface="Consolas" panose="020B0609020204030204" pitchFamily="49" charset="0"/>
              </a:rPr>
              <a:t>().show()</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"Inside Child"</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Driver's code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obj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Child()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obj.show</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p:txBody>
      </p:sp>
      <p:cxnSp>
        <p:nvCxnSpPr>
          <p:cNvPr id="8" name="Straight Connector 7">
            <a:extLst>
              <a:ext uri="{FF2B5EF4-FFF2-40B4-BE49-F238E27FC236}">
                <a16:creationId xmlns:a16="http://schemas.microsoft.com/office/drawing/2014/main" id="{FB458311-382F-69F1-EC48-A6EFAF776CB5}"/>
              </a:ext>
            </a:extLst>
          </p:cNvPr>
          <p:cNvCxnSpPr>
            <a:cxnSpLocks/>
          </p:cNvCxnSpPr>
          <p:nvPr/>
        </p:nvCxnSpPr>
        <p:spPr>
          <a:xfrm>
            <a:off x="4495800" y="1828800"/>
            <a:ext cx="0" cy="4722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F5809A76-F412-8198-0045-1EAAD108968B}"/>
              </a:ext>
            </a:extLst>
          </p:cNvPr>
          <p:cNvSpPr>
            <a:spLocks noChangeArrowheads="1"/>
          </p:cNvSpPr>
          <p:nvPr/>
        </p:nvSpPr>
        <p:spPr bwMode="auto">
          <a:xfrm>
            <a:off x="266702" y="2119346"/>
            <a:ext cx="4152897"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Parent():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show(</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"Inside Parent"</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Child(Parent):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show(</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Calling the parent's class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method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Parent.show</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"Inside Child"</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Driver's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obj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Child()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obj.show</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711987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68F17DA1-3A23-D59B-FDCF-1E7E6DBB82E2}"/>
              </a:ext>
            </a:extLst>
          </p:cNvPr>
          <p:cNvSpPr>
            <a:spLocks noGrp="1" noChangeArrowheads="1"/>
          </p:cNvSpPr>
          <p:nvPr>
            <p:ph type="title"/>
          </p:nvPr>
        </p:nvSpPr>
        <p:spPr/>
        <p:txBody>
          <a:bodyPr/>
          <a:lstStyle/>
          <a:p>
            <a:pPr fontAlgn="base"/>
            <a:r>
              <a:rPr lang="en-US" sz="3800" dirty="0"/>
              <a:t>Operator Overloading</a:t>
            </a:r>
          </a:p>
        </p:txBody>
      </p:sp>
      <p:sp>
        <p:nvSpPr>
          <p:cNvPr id="4" name="TextBox 3">
            <a:extLst>
              <a:ext uri="{FF2B5EF4-FFF2-40B4-BE49-F238E27FC236}">
                <a16:creationId xmlns:a16="http://schemas.microsoft.com/office/drawing/2014/main" id="{C63084AD-7299-3D05-FC0B-7E794E6C6DED}"/>
              </a:ext>
            </a:extLst>
          </p:cNvPr>
          <p:cNvSpPr txBox="1"/>
          <p:nvPr/>
        </p:nvSpPr>
        <p:spPr>
          <a:xfrm>
            <a:off x="190500" y="1116563"/>
            <a:ext cx="8763000" cy="1631216"/>
          </a:xfrm>
          <a:prstGeom prst="rect">
            <a:avLst/>
          </a:prstGeom>
          <a:noFill/>
        </p:spPr>
        <p:txBody>
          <a:bodyPr wrap="square">
            <a:spAutoFit/>
          </a:bodyPr>
          <a:lstStyle/>
          <a:p>
            <a:pPr marL="342900" indent="-342900" algn="just" fontAlgn="base">
              <a:buFont typeface="Wingdings" panose="05000000000000000000" pitchFamily="2" charset="2"/>
              <a:buChar char="v"/>
            </a:pPr>
            <a:r>
              <a:rPr lang="en-US" sz="2000" b="0" i="0" dirty="0">
                <a:solidFill>
                  <a:srgbClr val="273239"/>
                </a:solidFill>
                <a:effectLst/>
                <a:latin typeface="urw-din"/>
              </a:rPr>
              <a:t>Operator Overloading means giving extended meaning beyond their predefined operational meaning. For example operator + is used to add two integers as well as join two strings and merge two lists.</a:t>
            </a:r>
            <a:endParaRPr lang="en-US" sz="2000" dirty="0">
              <a:solidFill>
                <a:srgbClr val="273239"/>
              </a:solidFill>
              <a:latin typeface="urw-din"/>
            </a:endParaRPr>
          </a:p>
          <a:p>
            <a:pPr marL="342900" indent="-342900" algn="just" fontAlgn="base">
              <a:buFont typeface="Wingdings" panose="05000000000000000000" pitchFamily="2" charset="2"/>
              <a:buChar char="v"/>
            </a:pPr>
            <a:endParaRPr lang="en-US" sz="2000" dirty="0">
              <a:solidFill>
                <a:srgbClr val="273239"/>
              </a:solidFill>
              <a:latin typeface="urw-din"/>
            </a:endParaRPr>
          </a:p>
          <a:p>
            <a:pPr marL="342900" indent="-342900" algn="just" fontAlgn="base">
              <a:buFont typeface="Wingdings" panose="05000000000000000000" pitchFamily="2" charset="2"/>
              <a:buChar char="v"/>
            </a:pPr>
            <a:endParaRPr lang="en-US" sz="2000" i="0" dirty="0">
              <a:solidFill>
                <a:srgbClr val="273239"/>
              </a:solidFill>
              <a:effectLst/>
              <a:latin typeface="urw-din"/>
            </a:endParaRPr>
          </a:p>
        </p:txBody>
      </p:sp>
      <p:sp>
        <p:nvSpPr>
          <p:cNvPr id="5" name="Rectangle 4">
            <a:extLst>
              <a:ext uri="{FF2B5EF4-FFF2-40B4-BE49-F238E27FC236}">
                <a16:creationId xmlns:a16="http://schemas.microsoft.com/office/drawing/2014/main" id="{DBD4FF30-4CB9-5858-7FEC-C59F04B286D9}"/>
              </a:ext>
            </a:extLst>
          </p:cNvPr>
          <p:cNvSpPr/>
          <p:nvPr/>
        </p:nvSpPr>
        <p:spPr>
          <a:xfrm>
            <a:off x="0" y="5867400"/>
            <a:ext cx="23622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68AA95A2-C801-C416-2083-1FF8FAFA64AC}"/>
              </a:ext>
            </a:extLst>
          </p:cNvPr>
          <p:cNvSpPr>
            <a:spLocks noChangeArrowheads="1"/>
          </p:cNvSpPr>
          <p:nvPr/>
        </p:nvSpPr>
        <p:spPr bwMode="auto">
          <a:xfrm>
            <a:off x="1176435" y="2509784"/>
            <a:ext cx="4800600" cy="32008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Python program to show use of + operator for different purposes.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&gt;&gt; 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9900"/>
                </a:solidFill>
                <a:effectLst/>
                <a:latin typeface="Consolas" panose="020B0609020204030204" pitchFamily="49" charset="0"/>
              </a:rPr>
              <a:t>1</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9900"/>
                </a:solidFill>
                <a:effectLst/>
                <a:latin typeface="Consolas" panose="020B0609020204030204" pitchFamily="49" charset="0"/>
              </a:rPr>
              <a:t>2</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concatenate two strings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&gt;&gt; 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a:t>
            </a:r>
            <a:r>
              <a:rPr kumimoji="0" lang="en-US" altLang="en-US" sz="1600" b="0" i="0" u="none" strike="noStrike" cap="none" normalizeH="0" baseline="0" dirty="0" err="1">
                <a:ln>
                  <a:noFill/>
                </a:ln>
                <a:solidFill>
                  <a:srgbClr val="0000FF"/>
                </a:solidFill>
                <a:effectLst/>
                <a:latin typeface="Consolas" panose="020B0609020204030204" pitchFamily="49" charset="0"/>
              </a:rPr>
              <a:t>Geeks"</a:t>
            </a:r>
            <a:r>
              <a:rPr kumimoji="0" lang="en-US" altLang="en-US" sz="1600" b="1" i="0" u="none" strike="noStrike" cap="none" normalizeH="0" baseline="0" dirty="0" err="1">
                <a:ln>
                  <a:noFill/>
                </a:ln>
                <a:solidFill>
                  <a:srgbClr val="006699"/>
                </a:solidFill>
                <a:effectLst/>
                <a:latin typeface="Consolas" panose="020B0609020204030204" pitchFamily="49" charset="0"/>
              </a:rPr>
              <a:t>+</a:t>
            </a:r>
            <a:r>
              <a:rPr kumimoji="0" lang="en-US" altLang="en-US" sz="1600" b="0" i="0" u="none" strike="noStrike" cap="none" normalizeH="0" baseline="0" dirty="0" err="1">
                <a:ln>
                  <a:noFill/>
                </a:ln>
                <a:solidFill>
                  <a:srgbClr val="0000FF"/>
                </a:solidFill>
                <a:effectLst/>
                <a:latin typeface="Consolas" panose="020B0609020204030204" pitchFamily="49" charset="0"/>
              </a:rPr>
              <a:t>"For</a:t>
            </a:r>
            <a:r>
              <a:rPr kumimoji="0" lang="en-US" altLang="en-US" sz="1600" b="0" i="0" u="none" strike="noStrike" cap="none" normalizeH="0" baseline="0" dirty="0">
                <a:ln>
                  <a:noFill/>
                </a:ln>
                <a:solidFill>
                  <a:srgbClr val="0000FF"/>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Product two numbers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&gt;&gt; 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9900"/>
                </a:solidFill>
                <a:effectLst/>
                <a:latin typeface="Consolas" panose="020B0609020204030204" pitchFamily="49" charset="0"/>
              </a:rPr>
              <a:t>3</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9900"/>
                </a:solidFill>
                <a:effectLst/>
                <a:latin typeface="Consolas" panose="020B0609020204030204" pitchFamily="49" charset="0"/>
              </a:rPr>
              <a:t>4</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Repeat the String</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1493"/>
                </a:solidFill>
                <a:effectLst/>
                <a:latin typeface="Consolas" panose="020B0609020204030204" pitchFamily="49" charset="0"/>
              </a:rPr>
              <a:t>&gt;&gt; 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"Geeks"</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009900"/>
                </a:solidFill>
                <a:effectLst/>
                <a:latin typeface="Consolas" panose="020B0609020204030204" pitchFamily="49" charset="0"/>
              </a:rPr>
              <a:t>4</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p:txBody>
      </p:sp>
      <p:pic>
        <p:nvPicPr>
          <p:cNvPr id="9" name="Picture 8">
            <a:extLst>
              <a:ext uri="{FF2B5EF4-FFF2-40B4-BE49-F238E27FC236}">
                <a16:creationId xmlns:a16="http://schemas.microsoft.com/office/drawing/2014/main" id="{1D88E276-E378-6F4B-D276-C75C2F20492B}"/>
              </a:ext>
            </a:extLst>
          </p:cNvPr>
          <p:cNvPicPr>
            <a:picLocks noChangeAspect="1"/>
          </p:cNvPicPr>
          <p:nvPr/>
        </p:nvPicPr>
        <p:blipFill>
          <a:blip r:embed="rId2"/>
          <a:stretch>
            <a:fillRect/>
          </a:stretch>
        </p:blipFill>
        <p:spPr>
          <a:xfrm>
            <a:off x="6019800" y="3864342"/>
            <a:ext cx="2466975" cy="1704975"/>
          </a:xfrm>
          <a:prstGeom prst="rect">
            <a:avLst/>
          </a:prstGeom>
          <a:solidFill>
            <a:schemeClr val="bg1"/>
          </a:solidFill>
          <a:ln>
            <a:solidFill>
              <a:schemeClr val="tx1"/>
            </a:solidFill>
          </a:ln>
        </p:spPr>
      </p:pic>
    </p:spTree>
    <p:extLst>
      <p:ext uri="{BB962C8B-B14F-4D97-AF65-F5344CB8AC3E}">
        <p14:creationId xmlns:p14="http://schemas.microsoft.com/office/powerpoint/2010/main" val="17408016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68F17DA1-3A23-D59B-FDCF-1E7E6DBB82E2}"/>
              </a:ext>
            </a:extLst>
          </p:cNvPr>
          <p:cNvSpPr>
            <a:spLocks noGrp="1" noChangeArrowheads="1"/>
          </p:cNvSpPr>
          <p:nvPr>
            <p:ph type="title"/>
          </p:nvPr>
        </p:nvSpPr>
        <p:spPr/>
        <p:txBody>
          <a:bodyPr/>
          <a:lstStyle/>
          <a:p>
            <a:pPr fontAlgn="base"/>
            <a:r>
              <a:rPr lang="en-US" sz="3800" dirty="0"/>
              <a:t>How to Overload an Operator </a:t>
            </a:r>
          </a:p>
        </p:txBody>
      </p:sp>
      <p:sp>
        <p:nvSpPr>
          <p:cNvPr id="4" name="TextBox 3">
            <a:extLst>
              <a:ext uri="{FF2B5EF4-FFF2-40B4-BE49-F238E27FC236}">
                <a16:creationId xmlns:a16="http://schemas.microsoft.com/office/drawing/2014/main" id="{C63084AD-7299-3D05-FC0B-7E794E6C6DED}"/>
              </a:ext>
            </a:extLst>
          </p:cNvPr>
          <p:cNvSpPr txBox="1"/>
          <p:nvPr/>
        </p:nvSpPr>
        <p:spPr>
          <a:xfrm>
            <a:off x="190500" y="1105678"/>
            <a:ext cx="8763000" cy="4401205"/>
          </a:xfrm>
          <a:prstGeom prst="rect">
            <a:avLst/>
          </a:prstGeom>
          <a:noFill/>
        </p:spPr>
        <p:txBody>
          <a:bodyPr wrap="square">
            <a:spAutoFit/>
          </a:bodyPr>
          <a:lstStyle/>
          <a:p>
            <a:pPr marL="342900" indent="-342900" algn="just" fontAlgn="base">
              <a:buFont typeface="Wingdings" panose="05000000000000000000" pitchFamily="2" charset="2"/>
              <a:buChar char="v"/>
            </a:pPr>
            <a:r>
              <a:rPr lang="en-US" sz="2000" b="0" i="0" dirty="0">
                <a:solidFill>
                  <a:srgbClr val="273239"/>
                </a:solidFill>
                <a:effectLst/>
                <a:latin typeface="urw-din"/>
              </a:rPr>
              <a:t>To perform operator overloading, Python provides some special function or magic function that is automatically invoked when it is associated with that particular operator.</a:t>
            </a:r>
          </a:p>
          <a:p>
            <a:pPr marL="342900" indent="-342900" algn="just" fontAlgn="base">
              <a:buFont typeface="Wingdings" panose="05000000000000000000" pitchFamily="2" charset="2"/>
              <a:buChar char="v"/>
            </a:pPr>
            <a:endParaRPr lang="en-US" sz="2000" dirty="0">
              <a:solidFill>
                <a:srgbClr val="273239"/>
              </a:solidFill>
              <a:latin typeface="urw-din"/>
            </a:endParaRPr>
          </a:p>
          <a:p>
            <a:pPr marL="342900" indent="-342900" algn="just" fontAlgn="base">
              <a:buFont typeface="Wingdings" panose="05000000000000000000" pitchFamily="2" charset="2"/>
              <a:buChar char="v"/>
            </a:pPr>
            <a:r>
              <a:rPr lang="en-US" sz="2000" b="0" i="0" dirty="0">
                <a:solidFill>
                  <a:srgbClr val="FF0000"/>
                </a:solidFill>
                <a:effectLst/>
                <a:latin typeface="urw-din"/>
              </a:rPr>
              <a:t>For example, </a:t>
            </a:r>
            <a:r>
              <a:rPr lang="en-US" sz="2000" b="0" i="0" dirty="0">
                <a:solidFill>
                  <a:srgbClr val="273239"/>
                </a:solidFill>
                <a:effectLst/>
                <a:latin typeface="urw-din"/>
              </a:rPr>
              <a:t>when we use + operator, the magic method __add__ is automatically invoked in which the operation for + operator is defined.</a:t>
            </a:r>
            <a:endParaRPr lang="en-US" sz="2000" dirty="0">
              <a:solidFill>
                <a:srgbClr val="273239"/>
              </a:solidFill>
              <a:latin typeface="urw-din"/>
            </a:endParaRPr>
          </a:p>
          <a:p>
            <a:pPr marL="342900" indent="-342900" algn="just" fontAlgn="base">
              <a:buFont typeface="Wingdings" panose="05000000000000000000" pitchFamily="2" charset="2"/>
              <a:buChar char="v"/>
            </a:pPr>
            <a:endParaRPr lang="en-US" sz="2000" i="0" dirty="0">
              <a:solidFill>
                <a:srgbClr val="273239"/>
              </a:solidFill>
              <a:effectLst/>
              <a:latin typeface="urw-din"/>
            </a:endParaRPr>
          </a:p>
          <a:p>
            <a:pPr algn="just" fontAlgn="base"/>
            <a:r>
              <a:rPr lang="en-US" sz="2000" b="1" i="0" dirty="0">
                <a:solidFill>
                  <a:srgbClr val="273239"/>
                </a:solidFill>
                <a:effectLst/>
                <a:latin typeface="urw-din"/>
              </a:rPr>
              <a:t>Overloading binary + operator in Python :</a:t>
            </a:r>
          </a:p>
          <a:p>
            <a:pPr algn="just" fontAlgn="base"/>
            <a:endParaRPr lang="en-US" sz="2000" b="1" dirty="0">
              <a:solidFill>
                <a:srgbClr val="273239"/>
              </a:solidFill>
              <a:latin typeface="urw-din"/>
            </a:endParaRPr>
          </a:p>
          <a:p>
            <a:pPr marL="342900" indent="-342900" algn="just" fontAlgn="base">
              <a:buFont typeface="Arial" panose="020B0604020202020204" pitchFamily="34" charset="0"/>
              <a:buChar char="•"/>
            </a:pPr>
            <a:r>
              <a:rPr lang="en-US" sz="2000" b="0" i="0" dirty="0">
                <a:solidFill>
                  <a:srgbClr val="273239"/>
                </a:solidFill>
                <a:effectLst/>
                <a:latin typeface="urw-din"/>
              </a:rPr>
              <a:t>When we use + operator, the magic method __add__ is automatically invoked in which the operation for + operator is defined. </a:t>
            </a:r>
          </a:p>
          <a:p>
            <a:pPr marL="342900" indent="-342900" algn="just" fontAlgn="base">
              <a:buFont typeface="Arial" panose="020B0604020202020204" pitchFamily="34" charset="0"/>
              <a:buChar char="•"/>
            </a:pPr>
            <a:endParaRPr lang="en-US" sz="2000" dirty="0">
              <a:solidFill>
                <a:srgbClr val="273239"/>
              </a:solidFill>
              <a:latin typeface="urw-din"/>
            </a:endParaRPr>
          </a:p>
          <a:p>
            <a:pPr marL="342900" indent="-342900" algn="just" fontAlgn="base">
              <a:buFont typeface="Arial" panose="020B0604020202020204" pitchFamily="34" charset="0"/>
              <a:buChar char="•"/>
            </a:pPr>
            <a:r>
              <a:rPr lang="en-US" sz="2000" b="0" i="0" dirty="0">
                <a:solidFill>
                  <a:srgbClr val="273239"/>
                </a:solidFill>
                <a:effectLst/>
                <a:latin typeface="urw-din"/>
              </a:rPr>
              <a:t>There by changing this magic method’s code, we can give extra meaning to the + operator.   </a:t>
            </a:r>
            <a:endParaRPr lang="en-US" sz="2000" i="0" dirty="0">
              <a:solidFill>
                <a:srgbClr val="273239"/>
              </a:solidFill>
              <a:effectLst/>
              <a:latin typeface="urw-din"/>
            </a:endParaRPr>
          </a:p>
        </p:txBody>
      </p:sp>
      <p:sp>
        <p:nvSpPr>
          <p:cNvPr id="5" name="Rectangle 4">
            <a:extLst>
              <a:ext uri="{FF2B5EF4-FFF2-40B4-BE49-F238E27FC236}">
                <a16:creationId xmlns:a16="http://schemas.microsoft.com/office/drawing/2014/main" id="{DBD4FF30-4CB9-5858-7FEC-C59F04B286D9}"/>
              </a:ext>
            </a:extLst>
          </p:cNvPr>
          <p:cNvSpPr/>
          <p:nvPr/>
        </p:nvSpPr>
        <p:spPr>
          <a:xfrm>
            <a:off x="0" y="5867400"/>
            <a:ext cx="23622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245265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68F17DA1-3A23-D59B-FDCF-1E7E6DBB82E2}"/>
              </a:ext>
            </a:extLst>
          </p:cNvPr>
          <p:cNvSpPr>
            <a:spLocks noGrp="1" noChangeArrowheads="1"/>
          </p:cNvSpPr>
          <p:nvPr>
            <p:ph type="title"/>
          </p:nvPr>
        </p:nvSpPr>
        <p:spPr/>
        <p:txBody>
          <a:bodyPr/>
          <a:lstStyle/>
          <a:p>
            <a:pPr fontAlgn="base"/>
            <a:r>
              <a:rPr lang="en-US" sz="3800" dirty="0"/>
              <a:t>How to Overload an Operator </a:t>
            </a:r>
          </a:p>
        </p:txBody>
      </p:sp>
      <p:sp>
        <p:nvSpPr>
          <p:cNvPr id="4" name="TextBox 3">
            <a:extLst>
              <a:ext uri="{FF2B5EF4-FFF2-40B4-BE49-F238E27FC236}">
                <a16:creationId xmlns:a16="http://schemas.microsoft.com/office/drawing/2014/main" id="{C63084AD-7299-3D05-FC0B-7E794E6C6DED}"/>
              </a:ext>
            </a:extLst>
          </p:cNvPr>
          <p:cNvSpPr txBox="1"/>
          <p:nvPr/>
        </p:nvSpPr>
        <p:spPr>
          <a:xfrm>
            <a:off x="190500" y="1105678"/>
            <a:ext cx="8763000" cy="400110"/>
          </a:xfrm>
          <a:prstGeom prst="rect">
            <a:avLst/>
          </a:prstGeom>
          <a:noFill/>
        </p:spPr>
        <p:txBody>
          <a:bodyPr wrap="square">
            <a:spAutoFit/>
          </a:bodyPr>
          <a:lstStyle/>
          <a:p>
            <a:pPr marL="342900" indent="-342900" algn="just" fontAlgn="base">
              <a:buFont typeface="Wingdings" panose="05000000000000000000" pitchFamily="2" charset="2"/>
              <a:buChar char="v"/>
            </a:pPr>
            <a:r>
              <a:rPr lang="en-US" sz="2000" b="1" i="0" dirty="0">
                <a:solidFill>
                  <a:srgbClr val="C00000"/>
                </a:solidFill>
                <a:effectLst/>
                <a:latin typeface="urw-din"/>
              </a:rPr>
              <a:t>Program to overload binary + operator</a:t>
            </a:r>
          </a:p>
        </p:txBody>
      </p:sp>
      <p:sp>
        <p:nvSpPr>
          <p:cNvPr id="5" name="Rectangle 4">
            <a:extLst>
              <a:ext uri="{FF2B5EF4-FFF2-40B4-BE49-F238E27FC236}">
                <a16:creationId xmlns:a16="http://schemas.microsoft.com/office/drawing/2014/main" id="{DBD4FF30-4CB9-5858-7FEC-C59F04B286D9}"/>
              </a:ext>
            </a:extLst>
          </p:cNvPr>
          <p:cNvSpPr/>
          <p:nvPr/>
        </p:nvSpPr>
        <p:spPr>
          <a:xfrm>
            <a:off x="0" y="5867400"/>
            <a:ext cx="23622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83979471-9EAF-445B-3FE0-71F8887AA718}"/>
              </a:ext>
            </a:extLst>
          </p:cNvPr>
          <p:cNvSpPr>
            <a:spLocks noChangeArrowheads="1"/>
          </p:cNvSpPr>
          <p:nvPr/>
        </p:nvSpPr>
        <p:spPr bwMode="auto">
          <a:xfrm>
            <a:off x="762000" y="1905000"/>
            <a:ext cx="3581400" cy="344709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err="1">
                <a:ln>
                  <a:noFill/>
                </a:ln>
                <a:solidFill>
                  <a:srgbClr val="000000"/>
                </a:solidFill>
                <a:effectLst/>
                <a:latin typeface="Consolas" panose="020B0609020204030204" pitchFamily="49" charset="0"/>
              </a:rPr>
              <a:t>init</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 a):</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self</a:t>
            </a:r>
            <a:r>
              <a:rPr kumimoji="0" lang="en-US" altLang="en-US" sz="1600" b="0" i="0" u="none" strike="noStrike" cap="none" normalizeH="0" baseline="0" dirty="0" err="1">
                <a:ln>
                  <a:noFill/>
                </a:ln>
                <a:solidFill>
                  <a:srgbClr val="000000"/>
                </a:solidFill>
                <a:effectLst/>
                <a:latin typeface="Consolas" panose="020B0609020204030204" pitchFamily="49" charset="0"/>
              </a:rPr>
              <a:t>.a</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8200"/>
                </a:solidFill>
                <a:effectLst/>
                <a:latin typeface="Consolas" panose="020B0609020204030204" pitchFamily="49" charset="0"/>
              </a:rPr>
              <a:t># adding two objects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__add__(</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 o):</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self</a:t>
            </a:r>
            <a:r>
              <a:rPr kumimoji="0" lang="en-US" altLang="en-US" sz="1600" b="0" i="0" u="none" strike="noStrike" cap="none" normalizeH="0" baseline="0" dirty="0" err="1">
                <a:ln>
                  <a:noFill/>
                </a:ln>
                <a:solidFill>
                  <a:srgbClr val="000000"/>
                </a:solidFill>
                <a:effectLst/>
                <a:latin typeface="Consolas" panose="020B0609020204030204" pitchFamily="49" charset="0"/>
              </a:rPr>
              <a:t>.a</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o.a</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ob1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a:t>
            </a:r>
            <a:r>
              <a:rPr kumimoji="0" lang="en-US" altLang="en-US" sz="1600" b="0" i="0" u="none" strike="noStrike" cap="none" normalizeH="0" baseline="0" dirty="0">
                <a:ln>
                  <a:noFill/>
                </a:ln>
                <a:solidFill>
                  <a:srgbClr val="009900"/>
                </a:solidFill>
                <a:effectLst/>
                <a:latin typeface="Consolas" panose="020B0609020204030204" pitchFamily="49" charset="0"/>
              </a:rPr>
              <a:t>1</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ob2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a:t>
            </a:r>
            <a:r>
              <a:rPr kumimoji="0" lang="en-US" altLang="en-US" sz="1600" b="0" i="0" u="none" strike="noStrike" cap="none" normalizeH="0" baseline="0" dirty="0">
                <a:ln>
                  <a:noFill/>
                </a:ln>
                <a:solidFill>
                  <a:srgbClr val="009900"/>
                </a:solidFill>
                <a:effectLst/>
                <a:latin typeface="Consolas" panose="020B0609020204030204" pitchFamily="49" charset="0"/>
              </a:rPr>
              <a:t>2</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ob3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a:t>
            </a:r>
            <a:r>
              <a:rPr kumimoji="0" lang="en-US" altLang="en-US" sz="1600" b="0" i="0" u="none" strike="noStrike" cap="none" normalizeH="0" baseline="0" dirty="0">
                <a:ln>
                  <a:noFill/>
                </a:ln>
                <a:solidFill>
                  <a:srgbClr val="0000FF"/>
                </a:solidFill>
                <a:effectLst/>
                <a:latin typeface="Consolas" panose="020B0609020204030204" pitchFamily="49" charset="0"/>
              </a:rPr>
              <a:t>"Geeks"</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ob4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a:t>
            </a:r>
            <a:r>
              <a:rPr kumimoji="0" lang="en-US" altLang="en-US" sz="1600" b="0" i="0" u="none" strike="noStrike" cap="none" normalizeH="0" baseline="0" dirty="0">
                <a:ln>
                  <a:noFill/>
                </a:ln>
                <a:solidFill>
                  <a:srgbClr val="0000FF"/>
                </a:solidFill>
                <a:effectLst/>
                <a:latin typeface="Consolas" panose="020B0609020204030204" pitchFamily="49" charset="0"/>
              </a:rPr>
              <a:t>"For"</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(ob1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ob2)</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(ob3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ob4)</a:t>
            </a:r>
            <a:endParaRPr kumimoji="0" lang="en-US" altLang="en-US" sz="1600" b="0" i="0" u="none" strike="noStrike" cap="none" normalizeH="0" baseline="0" dirty="0">
              <a:ln>
                <a:noFill/>
              </a:ln>
              <a:solidFill>
                <a:schemeClr val="tx1"/>
              </a:solidFill>
              <a:effectLst/>
            </a:endParaRPr>
          </a:p>
        </p:txBody>
      </p:sp>
      <p:pic>
        <p:nvPicPr>
          <p:cNvPr id="7" name="Picture 6">
            <a:extLst>
              <a:ext uri="{FF2B5EF4-FFF2-40B4-BE49-F238E27FC236}">
                <a16:creationId xmlns:a16="http://schemas.microsoft.com/office/drawing/2014/main" id="{C808FA2E-AEAC-0731-BC3F-F713575452B7}"/>
              </a:ext>
            </a:extLst>
          </p:cNvPr>
          <p:cNvPicPr>
            <a:picLocks noChangeAspect="1"/>
          </p:cNvPicPr>
          <p:nvPr/>
        </p:nvPicPr>
        <p:blipFill>
          <a:blip r:embed="rId2"/>
          <a:stretch>
            <a:fillRect/>
          </a:stretch>
        </p:blipFill>
        <p:spPr>
          <a:xfrm>
            <a:off x="5334000" y="2743200"/>
            <a:ext cx="2362198" cy="1957250"/>
          </a:xfrm>
          <a:prstGeom prst="rect">
            <a:avLst/>
          </a:prstGeom>
          <a:ln>
            <a:solidFill>
              <a:schemeClr val="tx1"/>
            </a:solidFill>
          </a:ln>
        </p:spPr>
      </p:pic>
    </p:spTree>
    <p:extLst>
      <p:ext uri="{BB962C8B-B14F-4D97-AF65-F5344CB8AC3E}">
        <p14:creationId xmlns:p14="http://schemas.microsoft.com/office/powerpoint/2010/main" val="31811947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68F17DA1-3A23-D59B-FDCF-1E7E6DBB82E2}"/>
              </a:ext>
            </a:extLst>
          </p:cNvPr>
          <p:cNvSpPr>
            <a:spLocks noGrp="1" noChangeArrowheads="1"/>
          </p:cNvSpPr>
          <p:nvPr>
            <p:ph type="title"/>
          </p:nvPr>
        </p:nvSpPr>
        <p:spPr/>
        <p:txBody>
          <a:bodyPr/>
          <a:lstStyle/>
          <a:p>
            <a:pPr fontAlgn="base"/>
            <a:r>
              <a:rPr lang="en-US" sz="3800" dirty="0"/>
              <a:t>How to Overload an Operator </a:t>
            </a:r>
          </a:p>
        </p:txBody>
      </p:sp>
      <p:sp>
        <p:nvSpPr>
          <p:cNvPr id="4" name="TextBox 3">
            <a:extLst>
              <a:ext uri="{FF2B5EF4-FFF2-40B4-BE49-F238E27FC236}">
                <a16:creationId xmlns:a16="http://schemas.microsoft.com/office/drawing/2014/main" id="{C63084AD-7299-3D05-FC0B-7E794E6C6DED}"/>
              </a:ext>
            </a:extLst>
          </p:cNvPr>
          <p:cNvSpPr txBox="1"/>
          <p:nvPr/>
        </p:nvSpPr>
        <p:spPr>
          <a:xfrm>
            <a:off x="190500" y="1105678"/>
            <a:ext cx="8763000" cy="1015663"/>
          </a:xfrm>
          <a:prstGeom prst="rect">
            <a:avLst/>
          </a:prstGeom>
          <a:noFill/>
        </p:spPr>
        <p:txBody>
          <a:bodyPr wrap="square">
            <a:spAutoFit/>
          </a:bodyPr>
          <a:lstStyle/>
          <a:p>
            <a:pPr marL="342900" indent="-342900" algn="just" fontAlgn="base">
              <a:buFont typeface="Wingdings" panose="05000000000000000000" pitchFamily="2" charset="2"/>
              <a:buChar char="v"/>
            </a:pPr>
            <a:r>
              <a:rPr lang="en-US" sz="2000" b="1" i="0" dirty="0">
                <a:solidFill>
                  <a:srgbClr val="C00000"/>
                </a:solidFill>
                <a:effectLst/>
                <a:latin typeface="urw-din"/>
              </a:rPr>
              <a:t>Program to overload </a:t>
            </a:r>
            <a:r>
              <a:rPr lang="en-US" sz="2000" b="1" dirty="0">
                <a:solidFill>
                  <a:srgbClr val="C00000"/>
                </a:solidFill>
                <a:latin typeface="urw-din"/>
              </a:rPr>
              <a:t>comparison</a:t>
            </a:r>
            <a:r>
              <a:rPr lang="en-US" sz="2000" b="1" i="0" dirty="0">
                <a:solidFill>
                  <a:srgbClr val="C00000"/>
                </a:solidFill>
                <a:effectLst/>
                <a:latin typeface="urw-din"/>
              </a:rPr>
              <a:t> operators</a:t>
            </a:r>
          </a:p>
          <a:p>
            <a:pPr algn="just" fontAlgn="base"/>
            <a:endParaRPr lang="en-US" sz="2000" dirty="0">
              <a:latin typeface="urw-din"/>
            </a:endParaRPr>
          </a:p>
          <a:p>
            <a:pPr algn="just" fontAlgn="base"/>
            <a:r>
              <a:rPr lang="en-US" sz="2000" i="0" dirty="0">
                <a:effectLst/>
                <a:latin typeface="urw-din"/>
              </a:rPr>
              <a:t>    Checking which object is greater</a:t>
            </a:r>
          </a:p>
        </p:txBody>
      </p:sp>
      <p:sp>
        <p:nvSpPr>
          <p:cNvPr id="5" name="Rectangle 4">
            <a:extLst>
              <a:ext uri="{FF2B5EF4-FFF2-40B4-BE49-F238E27FC236}">
                <a16:creationId xmlns:a16="http://schemas.microsoft.com/office/drawing/2014/main" id="{DBD4FF30-4CB9-5858-7FEC-C59F04B286D9}"/>
              </a:ext>
            </a:extLst>
          </p:cNvPr>
          <p:cNvSpPr/>
          <p:nvPr/>
        </p:nvSpPr>
        <p:spPr>
          <a:xfrm>
            <a:off x="0" y="5867400"/>
            <a:ext cx="23622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D65B690F-35C2-9E69-B2E0-3CB59817D427}"/>
              </a:ext>
            </a:extLst>
          </p:cNvPr>
          <p:cNvSpPr>
            <a:spLocks noChangeArrowheads="1"/>
          </p:cNvSpPr>
          <p:nvPr/>
        </p:nvSpPr>
        <p:spPr bwMode="auto">
          <a:xfrm>
            <a:off x="1169438" y="2305224"/>
            <a:ext cx="4223658" cy="344709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err="1">
                <a:ln>
                  <a:noFill/>
                </a:ln>
                <a:solidFill>
                  <a:srgbClr val="000000"/>
                </a:solidFill>
                <a:effectLst/>
                <a:latin typeface="Consolas" panose="020B0609020204030204" pitchFamily="49" charset="0"/>
              </a:rPr>
              <a:t>init</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 a):</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self</a:t>
            </a:r>
            <a:r>
              <a:rPr kumimoji="0" lang="en-US" altLang="en-US" sz="1600" b="0" i="0" u="none" strike="noStrike" cap="none" normalizeH="0" baseline="0" dirty="0" err="1">
                <a:ln>
                  <a:noFill/>
                </a:ln>
                <a:solidFill>
                  <a:srgbClr val="000000"/>
                </a:solidFill>
                <a:effectLst/>
                <a:latin typeface="Consolas" panose="020B0609020204030204" pitchFamily="49" charset="0"/>
              </a:rPr>
              <a:t>.a</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err="1">
                <a:ln>
                  <a:noFill/>
                </a:ln>
                <a:solidFill>
                  <a:srgbClr val="000000"/>
                </a:solidFill>
                <a:effectLst/>
                <a:latin typeface="Consolas" panose="020B0609020204030204" pitchFamily="49" charset="0"/>
              </a:rPr>
              <a:t>gt</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 other):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self</a:t>
            </a:r>
            <a:r>
              <a:rPr kumimoji="0" lang="en-US" altLang="en-US" sz="1600" b="0" i="0" u="none" strike="noStrike" cap="none" normalizeH="0" baseline="0" dirty="0" err="1">
                <a:ln>
                  <a:noFill/>
                </a:ln>
                <a:solidFill>
                  <a:srgbClr val="000000"/>
                </a:solidFill>
                <a:effectLst/>
                <a:latin typeface="Consolas" panose="020B0609020204030204" pitchFamily="49" charset="0"/>
              </a:rPr>
              <a:t>.a</a:t>
            </a:r>
            <a:r>
              <a:rPr kumimoji="0" lang="en-US" altLang="en-US" sz="1600" b="0" i="0" u="none" strike="noStrike" cap="none" normalizeH="0" baseline="0" dirty="0">
                <a:ln>
                  <a:noFill/>
                </a:ln>
                <a:solidFill>
                  <a:srgbClr val="000000"/>
                </a:solidFill>
                <a:effectLst/>
                <a:latin typeface="Consolas" panose="020B0609020204030204" pitchFamily="49" charset="0"/>
              </a:rPr>
              <a:t>&gt;</a:t>
            </a:r>
            <a:r>
              <a:rPr kumimoji="0" lang="en-US" altLang="en-US" sz="1600" b="0" i="0" u="none" strike="noStrike" cap="none" normalizeH="0" baseline="0" dirty="0" err="1">
                <a:ln>
                  <a:noFill/>
                </a:ln>
                <a:solidFill>
                  <a:srgbClr val="000000"/>
                </a:solidFill>
                <a:effectLst/>
                <a:latin typeface="Consolas" panose="020B0609020204030204" pitchFamily="49" charset="0"/>
              </a:rPr>
              <a:t>other.a</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808080"/>
                </a:solidFill>
                <a:effectLst/>
                <a:latin typeface="Consolas" panose="020B0609020204030204" pitchFamily="49" charset="0"/>
              </a:rPr>
              <a:t>True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else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808080"/>
                </a:solidFill>
                <a:effectLst/>
                <a:latin typeface="Consolas" panose="020B0609020204030204" pitchFamily="49" charset="0"/>
              </a:rPr>
              <a:t>False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ob1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a:t>
            </a:r>
            <a:r>
              <a:rPr kumimoji="0" lang="en-US" altLang="en-US" sz="1600" b="0" i="0" u="none" strike="noStrike" cap="none" normalizeH="0" baseline="0" dirty="0">
                <a:ln>
                  <a:noFill/>
                </a:ln>
                <a:solidFill>
                  <a:srgbClr val="009900"/>
                </a:solidFill>
                <a:effectLst/>
                <a:latin typeface="Consolas" panose="020B0609020204030204" pitchFamily="49" charset="0"/>
              </a:rPr>
              <a:t>2</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ob2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a:t>
            </a:r>
            <a:r>
              <a:rPr kumimoji="0" lang="en-US" altLang="en-US" sz="1600" b="0" i="0" u="none" strike="noStrike" cap="none" normalizeH="0" baseline="0" dirty="0">
                <a:ln>
                  <a:noFill/>
                </a:ln>
                <a:solidFill>
                  <a:srgbClr val="009900"/>
                </a:solidFill>
                <a:effectLst/>
                <a:latin typeface="Consolas" panose="020B0609020204030204" pitchFamily="49" charset="0"/>
              </a:rPr>
              <a:t>3</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(ob1&gt;ob2):</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FF1493"/>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"ob1 is greater than ob2"</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else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print</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a:ln>
                  <a:noFill/>
                </a:ln>
                <a:solidFill>
                  <a:srgbClr val="0000FF"/>
                </a:solidFill>
                <a:effectLst/>
                <a:latin typeface="Consolas" panose="020B0609020204030204" pitchFamily="49" charset="0"/>
              </a:rPr>
              <a:t>"ob2 is greater than ob1"</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p:txBody>
      </p:sp>
      <p:pic>
        <p:nvPicPr>
          <p:cNvPr id="8" name="Picture 7">
            <a:extLst>
              <a:ext uri="{FF2B5EF4-FFF2-40B4-BE49-F238E27FC236}">
                <a16:creationId xmlns:a16="http://schemas.microsoft.com/office/drawing/2014/main" id="{A3AEE8C5-3736-2828-F395-7F80339134C1}"/>
              </a:ext>
            </a:extLst>
          </p:cNvPr>
          <p:cNvPicPr>
            <a:picLocks noChangeAspect="1"/>
          </p:cNvPicPr>
          <p:nvPr/>
        </p:nvPicPr>
        <p:blipFill>
          <a:blip r:embed="rId2"/>
          <a:stretch>
            <a:fillRect/>
          </a:stretch>
        </p:blipFill>
        <p:spPr>
          <a:xfrm>
            <a:off x="5848350" y="3300110"/>
            <a:ext cx="2838450" cy="1457325"/>
          </a:xfrm>
          <a:prstGeom prst="rect">
            <a:avLst/>
          </a:prstGeom>
          <a:ln>
            <a:solidFill>
              <a:schemeClr val="tx1"/>
            </a:solidFill>
          </a:ln>
        </p:spPr>
      </p:pic>
    </p:spTree>
    <p:extLst>
      <p:ext uri="{BB962C8B-B14F-4D97-AF65-F5344CB8AC3E}">
        <p14:creationId xmlns:p14="http://schemas.microsoft.com/office/powerpoint/2010/main" val="1764413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D2DECB65-C0D0-B4D5-AEC7-0AA147EEB843}"/>
              </a:ext>
            </a:extLst>
          </p:cNvPr>
          <p:cNvSpPr>
            <a:spLocks noGrp="1" noChangeArrowheads="1"/>
          </p:cNvSpPr>
          <p:nvPr>
            <p:ph type="title" idx="4294967295"/>
          </p:nvPr>
        </p:nvSpPr>
        <p:spPr/>
        <p:txBody>
          <a:bodyPr/>
          <a:lstStyle/>
          <a:p>
            <a:r>
              <a:rPr lang="en-US" altLang="en-US"/>
              <a:t>Object Methods</a:t>
            </a:r>
          </a:p>
        </p:txBody>
      </p:sp>
      <p:sp>
        <p:nvSpPr>
          <p:cNvPr id="112643" name="Rectangle 3">
            <a:extLst>
              <a:ext uri="{FF2B5EF4-FFF2-40B4-BE49-F238E27FC236}">
                <a16:creationId xmlns:a16="http://schemas.microsoft.com/office/drawing/2014/main" id="{229802E8-357D-9352-A0FD-C14780F643F4}"/>
              </a:ext>
            </a:extLst>
          </p:cNvPr>
          <p:cNvSpPr>
            <a:spLocks noGrp="1" noChangeArrowheads="1"/>
          </p:cNvSpPr>
          <p:nvPr>
            <p:ph type="body" idx="4294967295"/>
          </p:nvPr>
        </p:nvSpPr>
        <p:spPr/>
        <p:txBody>
          <a:bodyPr/>
          <a:lstStyle/>
          <a:p>
            <a:pPr>
              <a:lnSpc>
                <a:spcPct val="80000"/>
              </a:lnSpc>
              <a:buFontTx/>
              <a:buNone/>
            </a:pPr>
            <a:r>
              <a:rPr lang="en-US" altLang="en-US">
                <a:latin typeface="Courier New" panose="02070309020205020404" pitchFamily="49" charset="0"/>
              </a:rPr>
              <a:t>	def </a:t>
            </a:r>
            <a:r>
              <a:rPr lang="en-US" altLang="en-US" b="1"/>
              <a:t>name</a:t>
            </a:r>
            <a:r>
              <a:rPr lang="en-US" altLang="en-US">
                <a:latin typeface="Courier New" panose="02070309020205020404" pitchFamily="49" charset="0"/>
              </a:rPr>
              <a:t>(self</a:t>
            </a:r>
            <a:r>
              <a:rPr lang="en-US" altLang="en-US" b="1">
                <a:latin typeface="Courier New" panose="02070309020205020404" pitchFamily="49" charset="0"/>
              </a:rPr>
              <a:t>, </a:t>
            </a:r>
            <a:r>
              <a:rPr lang="en-US" altLang="en-US" b="1"/>
              <a:t>parameter</a:t>
            </a:r>
            <a:r>
              <a:rPr lang="en-US" altLang="en-US" b="1">
                <a:latin typeface="Courier New" panose="02070309020205020404" pitchFamily="49" charset="0"/>
              </a:rPr>
              <a:t>, </a:t>
            </a:r>
            <a:r>
              <a:rPr lang="en-US" altLang="en-US" b="1"/>
              <a:t>...</a:t>
            </a:r>
            <a:r>
              <a:rPr lang="en-US" altLang="en-US" b="1">
                <a:latin typeface="Courier New" panose="02070309020205020404" pitchFamily="49" charset="0"/>
              </a:rPr>
              <a:t>, </a:t>
            </a:r>
            <a:r>
              <a:rPr lang="en-US" altLang="en-US" b="1"/>
              <a:t>parameter</a:t>
            </a:r>
            <a:r>
              <a:rPr lang="en-US" altLang="en-US">
                <a:latin typeface="Courier New" panose="02070309020205020404" pitchFamily="49" charset="0"/>
              </a:rPr>
              <a:t>):</a:t>
            </a:r>
          </a:p>
          <a:p>
            <a:pPr>
              <a:lnSpc>
                <a:spcPct val="80000"/>
              </a:lnSpc>
              <a:buFontTx/>
              <a:buNone/>
            </a:pPr>
            <a:r>
              <a:rPr lang="en-US" altLang="en-US">
                <a:latin typeface="Courier New" panose="02070309020205020404" pitchFamily="49" charset="0"/>
              </a:rPr>
              <a:t>	    </a:t>
            </a:r>
            <a:r>
              <a:rPr lang="en-US" altLang="en-US" b="1"/>
              <a:t>statements</a:t>
            </a:r>
          </a:p>
          <a:p>
            <a:pPr lvl="1">
              <a:lnSpc>
                <a:spcPct val="80000"/>
              </a:lnSpc>
            </a:pPr>
            <a:endParaRPr lang="en-US" altLang="en-US" b="1"/>
          </a:p>
          <a:p>
            <a:pPr lvl="1">
              <a:lnSpc>
                <a:spcPct val="90000"/>
              </a:lnSpc>
            </a:pPr>
            <a:r>
              <a:rPr lang="en-US" altLang="en-US">
                <a:latin typeface="Courier New" panose="02070309020205020404" pitchFamily="49" charset="0"/>
              </a:rPr>
              <a:t>self</a:t>
            </a:r>
            <a:r>
              <a:rPr lang="en-US" altLang="en-US"/>
              <a:t> </a:t>
            </a:r>
            <a:r>
              <a:rPr lang="en-US" altLang="en-US" i="1"/>
              <a:t>must</a:t>
            </a:r>
            <a:r>
              <a:rPr lang="en-US" altLang="en-US"/>
              <a:t> be the first parameter to any object method</a:t>
            </a:r>
          </a:p>
          <a:p>
            <a:pPr lvl="2">
              <a:lnSpc>
                <a:spcPct val="90000"/>
              </a:lnSpc>
            </a:pPr>
            <a:r>
              <a:rPr lang="en-US" altLang="en-US"/>
              <a:t>represents the "implicit parameter" (</a:t>
            </a:r>
            <a:r>
              <a:rPr lang="en-US" altLang="en-US">
                <a:latin typeface="Courier New" panose="02070309020205020404" pitchFamily="49" charset="0"/>
              </a:rPr>
              <a:t>this</a:t>
            </a:r>
            <a:r>
              <a:rPr lang="en-US" altLang="en-US"/>
              <a:t> in Java)</a:t>
            </a:r>
          </a:p>
          <a:p>
            <a:pPr lvl="2">
              <a:lnSpc>
                <a:spcPct val="90000"/>
              </a:lnSpc>
            </a:pPr>
            <a:endParaRPr lang="en-US" altLang="en-US" sz="800"/>
          </a:p>
          <a:p>
            <a:pPr lvl="2">
              <a:lnSpc>
                <a:spcPct val="90000"/>
              </a:lnSpc>
            </a:pPr>
            <a:endParaRPr lang="en-US" altLang="en-US" sz="800"/>
          </a:p>
          <a:p>
            <a:pPr lvl="1">
              <a:lnSpc>
                <a:spcPct val="90000"/>
              </a:lnSpc>
            </a:pPr>
            <a:r>
              <a:rPr lang="en-US" altLang="en-US" i="1"/>
              <a:t>must </a:t>
            </a:r>
            <a:r>
              <a:rPr lang="en-US" altLang="en-US"/>
              <a:t>access the object's fields through the </a:t>
            </a:r>
            <a:r>
              <a:rPr lang="en-US" altLang="en-US">
                <a:latin typeface="Courier New" panose="02070309020205020404" pitchFamily="49" charset="0"/>
              </a:rPr>
              <a:t>self</a:t>
            </a:r>
            <a:r>
              <a:rPr lang="en-US" altLang="en-US"/>
              <a:t> reference</a:t>
            </a:r>
          </a:p>
          <a:p>
            <a:pPr lvl="1">
              <a:lnSpc>
                <a:spcPct val="80000"/>
              </a:lnSpc>
            </a:pPr>
            <a:endParaRPr lang="en-US" altLang="en-US" sz="800">
              <a:latin typeface="Courier New" panose="02070309020205020404" pitchFamily="49" charset="0"/>
            </a:endParaRPr>
          </a:p>
          <a:p>
            <a:pPr lvl="1">
              <a:lnSpc>
                <a:spcPct val="80000"/>
              </a:lnSpc>
              <a:buFontTx/>
              <a:buNone/>
            </a:pPr>
            <a:r>
              <a:rPr lang="en-US" altLang="en-US" sz="2100">
                <a:latin typeface="Courier New" panose="02070309020205020404" pitchFamily="49" charset="0"/>
              </a:rPr>
              <a:t>	class Point:</a:t>
            </a:r>
          </a:p>
          <a:p>
            <a:pPr lvl="1">
              <a:lnSpc>
                <a:spcPct val="80000"/>
              </a:lnSpc>
              <a:buFontTx/>
              <a:buNone/>
            </a:pPr>
            <a:r>
              <a:rPr lang="en-US" altLang="en-US" sz="2100" b="1">
                <a:latin typeface="Courier New" panose="02070309020205020404" pitchFamily="49" charset="0"/>
              </a:rPr>
              <a:t>	    def translate(self, dx, dy):</a:t>
            </a:r>
          </a:p>
          <a:p>
            <a:pPr lvl="1">
              <a:lnSpc>
                <a:spcPct val="80000"/>
              </a:lnSpc>
              <a:buFontTx/>
              <a:buNone/>
            </a:pPr>
            <a:r>
              <a:rPr lang="en-US" altLang="en-US" sz="2100">
                <a:latin typeface="Courier New" panose="02070309020205020404" pitchFamily="49" charset="0"/>
              </a:rPr>
              <a:t>	        </a:t>
            </a:r>
            <a:r>
              <a:rPr lang="en-US" altLang="en-US" sz="2100" b="1">
                <a:latin typeface="Courier New" panose="02070309020205020404" pitchFamily="49" charset="0"/>
              </a:rPr>
              <a:t>self</a:t>
            </a:r>
            <a:r>
              <a:rPr lang="en-US" altLang="en-US" sz="2100">
                <a:latin typeface="Courier New" panose="02070309020205020404" pitchFamily="49" charset="0"/>
              </a:rPr>
              <a:t>.x += dx</a:t>
            </a:r>
          </a:p>
          <a:p>
            <a:pPr lvl="1">
              <a:lnSpc>
                <a:spcPct val="80000"/>
              </a:lnSpc>
              <a:buFontTx/>
              <a:buNone/>
            </a:pPr>
            <a:r>
              <a:rPr lang="en-US" altLang="en-US" sz="2100">
                <a:latin typeface="Courier New" panose="02070309020205020404" pitchFamily="49" charset="0"/>
              </a:rPr>
              <a:t>	        </a:t>
            </a:r>
            <a:r>
              <a:rPr lang="en-US" altLang="en-US" sz="2100" b="1">
                <a:latin typeface="Courier New" panose="02070309020205020404" pitchFamily="49" charset="0"/>
              </a:rPr>
              <a:t>self</a:t>
            </a:r>
            <a:r>
              <a:rPr lang="en-US" altLang="en-US" sz="2100">
                <a:latin typeface="Courier New" panose="02070309020205020404" pitchFamily="49" charset="0"/>
              </a:rPr>
              <a:t>.y += dy</a:t>
            </a:r>
          </a:p>
          <a:p>
            <a:pPr lvl="1">
              <a:lnSpc>
                <a:spcPct val="80000"/>
              </a:lnSpc>
              <a:buFontTx/>
              <a:buNone/>
            </a:pPr>
            <a:r>
              <a:rPr lang="en-US" altLang="en-US" sz="2100">
                <a:latin typeface="Courier New" panose="02070309020205020404" pitchFamily="49" charset="0"/>
              </a:rPr>
              <a:t>	    ...</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68F17DA1-3A23-D59B-FDCF-1E7E6DBB82E2}"/>
              </a:ext>
            </a:extLst>
          </p:cNvPr>
          <p:cNvSpPr>
            <a:spLocks noGrp="1" noChangeArrowheads="1"/>
          </p:cNvSpPr>
          <p:nvPr>
            <p:ph type="title"/>
          </p:nvPr>
        </p:nvSpPr>
        <p:spPr/>
        <p:txBody>
          <a:bodyPr/>
          <a:lstStyle/>
          <a:p>
            <a:pPr fontAlgn="base"/>
            <a:r>
              <a:rPr lang="en-US" sz="3800" dirty="0"/>
              <a:t>How to Overload an Operator </a:t>
            </a:r>
          </a:p>
        </p:txBody>
      </p:sp>
      <p:sp>
        <p:nvSpPr>
          <p:cNvPr id="4" name="TextBox 3">
            <a:extLst>
              <a:ext uri="{FF2B5EF4-FFF2-40B4-BE49-F238E27FC236}">
                <a16:creationId xmlns:a16="http://schemas.microsoft.com/office/drawing/2014/main" id="{C63084AD-7299-3D05-FC0B-7E794E6C6DED}"/>
              </a:ext>
            </a:extLst>
          </p:cNvPr>
          <p:cNvSpPr txBox="1"/>
          <p:nvPr/>
        </p:nvSpPr>
        <p:spPr>
          <a:xfrm>
            <a:off x="190500" y="1105678"/>
            <a:ext cx="8763000" cy="400110"/>
          </a:xfrm>
          <a:prstGeom prst="rect">
            <a:avLst/>
          </a:prstGeom>
          <a:noFill/>
        </p:spPr>
        <p:txBody>
          <a:bodyPr wrap="square">
            <a:spAutoFit/>
          </a:bodyPr>
          <a:lstStyle/>
          <a:p>
            <a:pPr marL="342900" indent="-342900" algn="just" fontAlgn="base">
              <a:buFont typeface="Wingdings" panose="05000000000000000000" pitchFamily="2" charset="2"/>
              <a:buChar char="v"/>
            </a:pPr>
            <a:r>
              <a:rPr lang="en-US" sz="2000" b="1" i="0" dirty="0">
                <a:solidFill>
                  <a:srgbClr val="C00000"/>
                </a:solidFill>
                <a:effectLst/>
                <a:latin typeface="urw-din"/>
              </a:rPr>
              <a:t>Overloading equality and less than operators :</a:t>
            </a:r>
            <a:r>
              <a:rPr lang="en-US" sz="2000" b="0" i="0" dirty="0">
                <a:solidFill>
                  <a:srgbClr val="C00000"/>
                </a:solidFill>
                <a:effectLst/>
                <a:latin typeface="urw-din"/>
              </a:rPr>
              <a:t> </a:t>
            </a:r>
          </a:p>
        </p:txBody>
      </p:sp>
      <p:sp>
        <p:nvSpPr>
          <p:cNvPr id="5" name="Rectangle 4">
            <a:extLst>
              <a:ext uri="{FF2B5EF4-FFF2-40B4-BE49-F238E27FC236}">
                <a16:creationId xmlns:a16="http://schemas.microsoft.com/office/drawing/2014/main" id="{DBD4FF30-4CB9-5858-7FEC-C59F04B286D9}"/>
              </a:ext>
            </a:extLst>
          </p:cNvPr>
          <p:cNvSpPr/>
          <p:nvPr/>
        </p:nvSpPr>
        <p:spPr>
          <a:xfrm>
            <a:off x="0" y="5867400"/>
            <a:ext cx="23622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1">
            <a:extLst>
              <a:ext uri="{FF2B5EF4-FFF2-40B4-BE49-F238E27FC236}">
                <a16:creationId xmlns:a16="http://schemas.microsoft.com/office/drawing/2014/main" id="{3CC6411A-8EA4-DF9A-AD0A-D7DE642C6789}"/>
              </a:ext>
            </a:extLst>
          </p:cNvPr>
          <p:cNvSpPr>
            <a:spLocks noChangeArrowheads="1"/>
          </p:cNvSpPr>
          <p:nvPr/>
        </p:nvSpPr>
        <p:spPr bwMode="auto">
          <a:xfrm>
            <a:off x="404328" y="1676400"/>
            <a:ext cx="4800600" cy="492442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&gt;&gt; class</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err="1">
                <a:ln>
                  <a:noFill/>
                </a:ln>
                <a:solidFill>
                  <a:srgbClr val="000000"/>
                </a:solidFill>
                <a:effectLst/>
                <a:latin typeface="Consolas" panose="020B0609020204030204" pitchFamily="49" charset="0"/>
              </a:rPr>
              <a:t>init</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 a):</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808080"/>
                </a:solidFill>
                <a:effectLst/>
                <a:latin typeface="Consolas" panose="020B0609020204030204" pitchFamily="49" charset="0"/>
              </a:rPr>
              <a:t>self</a:t>
            </a:r>
            <a:r>
              <a:rPr kumimoji="0" lang="en-US" altLang="en-US" sz="1600" b="0" i="0" u="none" strike="noStrike" cap="none" normalizeH="0" baseline="0" dirty="0" err="1">
                <a:ln>
                  <a:noFill/>
                </a:ln>
                <a:solidFill>
                  <a:srgbClr val="000000"/>
                </a:solidFill>
                <a:effectLst/>
                <a:latin typeface="Consolas" panose="020B0609020204030204" pitchFamily="49" charset="0"/>
              </a:rPr>
              <a:t>.a</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err="1">
                <a:ln>
                  <a:noFill/>
                </a:ln>
                <a:solidFill>
                  <a:srgbClr val="000000"/>
                </a:solidFill>
                <a:effectLst/>
                <a:latin typeface="Consolas" panose="020B0609020204030204" pitchFamily="49" charset="0"/>
              </a:rPr>
              <a:t>lt</a:t>
            </a:r>
            <a:r>
              <a:rPr kumimoji="0" lang="en-US" altLang="en-US" sz="1600" b="0" i="0" u="none" strike="noStrike" cap="none" normalizeH="0" baseline="0" dirty="0">
                <a:ln>
                  <a:noFill/>
                </a:ln>
                <a:solidFill>
                  <a:srgbClr val="000000"/>
                </a:solidFill>
                <a:effectLst/>
                <a:latin typeface="Consolas" panose="020B0609020204030204" pitchFamily="49" charset="0"/>
              </a:rPr>
              <a:t>__(</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 other):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self</a:t>
            </a:r>
            <a:r>
              <a:rPr kumimoji="0" lang="en-US" altLang="en-US" sz="1600" b="0" i="0" u="none" strike="noStrike" cap="none" normalizeH="0" baseline="0" dirty="0" err="1">
                <a:ln>
                  <a:noFill/>
                </a:ln>
                <a:solidFill>
                  <a:srgbClr val="000000"/>
                </a:solidFill>
                <a:effectLst/>
                <a:latin typeface="Consolas" panose="020B0609020204030204" pitchFamily="49" charset="0"/>
              </a:rPr>
              <a:t>.a</a:t>
            </a:r>
            <a:r>
              <a:rPr kumimoji="0" lang="en-US" altLang="en-US" sz="1600" b="0" i="0" u="none" strike="noStrike" cap="none" normalizeH="0" baseline="0" dirty="0">
                <a:ln>
                  <a:noFill/>
                </a:ln>
                <a:solidFill>
                  <a:srgbClr val="000000"/>
                </a:solidFill>
                <a:effectLst/>
                <a:latin typeface="Consolas" panose="020B0609020204030204" pitchFamily="49" charset="0"/>
              </a:rPr>
              <a:t>&lt;</a:t>
            </a:r>
            <a:r>
              <a:rPr kumimoji="0" lang="en-US" altLang="en-US" sz="1600" b="0" i="0" u="none" strike="noStrike" cap="none" normalizeH="0" baseline="0" dirty="0" err="1">
                <a:ln>
                  <a:noFill/>
                </a:ln>
                <a:solidFill>
                  <a:srgbClr val="000000"/>
                </a:solidFill>
                <a:effectLst/>
                <a:latin typeface="Consolas" panose="020B0609020204030204" pitchFamily="49" charset="0"/>
              </a:rPr>
              <a:t>other.a</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"ob1 is </a:t>
            </a:r>
            <a:r>
              <a:rPr kumimoji="0" lang="en-US" altLang="en-US" sz="1600" b="0" i="0" u="none" strike="noStrike" cap="none" normalizeH="0" baseline="0" dirty="0" err="1">
                <a:ln>
                  <a:noFill/>
                </a:ln>
                <a:solidFill>
                  <a:srgbClr val="0000FF"/>
                </a:solidFill>
                <a:effectLst/>
                <a:latin typeface="Consolas" panose="020B0609020204030204" pitchFamily="49" charset="0"/>
              </a:rPr>
              <a:t>lessthan</a:t>
            </a:r>
            <a:r>
              <a:rPr kumimoji="0" lang="en-US" altLang="en-US" sz="1600" b="0" i="0" u="none" strike="noStrike" cap="none" normalizeH="0" baseline="0" dirty="0">
                <a:ln>
                  <a:noFill/>
                </a:ln>
                <a:solidFill>
                  <a:srgbClr val="0000FF"/>
                </a:solidFill>
                <a:effectLst/>
                <a:latin typeface="Consolas" panose="020B0609020204030204" pitchFamily="49" charset="0"/>
              </a:rPr>
              <a:t> ob2"</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else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"ob2 is less than ob1"</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def</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__eq__(</a:t>
            </a:r>
            <a:r>
              <a:rPr kumimoji="0" lang="en-US" altLang="en-US" sz="1600" b="0" i="0" u="none" strike="noStrike" cap="none" normalizeH="0" baseline="0" dirty="0">
                <a:ln>
                  <a:noFill/>
                </a:ln>
                <a:solidFill>
                  <a:srgbClr val="808080"/>
                </a:solidFill>
                <a:effectLst/>
                <a:latin typeface="Consolas" panose="020B0609020204030204" pitchFamily="49" charset="0"/>
              </a:rPr>
              <a:t>self</a:t>
            </a:r>
            <a:r>
              <a:rPr kumimoji="0" lang="en-US" altLang="en-US" sz="1600" b="0" i="0" u="none" strike="noStrike" cap="none" normalizeH="0" baseline="0" dirty="0">
                <a:ln>
                  <a:noFill/>
                </a:ln>
                <a:solidFill>
                  <a:srgbClr val="000000"/>
                </a:solidFill>
                <a:effectLst/>
                <a:latin typeface="Consolas" panose="020B0609020204030204" pitchFamily="49" charset="0"/>
              </a:rPr>
              <a:t>, other):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if</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808080"/>
                </a:solidFill>
                <a:effectLst/>
                <a:latin typeface="Consolas" panose="020B0609020204030204" pitchFamily="49" charset="0"/>
              </a:rPr>
              <a:t>self</a:t>
            </a:r>
            <a:r>
              <a:rPr kumimoji="0" lang="en-US" altLang="en-US" sz="1600" b="0" i="0" u="none" strike="noStrike" cap="none" normalizeH="0" baseline="0" dirty="0" err="1">
                <a:ln>
                  <a:noFill/>
                </a:ln>
                <a:solidFill>
                  <a:srgbClr val="000000"/>
                </a:solidFill>
                <a:effectLst/>
                <a:latin typeface="Consolas" panose="020B0609020204030204" pitchFamily="49" charset="0"/>
              </a:rPr>
              <a:t>.a</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other.a</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"Both are equal"</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else</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FF"/>
                </a:solidFill>
                <a:effectLst/>
                <a:latin typeface="Consolas" panose="020B0609020204030204" pitchFamily="49" charset="0"/>
              </a:rPr>
              <a:t>"Not equal"</a:t>
            </a: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&gt;&gt; ob1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a:t>
            </a:r>
            <a:r>
              <a:rPr kumimoji="0" lang="en-US" altLang="en-US" sz="1600" b="0" i="0" u="none" strike="noStrike" cap="none" normalizeH="0" baseline="0" dirty="0">
                <a:ln>
                  <a:noFill/>
                </a:ln>
                <a:solidFill>
                  <a:srgbClr val="009900"/>
                </a:solidFill>
                <a:effectLst/>
                <a:latin typeface="Consolas" panose="020B0609020204030204" pitchFamily="49" charset="0"/>
              </a:rPr>
              <a:t>2</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rPr>
              <a:t>&gt;&gt; </a:t>
            </a:r>
            <a:r>
              <a:rPr kumimoji="0" lang="en-US" altLang="en-US" sz="1600" b="0" i="0" u="none" strike="noStrike" cap="none" normalizeH="0" baseline="0" dirty="0">
                <a:ln>
                  <a:noFill/>
                </a:ln>
                <a:solidFill>
                  <a:srgbClr val="000000"/>
                </a:solidFill>
                <a:effectLst/>
                <a:latin typeface="Consolas" panose="020B0609020204030204" pitchFamily="49" charset="0"/>
              </a:rPr>
              <a:t>ob2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a:t>
            </a:r>
            <a:r>
              <a:rPr kumimoji="0" lang="en-US" altLang="en-US" sz="1600" b="0" i="0" u="none" strike="noStrike" cap="none" normalizeH="0" baseline="0" dirty="0">
                <a:ln>
                  <a:noFill/>
                </a:ln>
                <a:solidFill>
                  <a:srgbClr val="009900"/>
                </a:solidFill>
                <a:effectLst/>
                <a:latin typeface="Consolas" panose="020B0609020204030204" pitchFamily="49" charset="0"/>
              </a:rPr>
              <a:t>3</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1493"/>
                </a:solidFill>
                <a:effectLst/>
                <a:latin typeface="Consolas" panose="020B0609020204030204" pitchFamily="49" charset="0"/>
              </a:rPr>
              <a:t>&gt;&gt; print</a:t>
            </a:r>
            <a:r>
              <a:rPr kumimoji="0" lang="en-US" altLang="en-US" sz="1600" b="0" i="0" u="none" strike="noStrike" cap="none" normalizeH="0" baseline="0" dirty="0">
                <a:ln>
                  <a:noFill/>
                </a:ln>
                <a:solidFill>
                  <a:srgbClr val="000000"/>
                </a:solidFill>
                <a:effectLst/>
                <a:latin typeface="Consolas" panose="020B0609020204030204" pitchFamily="49" charset="0"/>
              </a:rPr>
              <a:t>(ob1 &lt; ob2)</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&gt;&gt; ob3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a:t>
            </a:r>
            <a:r>
              <a:rPr kumimoji="0" lang="en-US" altLang="en-US" sz="1600" b="0" i="0" u="none" strike="noStrike" cap="none" normalizeH="0" baseline="0" dirty="0">
                <a:ln>
                  <a:noFill/>
                </a:ln>
                <a:solidFill>
                  <a:srgbClr val="009900"/>
                </a:solidFill>
                <a:effectLst/>
                <a:latin typeface="Consolas" panose="020B0609020204030204" pitchFamily="49" charset="0"/>
              </a:rPr>
              <a:t>4</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&gt;&gt; ob4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a:t>
            </a:r>
            <a:r>
              <a:rPr kumimoji="0" lang="en-US" altLang="en-US" sz="1600" b="0" i="0" u="none" strike="noStrike" cap="none" normalizeH="0" baseline="0" dirty="0">
                <a:ln>
                  <a:noFill/>
                </a:ln>
                <a:solidFill>
                  <a:srgbClr val="009900"/>
                </a:solidFill>
                <a:effectLst/>
                <a:latin typeface="Consolas" panose="020B0609020204030204" pitchFamily="49" charset="0"/>
              </a:rPr>
              <a:t>4</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&gt;&gt; print</a:t>
            </a:r>
            <a:r>
              <a:rPr kumimoji="0" lang="en-US" altLang="en-US" sz="1600" b="0" i="0" u="none" strike="noStrike" cap="none" normalizeH="0" baseline="0" dirty="0">
                <a:ln>
                  <a:noFill/>
                </a:ln>
                <a:solidFill>
                  <a:srgbClr val="000000"/>
                </a:solidFill>
                <a:effectLst/>
                <a:latin typeface="Consolas" panose="020B0609020204030204" pitchFamily="49" charset="0"/>
              </a:rPr>
              <a:t>(ob1 </a:t>
            </a:r>
            <a:r>
              <a:rPr kumimoji="0" lang="en-US" altLang="en-US" sz="1600" b="1" i="0" u="none" strike="noStrike" cap="none" normalizeH="0" baseline="0" dirty="0">
                <a:ln>
                  <a:noFill/>
                </a:ln>
                <a:solidFill>
                  <a:srgbClr val="006699"/>
                </a:solidFill>
                <a:effectLst/>
                <a:latin typeface="Consolas" panose="020B0609020204030204" pitchFamily="49" charset="0"/>
              </a:rPr>
              <a: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ob2)</a:t>
            </a:r>
            <a:endParaRPr kumimoji="0" lang="en-US" altLang="en-US" sz="1600" b="0" i="0" u="none" strike="noStrike" cap="none" normalizeH="0" baseline="0" dirty="0">
              <a:ln>
                <a:noFill/>
              </a:ln>
              <a:solidFill>
                <a:schemeClr val="tx1"/>
              </a:solidFill>
              <a:effectLst/>
            </a:endParaRPr>
          </a:p>
        </p:txBody>
      </p:sp>
      <p:pic>
        <p:nvPicPr>
          <p:cNvPr id="7" name="Picture 6">
            <a:extLst>
              <a:ext uri="{FF2B5EF4-FFF2-40B4-BE49-F238E27FC236}">
                <a16:creationId xmlns:a16="http://schemas.microsoft.com/office/drawing/2014/main" id="{A8981CDA-D13F-D4BA-C296-AB67B607C638}"/>
              </a:ext>
            </a:extLst>
          </p:cNvPr>
          <p:cNvPicPr>
            <a:picLocks noChangeAspect="1"/>
          </p:cNvPicPr>
          <p:nvPr/>
        </p:nvPicPr>
        <p:blipFill>
          <a:blip r:embed="rId2"/>
          <a:stretch>
            <a:fillRect/>
          </a:stretch>
        </p:blipFill>
        <p:spPr>
          <a:xfrm>
            <a:off x="5867400" y="3429000"/>
            <a:ext cx="2612205" cy="1728074"/>
          </a:xfrm>
          <a:prstGeom prst="rect">
            <a:avLst/>
          </a:prstGeom>
          <a:ln>
            <a:solidFill>
              <a:schemeClr val="tx1"/>
            </a:solidFill>
          </a:ln>
        </p:spPr>
      </p:pic>
    </p:spTree>
    <p:extLst>
      <p:ext uri="{BB962C8B-B14F-4D97-AF65-F5344CB8AC3E}">
        <p14:creationId xmlns:p14="http://schemas.microsoft.com/office/powerpoint/2010/main" val="1032302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4480" y="3286124"/>
            <a:ext cx="6786610" cy="706475"/>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p>
            <a:pPr marL="0" lvl="2" algn="ctr">
              <a:spcBef>
                <a:spcPct val="0"/>
              </a:spcBef>
            </a:pPr>
            <a:r>
              <a:rPr kumimoji="0" 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Exception</a:t>
            </a:r>
            <a:r>
              <a:rPr kumimoji="0" lang="en-US" sz="3200" b="1"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 Handling </a:t>
            </a:r>
            <a:endParaRPr lang="en-US" sz="3200" b="1" dirty="0">
              <a:solidFill>
                <a:schemeClr val="bg1"/>
              </a:solidFill>
            </a:endParaRPr>
          </a:p>
        </p:txBody>
      </p:sp>
    </p:spTree>
    <p:extLst>
      <p:ext uri="{BB962C8B-B14F-4D97-AF65-F5344CB8AC3E}">
        <p14:creationId xmlns:p14="http://schemas.microsoft.com/office/powerpoint/2010/main" val="4351485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85918" y="428604"/>
            <a:ext cx="6786610" cy="706475"/>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p>
            <a:pPr marL="0" lvl="2" algn="ctr">
              <a:spcBef>
                <a:spcPct val="0"/>
              </a:spcBef>
            </a:pPr>
            <a:r>
              <a:rPr kumimoji="0" 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Exceptions</a:t>
            </a:r>
            <a:endParaRPr lang="en-US" sz="3200" b="1" dirty="0">
              <a:solidFill>
                <a:schemeClr val="bg1"/>
              </a:solidFill>
            </a:endParaRPr>
          </a:p>
        </p:txBody>
      </p:sp>
      <p:sp>
        <p:nvSpPr>
          <p:cNvPr id="3" name="Rectangle 2"/>
          <p:cNvSpPr/>
          <p:nvPr/>
        </p:nvSpPr>
        <p:spPr>
          <a:xfrm>
            <a:off x="1428728" y="2690336"/>
            <a:ext cx="7358114" cy="3046988"/>
          </a:xfrm>
          <a:prstGeom prst="rect">
            <a:avLst/>
          </a:prstGeom>
        </p:spPr>
        <p:txBody>
          <a:bodyPr wrap="square">
            <a:spAutoFit/>
          </a:bodyPr>
          <a:lstStyle/>
          <a:p>
            <a:pPr algn="just"/>
            <a:r>
              <a:rPr lang="en-IN" sz="3200" b="1" dirty="0"/>
              <a:t>	Even if a statement or expression is syntactically correct, it may cause an error when an attempt is made to execute it. Errors detected during execution are called </a:t>
            </a:r>
            <a:r>
              <a:rPr lang="en-IN" sz="3200" b="1" i="1" dirty="0"/>
              <a:t>exceptions</a:t>
            </a:r>
            <a:endParaRPr lang="en-IN" sz="3200" b="1" dirty="0"/>
          </a:p>
        </p:txBody>
      </p:sp>
      <p:sp>
        <p:nvSpPr>
          <p:cNvPr id="4" name="Rectangle 3"/>
          <p:cNvSpPr/>
          <p:nvPr/>
        </p:nvSpPr>
        <p:spPr>
          <a:xfrm>
            <a:off x="1581128" y="1500174"/>
            <a:ext cx="7358114" cy="584775"/>
          </a:xfrm>
          <a:prstGeom prst="rect">
            <a:avLst/>
          </a:prstGeom>
        </p:spPr>
        <p:txBody>
          <a:bodyPr wrap="square">
            <a:spAutoFit/>
          </a:bodyPr>
          <a:lstStyle/>
          <a:p>
            <a:pPr algn="just"/>
            <a:r>
              <a:rPr lang="en-IN" sz="3200" b="1" dirty="0">
                <a:solidFill>
                  <a:srgbClr val="C00000"/>
                </a:solidFill>
              </a:rPr>
              <a:t>	What is an exception?</a:t>
            </a:r>
          </a:p>
        </p:txBody>
      </p:sp>
    </p:spTree>
    <p:extLst>
      <p:ext uri="{BB962C8B-B14F-4D97-AF65-F5344CB8AC3E}">
        <p14:creationId xmlns:p14="http://schemas.microsoft.com/office/powerpoint/2010/main" val="40836415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85918" y="428604"/>
            <a:ext cx="6786610" cy="706475"/>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p>
            <a:pPr marL="0" lvl="2" algn="ctr">
              <a:spcBef>
                <a:spcPct val="0"/>
              </a:spcBef>
            </a:pPr>
            <a:r>
              <a:rPr kumimoji="0" 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Exceptions</a:t>
            </a:r>
            <a:endParaRPr lang="en-US" sz="3200" b="1" dirty="0">
              <a:solidFill>
                <a:schemeClr val="bg1"/>
              </a:solidFill>
            </a:endParaRPr>
          </a:p>
        </p:txBody>
      </p:sp>
      <p:sp>
        <p:nvSpPr>
          <p:cNvPr id="4" name="Rectangle 3"/>
          <p:cNvSpPr/>
          <p:nvPr/>
        </p:nvSpPr>
        <p:spPr>
          <a:xfrm>
            <a:off x="1581128" y="1500174"/>
            <a:ext cx="7358114" cy="584775"/>
          </a:xfrm>
          <a:prstGeom prst="rect">
            <a:avLst/>
          </a:prstGeom>
        </p:spPr>
        <p:txBody>
          <a:bodyPr wrap="square">
            <a:spAutoFit/>
          </a:bodyPr>
          <a:lstStyle/>
          <a:p>
            <a:r>
              <a:rPr lang="en-IN" sz="3200" b="1" dirty="0">
                <a:solidFill>
                  <a:srgbClr val="C00000"/>
                </a:solidFill>
              </a:rPr>
              <a:t>	For Example</a:t>
            </a:r>
          </a:p>
        </p:txBody>
      </p:sp>
      <p:pic>
        <p:nvPicPr>
          <p:cNvPr id="3074" name="Picture 2"/>
          <p:cNvPicPr>
            <a:picLocks noChangeAspect="1" noChangeArrowheads="1"/>
          </p:cNvPicPr>
          <p:nvPr/>
        </p:nvPicPr>
        <p:blipFill>
          <a:blip r:embed="rId2" cstate="print"/>
          <a:srcRect l="19216" t="37110" r="47120" b="32617"/>
          <a:stretch>
            <a:fillRect/>
          </a:stretch>
        </p:blipFill>
        <p:spPr bwMode="auto">
          <a:xfrm>
            <a:off x="857224" y="2214554"/>
            <a:ext cx="7770868" cy="39290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98976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4480" y="428604"/>
            <a:ext cx="6786610" cy="706475"/>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p>
            <a:pPr marL="0" lvl="2" algn="ctr">
              <a:spcBef>
                <a:spcPct val="0"/>
              </a:spcBef>
            </a:pPr>
            <a:r>
              <a:rPr lang="en-IN" sz="3200" b="1" dirty="0">
                <a:effectLst>
                  <a:outerShdw blurRad="38100" dist="38100" dir="2700000" algn="tl">
                    <a:srgbClr val="000000">
                      <a:alpha val="43137"/>
                    </a:srgbClr>
                  </a:outerShdw>
                </a:effectLst>
              </a:rPr>
              <a:t>Handling</a:t>
            </a:r>
            <a:r>
              <a:rPr lang="en-IN" sz="3200" dirty="0"/>
              <a:t> </a:t>
            </a:r>
            <a:r>
              <a:rPr kumimoji="0" 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Exceptions</a:t>
            </a:r>
            <a:endParaRPr lang="en-US" sz="3200" b="1" dirty="0">
              <a:solidFill>
                <a:schemeClr val="bg1"/>
              </a:solidFill>
            </a:endParaRPr>
          </a:p>
        </p:txBody>
      </p:sp>
      <p:sp>
        <p:nvSpPr>
          <p:cNvPr id="4" name="Rectangle 3"/>
          <p:cNvSpPr/>
          <p:nvPr/>
        </p:nvSpPr>
        <p:spPr>
          <a:xfrm>
            <a:off x="1371600" y="1295400"/>
            <a:ext cx="7358114" cy="5509200"/>
          </a:xfrm>
          <a:prstGeom prst="rect">
            <a:avLst/>
          </a:prstGeom>
        </p:spPr>
        <p:txBody>
          <a:bodyPr wrap="square">
            <a:spAutoFit/>
          </a:bodyPr>
          <a:lstStyle/>
          <a:p>
            <a:pPr algn="just"/>
            <a:r>
              <a:rPr lang="en-IN" sz="3200" b="1" dirty="0"/>
              <a:t>	It is possible to write programs that handle selected exceptions. Look at the following example, which asks the user for input until a valid integer has been entered, but allows the user to interrupt the program (using Control-C or whatever the operating system supports); note that a user-generated interruption is signalled by raising the </a:t>
            </a:r>
            <a:r>
              <a:rPr lang="en-IN" sz="3200" b="1" dirty="0" err="1"/>
              <a:t>KeyboardInterrupt</a:t>
            </a:r>
            <a:r>
              <a:rPr lang="en-IN" sz="3200" b="1" dirty="0"/>
              <a:t> exception.</a:t>
            </a:r>
          </a:p>
        </p:txBody>
      </p:sp>
    </p:spTree>
    <p:extLst>
      <p:ext uri="{BB962C8B-B14F-4D97-AF65-F5344CB8AC3E}">
        <p14:creationId xmlns:p14="http://schemas.microsoft.com/office/powerpoint/2010/main" val="36654416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4480" y="428604"/>
            <a:ext cx="6786610" cy="706475"/>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p>
            <a:pPr marL="0" lvl="2" algn="ctr">
              <a:spcBef>
                <a:spcPct val="0"/>
              </a:spcBef>
            </a:pPr>
            <a:r>
              <a:rPr lang="en-IN" sz="3200" b="1" dirty="0">
                <a:effectLst>
                  <a:outerShdw blurRad="38100" dist="38100" dir="2700000" algn="tl">
                    <a:srgbClr val="000000">
                      <a:alpha val="43137"/>
                    </a:srgbClr>
                  </a:outerShdw>
                </a:effectLst>
              </a:rPr>
              <a:t>Handling</a:t>
            </a:r>
            <a:r>
              <a:rPr lang="en-IN" sz="3200" dirty="0"/>
              <a:t> </a:t>
            </a:r>
            <a:r>
              <a:rPr kumimoji="0" 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Exceptions</a:t>
            </a:r>
            <a:endParaRPr lang="en-US" sz="3200" b="1" dirty="0">
              <a:solidFill>
                <a:schemeClr val="bg1"/>
              </a:solidFill>
            </a:endParaRPr>
          </a:p>
        </p:txBody>
      </p:sp>
      <p:pic>
        <p:nvPicPr>
          <p:cNvPr id="39938" name="Picture 2"/>
          <p:cNvPicPr>
            <a:picLocks noChangeAspect="1" noChangeArrowheads="1"/>
          </p:cNvPicPr>
          <p:nvPr/>
        </p:nvPicPr>
        <p:blipFill>
          <a:blip r:embed="rId2" cstate="print"/>
          <a:srcRect l="19216" t="37109" r="39605" b="45313"/>
          <a:stretch>
            <a:fillRect/>
          </a:stretch>
        </p:blipFill>
        <p:spPr bwMode="auto">
          <a:xfrm>
            <a:off x="214282" y="2857496"/>
            <a:ext cx="8632092" cy="2071702"/>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857224" y="1500174"/>
            <a:ext cx="7358114" cy="584775"/>
          </a:xfrm>
          <a:prstGeom prst="rect">
            <a:avLst/>
          </a:prstGeom>
        </p:spPr>
        <p:txBody>
          <a:bodyPr wrap="square">
            <a:spAutoFit/>
          </a:bodyPr>
          <a:lstStyle/>
          <a:p>
            <a:r>
              <a:rPr lang="en-IN" sz="3200" b="1" dirty="0">
                <a:solidFill>
                  <a:srgbClr val="C00000"/>
                </a:solidFill>
              </a:rPr>
              <a:t>	For Example</a:t>
            </a:r>
          </a:p>
        </p:txBody>
      </p:sp>
    </p:spTree>
    <p:extLst>
      <p:ext uri="{BB962C8B-B14F-4D97-AF65-F5344CB8AC3E}">
        <p14:creationId xmlns:p14="http://schemas.microsoft.com/office/powerpoint/2010/main" val="22580935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4480" y="428604"/>
            <a:ext cx="6786610" cy="706475"/>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p>
            <a:pPr marL="0" lvl="2" algn="ctr">
              <a:spcBef>
                <a:spcPct val="0"/>
              </a:spcBef>
            </a:pPr>
            <a:r>
              <a:rPr lang="en-IN" sz="3200" b="1" dirty="0">
                <a:effectLst>
                  <a:outerShdw blurRad="38100" dist="38100" dir="2700000" algn="tl">
                    <a:srgbClr val="000000">
                      <a:alpha val="43137"/>
                    </a:srgbClr>
                  </a:outerShdw>
                </a:effectLst>
              </a:rPr>
              <a:t>Handling</a:t>
            </a:r>
            <a:r>
              <a:rPr lang="en-IN" sz="3200" dirty="0"/>
              <a:t> </a:t>
            </a:r>
            <a:r>
              <a:rPr kumimoji="0" 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Exceptions</a:t>
            </a:r>
            <a:endParaRPr lang="en-US" sz="3200" b="1" dirty="0">
              <a:solidFill>
                <a:schemeClr val="bg1"/>
              </a:solidFill>
            </a:endParaRPr>
          </a:p>
        </p:txBody>
      </p:sp>
      <p:sp>
        <p:nvSpPr>
          <p:cNvPr id="6" name="Rectangle 5"/>
          <p:cNvSpPr/>
          <p:nvPr/>
        </p:nvSpPr>
        <p:spPr>
          <a:xfrm>
            <a:off x="304800" y="1500174"/>
            <a:ext cx="8196290" cy="584775"/>
          </a:xfrm>
          <a:prstGeom prst="rect">
            <a:avLst/>
          </a:prstGeom>
        </p:spPr>
        <p:txBody>
          <a:bodyPr wrap="square">
            <a:spAutoFit/>
          </a:bodyPr>
          <a:lstStyle/>
          <a:p>
            <a:r>
              <a:rPr lang="en-IN" sz="3200" b="1" dirty="0">
                <a:solidFill>
                  <a:srgbClr val="C00000"/>
                </a:solidFill>
              </a:rPr>
              <a:t>	 The try statement works as follows.</a:t>
            </a:r>
          </a:p>
        </p:txBody>
      </p:sp>
      <p:sp>
        <p:nvSpPr>
          <p:cNvPr id="7" name="Rectangle 6"/>
          <p:cNvSpPr/>
          <p:nvPr/>
        </p:nvSpPr>
        <p:spPr>
          <a:xfrm>
            <a:off x="1142976" y="2428868"/>
            <a:ext cx="7643866" cy="3539430"/>
          </a:xfrm>
          <a:prstGeom prst="rect">
            <a:avLst/>
          </a:prstGeom>
        </p:spPr>
        <p:txBody>
          <a:bodyPr wrap="square">
            <a:spAutoFit/>
          </a:bodyPr>
          <a:lstStyle/>
          <a:p>
            <a:pPr algn="just">
              <a:buFont typeface="Wingdings" pitchFamily="2" charset="2"/>
              <a:buChar char="ü"/>
            </a:pPr>
            <a:r>
              <a:rPr lang="en-IN" sz="3200" b="1" dirty="0"/>
              <a:t>First, the try clause (the statement(s) between the try and except keywords) is executed.</a:t>
            </a:r>
          </a:p>
          <a:p>
            <a:pPr algn="just"/>
            <a:endParaRPr lang="en-IN" sz="3200" b="1" dirty="0"/>
          </a:p>
          <a:p>
            <a:pPr algn="just">
              <a:buFont typeface="Wingdings" pitchFamily="2" charset="2"/>
              <a:buChar char="ü"/>
            </a:pPr>
            <a:r>
              <a:rPr lang="en-IN" sz="3200" b="1" dirty="0"/>
              <a:t>If no exception occurs, the except clause is skipped and execution of the try statement is finished.</a:t>
            </a:r>
          </a:p>
        </p:txBody>
      </p:sp>
    </p:spTree>
    <p:extLst>
      <p:ext uri="{BB962C8B-B14F-4D97-AF65-F5344CB8AC3E}">
        <p14:creationId xmlns:p14="http://schemas.microsoft.com/office/powerpoint/2010/main" val="3470507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4480" y="428604"/>
            <a:ext cx="6786610" cy="706475"/>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p>
            <a:pPr marL="0" lvl="2" algn="ctr">
              <a:spcBef>
                <a:spcPct val="0"/>
              </a:spcBef>
            </a:pPr>
            <a:r>
              <a:rPr lang="en-IN" sz="3200" b="1" dirty="0">
                <a:effectLst>
                  <a:outerShdw blurRad="38100" dist="38100" dir="2700000" algn="tl">
                    <a:srgbClr val="000000">
                      <a:alpha val="43137"/>
                    </a:srgbClr>
                  </a:outerShdw>
                </a:effectLst>
              </a:rPr>
              <a:t>Handling</a:t>
            </a:r>
            <a:r>
              <a:rPr lang="en-IN" sz="3200" dirty="0"/>
              <a:t> </a:t>
            </a:r>
            <a:r>
              <a:rPr kumimoji="0" 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Exceptions</a:t>
            </a:r>
            <a:endParaRPr lang="en-US" sz="3200" b="1" dirty="0">
              <a:solidFill>
                <a:schemeClr val="bg1"/>
              </a:solidFill>
            </a:endParaRPr>
          </a:p>
        </p:txBody>
      </p:sp>
      <p:sp>
        <p:nvSpPr>
          <p:cNvPr id="6" name="Rectangle 5"/>
          <p:cNvSpPr/>
          <p:nvPr/>
        </p:nvSpPr>
        <p:spPr>
          <a:xfrm>
            <a:off x="228600" y="1500174"/>
            <a:ext cx="8558242" cy="584775"/>
          </a:xfrm>
          <a:prstGeom prst="rect">
            <a:avLst/>
          </a:prstGeom>
        </p:spPr>
        <p:txBody>
          <a:bodyPr wrap="square">
            <a:spAutoFit/>
          </a:bodyPr>
          <a:lstStyle/>
          <a:p>
            <a:r>
              <a:rPr lang="en-IN" sz="3200" b="1" dirty="0">
                <a:solidFill>
                  <a:srgbClr val="C00000"/>
                </a:solidFill>
              </a:rPr>
              <a:t>	 The try statement works as follows.</a:t>
            </a:r>
          </a:p>
        </p:txBody>
      </p:sp>
      <p:sp>
        <p:nvSpPr>
          <p:cNvPr id="7" name="Rectangle 6"/>
          <p:cNvSpPr/>
          <p:nvPr/>
        </p:nvSpPr>
        <p:spPr>
          <a:xfrm>
            <a:off x="838200" y="2428868"/>
            <a:ext cx="7643866" cy="3539430"/>
          </a:xfrm>
          <a:prstGeom prst="rect">
            <a:avLst/>
          </a:prstGeom>
        </p:spPr>
        <p:txBody>
          <a:bodyPr wrap="square">
            <a:spAutoFit/>
          </a:bodyPr>
          <a:lstStyle/>
          <a:p>
            <a:pPr algn="just">
              <a:buFont typeface="Wingdings" pitchFamily="2" charset="2"/>
              <a:buChar char="ü"/>
            </a:pPr>
            <a:r>
              <a:rPr lang="en-IN" sz="3200" b="1" dirty="0"/>
              <a:t>If an exception occurs during execution of the try clause, the rest of the clause is skipped. Then if its type matches the exception named after the except keyword, the except clause is executed, and then execution continues after the try statement.</a:t>
            </a:r>
          </a:p>
        </p:txBody>
      </p:sp>
    </p:spTree>
    <p:extLst>
      <p:ext uri="{BB962C8B-B14F-4D97-AF65-F5344CB8AC3E}">
        <p14:creationId xmlns:p14="http://schemas.microsoft.com/office/powerpoint/2010/main" val="1737172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4480" y="428604"/>
            <a:ext cx="6786610" cy="706475"/>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p>
            <a:pPr marL="0" lvl="2" algn="ctr">
              <a:spcBef>
                <a:spcPct val="0"/>
              </a:spcBef>
            </a:pPr>
            <a:r>
              <a:rPr lang="en-IN" sz="3200" b="1" dirty="0">
                <a:effectLst>
                  <a:outerShdw blurRad="38100" dist="38100" dir="2700000" algn="tl">
                    <a:srgbClr val="000000">
                      <a:alpha val="43137"/>
                    </a:srgbClr>
                  </a:outerShdw>
                </a:effectLst>
              </a:rPr>
              <a:t>Handling</a:t>
            </a:r>
            <a:r>
              <a:rPr lang="en-IN" sz="3200" dirty="0"/>
              <a:t> </a:t>
            </a:r>
            <a:r>
              <a:rPr kumimoji="0" lang="en-US" sz="3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mn-lt"/>
                <a:ea typeface="+mn-ea"/>
                <a:cs typeface="+mn-cs"/>
              </a:rPr>
              <a:t>Exceptions</a:t>
            </a:r>
            <a:endParaRPr lang="en-US" sz="3200" b="1" dirty="0">
              <a:solidFill>
                <a:schemeClr val="bg1"/>
              </a:solidFill>
            </a:endParaRPr>
          </a:p>
        </p:txBody>
      </p:sp>
      <p:sp>
        <p:nvSpPr>
          <p:cNvPr id="6" name="Rectangle 5"/>
          <p:cNvSpPr/>
          <p:nvPr/>
        </p:nvSpPr>
        <p:spPr>
          <a:xfrm>
            <a:off x="381000" y="1500174"/>
            <a:ext cx="8405842" cy="584775"/>
          </a:xfrm>
          <a:prstGeom prst="rect">
            <a:avLst/>
          </a:prstGeom>
        </p:spPr>
        <p:txBody>
          <a:bodyPr wrap="square">
            <a:spAutoFit/>
          </a:bodyPr>
          <a:lstStyle/>
          <a:p>
            <a:r>
              <a:rPr lang="en-IN" sz="3200" b="1" dirty="0">
                <a:solidFill>
                  <a:srgbClr val="C00000"/>
                </a:solidFill>
              </a:rPr>
              <a:t>	 The try statement works as follows.</a:t>
            </a:r>
          </a:p>
        </p:txBody>
      </p:sp>
      <p:sp>
        <p:nvSpPr>
          <p:cNvPr id="7" name="Rectangle 6"/>
          <p:cNvSpPr/>
          <p:nvPr/>
        </p:nvSpPr>
        <p:spPr>
          <a:xfrm>
            <a:off x="928662" y="2286000"/>
            <a:ext cx="7572428" cy="3539430"/>
          </a:xfrm>
          <a:prstGeom prst="rect">
            <a:avLst/>
          </a:prstGeom>
        </p:spPr>
        <p:txBody>
          <a:bodyPr wrap="square">
            <a:spAutoFit/>
          </a:bodyPr>
          <a:lstStyle/>
          <a:p>
            <a:pPr algn="just">
              <a:buFont typeface="Wingdings" pitchFamily="2" charset="2"/>
              <a:buChar char="ü"/>
            </a:pPr>
            <a:r>
              <a:rPr lang="en-IN" sz="3200" b="1" dirty="0"/>
              <a:t>If an exception occurs which does not match the exception named in the except clause, it is passed on to outer try statements; if no handler is found, it is an unhandled exception and execution stops with a message as shown above.</a:t>
            </a:r>
          </a:p>
        </p:txBody>
      </p:sp>
    </p:spTree>
    <p:extLst>
      <p:ext uri="{BB962C8B-B14F-4D97-AF65-F5344CB8AC3E}">
        <p14:creationId xmlns:p14="http://schemas.microsoft.com/office/powerpoint/2010/main" val="39427216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85918" y="3429000"/>
            <a:ext cx="6786610" cy="706475"/>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85000" lnSpcReduction="10000"/>
          </a:bodyPr>
          <a:lstStyle/>
          <a:p>
            <a:r>
              <a:rPr lang="en-IN" sz="3200" b="1" dirty="0">
                <a:solidFill>
                  <a:schemeClr val="bg1"/>
                </a:solidFill>
                <a:effectLst>
                  <a:outerShdw blurRad="38100" dist="38100" dir="2700000" algn="tl">
                    <a:srgbClr val="000000">
                      <a:alpha val="43137"/>
                    </a:srgbClr>
                  </a:outerShdw>
                </a:effectLst>
              </a:rPr>
              <a:t>The </a:t>
            </a:r>
            <a:r>
              <a:rPr lang="en-IN" sz="3200" b="1" i="1" dirty="0">
                <a:solidFill>
                  <a:schemeClr val="bg1"/>
                </a:solidFill>
                <a:effectLst>
                  <a:outerShdw blurRad="38100" dist="38100" dir="2700000" algn="tl">
                    <a:srgbClr val="000000">
                      <a:alpha val="43137"/>
                    </a:srgbClr>
                  </a:outerShdw>
                </a:effectLst>
              </a:rPr>
              <a:t>except</a:t>
            </a:r>
            <a:r>
              <a:rPr lang="en-IN" sz="3200" b="1" dirty="0">
                <a:solidFill>
                  <a:schemeClr val="bg1"/>
                </a:solidFill>
                <a:effectLst>
                  <a:outerShdw blurRad="38100" dist="38100" dir="2700000" algn="tl">
                    <a:srgbClr val="000000">
                      <a:alpha val="43137"/>
                    </a:srgbClr>
                  </a:outerShdw>
                </a:effectLst>
              </a:rPr>
              <a:t> Clause with No Exceptions</a:t>
            </a:r>
          </a:p>
        </p:txBody>
      </p:sp>
    </p:spTree>
    <p:extLst>
      <p:ext uri="{BB962C8B-B14F-4D97-AF65-F5344CB8AC3E}">
        <p14:creationId xmlns:p14="http://schemas.microsoft.com/office/powerpoint/2010/main" val="1169718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C961E744-AECE-9740-E612-837C3CF83571}"/>
              </a:ext>
            </a:extLst>
          </p:cNvPr>
          <p:cNvSpPr>
            <a:spLocks noGrp="1" noChangeArrowheads="1"/>
          </p:cNvSpPr>
          <p:nvPr>
            <p:ph type="title" idx="4294967295"/>
          </p:nvPr>
        </p:nvSpPr>
        <p:spPr/>
        <p:txBody>
          <a:bodyPr/>
          <a:lstStyle/>
          <a:p>
            <a:r>
              <a:rPr lang="en-US" altLang="en-US"/>
              <a:t>"Implicit" Parameter (</a:t>
            </a:r>
            <a:r>
              <a:rPr lang="en-US" altLang="en-US">
                <a:latin typeface="Courier New" panose="02070309020205020404" pitchFamily="49" charset="0"/>
              </a:rPr>
              <a:t>self</a:t>
            </a:r>
            <a:r>
              <a:rPr lang="en-US" altLang="en-US"/>
              <a:t>)</a:t>
            </a:r>
          </a:p>
        </p:txBody>
      </p:sp>
      <p:sp>
        <p:nvSpPr>
          <p:cNvPr id="110595" name="Rectangle 3">
            <a:extLst>
              <a:ext uri="{FF2B5EF4-FFF2-40B4-BE49-F238E27FC236}">
                <a16:creationId xmlns:a16="http://schemas.microsoft.com/office/drawing/2014/main" id="{CEAE0AFE-D181-0E11-A7C2-542FA09741B9}"/>
              </a:ext>
            </a:extLst>
          </p:cNvPr>
          <p:cNvSpPr>
            <a:spLocks noGrp="1" noChangeArrowheads="1"/>
          </p:cNvSpPr>
          <p:nvPr>
            <p:ph type="body" idx="4294967295"/>
          </p:nvPr>
        </p:nvSpPr>
        <p:spPr/>
        <p:txBody>
          <a:bodyPr/>
          <a:lstStyle/>
          <a:p>
            <a:pPr>
              <a:lnSpc>
                <a:spcPct val="90000"/>
              </a:lnSpc>
            </a:pPr>
            <a:r>
              <a:rPr lang="en-US" altLang="en-US"/>
              <a:t>Java: </a:t>
            </a:r>
            <a:r>
              <a:rPr lang="en-US" altLang="en-US">
                <a:latin typeface="Courier New" panose="02070309020205020404" pitchFamily="49" charset="0"/>
              </a:rPr>
              <a:t>this</a:t>
            </a:r>
            <a:r>
              <a:rPr lang="en-US" altLang="en-US"/>
              <a:t>, implicit</a:t>
            </a:r>
          </a:p>
          <a:p>
            <a:pPr lvl="1">
              <a:lnSpc>
                <a:spcPct val="80000"/>
              </a:lnSpc>
              <a:buFontTx/>
              <a:buNone/>
            </a:pPr>
            <a:r>
              <a:rPr lang="en-US" altLang="en-US" sz="2100">
                <a:latin typeface="Courier New" panose="02070309020205020404" pitchFamily="49" charset="0"/>
              </a:rPr>
              <a:t>	public void translate(int dx, int dy) {</a:t>
            </a:r>
          </a:p>
          <a:p>
            <a:pPr lvl="1">
              <a:lnSpc>
                <a:spcPct val="80000"/>
              </a:lnSpc>
              <a:buFontTx/>
              <a:buNone/>
            </a:pPr>
            <a:r>
              <a:rPr lang="en-US" altLang="en-US" sz="2100">
                <a:latin typeface="Courier New" panose="02070309020205020404" pitchFamily="49" charset="0"/>
              </a:rPr>
              <a:t>	    x += dx;      </a:t>
            </a:r>
            <a:r>
              <a:rPr lang="en-US" altLang="en-US" sz="2100" b="1">
                <a:solidFill>
                  <a:srgbClr val="008000"/>
                </a:solidFill>
                <a:latin typeface="Courier New" panose="02070309020205020404" pitchFamily="49" charset="0"/>
              </a:rPr>
              <a:t>// this.x += dx;</a:t>
            </a:r>
          </a:p>
          <a:p>
            <a:pPr lvl="1">
              <a:lnSpc>
                <a:spcPct val="80000"/>
              </a:lnSpc>
              <a:buFontTx/>
              <a:buNone/>
            </a:pPr>
            <a:r>
              <a:rPr lang="en-US" altLang="en-US" sz="2100">
                <a:latin typeface="Courier New" panose="02070309020205020404" pitchFamily="49" charset="0"/>
              </a:rPr>
              <a:t>	    y += dy;      </a:t>
            </a:r>
            <a:r>
              <a:rPr lang="en-US" altLang="en-US" sz="2100" b="1">
                <a:solidFill>
                  <a:srgbClr val="008000"/>
                </a:solidFill>
                <a:latin typeface="Courier New" panose="02070309020205020404" pitchFamily="49" charset="0"/>
              </a:rPr>
              <a:t>// this.y += dy;</a:t>
            </a:r>
          </a:p>
          <a:p>
            <a:pPr lvl="1">
              <a:lnSpc>
                <a:spcPct val="80000"/>
              </a:lnSpc>
              <a:buFontTx/>
              <a:buNone/>
            </a:pPr>
            <a:r>
              <a:rPr lang="en-US" altLang="en-US" sz="2100">
                <a:latin typeface="Courier New" panose="02070309020205020404" pitchFamily="49" charset="0"/>
              </a:rPr>
              <a:t>	}</a:t>
            </a:r>
          </a:p>
          <a:p>
            <a:pPr lvl="1">
              <a:lnSpc>
                <a:spcPct val="80000"/>
              </a:lnSpc>
              <a:buFontTx/>
              <a:buNone/>
            </a:pPr>
            <a:endParaRPr lang="en-US" altLang="en-US"/>
          </a:p>
          <a:p>
            <a:pPr>
              <a:lnSpc>
                <a:spcPct val="90000"/>
              </a:lnSpc>
            </a:pPr>
            <a:r>
              <a:rPr lang="en-US" altLang="en-US"/>
              <a:t>Python: </a:t>
            </a:r>
            <a:r>
              <a:rPr lang="en-US" altLang="en-US">
                <a:latin typeface="Courier New" panose="02070309020205020404" pitchFamily="49" charset="0"/>
              </a:rPr>
              <a:t>self</a:t>
            </a:r>
            <a:r>
              <a:rPr lang="en-US" altLang="en-US"/>
              <a:t>, explicit</a:t>
            </a:r>
            <a:endParaRPr lang="en-US" altLang="en-US">
              <a:latin typeface="Courier New" panose="02070309020205020404" pitchFamily="49" charset="0"/>
            </a:endParaRPr>
          </a:p>
          <a:p>
            <a:pPr lvl="1">
              <a:lnSpc>
                <a:spcPct val="80000"/>
              </a:lnSpc>
              <a:buFontTx/>
              <a:buNone/>
            </a:pPr>
            <a:r>
              <a:rPr lang="en-US" altLang="en-US" sz="2100">
                <a:latin typeface="Courier New" panose="02070309020205020404" pitchFamily="49" charset="0"/>
              </a:rPr>
              <a:t>	def translate(</a:t>
            </a:r>
            <a:r>
              <a:rPr lang="en-US" altLang="en-US" sz="2100" b="1">
                <a:latin typeface="Courier New" panose="02070309020205020404" pitchFamily="49" charset="0"/>
              </a:rPr>
              <a:t>self</a:t>
            </a:r>
            <a:r>
              <a:rPr lang="en-US" altLang="en-US" sz="2100">
                <a:latin typeface="Courier New" panose="02070309020205020404" pitchFamily="49" charset="0"/>
              </a:rPr>
              <a:t>, dx, dy):</a:t>
            </a:r>
          </a:p>
          <a:p>
            <a:pPr lvl="1">
              <a:lnSpc>
                <a:spcPct val="80000"/>
              </a:lnSpc>
              <a:buFontTx/>
              <a:buNone/>
            </a:pPr>
            <a:r>
              <a:rPr lang="en-US" altLang="en-US" sz="2100">
                <a:latin typeface="Courier New" panose="02070309020205020404" pitchFamily="49" charset="0"/>
              </a:rPr>
              <a:t>	    </a:t>
            </a:r>
            <a:r>
              <a:rPr lang="en-US" altLang="en-US" sz="2100" b="1">
                <a:latin typeface="Courier New" panose="02070309020205020404" pitchFamily="49" charset="0"/>
              </a:rPr>
              <a:t>self.x</a:t>
            </a:r>
            <a:r>
              <a:rPr lang="en-US" altLang="en-US" sz="2100">
                <a:latin typeface="Courier New" panose="02070309020205020404" pitchFamily="49" charset="0"/>
              </a:rPr>
              <a:t> += dx</a:t>
            </a:r>
          </a:p>
          <a:p>
            <a:pPr lvl="1">
              <a:lnSpc>
                <a:spcPct val="80000"/>
              </a:lnSpc>
              <a:buFontTx/>
              <a:buNone/>
            </a:pPr>
            <a:r>
              <a:rPr lang="en-US" altLang="en-US" sz="2100">
                <a:latin typeface="Courier New" panose="02070309020205020404" pitchFamily="49" charset="0"/>
              </a:rPr>
              <a:t>	    </a:t>
            </a:r>
            <a:r>
              <a:rPr lang="en-US" altLang="en-US" sz="2100" b="1">
                <a:latin typeface="Courier New" panose="02070309020205020404" pitchFamily="49" charset="0"/>
              </a:rPr>
              <a:t>self.y</a:t>
            </a:r>
            <a:r>
              <a:rPr lang="en-US" altLang="en-US" sz="2100">
                <a:latin typeface="Courier New" panose="02070309020205020404" pitchFamily="49" charset="0"/>
              </a:rPr>
              <a:t> += dy</a:t>
            </a:r>
          </a:p>
          <a:p>
            <a:pPr lvl="1">
              <a:lnSpc>
                <a:spcPct val="80000"/>
              </a:lnSpc>
              <a:buFontTx/>
              <a:buNone/>
            </a:pPr>
            <a:endParaRPr lang="en-US" altLang="en-US" sz="2100">
              <a:latin typeface="Courier New" panose="02070309020205020404" pitchFamily="49" charset="0"/>
            </a:endParaRPr>
          </a:p>
          <a:p>
            <a:pPr lvl="1">
              <a:lnSpc>
                <a:spcPct val="80000"/>
              </a:lnSpc>
              <a:buFontTx/>
              <a:buNone/>
            </a:pPr>
            <a:endParaRPr lang="en-US" altLang="en-US" sz="2100">
              <a:latin typeface="Courier New" panose="02070309020205020404" pitchFamily="49" charset="0"/>
            </a:endParaRPr>
          </a:p>
          <a:p>
            <a:pPr lvl="1"/>
            <a:r>
              <a:rPr lang="en-US" altLang="en-US"/>
              <a:t>Exercise: Write </a:t>
            </a:r>
            <a:r>
              <a:rPr lang="en-US" altLang="en-US">
                <a:latin typeface="Courier New" panose="02070309020205020404" pitchFamily="49" charset="0"/>
              </a:rPr>
              <a:t>distance</a:t>
            </a:r>
            <a:r>
              <a:rPr lang="en-US" altLang="en-US"/>
              <a:t>, </a:t>
            </a:r>
            <a:r>
              <a:rPr lang="en-US" altLang="en-US">
                <a:latin typeface="Courier New" panose="02070309020205020404" pitchFamily="49" charset="0"/>
              </a:rPr>
              <a:t>set_location</a:t>
            </a:r>
            <a:r>
              <a:rPr lang="en-US" altLang="en-US"/>
              <a:t>, and </a:t>
            </a:r>
            <a:r>
              <a:rPr lang="en-US" altLang="en-US">
                <a:latin typeface="Courier New" panose="02070309020205020404" pitchFamily="49" charset="0"/>
              </a:rPr>
              <a:t>distance_from_origin</a:t>
            </a:r>
            <a:r>
              <a:rPr lang="en-US" altLang="en-US"/>
              <a:t> methods.</a:t>
            </a:r>
            <a:endParaRPr lang="en-US" altLang="en-US" sz="2100">
              <a:latin typeface="Courier New" panose="02070309020205020404" pitchFamily="49" charset="0"/>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4480" y="357166"/>
            <a:ext cx="6786610" cy="706475"/>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85000" lnSpcReduction="10000"/>
          </a:bodyPr>
          <a:lstStyle/>
          <a:p>
            <a:r>
              <a:rPr lang="en-IN" sz="3200" b="1" dirty="0">
                <a:solidFill>
                  <a:schemeClr val="bg1"/>
                </a:solidFill>
                <a:effectLst>
                  <a:outerShdw blurRad="38100" dist="38100" dir="2700000" algn="tl">
                    <a:srgbClr val="000000">
                      <a:alpha val="43137"/>
                    </a:srgbClr>
                  </a:outerShdw>
                </a:effectLst>
              </a:rPr>
              <a:t>The </a:t>
            </a:r>
            <a:r>
              <a:rPr lang="en-IN" sz="3200" b="1" i="1" dirty="0">
                <a:solidFill>
                  <a:schemeClr val="bg1"/>
                </a:solidFill>
                <a:effectLst>
                  <a:outerShdw blurRad="38100" dist="38100" dir="2700000" algn="tl">
                    <a:srgbClr val="000000">
                      <a:alpha val="43137"/>
                    </a:srgbClr>
                  </a:outerShdw>
                </a:effectLst>
              </a:rPr>
              <a:t>except</a:t>
            </a:r>
            <a:r>
              <a:rPr lang="en-IN" sz="3200" b="1" dirty="0">
                <a:solidFill>
                  <a:schemeClr val="bg1"/>
                </a:solidFill>
                <a:effectLst>
                  <a:outerShdw blurRad="38100" dist="38100" dir="2700000" algn="tl">
                    <a:srgbClr val="000000">
                      <a:alpha val="43137"/>
                    </a:srgbClr>
                  </a:outerShdw>
                </a:effectLst>
              </a:rPr>
              <a:t> Clause with No Exceptions</a:t>
            </a:r>
          </a:p>
        </p:txBody>
      </p:sp>
      <p:sp>
        <p:nvSpPr>
          <p:cNvPr id="3" name="Rectangle 2"/>
          <p:cNvSpPr/>
          <p:nvPr/>
        </p:nvSpPr>
        <p:spPr>
          <a:xfrm>
            <a:off x="152400" y="1214422"/>
            <a:ext cx="8634442" cy="5016758"/>
          </a:xfrm>
          <a:prstGeom prst="rect">
            <a:avLst/>
          </a:prstGeom>
        </p:spPr>
        <p:txBody>
          <a:bodyPr wrap="square">
            <a:spAutoFit/>
          </a:bodyPr>
          <a:lstStyle/>
          <a:p>
            <a:pPr algn="just"/>
            <a:r>
              <a:rPr lang="en-IN" sz="3200" b="1" dirty="0">
                <a:solidFill>
                  <a:srgbClr val="FFFF00"/>
                </a:solidFill>
                <a:effectLst>
                  <a:outerShdw blurRad="38100" dist="38100" dir="2700000" algn="tl">
                    <a:srgbClr val="000000">
                      <a:alpha val="43137"/>
                    </a:srgbClr>
                  </a:outerShdw>
                </a:effectLst>
              </a:rPr>
              <a:t>	</a:t>
            </a:r>
            <a:r>
              <a:rPr lang="en-IN" sz="3200" b="1" dirty="0">
                <a:solidFill>
                  <a:srgbClr val="C00000"/>
                </a:solidFill>
              </a:rPr>
              <a:t>You can also use the except statement with no exceptions defined as follows:</a:t>
            </a:r>
          </a:p>
          <a:p>
            <a:pPr algn="just"/>
            <a:r>
              <a:rPr lang="en-IN" sz="3200" b="1" dirty="0">
                <a:solidFill>
                  <a:srgbClr val="FFFF00"/>
                </a:solidFill>
                <a:effectLst>
                  <a:outerShdw blurRad="38100" dist="38100" dir="2700000" algn="tl">
                    <a:srgbClr val="000000">
                      <a:alpha val="43137"/>
                    </a:srgbClr>
                  </a:outerShdw>
                </a:effectLst>
              </a:rPr>
              <a:t>    </a:t>
            </a:r>
            <a:r>
              <a:rPr lang="en-IN" sz="3200" b="1" dirty="0">
                <a:solidFill>
                  <a:srgbClr val="C00000"/>
                </a:solidFill>
              </a:rPr>
              <a:t>try: </a:t>
            </a:r>
          </a:p>
          <a:p>
            <a:pPr algn="just"/>
            <a:r>
              <a:rPr lang="en-IN" sz="3200" b="1" dirty="0">
                <a:solidFill>
                  <a:schemeClr val="bg1"/>
                </a:solidFill>
                <a:effectLst>
                  <a:outerShdw blurRad="38100" dist="38100" dir="2700000" algn="tl">
                    <a:srgbClr val="000000">
                      <a:alpha val="43137"/>
                    </a:srgbClr>
                  </a:outerShdw>
                </a:effectLst>
              </a:rPr>
              <a:t>	</a:t>
            </a:r>
            <a:r>
              <a:rPr lang="en-IN" sz="3200" b="1" dirty="0"/>
              <a:t>You do your operations here; </a:t>
            </a:r>
          </a:p>
          <a:p>
            <a:pPr algn="just"/>
            <a:r>
              <a:rPr lang="en-IN" sz="3200" b="1" dirty="0">
                <a:solidFill>
                  <a:srgbClr val="FFFF00"/>
                </a:solidFill>
                <a:effectLst>
                  <a:outerShdw blurRad="38100" dist="38100" dir="2700000" algn="tl">
                    <a:srgbClr val="000000">
                      <a:alpha val="43137"/>
                    </a:srgbClr>
                  </a:outerShdw>
                </a:effectLst>
              </a:rPr>
              <a:t>    </a:t>
            </a:r>
            <a:r>
              <a:rPr lang="en-IN" sz="3200" b="1" dirty="0">
                <a:solidFill>
                  <a:srgbClr val="C00000"/>
                </a:solidFill>
              </a:rPr>
              <a:t>except: </a:t>
            </a:r>
          </a:p>
          <a:p>
            <a:pPr algn="just"/>
            <a:r>
              <a:rPr lang="en-IN" sz="3200" b="1" dirty="0">
                <a:solidFill>
                  <a:schemeClr val="bg1"/>
                </a:solidFill>
                <a:effectLst>
                  <a:outerShdw blurRad="38100" dist="38100" dir="2700000" algn="tl">
                    <a:srgbClr val="000000">
                      <a:alpha val="43137"/>
                    </a:srgbClr>
                  </a:outerShdw>
                </a:effectLst>
              </a:rPr>
              <a:t>	</a:t>
            </a:r>
            <a:r>
              <a:rPr lang="en-IN" sz="3200" b="1" dirty="0"/>
              <a:t>If there is any exception, then 	execute this block…..</a:t>
            </a:r>
          </a:p>
          <a:p>
            <a:pPr algn="just"/>
            <a:r>
              <a:rPr lang="en-IN" sz="3200" b="1" dirty="0">
                <a:solidFill>
                  <a:srgbClr val="C00000"/>
                </a:solidFill>
              </a:rPr>
              <a:t>    else: </a:t>
            </a:r>
          </a:p>
          <a:p>
            <a:pPr algn="just"/>
            <a:r>
              <a:rPr lang="en-IN" sz="3200" b="1" dirty="0">
                <a:solidFill>
                  <a:schemeClr val="bg1"/>
                </a:solidFill>
                <a:effectLst>
                  <a:outerShdw blurRad="38100" dist="38100" dir="2700000" algn="tl">
                    <a:srgbClr val="000000">
                      <a:alpha val="43137"/>
                    </a:srgbClr>
                  </a:outerShdw>
                </a:effectLst>
              </a:rPr>
              <a:t>	</a:t>
            </a:r>
            <a:r>
              <a:rPr lang="en-IN" sz="3200" b="1" dirty="0"/>
              <a:t>If there is no exception then execute 	this block.                                    </a:t>
            </a:r>
            <a:r>
              <a:rPr lang="en-IN" sz="3200" b="1" dirty="0">
                <a:solidFill>
                  <a:srgbClr val="C00000"/>
                </a:solidFill>
              </a:rPr>
              <a:t>Contd..</a:t>
            </a:r>
          </a:p>
        </p:txBody>
      </p:sp>
    </p:spTree>
    <p:extLst>
      <p:ext uri="{BB962C8B-B14F-4D97-AF65-F5344CB8AC3E}">
        <p14:creationId xmlns:p14="http://schemas.microsoft.com/office/powerpoint/2010/main" val="24624630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4480" y="357166"/>
            <a:ext cx="6786610" cy="706475"/>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85000" lnSpcReduction="10000"/>
          </a:bodyPr>
          <a:lstStyle/>
          <a:p>
            <a:r>
              <a:rPr lang="en-IN" sz="3200" b="1" dirty="0">
                <a:solidFill>
                  <a:schemeClr val="bg1"/>
                </a:solidFill>
                <a:effectLst>
                  <a:outerShdw blurRad="38100" dist="38100" dir="2700000" algn="tl">
                    <a:srgbClr val="000000">
                      <a:alpha val="43137"/>
                    </a:srgbClr>
                  </a:outerShdw>
                </a:effectLst>
              </a:rPr>
              <a:t>The </a:t>
            </a:r>
            <a:r>
              <a:rPr lang="en-IN" sz="3200" b="1" i="1" dirty="0">
                <a:solidFill>
                  <a:schemeClr val="bg1"/>
                </a:solidFill>
                <a:effectLst>
                  <a:outerShdw blurRad="38100" dist="38100" dir="2700000" algn="tl">
                    <a:srgbClr val="000000">
                      <a:alpha val="43137"/>
                    </a:srgbClr>
                  </a:outerShdw>
                </a:effectLst>
              </a:rPr>
              <a:t>except</a:t>
            </a:r>
            <a:r>
              <a:rPr lang="en-IN" sz="3200" b="1" dirty="0">
                <a:solidFill>
                  <a:schemeClr val="bg1"/>
                </a:solidFill>
                <a:effectLst>
                  <a:outerShdw blurRad="38100" dist="38100" dir="2700000" algn="tl">
                    <a:srgbClr val="000000">
                      <a:alpha val="43137"/>
                    </a:srgbClr>
                  </a:outerShdw>
                </a:effectLst>
              </a:rPr>
              <a:t> Clause with No Exceptions</a:t>
            </a:r>
          </a:p>
        </p:txBody>
      </p:sp>
      <p:sp>
        <p:nvSpPr>
          <p:cNvPr id="3" name="Rectangle 2"/>
          <p:cNvSpPr/>
          <p:nvPr/>
        </p:nvSpPr>
        <p:spPr>
          <a:xfrm>
            <a:off x="914400" y="1447800"/>
            <a:ext cx="7429552" cy="4524315"/>
          </a:xfrm>
          <a:prstGeom prst="rect">
            <a:avLst/>
          </a:prstGeom>
        </p:spPr>
        <p:txBody>
          <a:bodyPr wrap="square">
            <a:spAutoFit/>
          </a:bodyPr>
          <a:lstStyle/>
          <a:p>
            <a:pPr algn="just"/>
            <a:r>
              <a:rPr lang="en-IN" sz="3200" b="1" dirty="0">
                <a:solidFill>
                  <a:srgbClr val="FFFF00"/>
                </a:solidFill>
                <a:effectLst>
                  <a:outerShdw blurRad="38100" dist="38100" dir="2700000" algn="tl">
                    <a:srgbClr val="000000">
                      <a:alpha val="43137"/>
                    </a:srgbClr>
                  </a:outerShdw>
                </a:effectLst>
              </a:rPr>
              <a:t>	</a:t>
            </a:r>
            <a:r>
              <a:rPr lang="en-IN" sz="3200" dirty="0"/>
              <a:t> </a:t>
            </a:r>
            <a:r>
              <a:rPr lang="en-IN" sz="3200" b="1" dirty="0"/>
              <a:t>This kind of a</a:t>
            </a:r>
            <a:r>
              <a:rPr lang="en-IN" sz="3200" b="1" dirty="0">
                <a:solidFill>
                  <a:schemeClr val="bg1"/>
                </a:solidFill>
                <a:effectLst>
                  <a:outerShdw blurRad="38100" dist="38100" dir="2700000" algn="tl">
                    <a:srgbClr val="000000">
                      <a:alpha val="43137"/>
                    </a:srgbClr>
                  </a:outerShdw>
                </a:effectLst>
              </a:rPr>
              <a:t> </a:t>
            </a:r>
            <a:r>
              <a:rPr lang="en-IN" sz="3200" b="1" dirty="0">
                <a:solidFill>
                  <a:srgbClr val="C00000"/>
                </a:solidFill>
              </a:rPr>
              <a:t>try-except </a:t>
            </a:r>
            <a:r>
              <a:rPr lang="en-IN" sz="3200" b="1" dirty="0"/>
              <a:t>statement catches all the exceptions that occur. Using this kind of try-except statement is </a:t>
            </a:r>
            <a:r>
              <a:rPr lang="en-IN" sz="3200" b="1" dirty="0">
                <a:solidFill>
                  <a:srgbClr val="C00000"/>
                </a:solidFill>
              </a:rPr>
              <a:t>not considered a good programming practice</a:t>
            </a:r>
            <a:r>
              <a:rPr lang="en-IN" sz="3200" b="1" dirty="0">
                <a:solidFill>
                  <a:schemeClr val="bg1"/>
                </a:solidFill>
                <a:effectLst>
                  <a:outerShdw blurRad="38100" dist="38100" dir="2700000" algn="tl">
                    <a:srgbClr val="000000">
                      <a:alpha val="43137"/>
                    </a:srgbClr>
                  </a:outerShdw>
                </a:effectLst>
              </a:rPr>
              <a:t> </a:t>
            </a:r>
            <a:r>
              <a:rPr lang="en-IN" sz="3200" b="1" dirty="0"/>
              <a:t>though, because it catches all exceptions but does not make the programmer identify the root cause of the problem that may occur.</a:t>
            </a:r>
          </a:p>
        </p:txBody>
      </p:sp>
    </p:spTree>
    <p:extLst>
      <p:ext uri="{BB962C8B-B14F-4D97-AF65-F5344CB8AC3E}">
        <p14:creationId xmlns:p14="http://schemas.microsoft.com/office/powerpoint/2010/main" val="41288466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85918" y="3143248"/>
            <a:ext cx="6786610" cy="706475"/>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Examples</a:t>
            </a:r>
          </a:p>
        </p:txBody>
      </p:sp>
    </p:spTree>
    <p:extLst>
      <p:ext uri="{BB962C8B-B14F-4D97-AF65-F5344CB8AC3E}">
        <p14:creationId xmlns:p14="http://schemas.microsoft.com/office/powerpoint/2010/main" val="3343492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4480" y="357166"/>
            <a:ext cx="6786610" cy="706475"/>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Example</a:t>
            </a:r>
          </a:p>
        </p:txBody>
      </p:sp>
      <p:pic>
        <p:nvPicPr>
          <p:cNvPr id="1026" name="Picture 2"/>
          <p:cNvPicPr>
            <a:picLocks noChangeAspect="1" noChangeArrowheads="1"/>
          </p:cNvPicPr>
          <p:nvPr/>
        </p:nvPicPr>
        <p:blipFill>
          <a:blip r:embed="rId2" cstate="print"/>
          <a:srcRect l="46669" t="16602" r="16544" b="49219"/>
          <a:stretch>
            <a:fillRect/>
          </a:stretch>
        </p:blipFill>
        <p:spPr bwMode="auto">
          <a:xfrm>
            <a:off x="1285852" y="1785926"/>
            <a:ext cx="6974390" cy="3643338"/>
          </a:xfrm>
          <a:prstGeom prst="rect">
            <a:avLst/>
          </a:prstGeom>
          <a:noFill/>
          <a:ln w="9525">
            <a:noFill/>
            <a:miter lim="800000"/>
            <a:headEnd/>
            <a:tailEnd/>
          </a:ln>
          <a:effectLst/>
        </p:spPr>
      </p:pic>
    </p:spTree>
    <p:extLst>
      <p:ext uri="{BB962C8B-B14F-4D97-AF65-F5344CB8AC3E}">
        <p14:creationId xmlns:p14="http://schemas.microsoft.com/office/powerpoint/2010/main" val="25953295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4480" y="357166"/>
            <a:ext cx="6786610" cy="706475"/>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Example</a:t>
            </a:r>
          </a:p>
        </p:txBody>
      </p:sp>
      <p:pic>
        <p:nvPicPr>
          <p:cNvPr id="6" name="Picture 5">
            <a:extLst>
              <a:ext uri="{FF2B5EF4-FFF2-40B4-BE49-F238E27FC236}">
                <a16:creationId xmlns:a16="http://schemas.microsoft.com/office/drawing/2014/main" id="{17BA7D4D-5E5B-7087-A7AB-CD37F6965440}"/>
              </a:ext>
            </a:extLst>
          </p:cNvPr>
          <p:cNvPicPr>
            <a:picLocks noChangeAspect="1"/>
          </p:cNvPicPr>
          <p:nvPr/>
        </p:nvPicPr>
        <p:blipFill>
          <a:blip r:embed="rId2"/>
          <a:stretch>
            <a:fillRect/>
          </a:stretch>
        </p:blipFill>
        <p:spPr>
          <a:xfrm>
            <a:off x="3417097" y="4663986"/>
            <a:ext cx="3381375" cy="1104900"/>
          </a:xfrm>
          <a:prstGeom prst="rect">
            <a:avLst/>
          </a:prstGeom>
        </p:spPr>
      </p:pic>
      <p:pic>
        <p:nvPicPr>
          <p:cNvPr id="8" name="Picture 7">
            <a:extLst>
              <a:ext uri="{FF2B5EF4-FFF2-40B4-BE49-F238E27FC236}">
                <a16:creationId xmlns:a16="http://schemas.microsoft.com/office/drawing/2014/main" id="{437D76BF-E298-A03A-EF29-08E27F001E13}"/>
              </a:ext>
            </a:extLst>
          </p:cNvPr>
          <p:cNvPicPr>
            <a:picLocks noChangeAspect="1"/>
          </p:cNvPicPr>
          <p:nvPr/>
        </p:nvPicPr>
        <p:blipFill>
          <a:blip r:embed="rId3"/>
          <a:stretch>
            <a:fillRect/>
          </a:stretch>
        </p:blipFill>
        <p:spPr>
          <a:xfrm>
            <a:off x="1488285" y="1556792"/>
            <a:ext cx="7239000" cy="2600325"/>
          </a:xfrm>
          <a:prstGeom prst="rect">
            <a:avLst/>
          </a:prstGeom>
        </p:spPr>
      </p:pic>
    </p:spTree>
    <p:extLst>
      <p:ext uri="{BB962C8B-B14F-4D97-AF65-F5344CB8AC3E}">
        <p14:creationId xmlns:p14="http://schemas.microsoft.com/office/powerpoint/2010/main" val="37303953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4480" y="357166"/>
            <a:ext cx="6786610" cy="706475"/>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p>
            <a:r>
              <a:rPr lang="en-IN" sz="3200" b="1" dirty="0">
                <a:solidFill>
                  <a:schemeClr val="bg1"/>
                </a:solidFill>
                <a:effectLst>
                  <a:outerShdw blurRad="38100" dist="38100" dir="2700000" algn="tl">
                    <a:srgbClr val="000000">
                      <a:alpha val="43137"/>
                    </a:srgbClr>
                  </a:outerShdw>
                </a:effectLst>
              </a:rPr>
              <a:t>Catching Specific Exception</a:t>
            </a:r>
          </a:p>
        </p:txBody>
      </p:sp>
      <p:sp>
        <p:nvSpPr>
          <p:cNvPr id="3" name="Rectangle 2"/>
          <p:cNvSpPr/>
          <p:nvPr/>
        </p:nvSpPr>
        <p:spPr>
          <a:xfrm>
            <a:off x="990600" y="1524000"/>
            <a:ext cx="7429552" cy="2739211"/>
          </a:xfrm>
          <a:prstGeom prst="rect">
            <a:avLst/>
          </a:prstGeom>
        </p:spPr>
        <p:txBody>
          <a:bodyPr wrap="square">
            <a:spAutoFit/>
          </a:bodyPr>
          <a:lstStyle/>
          <a:p>
            <a:pPr algn="just"/>
            <a:r>
              <a:rPr lang="en-IN" sz="3200" b="1" dirty="0"/>
              <a:t>	</a:t>
            </a:r>
            <a:r>
              <a:rPr lang="en-US" sz="2800" b="1" dirty="0"/>
              <a:t>A try statement can have more than one except clause, to specify handlers for different exceptions. Please note that at most one handler will be executed.</a:t>
            </a:r>
          </a:p>
          <a:p>
            <a:pPr algn="just"/>
            <a:endParaRPr lang="en-US" sz="2800" b="1" dirty="0"/>
          </a:p>
          <a:p>
            <a:pPr algn="just"/>
            <a:endParaRPr lang="en-IN" sz="2800" b="1" dirty="0"/>
          </a:p>
        </p:txBody>
      </p:sp>
      <p:sp>
        <p:nvSpPr>
          <p:cNvPr id="2" name="Rectangle 1">
            <a:extLst>
              <a:ext uri="{FF2B5EF4-FFF2-40B4-BE49-F238E27FC236}">
                <a16:creationId xmlns:a16="http://schemas.microsoft.com/office/drawing/2014/main" id="{AC200139-28FA-2F00-AC39-9CC609362D77}"/>
              </a:ext>
            </a:extLst>
          </p:cNvPr>
          <p:cNvSpPr>
            <a:spLocks noChangeArrowheads="1"/>
          </p:cNvSpPr>
          <p:nvPr/>
        </p:nvSpPr>
        <p:spPr bwMode="auto">
          <a:xfrm>
            <a:off x="2483767" y="3810000"/>
            <a:ext cx="4687319" cy="2280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Consolas" panose="020B0609020204030204" pitchFamily="49" charset="0"/>
              </a:rPr>
              <a:t>try: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latin typeface="Consolas" panose="020B0609020204030204" pitchFamily="49" charset="0"/>
              </a:rPr>
              <a:t>	</a:t>
            </a:r>
            <a:r>
              <a:rPr kumimoji="0" lang="en-US" altLang="en-US" sz="2400" b="1" i="0" u="none" strike="noStrike" cap="none" normalizeH="0" baseline="0" dirty="0">
                <a:ln>
                  <a:noFill/>
                </a:ln>
                <a:effectLst/>
                <a:latin typeface="Consolas" panose="020B0609020204030204" pitchFamily="49" charset="0"/>
              </a:rPr>
              <a:t># statement(s)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Consolas" panose="020B0609020204030204" pitchFamily="49" charset="0"/>
              </a:rPr>
              <a:t>except </a:t>
            </a:r>
            <a:r>
              <a:rPr kumimoji="0" lang="en-US" altLang="en-US" sz="2400" b="1" i="0" u="none" strike="noStrike" cap="none" normalizeH="0" baseline="0" dirty="0" err="1">
                <a:ln>
                  <a:noFill/>
                </a:ln>
                <a:effectLst/>
                <a:latin typeface="Consolas" panose="020B0609020204030204" pitchFamily="49" charset="0"/>
              </a:rPr>
              <a:t>IndexError</a:t>
            </a:r>
            <a:r>
              <a:rPr kumimoji="0" lang="en-US" altLang="en-US" sz="240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latin typeface="Consolas" panose="020B0609020204030204" pitchFamily="49" charset="0"/>
              </a:rPr>
              <a:t>	</a:t>
            </a:r>
            <a:r>
              <a:rPr kumimoji="0" lang="en-US" altLang="en-US" sz="2400" b="1" i="0" u="none" strike="noStrike" cap="none" normalizeH="0" baseline="0" dirty="0">
                <a:ln>
                  <a:noFill/>
                </a:ln>
                <a:effectLst/>
                <a:latin typeface="Consolas" panose="020B0609020204030204" pitchFamily="49" charset="0"/>
              </a:rPr>
              <a:t># statement(s)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Consolas" panose="020B0609020204030204" pitchFamily="49" charset="0"/>
              </a:rPr>
              <a:t>except </a:t>
            </a:r>
            <a:r>
              <a:rPr kumimoji="0" lang="en-US" altLang="en-US" sz="2400" b="1" i="0" u="none" strike="noStrike" cap="none" normalizeH="0" baseline="0" dirty="0" err="1">
                <a:ln>
                  <a:noFill/>
                </a:ln>
                <a:effectLst/>
                <a:latin typeface="Consolas" panose="020B0609020204030204" pitchFamily="49" charset="0"/>
              </a:rPr>
              <a:t>ValueError</a:t>
            </a:r>
            <a:r>
              <a:rPr kumimoji="0" lang="en-US" altLang="en-US" sz="2400" b="1"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Consolas" panose="020B0609020204030204" pitchFamily="49" charset="0"/>
              </a:rPr>
              <a:t>	# statement(s)</a:t>
            </a:r>
            <a:r>
              <a:rPr kumimoji="0" lang="en-US" altLang="en-US" sz="2400" b="1" i="0" u="none" strike="noStrike" cap="none" normalizeH="0" baseline="0" dirty="0">
                <a:ln>
                  <a:noFill/>
                </a:ln>
                <a:effectLst/>
              </a:rPr>
              <a:t> </a:t>
            </a:r>
          </a:p>
        </p:txBody>
      </p:sp>
    </p:spTree>
    <p:extLst>
      <p:ext uri="{BB962C8B-B14F-4D97-AF65-F5344CB8AC3E}">
        <p14:creationId xmlns:p14="http://schemas.microsoft.com/office/powerpoint/2010/main" val="42318573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4480" y="357166"/>
            <a:ext cx="6786610" cy="706475"/>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77500" lnSpcReduction="20000"/>
          </a:bodyPr>
          <a:lstStyle/>
          <a:p>
            <a:pPr algn="ctr"/>
            <a:r>
              <a:rPr lang="en-IN" sz="3200" b="1" dirty="0">
                <a:effectLst>
                  <a:outerShdw blurRad="38100" dist="38100" dir="2700000" algn="tl">
                    <a:srgbClr val="000000">
                      <a:alpha val="43137"/>
                    </a:srgbClr>
                  </a:outerShdw>
                </a:effectLst>
              </a:rPr>
              <a:t>Example : Multiple Exception Handling</a:t>
            </a:r>
          </a:p>
        </p:txBody>
      </p:sp>
      <p:pic>
        <p:nvPicPr>
          <p:cNvPr id="10" name="Picture 9">
            <a:extLst>
              <a:ext uri="{FF2B5EF4-FFF2-40B4-BE49-F238E27FC236}">
                <a16:creationId xmlns:a16="http://schemas.microsoft.com/office/drawing/2014/main" id="{BBC6040D-1EE1-E9F2-ED20-259BE4FD7B16}"/>
              </a:ext>
            </a:extLst>
          </p:cNvPr>
          <p:cNvPicPr>
            <a:picLocks noChangeAspect="1"/>
          </p:cNvPicPr>
          <p:nvPr/>
        </p:nvPicPr>
        <p:blipFill>
          <a:blip r:embed="rId2"/>
          <a:stretch>
            <a:fillRect/>
          </a:stretch>
        </p:blipFill>
        <p:spPr>
          <a:xfrm>
            <a:off x="2833539" y="6182527"/>
            <a:ext cx="5372100" cy="438150"/>
          </a:xfrm>
          <a:prstGeom prst="rect">
            <a:avLst/>
          </a:prstGeom>
        </p:spPr>
      </p:pic>
      <p:pic>
        <p:nvPicPr>
          <p:cNvPr id="14" name="Picture 13">
            <a:extLst>
              <a:ext uri="{FF2B5EF4-FFF2-40B4-BE49-F238E27FC236}">
                <a16:creationId xmlns:a16="http://schemas.microsoft.com/office/drawing/2014/main" id="{674BAAD1-40FD-406B-BA4E-5BE03A4ABF0E}"/>
              </a:ext>
            </a:extLst>
          </p:cNvPr>
          <p:cNvPicPr>
            <a:picLocks noChangeAspect="1"/>
          </p:cNvPicPr>
          <p:nvPr/>
        </p:nvPicPr>
        <p:blipFill>
          <a:blip r:embed="rId3"/>
          <a:stretch>
            <a:fillRect/>
          </a:stretch>
        </p:blipFill>
        <p:spPr>
          <a:xfrm>
            <a:off x="1547664" y="1269870"/>
            <a:ext cx="6657975" cy="4686300"/>
          </a:xfrm>
          <a:prstGeom prst="rect">
            <a:avLst/>
          </a:prstGeom>
        </p:spPr>
      </p:pic>
    </p:spTree>
    <p:extLst>
      <p:ext uri="{BB962C8B-B14F-4D97-AF65-F5344CB8AC3E}">
        <p14:creationId xmlns:p14="http://schemas.microsoft.com/office/powerpoint/2010/main" val="12645803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4480" y="357166"/>
            <a:ext cx="6786610" cy="706475"/>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fontScale="77500" lnSpcReduction="20000"/>
          </a:bodyPr>
          <a:lstStyle/>
          <a:p>
            <a:pPr algn="ctr"/>
            <a:r>
              <a:rPr lang="en-IN" sz="3200" b="1" dirty="0">
                <a:effectLst>
                  <a:outerShdw blurRad="38100" dist="38100" dir="2700000" algn="tl">
                    <a:srgbClr val="000000">
                      <a:alpha val="43137"/>
                    </a:srgbClr>
                  </a:outerShdw>
                </a:effectLst>
              </a:rPr>
              <a:t>Example : Multiple Exception Handling</a:t>
            </a:r>
          </a:p>
        </p:txBody>
      </p:sp>
      <p:pic>
        <p:nvPicPr>
          <p:cNvPr id="3" name="Picture 2">
            <a:extLst>
              <a:ext uri="{FF2B5EF4-FFF2-40B4-BE49-F238E27FC236}">
                <a16:creationId xmlns:a16="http://schemas.microsoft.com/office/drawing/2014/main" id="{2F98BF06-47F1-AD5A-27A6-67E29774C41E}"/>
              </a:ext>
            </a:extLst>
          </p:cNvPr>
          <p:cNvPicPr>
            <a:picLocks noChangeAspect="1"/>
          </p:cNvPicPr>
          <p:nvPr/>
        </p:nvPicPr>
        <p:blipFill>
          <a:blip r:embed="rId2"/>
          <a:stretch>
            <a:fillRect/>
          </a:stretch>
        </p:blipFill>
        <p:spPr>
          <a:xfrm>
            <a:off x="1145385" y="1988840"/>
            <a:ext cx="7924800" cy="2266950"/>
          </a:xfrm>
          <a:prstGeom prst="rect">
            <a:avLst/>
          </a:prstGeom>
        </p:spPr>
      </p:pic>
      <p:pic>
        <p:nvPicPr>
          <p:cNvPr id="6" name="Picture 5">
            <a:extLst>
              <a:ext uri="{FF2B5EF4-FFF2-40B4-BE49-F238E27FC236}">
                <a16:creationId xmlns:a16="http://schemas.microsoft.com/office/drawing/2014/main" id="{35248E7D-9DAE-EADB-E890-89D7C6AB0E40}"/>
              </a:ext>
            </a:extLst>
          </p:cNvPr>
          <p:cNvPicPr>
            <a:picLocks noChangeAspect="1"/>
          </p:cNvPicPr>
          <p:nvPr/>
        </p:nvPicPr>
        <p:blipFill>
          <a:blip r:embed="rId3"/>
          <a:stretch>
            <a:fillRect/>
          </a:stretch>
        </p:blipFill>
        <p:spPr>
          <a:xfrm>
            <a:off x="2051720" y="4928961"/>
            <a:ext cx="2610752" cy="504056"/>
          </a:xfrm>
          <a:prstGeom prst="rect">
            <a:avLst/>
          </a:prstGeom>
        </p:spPr>
      </p:pic>
    </p:spTree>
    <p:extLst>
      <p:ext uri="{BB962C8B-B14F-4D97-AF65-F5344CB8AC3E}">
        <p14:creationId xmlns:p14="http://schemas.microsoft.com/office/powerpoint/2010/main" val="16114788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4480" y="188640"/>
            <a:ext cx="6786610" cy="706475"/>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p>
            <a:r>
              <a:rPr lang="en-IN" sz="3200" b="1" dirty="0">
                <a:solidFill>
                  <a:schemeClr val="bg1"/>
                </a:solidFill>
                <a:effectLst>
                  <a:outerShdw blurRad="38100" dist="38100" dir="2700000" algn="tl">
                    <a:srgbClr val="000000">
                      <a:alpha val="43137"/>
                    </a:srgbClr>
                  </a:outerShdw>
                </a:effectLst>
              </a:rPr>
              <a:t>Try with Else Clause</a:t>
            </a:r>
          </a:p>
        </p:txBody>
      </p:sp>
      <p:sp>
        <p:nvSpPr>
          <p:cNvPr id="3" name="Rectangle 2"/>
          <p:cNvSpPr/>
          <p:nvPr/>
        </p:nvSpPr>
        <p:spPr>
          <a:xfrm>
            <a:off x="1393009" y="926628"/>
            <a:ext cx="7429552" cy="2739211"/>
          </a:xfrm>
          <a:prstGeom prst="rect">
            <a:avLst/>
          </a:prstGeom>
        </p:spPr>
        <p:txBody>
          <a:bodyPr wrap="square">
            <a:spAutoFit/>
          </a:bodyPr>
          <a:lstStyle/>
          <a:p>
            <a:pPr algn="just"/>
            <a:r>
              <a:rPr lang="en-IN" sz="3200" b="1" dirty="0">
                <a:solidFill>
                  <a:schemeClr val="bg1"/>
                </a:solidFill>
                <a:effectLst>
                  <a:outerShdw blurRad="38100" dist="38100" dir="2700000" algn="tl">
                    <a:srgbClr val="000000">
                      <a:alpha val="43137"/>
                    </a:srgbClr>
                  </a:outerShdw>
                </a:effectLst>
              </a:rPr>
              <a:t>	</a:t>
            </a:r>
            <a:r>
              <a:rPr lang="en-US" sz="2800" b="0" i="0" dirty="0">
                <a:solidFill>
                  <a:schemeClr val="bg1"/>
                </a:solidFill>
                <a:effectLst/>
                <a:latin typeface="urw-din"/>
              </a:rPr>
              <a:t>In python, you can also use the else clause on the try-except block which must be present after all the except clauses. The code enters the else block only if the try clause does not raise an exception.</a:t>
            </a:r>
            <a:endParaRPr lang="en-US" sz="2800" b="1" dirty="0">
              <a:solidFill>
                <a:schemeClr val="bg1"/>
              </a:solidFill>
              <a:effectLst>
                <a:outerShdw blurRad="38100" dist="38100" dir="2700000" algn="tl">
                  <a:srgbClr val="000000">
                    <a:alpha val="43137"/>
                  </a:srgbClr>
                </a:outerShdw>
              </a:effectLst>
            </a:endParaRPr>
          </a:p>
          <a:p>
            <a:pPr algn="just"/>
            <a:endParaRPr lang="en-IN" sz="2800" b="1" dirty="0">
              <a:solidFill>
                <a:schemeClr val="bg1"/>
              </a:solidFill>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FFEDFCBC-74DD-2BF7-92CA-272CEA554D7D}"/>
              </a:ext>
            </a:extLst>
          </p:cNvPr>
          <p:cNvPicPr>
            <a:picLocks noChangeAspect="1"/>
          </p:cNvPicPr>
          <p:nvPr/>
        </p:nvPicPr>
        <p:blipFill>
          <a:blip r:embed="rId2"/>
          <a:stretch>
            <a:fillRect/>
          </a:stretch>
        </p:blipFill>
        <p:spPr>
          <a:xfrm>
            <a:off x="1524000" y="1600200"/>
            <a:ext cx="3705225" cy="3581400"/>
          </a:xfrm>
          <a:prstGeom prst="rect">
            <a:avLst/>
          </a:prstGeom>
        </p:spPr>
      </p:pic>
      <p:pic>
        <p:nvPicPr>
          <p:cNvPr id="8" name="Picture 7">
            <a:extLst>
              <a:ext uri="{FF2B5EF4-FFF2-40B4-BE49-F238E27FC236}">
                <a16:creationId xmlns:a16="http://schemas.microsoft.com/office/drawing/2014/main" id="{2D7D4F12-3021-F6AC-D0E7-F7F09067341E}"/>
              </a:ext>
            </a:extLst>
          </p:cNvPr>
          <p:cNvPicPr>
            <a:picLocks noChangeAspect="1"/>
          </p:cNvPicPr>
          <p:nvPr/>
        </p:nvPicPr>
        <p:blipFill>
          <a:blip r:embed="rId3"/>
          <a:stretch>
            <a:fillRect/>
          </a:stretch>
        </p:blipFill>
        <p:spPr>
          <a:xfrm>
            <a:off x="5983608" y="2941939"/>
            <a:ext cx="2571750" cy="1447800"/>
          </a:xfrm>
          <a:prstGeom prst="rect">
            <a:avLst/>
          </a:prstGeom>
        </p:spPr>
      </p:pic>
    </p:spTree>
    <p:extLst>
      <p:ext uri="{BB962C8B-B14F-4D97-AF65-F5344CB8AC3E}">
        <p14:creationId xmlns:p14="http://schemas.microsoft.com/office/powerpoint/2010/main" val="28350494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4480" y="2928934"/>
            <a:ext cx="6786610" cy="706475"/>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raise statement</a:t>
            </a:r>
          </a:p>
        </p:txBody>
      </p:sp>
    </p:spTree>
    <p:extLst>
      <p:ext uri="{BB962C8B-B14F-4D97-AF65-F5344CB8AC3E}">
        <p14:creationId xmlns:p14="http://schemas.microsoft.com/office/powerpoint/2010/main" val="1772351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B34BC6F4-9B16-1E23-C331-5B937A34B026}"/>
              </a:ext>
            </a:extLst>
          </p:cNvPr>
          <p:cNvSpPr>
            <a:spLocks noGrp="1" noChangeArrowheads="1"/>
          </p:cNvSpPr>
          <p:nvPr>
            <p:ph type="title" idx="4294967295"/>
          </p:nvPr>
        </p:nvSpPr>
        <p:spPr/>
        <p:txBody>
          <a:bodyPr/>
          <a:lstStyle/>
          <a:p>
            <a:r>
              <a:rPr lang="en-US" altLang="en-US"/>
              <a:t>Exercise Answer</a:t>
            </a:r>
          </a:p>
        </p:txBody>
      </p:sp>
      <p:sp>
        <p:nvSpPr>
          <p:cNvPr id="114691" name="Rectangle 4">
            <a:extLst>
              <a:ext uri="{FF2B5EF4-FFF2-40B4-BE49-F238E27FC236}">
                <a16:creationId xmlns:a16="http://schemas.microsoft.com/office/drawing/2014/main" id="{5F6DA35E-2B5D-352A-632E-290694DA93F2}"/>
              </a:ext>
            </a:extLst>
          </p:cNvPr>
          <p:cNvSpPr>
            <a:spLocks noGrp="1" noChangeArrowheads="1"/>
          </p:cNvSpPr>
          <p:nvPr>
            <p:ph type="body" idx="4294967295"/>
          </p:nvPr>
        </p:nvSpPr>
        <p:spPr/>
        <p:txBody>
          <a:bodyPr/>
          <a:lstStyle/>
          <a:p>
            <a:endParaRPr lang="en-US" altLang="en-US"/>
          </a:p>
        </p:txBody>
      </p:sp>
      <p:graphicFrame>
        <p:nvGraphicFramePr>
          <p:cNvPr id="114702" name="Group 14">
            <a:extLst>
              <a:ext uri="{FF2B5EF4-FFF2-40B4-BE49-F238E27FC236}">
                <a16:creationId xmlns:a16="http://schemas.microsoft.com/office/drawing/2014/main" id="{BE3A15BE-2534-7EC3-7409-D7F110A9216C}"/>
              </a:ext>
            </a:extLst>
          </p:cNvPr>
          <p:cNvGraphicFramePr>
            <a:graphicFrameLocks noGrp="1"/>
          </p:cNvGraphicFramePr>
          <p:nvPr/>
        </p:nvGraphicFramePr>
        <p:xfrm>
          <a:off x="331788" y="1371600"/>
          <a:ext cx="8431212" cy="4825759"/>
        </p:xfrm>
        <a:graphic>
          <a:graphicData uri="http://schemas.openxmlformats.org/drawingml/2006/table">
            <a:tbl>
              <a:tblPr/>
              <a:tblGrid>
                <a:gridCol w="506412">
                  <a:extLst>
                    <a:ext uri="{9D8B030D-6E8A-4147-A177-3AD203B41FA5}">
                      <a16:colId xmlns:a16="http://schemas.microsoft.com/office/drawing/2014/main" val="2631145815"/>
                    </a:ext>
                  </a:extLst>
                </a:gridCol>
                <a:gridCol w="7924800">
                  <a:extLst>
                    <a:ext uri="{9D8B030D-6E8A-4147-A177-3AD203B41FA5}">
                      <a16:colId xmlns:a16="http://schemas.microsoft.com/office/drawing/2014/main" val="3708372792"/>
                    </a:ext>
                  </a:extLst>
                </a:gridCol>
              </a:tblGrid>
              <a:tr h="381000">
                <a:tc gridSpan="2">
                  <a:txBody>
                    <a:bodyPr/>
                    <a:lstStyle>
                      <a:lvl1pPr marL="106363" defTabSz="457200">
                        <a:spcBef>
                          <a:spcPct val="20000"/>
                        </a:spcBef>
                        <a:defRPr sz="2000">
                          <a:solidFill>
                            <a:schemeClr val="tx1"/>
                          </a:solidFill>
                          <a:latin typeface="Tahoma" panose="020B0604030504040204" pitchFamily="34" charset="0"/>
                        </a:defRPr>
                      </a:lvl1pPr>
                      <a:lvl2pPr marL="742950" indent="-285750" defTabSz="457200">
                        <a:spcBef>
                          <a:spcPct val="20000"/>
                        </a:spcBef>
                        <a:defRPr sz="2000">
                          <a:solidFill>
                            <a:schemeClr val="tx1"/>
                          </a:solidFill>
                          <a:latin typeface="Tahoma" panose="020B0604030504040204" pitchFamily="34" charset="0"/>
                        </a:defRPr>
                      </a:lvl2pPr>
                      <a:lvl3pPr marL="1143000" indent="-228600" defTabSz="457200">
                        <a:spcBef>
                          <a:spcPct val="20000"/>
                        </a:spcBef>
                        <a:defRPr>
                          <a:solidFill>
                            <a:schemeClr val="tx1"/>
                          </a:solidFill>
                          <a:latin typeface="Tahoma" panose="020B0604030504040204" pitchFamily="34" charset="0"/>
                        </a:defRPr>
                      </a:lvl3pPr>
                      <a:lvl4pPr marL="1600200" indent="-228600" defTabSz="457200">
                        <a:spcBef>
                          <a:spcPct val="20000"/>
                        </a:spcBef>
                        <a:defRPr sz="1600">
                          <a:solidFill>
                            <a:schemeClr val="tx1"/>
                          </a:solidFill>
                          <a:latin typeface="Tahoma" panose="020B0604030504040204" pitchFamily="34" charset="0"/>
                        </a:defRPr>
                      </a:lvl4pPr>
                      <a:lvl5pPr marL="2057400" indent="-228600" defTabSz="457200">
                        <a:spcBef>
                          <a:spcPct val="20000"/>
                        </a:spcBef>
                        <a:defRPr sz="1600">
                          <a:solidFill>
                            <a:schemeClr val="tx1"/>
                          </a:solidFill>
                          <a:latin typeface="Tahoma" panose="020B0604030504040204" pitchFamily="34" charset="0"/>
                        </a:defRPr>
                      </a:lvl5pPr>
                      <a:lvl6pPr marL="2514600" indent="-228600" defTabSz="457200" fontAlgn="base">
                        <a:spcBef>
                          <a:spcPct val="20000"/>
                        </a:spcBef>
                        <a:spcAft>
                          <a:spcPct val="0"/>
                        </a:spcAft>
                        <a:defRPr sz="1600">
                          <a:solidFill>
                            <a:schemeClr val="tx1"/>
                          </a:solidFill>
                          <a:latin typeface="Tahoma" panose="020B0604030504040204" pitchFamily="34" charset="0"/>
                        </a:defRPr>
                      </a:lvl6pPr>
                      <a:lvl7pPr marL="2971800" indent="-228600" defTabSz="457200" fontAlgn="base">
                        <a:spcBef>
                          <a:spcPct val="20000"/>
                        </a:spcBef>
                        <a:spcAft>
                          <a:spcPct val="0"/>
                        </a:spcAft>
                        <a:defRPr sz="1600">
                          <a:solidFill>
                            <a:schemeClr val="tx1"/>
                          </a:solidFill>
                          <a:latin typeface="Tahoma" panose="020B0604030504040204" pitchFamily="34" charset="0"/>
                        </a:defRPr>
                      </a:lvl7pPr>
                      <a:lvl8pPr marL="3429000" indent="-228600" defTabSz="457200" fontAlgn="base">
                        <a:spcBef>
                          <a:spcPct val="20000"/>
                        </a:spcBef>
                        <a:spcAft>
                          <a:spcPct val="0"/>
                        </a:spcAft>
                        <a:defRPr sz="1600">
                          <a:solidFill>
                            <a:schemeClr val="tx1"/>
                          </a:solidFill>
                          <a:latin typeface="Tahoma" panose="020B0604030504040204" pitchFamily="34" charset="0"/>
                        </a:defRPr>
                      </a:lvl8pPr>
                      <a:lvl9pPr marL="3886200" indent="-228600" defTabSz="457200" fontAlgn="base">
                        <a:spcBef>
                          <a:spcPct val="20000"/>
                        </a:spcBef>
                        <a:spcAft>
                          <a:spcPct val="0"/>
                        </a:spcAft>
                        <a:defRPr sz="1600">
                          <a:solidFill>
                            <a:schemeClr val="tx1"/>
                          </a:solidFill>
                          <a:latin typeface="Tahoma" panose="020B0604030504040204" pitchFamily="34" charset="0"/>
                        </a:defRPr>
                      </a:lvl9pPr>
                    </a:lstStyle>
                    <a:p>
                      <a:pPr marL="106363" marR="0" lvl="0" indent="0" algn="l" defTabSz="457200" rtl="0" eaLnBrk="1" fontAlgn="base" latinLnBrk="0" hangingPunct="1">
                        <a:lnSpc>
                          <a:spcPct val="107000"/>
                        </a:lnSpc>
                        <a:spcBef>
                          <a:spcPct val="20000"/>
                        </a:spcBef>
                        <a:spcAft>
                          <a:spcPct val="0"/>
                        </a:spcAft>
                        <a:buClrTx/>
                        <a:buSzTx/>
                        <a:buFontTx/>
                        <a:buNone/>
                        <a:tabLst/>
                      </a:pPr>
                      <a:r>
                        <a:rPr kumimoji="0" lang="en-US" altLang="en-US" sz="2000" b="1" i="0" u="none" strike="noStrike" cap="none" normalizeH="0" baseline="0">
                          <a:ln>
                            <a:noFill/>
                          </a:ln>
                          <a:solidFill>
                            <a:schemeClr val="bg1"/>
                          </a:solidFill>
                          <a:effectLst/>
                          <a:latin typeface="Tahoma" panose="020B0604030504040204" pitchFamily="34" charset="0"/>
                        </a:rPr>
                        <a:t>point.py</a:t>
                      </a:r>
                    </a:p>
                  </a:txBody>
                  <a:tcPr marL="41477" marR="41477" marT="41477" marB="41477"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fr-FR"/>
                    </a:p>
                  </a:txBody>
                  <a:tcPr/>
                </a:tc>
                <a:extLst>
                  <a:ext uri="{0D108BD9-81ED-4DB2-BD59-A6C34878D82A}">
                    <a16:rowId xmlns:a16="http://schemas.microsoft.com/office/drawing/2014/main" val="1083897467"/>
                  </a:ext>
                </a:extLst>
              </a:tr>
              <a:tr h="776288">
                <a:tc>
                  <a:txBody>
                    <a:bodyPr/>
                    <a:lstStyle>
                      <a:lvl1pPr marL="106363" defTabSz="457200">
                        <a:spcBef>
                          <a:spcPct val="20000"/>
                        </a:spcBef>
                        <a:defRPr sz="2000">
                          <a:solidFill>
                            <a:schemeClr val="tx1"/>
                          </a:solidFill>
                          <a:latin typeface="Tahoma" panose="020B0604030504040204" pitchFamily="34" charset="0"/>
                        </a:defRPr>
                      </a:lvl1pPr>
                      <a:lvl2pPr marL="742950" indent="-285750" defTabSz="457200">
                        <a:spcBef>
                          <a:spcPct val="20000"/>
                        </a:spcBef>
                        <a:defRPr sz="2000">
                          <a:solidFill>
                            <a:schemeClr val="tx1"/>
                          </a:solidFill>
                          <a:latin typeface="Tahoma" panose="020B0604030504040204" pitchFamily="34" charset="0"/>
                        </a:defRPr>
                      </a:lvl2pPr>
                      <a:lvl3pPr marL="1143000" indent="-228600" defTabSz="457200">
                        <a:spcBef>
                          <a:spcPct val="20000"/>
                        </a:spcBef>
                        <a:defRPr>
                          <a:solidFill>
                            <a:schemeClr val="tx1"/>
                          </a:solidFill>
                          <a:latin typeface="Tahoma" panose="020B0604030504040204" pitchFamily="34" charset="0"/>
                        </a:defRPr>
                      </a:lvl3pPr>
                      <a:lvl4pPr marL="1600200" indent="-228600" defTabSz="457200">
                        <a:spcBef>
                          <a:spcPct val="20000"/>
                        </a:spcBef>
                        <a:defRPr sz="1600">
                          <a:solidFill>
                            <a:schemeClr val="tx1"/>
                          </a:solidFill>
                          <a:latin typeface="Tahoma" panose="020B0604030504040204" pitchFamily="34" charset="0"/>
                        </a:defRPr>
                      </a:lvl4pPr>
                      <a:lvl5pPr marL="2057400" indent="-228600" defTabSz="457200">
                        <a:spcBef>
                          <a:spcPct val="20000"/>
                        </a:spcBef>
                        <a:defRPr sz="1600">
                          <a:solidFill>
                            <a:schemeClr val="tx1"/>
                          </a:solidFill>
                          <a:latin typeface="Tahoma" panose="020B0604030504040204" pitchFamily="34" charset="0"/>
                        </a:defRPr>
                      </a:lvl5pPr>
                      <a:lvl6pPr marL="2514600" indent="-228600" defTabSz="457200" fontAlgn="base">
                        <a:spcBef>
                          <a:spcPct val="20000"/>
                        </a:spcBef>
                        <a:spcAft>
                          <a:spcPct val="0"/>
                        </a:spcAft>
                        <a:defRPr sz="1600">
                          <a:solidFill>
                            <a:schemeClr val="tx1"/>
                          </a:solidFill>
                          <a:latin typeface="Tahoma" panose="020B0604030504040204" pitchFamily="34" charset="0"/>
                        </a:defRPr>
                      </a:lvl6pPr>
                      <a:lvl7pPr marL="2971800" indent="-228600" defTabSz="457200" fontAlgn="base">
                        <a:spcBef>
                          <a:spcPct val="20000"/>
                        </a:spcBef>
                        <a:spcAft>
                          <a:spcPct val="0"/>
                        </a:spcAft>
                        <a:defRPr sz="1600">
                          <a:solidFill>
                            <a:schemeClr val="tx1"/>
                          </a:solidFill>
                          <a:latin typeface="Tahoma" panose="020B0604030504040204" pitchFamily="34" charset="0"/>
                        </a:defRPr>
                      </a:lvl7pPr>
                      <a:lvl8pPr marL="3429000" indent="-228600" defTabSz="457200" fontAlgn="base">
                        <a:spcBef>
                          <a:spcPct val="20000"/>
                        </a:spcBef>
                        <a:spcAft>
                          <a:spcPct val="0"/>
                        </a:spcAft>
                        <a:defRPr sz="1600">
                          <a:solidFill>
                            <a:schemeClr val="tx1"/>
                          </a:solidFill>
                          <a:latin typeface="Tahoma" panose="020B0604030504040204" pitchFamily="34" charset="0"/>
                        </a:defRPr>
                      </a:lvl8pPr>
                      <a:lvl9pPr marL="3886200" indent="-228600" defTabSz="457200" fontAlgn="base">
                        <a:spcBef>
                          <a:spcPct val="20000"/>
                        </a:spcBef>
                        <a:spcAft>
                          <a:spcPct val="0"/>
                        </a:spcAft>
                        <a:defRPr sz="1600">
                          <a:solidFill>
                            <a:schemeClr val="tx1"/>
                          </a:solidFill>
                          <a:latin typeface="Tahoma" panose="020B0604030504040204" pitchFamily="34" charset="0"/>
                        </a:defRPr>
                      </a:lvl9pPr>
                    </a:lstStyle>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1</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2</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3</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4</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5</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6</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7</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8</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9</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10</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11</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12</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13</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14</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15</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16</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17</a:t>
                      </a:r>
                    </a:p>
                  </a:txBody>
                  <a:tcPr marL="41477" marR="82954" marT="207386" marB="207386"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a:spcBef>
                          <a:spcPct val="20000"/>
                        </a:spcBef>
                        <a:defRPr sz="2000">
                          <a:solidFill>
                            <a:schemeClr val="tx1"/>
                          </a:solidFill>
                          <a:latin typeface="Tahoma" panose="020B0604030504040204" pitchFamily="34" charset="0"/>
                        </a:defRPr>
                      </a:lvl1pPr>
                      <a:lvl2pPr marL="742950" indent="-285750" defTabSz="457200">
                        <a:spcBef>
                          <a:spcPct val="20000"/>
                        </a:spcBef>
                        <a:defRPr sz="2000">
                          <a:solidFill>
                            <a:schemeClr val="tx1"/>
                          </a:solidFill>
                          <a:latin typeface="Tahoma" panose="020B0604030504040204" pitchFamily="34" charset="0"/>
                        </a:defRPr>
                      </a:lvl2pPr>
                      <a:lvl3pPr marL="1143000" indent="-228600" defTabSz="457200">
                        <a:spcBef>
                          <a:spcPct val="20000"/>
                        </a:spcBef>
                        <a:defRPr>
                          <a:solidFill>
                            <a:schemeClr val="tx1"/>
                          </a:solidFill>
                          <a:latin typeface="Tahoma" panose="020B0604030504040204" pitchFamily="34" charset="0"/>
                        </a:defRPr>
                      </a:lvl3pPr>
                      <a:lvl4pPr marL="1600200" indent="-228600" defTabSz="457200">
                        <a:spcBef>
                          <a:spcPct val="20000"/>
                        </a:spcBef>
                        <a:defRPr sz="1600">
                          <a:solidFill>
                            <a:schemeClr val="tx1"/>
                          </a:solidFill>
                          <a:latin typeface="Tahoma" panose="020B0604030504040204" pitchFamily="34" charset="0"/>
                        </a:defRPr>
                      </a:lvl4pPr>
                      <a:lvl5pPr marL="2057400" indent="-228600" defTabSz="457200">
                        <a:spcBef>
                          <a:spcPct val="20000"/>
                        </a:spcBef>
                        <a:defRPr sz="1600">
                          <a:solidFill>
                            <a:schemeClr val="tx1"/>
                          </a:solidFill>
                          <a:latin typeface="Tahoma" panose="020B0604030504040204" pitchFamily="34" charset="0"/>
                        </a:defRPr>
                      </a:lvl5pPr>
                      <a:lvl6pPr marL="2514600" indent="-228600" defTabSz="457200" fontAlgn="base">
                        <a:spcBef>
                          <a:spcPct val="20000"/>
                        </a:spcBef>
                        <a:spcAft>
                          <a:spcPct val="0"/>
                        </a:spcAft>
                        <a:defRPr sz="1600">
                          <a:solidFill>
                            <a:schemeClr val="tx1"/>
                          </a:solidFill>
                          <a:latin typeface="Tahoma" panose="020B0604030504040204" pitchFamily="34" charset="0"/>
                        </a:defRPr>
                      </a:lvl6pPr>
                      <a:lvl7pPr marL="2971800" indent="-228600" defTabSz="457200" fontAlgn="base">
                        <a:spcBef>
                          <a:spcPct val="20000"/>
                        </a:spcBef>
                        <a:spcAft>
                          <a:spcPct val="0"/>
                        </a:spcAft>
                        <a:defRPr sz="1600">
                          <a:solidFill>
                            <a:schemeClr val="tx1"/>
                          </a:solidFill>
                          <a:latin typeface="Tahoma" panose="020B0604030504040204" pitchFamily="34" charset="0"/>
                        </a:defRPr>
                      </a:lvl7pPr>
                      <a:lvl8pPr marL="3429000" indent="-228600" defTabSz="457200" fontAlgn="base">
                        <a:spcBef>
                          <a:spcPct val="20000"/>
                        </a:spcBef>
                        <a:spcAft>
                          <a:spcPct val="0"/>
                        </a:spcAft>
                        <a:defRPr sz="1600">
                          <a:solidFill>
                            <a:schemeClr val="tx1"/>
                          </a:solidFill>
                          <a:latin typeface="Tahoma" panose="020B0604030504040204" pitchFamily="34" charset="0"/>
                        </a:defRPr>
                      </a:lvl8pPr>
                      <a:lvl9pPr marL="3886200" indent="-228600" defTabSz="457200" fontAlgn="base">
                        <a:spcBef>
                          <a:spcPct val="20000"/>
                        </a:spcBef>
                        <a:spcAft>
                          <a:spcPct val="0"/>
                        </a:spcAft>
                        <a:defRPr sz="1600">
                          <a:solidFill>
                            <a:schemeClr val="tx1"/>
                          </a:solidFill>
                          <a:latin typeface="Tahoma" panose="020B0604030504040204" pitchFamily="34" charset="0"/>
                        </a:defRPr>
                      </a:lvl9pPr>
                    </a:lstStyle>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from math import *</a:t>
                      </a:r>
                    </a:p>
                    <a:p>
                      <a:pPr marL="106363" marR="0" lvl="0" indent="0" algn="l" defTabSz="457200" rtl="0" eaLnBrk="1" fontAlgn="base" latinLnBrk="0" hangingPunct="1">
                        <a:lnSpc>
                          <a:spcPct val="67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Courier New" panose="02070309020205020404" pitchFamily="49" charset="0"/>
                      </a:endParaRP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class Point:</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    x = 0</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    y = 0</a:t>
                      </a:r>
                    </a:p>
                    <a:p>
                      <a:pPr marL="106363" marR="0" lvl="0" indent="0" algn="l" defTabSz="457200" rtl="0" eaLnBrk="1" fontAlgn="base" latinLnBrk="0" hangingPunct="1">
                        <a:lnSpc>
                          <a:spcPct val="67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Courier New" panose="02070309020205020404" pitchFamily="49" charset="0"/>
                      </a:endParaRP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    def set_location(self, x, y):</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        self.x = x</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        self.y = y</a:t>
                      </a:r>
                    </a:p>
                    <a:p>
                      <a:pPr marL="106363" marR="0" lvl="0" indent="0" algn="l" defTabSz="457200" rtl="0" eaLnBrk="1" fontAlgn="base" latinLnBrk="0" hangingPunct="1">
                        <a:lnSpc>
                          <a:spcPct val="67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Courier New" panose="02070309020205020404" pitchFamily="49" charset="0"/>
                      </a:endParaRP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    def distance_from_origin(self):</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        return sqrt(self.x * self.x + self.y * self.y)</a:t>
                      </a:r>
                    </a:p>
                    <a:p>
                      <a:pPr marL="106363" marR="0" lvl="0" indent="0" algn="l" defTabSz="457200" rtl="0" eaLnBrk="1" fontAlgn="base" latinLnBrk="0" hangingPunct="1">
                        <a:lnSpc>
                          <a:spcPct val="67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Courier New" panose="02070309020205020404" pitchFamily="49" charset="0"/>
                      </a:endParaRP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    def distance(self, other):</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        dx = self.x - other.x</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        dy = self.y - other.y</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        return sqrt(dx * dx + dy * dy)</a:t>
                      </a:r>
                    </a:p>
                  </a:txBody>
                  <a:tcPr marL="41477" marR="165909" marT="207386" marB="207386"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66919074"/>
                  </a:ext>
                </a:extLst>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14480" y="357166"/>
            <a:ext cx="6786610" cy="706475"/>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raise statement</a:t>
            </a:r>
          </a:p>
        </p:txBody>
      </p:sp>
      <p:sp>
        <p:nvSpPr>
          <p:cNvPr id="4" name="Rectangle 3"/>
          <p:cNvSpPr/>
          <p:nvPr/>
        </p:nvSpPr>
        <p:spPr>
          <a:xfrm>
            <a:off x="609600" y="1500174"/>
            <a:ext cx="7820004" cy="4893647"/>
          </a:xfrm>
          <a:prstGeom prst="rect">
            <a:avLst/>
          </a:prstGeom>
        </p:spPr>
        <p:txBody>
          <a:bodyPr wrap="square">
            <a:spAutoFit/>
          </a:bodyPr>
          <a:lstStyle/>
          <a:p>
            <a:pPr algn="just"/>
            <a:r>
              <a:rPr lang="en-IN" sz="2800" b="1" dirty="0"/>
              <a:t>	</a:t>
            </a:r>
            <a:r>
              <a:rPr lang="en-US" sz="2800" b="1" dirty="0"/>
              <a:t>The raise statement allows the programmer to force a specific exception to occur. The sole argument in raise indicates the exception to be raised. </a:t>
            </a:r>
          </a:p>
          <a:p>
            <a:pPr algn="just"/>
            <a:endParaRPr lang="en-IN" sz="2800" b="1" dirty="0"/>
          </a:p>
          <a:p>
            <a:pPr algn="just"/>
            <a:r>
              <a:rPr lang="en-IN" sz="2800" dirty="0"/>
              <a:t>	</a:t>
            </a:r>
            <a:r>
              <a:rPr lang="en-IN" sz="2800" b="1" dirty="0"/>
              <a:t>Raising an exception breaks current code execution and returns the exception back until it is handled.</a:t>
            </a:r>
          </a:p>
          <a:p>
            <a:pPr algn="just"/>
            <a:r>
              <a:rPr lang="en-IN" sz="2800" b="1" dirty="0"/>
              <a:t>Syntax:</a:t>
            </a:r>
          </a:p>
          <a:p>
            <a:pPr algn="just"/>
            <a:endParaRPr lang="en-IN" sz="2800" b="1" dirty="0"/>
          </a:p>
          <a:p>
            <a:pPr algn="just"/>
            <a:r>
              <a:rPr lang="en-IN" sz="3200" b="1" i="1" dirty="0">
                <a:solidFill>
                  <a:srgbClr val="C00000"/>
                </a:solidFill>
              </a:rPr>
              <a:t>raise [expression1[, expression2]]</a:t>
            </a:r>
          </a:p>
        </p:txBody>
      </p:sp>
    </p:spTree>
    <p:extLst>
      <p:ext uri="{BB962C8B-B14F-4D97-AF65-F5344CB8AC3E}">
        <p14:creationId xmlns:p14="http://schemas.microsoft.com/office/powerpoint/2010/main" val="9591357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774458" y="332656"/>
            <a:ext cx="6786610" cy="706475"/>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raise  Example 1</a:t>
            </a:r>
          </a:p>
        </p:txBody>
      </p:sp>
      <p:pic>
        <p:nvPicPr>
          <p:cNvPr id="50178" name="Picture 2"/>
          <p:cNvPicPr>
            <a:picLocks noChangeAspect="1" noChangeArrowheads="1"/>
          </p:cNvPicPr>
          <p:nvPr/>
        </p:nvPicPr>
        <p:blipFill>
          <a:blip r:embed="rId2" cstate="print"/>
          <a:srcRect l="44332" t="11719" r="13250" b="62890"/>
          <a:stretch>
            <a:fillRect/>
          </a:stretch>
        </p:blipFill>
        <p:spPr bwMode="auto">
          <a:xfrm>
            <a:off x="1142976" y="2428868"/>
            <a:ext cx="7429552" cy="25003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16213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691680" y="207927"/>
            <a:ext cx="6786610" cy="706475"/>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raise  Example 2</a:t>
            </a:r>
          </a:p>
        </p:txBody>
      </p:sp>
      <p:pic>
        <p:nvPicPr>
          <p:cNvPr id="3" name="Picture 2">
            <a:extLst>
              <a:ext uri="{FF2B5EF4-FFF2-40B4-BE49-F238E27FC236}">
                <a16:creationId xmlns:a16="http://schemas.microsoft.com/office/drawing/2014/main" id="{37949FFA-7585-C3D3-5E59-F3ED6DF8AF7B}"/>
              </a:ext>
            </a:extLst>
          </p:cNvPr>
          <p:cNvPicPr>
            <a:picLocks noChangeAspect="1"/>
          </p:cNvPicPr>
          <p:nvPr/>
        </p:nvPicPr>
        <p:blipFill>
          <a:blip r:embed="rId2"/>
          <a:stretch>
            <a:fillRect/>
          </a:stretch>
        </p:blipFill>
        <p:spPr>
          <a:xfrm>
            <a:off x="2199928" y="1016275"/>
            <a:ext cx="5487342" cy="1367308"/>
          </a:xfrm>
          <a:prstGeom prst="rect">
            <a:avLst/>
          </a:prstGeom>
        </p:spPr>
      </p:pic>
      <p:pic>
        <p:nvPicPr>
          <p:cNvPr id="6" name="Picture 5">
            <a:extLst>
              <a:ext uri="{FF2B5EF4-FFF2-40B4-BE49-F238E27FC236}">
                <a16:creationId xmlns:a16="http://schemas.microsoft.com/office/drawing/2014/main" id="{0EB894C5-5887-1D5A-9557-2F6EF444994B}"/>
              </a:ext>
            </a:extLst>
          </p:cNvPr>
          <p:cNvPicPr>
            <a:picLocks noChangeAspect="1"/>
          </p:cNvPicPr>
          <p:nvPr/>
        </p:nvPicPr>
        <p:blipFill>
          <a:blip r:embed="rId3"/>
          <a:stretch>
            <a:fillRect/>
          </a:stretch>
        </p:blipFill>
        <p:spPr>
          <a:xfrm>
            <a:off x="2122465" y="3206435"/>
            <a:ext cx="5487342" cy="1666927"/>
          </a:xfrm>
          <a:prstGeom prst="rect">
            <a:avLst/>
          </a:prstGeom>
        </p:spPr>
      </p:pic>
      <p:pic>
        <p:nvPicPr>
          <p:cNvPr id="8" name="Picture 7">
            <a:extLst>
              <a:ext uri="{FF2B5EF4-FFF2-40B4-BE49-F238E27FC236}">
                <a16:creationId xmlns:a16="http://schemas.microsoft.com/office/drawing/2014/main" id="{BA2FCE23-E195-519C-5636-49FF9D303112}"/>
              </a:ext>
            </a:extLst>
          </p:cNvPr>
          <p:cNvPicPr>
            <a:picLocks noChangeAspect="1"/>
          </p:cNvPicPr>
          <p:nvPr/>
        </p:nvPicPr>
        <p:blipFill>
          <a:blip r:embed="rId4"/>
          <a:stretch>
            <a:fillRect/>
          </a:stretch>
        </p:blipFill>
        <p:spPr>
          <a:xfrm>
            <a:off x="2843807" y="2575934"/>
            <a:ext cx="1905000" cy="438150"/>
          </a:xfrm>
          <a:prstGeom prst="rect">
            <a:avLst/>
          </a:prstGeom>
        </p:spPr>
      </p:pic>
      <p:pic>
        <p:nvPicPr>
          <p:cNvPr id="10" name="Picture 9">
            <a:extLst>
              <a:ext uri="{FF2B5EF4-FFF2-40B4-BE49-F238E27FC236}">
                <a16:creationId xmlns:a16="http://schemas.microsoft.com/office/drawing/2014/main" id="{289AA471-1B23-8BDE-5815-3EB04A5F5983}"/>
              </a:ext>
            </a:extLst>
          </p:cNvPr>
          <p:cNvPicPr>
            <a:picLocks noChangeAspect="1"/>
          </p:cNvPicPr>
          <p:nvPr/>
        </p:nvPicPr>
        <p:blipFill>
          <a:blip r:embed="rId5"/>
          <a:stretch>
            <a:fillRect/>
          </a:stretch>
        </p:blipFill>
        <p:spPr>
          <a:xfrm>
            <a:off x="2173660" y="5065645"/>
            <a:ext cx="5411142" cy="1656656"/>
          </a:xfrm>
          <a:prstGeom prst="rect">
            <a:avLst/>
          </a:prstGeom>
        </p:spPr>
      </p:pic>
    </p:spTree>
    <p:extLst>
      <p:ext uri="{BB962C8B-B14F-4D97-AF65-F5344CB8AC3E}">
        <p14:creationId xmlns:p14="http://schemas.microsoft.com/office/powerpoint/2010/main" val="30557596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643042" y="3071810"/>
            <a:ext cx="6786610" cy="706475"/>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Some common exceptions</a:t>
            </a:r>
          </a:p>
        </p:txBody>
      </p:sp>
    </p:spTree>
    <p:extLst>
      <p:ext uri="{BB962C8B-B14F-4D97-AF65-F5344CB8AC3E}">
        <p14:creationId xmlns:p14="http://schemas.microsoft.com/office/powerpoint/2010/main" val="35608430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643042" y="357166"/>
            <a:ext cx="6786610" cy="706475"/>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Some common exceptions</a:t>
            </a:r>
          </a:p>
        </p:txBody>
      </p:sp>
      <p:sp>
        <p:nvSpPr>
          <p:cNvPr id="4" name="Rectangle 3"/>
          <p:cNvSpPr/>
          <p:nvPr/>
        </p:nvSpPr>
        <p:spPr>
          <a:xfrm>
            <a:off x="851540" y="1428736"/>
            <a:ext cx="7572428" cy="4401205"/>
          </a:xfrm>
          <a:prstGeom prst="rect">
            <a:avLst/>
          </a:prstGeom>
        </p:spPr>
        <p:txBody>
          <a:bodyPr wrap="square">
            <a:spAutoFit/>
          </a:bodyPr>
          <a:lstStyle/>
          <a:p>
            <a:r>
              <a:rPr lang="en-IN" sz="2800" b="1" dirty="0" err="1">
                <a:solidFill>
                  <a:srgbClr val="C00000"/>
                </a:solidFill>
              </a:rPr>
              <a:t>IOError</a:t>
            </a:r>
            <a:endParaRPr lang="en-IN" sz="2800" b="1" dirty="0">
              <a:solidFill>
                <a:srgbClr val="C00000"/>
              </a:solidFill>
            </a:endParaRPr>
          </a:p>
          <a:p>
            <a:r>
              <a:rPr lang="en-IN" sz="2800" b="1" dirty="0"/>
              <a:t>If the file cannot be opened.</a:t>
            </a:r>
          </a:p>
          <a:p>
            <a:endParaRPr lang="en-IN" sz="2800" b="1" dirty="0">
              <a:solidFill>
                <a:schemeClr val="bg1"/>
              </a:solidFill>
              <a:effectLst>
                <a:outerShdw blurRad="38100" dist="38100" dir="2700000" algn="tl">
                  <a:srgbClr val="000000">
                    <a:alpha val="43137"/>
                  </a:srgbClr>
                </a:outerShdw>
              </a:effectLst>
            </a:endParaRPr>
          </a:p>
          <a:p>
            <a:r>
              <a:rPr lang="en-IN" sz="2800" b="1" dirty="0" err="1">
                <a:solidFill>
                  <a:srgbClr val="C00000"/>
                </a:solidFill>
              </a:rPr>
              <a:t>ImportError</a:t>
            </a:r>
            <a:endParaRPr lang="en-IN" sz="2800" b="1" dirty="0">
              <a:solidFill>
                <a:srgbClr val="C00000"/>
              </a:solidFill>
            </a:endParaRPr>
          </a:p>
          <a:p>
            <a:r>
              <a:rPr lang="en-IN" sz="2800" b="1" dirty="0"/>
              <a:t>If python cannot find the module.</a:t>
            </a:r>
          </a:p>
          <a:p>
            <a:endParaRPr lang="en-IN" sz="2800" b="1" dirty="0">
              <a:solidFill>
                <a:schemeClr val="bg1"/>
              </a:solidFill>
              <a:effectLst>
                <a:outerShdw blurRad="38100" dist="38100" dir="2700000" algn="tl">
                  <a:srgbClr val="000000">
                    <a:alpha val="43137"/>
                  </a:srgbClr>
                </a:outerShdw>
              </a:effectLst>
            </a:endParaRPr>
          </a:p>
          <a:p>
            <a:r>
              <a:rPr lang="en-IN" sz="2800" b="1" dirty="0" err="1">
                <a:solidFill>
                  <a:srgbClr val="C00000"/>
                </a:solidFill>
              </a:rPr>
              <a:t>ValueError</a:t>
            </a:r>
            <a:endParaRPr lang="en-IN" sz="2800" b="1" dirty="0">
              <a:solidFill>
                <a:srgbClr val="C00000"/>
              </a:solidFill>
            </a:endParaRPr>
          </a:p>
          <a:p>
            <a:pPr algn="just"/>
            <a:r>
              <a:rPr lang="en-IN" sz="2800" b="1" dirty="0"/>
              <a:t>Raised when a built-in operation or function receives an argument that has the right type but an inappropriate value.</a:t>
            </a:r>
          </a:p>
        </p:txBody>
      </p:sp>
    </p:spTree>
    <p:extLst>
      <p:ext uri="{BB962C8B-B14F-4D97-AF65-F5344CB8AC3E}">
        <p14:creationId xmlns:p14="http://schemas.microsoft.com/office/powerpoint/2010/main" val="1863732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643042" y="357166"/>
            <a:ext cx="6786610" cy="706475"/>
          </a:xfrm>
          <a:prstGeom prst="rect">
            <a:avLst/>
          </a:prstGeom>
        </p:spPr>
        <p:style>
          <a:lnRef idx="0">
            <a:schemeClr val="accent6"/>
          </a:lnRef>
          <a:fillRef idx="3">
            <a:schemeClr val="accent6"/>
          </a:fillRef>
          <a:effectRef idx="3">
            <a:schemeClr val="accent6"/>
          </a:effectRef>
          <a:fontRef idx="minor">
            <a:schemeClr val="lt1"/>
          </a:fontRef>
        </p:style>
        <p:txBody>
          <a:bodyPr vert="horz" lIns="91440" tIns="45720" rIns="91440" bIns="45720" rtlCol="0" anchor="ctr">
            <a:normAutofit/>
          </a:bodyPr>
          <a:lstStyle/>
          <a:p>
            <a:pPr algn="ctr"/>
            <a:r>
              <a:rPr lang="en-IN" sz="3200" b="1" dirty="0">
                <a:effectLst>
                  <a:outerShdw blurRad="38100" dist="38100" dir="2700000" algn="tl">
                    <a:srgbClr val="000000">
                      <a:alpha val="43137"/>
                    </a:srgbClr>
                  </a:outerShdw>
                </a:effectLst>
              </a:rPr>
              <a:t>Some common exceptions</a:t>
            </a:r>
          </a:p>
        </p:txBody>
      </p:sp>
      <p:sp>
        <p:nvSpPr>
          <p:cNvPr id="4" name="Rectangle 3"/>
          <p:cNvSpPr/>
          <p:nvPr/>
        </p:nvSpPr>
        <p:spPr>
          <a:xfrm>
            <a:off x="762000" y="1428736"/>
            <a:ext cx="7572428" cy="3970318"/>
          </a:xfrm>
          <a:prstGeom prst="rect">
            <a:avLst/>
          </a:prstGeom>
        </p:spPr>
        <p:txBody>
          <a:bodyPr wrap="square">
            <a:spAutoFit/>
          </a:bodyPr>
          <a:lstStyle/>
          <a:p>
            <a:endParaRPr lang="en-IN" sz="2800" b="1" dirty="0">
              <a:solidFill>
                <a:schemeClr val="bg1"/>
              </a:solidFill>
              <a:effectLst>
                <a:outerShdw blurRad="38100" dist="38100" dir="2700000" algn="tl">
                  <a:srgbClr val="000000">
                    <a:alpha val="43137"/>
                  </a:srgbClr>
                </a:outerShdw>
              </a:effectLst>
            </a:endParaRPr>
          </a:p>
          <a:p>
            <a:r>
              <a:rPr lang="en-IN" sz="2800" b="1" dirty="0" err="1">
                <a:solidFill>
                  <a:srgbClr val="C00000"/>
                </a:solidFill>
              </a:rPr>
              <a:t>KeyboardInterrupt</a:t>
            </a:r>
            <a:endParaRPr lang="en-IN" sz="2800" b="1" dirty="0">
              <a:solidFill>
                <a:srgbClr val="C00000"/>
              </a:solidFill>
            </a:endParaRPr>
          </a:p>
          <a:p>
            <a:pPr algn="just"/>
            <a:r>
              <a:rPr lang="en-IN" sz="2800" b="1" dirty="0"/>
              <a:t>Raised when the user hits the interrupt key (normally Control-C or Delete).</a:t>
            </a:r>
          </a:p>
          <a:p>
            <a:endParaRPr lang="en-IN" sz="2800" b="1" dirty="0">
              <a:solidFill>
                <a:schemeClr val="bg1"/>
              </a:solidFill>
              <a:effectLst>
                <a:outerShdw blurRad="38100" dist="38100" dir="2700000" algn="tl">
                  <a:srgbClr val="000000">
                    <a:alpha val="43137"/>
                  </a:srgbClr>
                </a:outerShdw>
              </a:effectLst>
            </a:endParaRPr>
          </a:p>
          <a:p>
            <a:r>
              <a:rPr lang="en-IN" sz="2800" b="1" dirty="0" err="1">
                <a:solidFill>
                  <a:srgbClr val="C00000"/>
                </a:solidFill>
              </a:rPr>
              <a:t>EOFError</a:t>
            </a:r>
            <a:endParaRPr lang="en-IN" sz="2800" b="1" dirty="0">
              <a:solidFill>
                <a:srgbClr val="C00000"/>
              </a:solidFill>
            </a:endParaRPr>
          </a:p>
          <a:p>
            <a:pPr algn="just"/>
            <a:r>
              <a:rPr lang="en-IN" sz="2800" b="1" dirty="0"/>
              <a:t>Raised when one of the built-in functions (input() or </a:t>
            </a:r>
            <a:r>
              <a:rPr lang="en-IN" sz="2800" b="1" dirty="0" err="1"/>
              <a:t>raw_input</a:t>
            </a:r>
            <a:r>
              <a:rPr lang="en-IN" sz="2800" b="1" dirty="0"/>
              <a:t>()) hits an end-of-file condition (EOF) without reading any data</a:t>
            </a:r>
          </a:p>
        </p:txBody>
      </p:sp>
    </p:spTree>
    <p:extLst>
      <p:ext uri="{BB962C8B-B14F-4D97-AF65-F5344CB8AC3E}">
        <p14:creationId xmlns:p14="http://schemas.microsoft.com/office/powerpoint/2010/main" val="15949258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480" y="3000372"/>
            <a:ext cx="6643734" cy="1143008"/>
          </a:xfrm>
        </p:spPr>
        <p:txBody>
          <a:bodyPr>
            <a:normAutofit/>
          </a:bodyPr>
          <a:lstStyle/>
          <a:p>
            <a:pPr marL="514350" indent="-514350" algn="ctr"/>
            <a:r>
              <a:rPr lang="en-US" sz="4400" b="1" i="1" u="sng" dirty="0">
                <a:solidFill>
                  <a:srgbClr val="C00000"/>
                </a:solidFill>
                <a:latin typeface="Times New Roman" pitchFamily="18" charset="0"/>
                <a:cs typeface="Times New Roman" pitchFamily="18" charset="0"/>
              </a:rPr>
              <a:t>Thank You</a:t>
            </a:r>
            <a:endParaRPr lang="en-IN" sz="4400" b="1" i="1" u="sng"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07599311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4615625C-52D4-045E-4BCE-1AF7F4055AA2}"/>
              </a:ext>
            </a:extLst>
          </p:cNvPr>
          <p:cNvSpPr>
            <a:spLocks noGrp="1" noChangeArrowheads="1"/>
          </p:cNvSpPr>
          <p:nvPr>
            <p:ph type="title"/>
          </p:nvPr>
        </p:nvSpPr>
        <p:spPr/>
        <p:txBody>
          <a:bodyPr/>
          <a:lstStyle/>
          <a:p>
            <a:r>
              <a:rPr lang="en-US" altLang="en-US"/>
              <a:t>Calling Methods</a:t>
            </a:r>
          </a:p>
        </p:txBody>
      </p:sp>
      <p:sp>
        <p:nvSpPr>
          <p:cNvPr id="142339" name="Rectangle 3">
            <a:extLst>
              <a:ext uri="{FF2B5EF4-FFF2-40B4-BE49-F238E27FC236}">
                <a16:creationId xmlns:a16="http://schemas.microsoft.com/office/drawing/2014/main" id="{9DA2D27A-6D4A-7F34-F72B-404207225544}"/>
              </a:ext>
            </a:extLst>
          </p:cNvPr>
          <p:cNvSpPr>
            <a:spLocks noGrp="1" noChangeArrowheads="1"/>
          </p:cNvSpPr>
          <p:nvPr>
            <p:ph type="body" idx="1"/>
          </p:nvPr>
        </p:nvSpPr>
        <p:spPr/>
        <p:txBody>
          <a:bodyPr/>
          <a:lstStyle/>
          <a:p>
            <a:r>
              <a:rPr lang="en-US" altLang="en-US"/>
              <a:t>A client can call the methods of an object in two ways:</a:t>
            </a:r>
          </a:p>
          <a:p>
            <a:pPr lvl="1"/>
            <a:r>
              <a:rPr lang="en-US" altLang="en-US"/>
              <a:t>(the value of </a:t>
            </a:r>
            <a:r>
              <a:rPr lang="en-US" altLang="en-US">
                <a:latin typeface="Courier New" panose="02070309020205020404" pitchFamily="49" charset="0"/>
              </a:rPr>
              <a:t>self</a:t>
            </a:r>
            <a:r>
              <a:rPr lang="en-US" altLang="en-US"/>
              <a:t> can be an implicit or explicit parameter)</a:t>
            </a:r>
          </a:p>
          <a:p>
            <a:pPr lvl="1"/>
            <a:endParaRPr lang="en-US" altLang="en-US"/>
          </a:p>
          <a:p>
            <a:pPr>
              <a:buFontTx/>
              <a:buNone/>
            </a:pPr>
            <a:r>
              <a:rPr lang="en-US" altLang="en-US">
                <a:latin typeface="Courier New" panose="02070309020205020404" pitchFamily="49" charset="0"/>
              </a:rPr>
              <a:t>	</a:t>
            </a:r>
            <a:r>
              <a:rPr lang="en-US" altLang="en-US"/>
              <a:t>1)</a:t>
            </a:r>
            <a:r>
              <a:rPr lang="en-US" altLang="en-US">
                <a:latin typeface="Courier New" panose="02070309020205020404" pitchFamily="49" charset="0"/>
              </a:rPr>
              <a:t>	</a:t>
            </a:r>
            <a:r>
              <a:rPr lang="en-US" altLang="en-US" b="1"/>
              <a:t>object</a:t>
            </a:r>
            <a:r>
              <a:rPr lang="en-US" altLang="en-US">
                <a:latin typeface="Courier New" panose="02070309020205020404" pitchFamily="49" charset="0"/>
              </a:rPr>
              <a:t>.</a:t>
            </a:r>
            <a:r>
              <a:rPr lang="en-US" altLang="en-US" b="1"/>
              <a:t>method</a:t>
            </a:r>
            <a:r>
              <a:rPr lang="en-US" altLang="en-US">
                <a:latin typeface="Courier New" panose="02070309020205020404" pitchFamily="49" charset="0"/>
              </a:rPr>
              <a:t>(</a:t>
            </a:r>
            <a:r>
              <a:rPr lang="en-US" altLang="en-US" b="1"/>
              <a:t>parameters</a:t>
            </a:r>
            <a:r>
              <a:rPr lang="en-US" altLang="en-US">
                <a:latin typeface="Courier New" panose="02070309020205020404" pitchFamily="49" charset="0"/>
              </a:rPr>
              <a:t>)</a:t>
            </a:r>
          </a:p>
          <a:p>
            <a:pPr>
              <a:buFontTx/>
              <a:buNone/>
            </a:pPr>
            <a:r>
              <a:rPr lang="en-US" altLang="en-US"/>
              <a:t>	 or</a:t>
            </a:r>
          </a:p>
          <a:p>
            <a:pPr>
              <a:buFontTx/>
              <a:buNone/>
            </a:pPr>
            <a:r>
              <a:rPr lang="en-US" altLang="en-US">
                <a:latin typeface="Courier New" panose="02070309020205020404" pitchFamily="49" charset="0"/>
              </a:rPr>
              <a:t>	</a:t>
            </a:r>
            <a:r>
              <a:rPr lang="en-US" altLang="en-US"/>
              <a:t>2)</a:t>
            </a:r>
            <a:r>
              <a:rPr lang="en-US" altLang="en-US">
                <a:latin typeface="Courier New" panose="02070309020205020404" pitchFamily="49" charset="0"/>
              </a:rPr>
              <a:t>	</a:t>
            </a:r>
            <a:r>
              <a:rPr lang="en-US" altLang="en-US" b="1"/>
              <a:t>Class</a:t>
            </a:r>
            <a:r>
              <a:rPr lang="en-US" altLang="en-US">
                <a:latin typeface="Courier New" panose="02070309020205020404" pitchFamily="49" charset="0"/>
              </a:rPr>
              <a:t>.</a:t>
            </a:r>
            <a:r>
              <a:rPr lang="en-US" altLang="en-US" b="1"/>
              <a:t>method</a:t>
            </a:r>
            <a:r>
              <a:rPr lang="en-US" altLang="en-US">
                <a:latin typeface="Courier New" panose="02070309020205020404" pitchFamily="49" charset="0"/>
              </a:rPr>
              <a:t>(</a:t>
            </a:r>
            <a:r>
              <a:rPr lang="en-US" altLang="en-US" b="1"/>
              <a:t>object</a:t>
            </a:r>
            <a:r>
              <a:rPr lang="en-US" altLang="en-US">
                <a:latin typeface="Courier New" panose="02070309020205020404" pitchFamily="49" charset="0"/>
              </a:rPr>
              <a:t>, </a:t>
            </a:r>
            <a:r>
              <a:rPr lang="en-US" altLang="en-US" b="1"/>
              <a:t>parameters</a:t>
            </a:r>
            <a:r>
              <a:rPr lang="en-US" altLang="en-US">
                <a:latin typeface="Courier New" panose="02070309020205020404" pitchFamily="49" charset="0"/>
              </a:rPr>
              <a:t>)</a:t>
            </a:r>
          </a:p>
          <a:p>
            <a:pPr>
              <a:buFontTx/>
              <a:buNone/>
            </a:pPr>
            <a:endParaRPr lang="en-US" altLang="en-US">
              <a:latin typeface="Courier New" panose="02070309020205020404" pitchFamily="49" charset="0"/>
            </a:endParaRPr>
          </a:p>
          <a:p>
            <a:r>
              <a:rPr lang="en-US" altLang="en-US"/>
              <a:t>Example:</a:t>
            </a:r>
          </a:p>
          <a:p>
            <a:pPr lvl="1">
              <a:lnSpc>
                <a:spcPct val="80000"/>
              </a:lnSpc>
              <a:buFontTx/>
              <a:buNone/>
            </a:pPr>
            <a:r>
              <a:rPr lang="en-US" altLang="en-US">
                <a:latin typeface="Courier New" panose="02070309020205020404" pitchFamily="49" charset="0"/>
              </a:rPr>
              <a:t>p = Point(3, -4)</a:t>
            </a:r>
          </a:p>
          <a:p>
            <a:pPr lvl="1">
              <a:lnSpc>
                <a:spcPct val="80000"/>
              </a:lnSpc>
              <a:buFontTx/>
              <a:buNone/>
            </a:pPr>
            <a:r>
              <a:rPr lang="en-US" altLang="en-US" b="1">
                <a:latin typeface="Courier New" panose="02070309020205020404" pitchFamily="49" charset="0"/>
              </a:rPr>
              <a:t>p.translate</a:t>
            </a:r>
            <a:r>
              <a:rPr lang="en-US" altLang="en-US">
                <a:latin typeface="Courier New" panose="02070309020205020404" pitchFamily="49" charset="0"/>
              </a:rPr>
              <a:t>(1, 5)</a:t>
            </a:r>
          </a:p>
          <a:p>
            <a:pPr lvl="1">
              <a:lnSpc>
                <a:spcPct val="80000"/>
              </a:lnSpc>
              <a:buFontTx/>
              <a:buNone/>
            </a:pPr>
            <a:r>
              <a:rPr lang="en-US" altLang="en-US" b="1">
                <a:latin typeface="Courier New" panose="02070309020205020404" pitchFamily="49" charset="0"/>
              </a:rPr>
              <a:t>Point.translate</a:t>
            </a:r>
            <a:r>
              <a:rPr lang="en-US" altLang="en-US">
                <a:latin typeface="Courier New" panose="02070309020205020404" pitchFamily="49" charset="0"/>
              </a:rPr>
              <a:t>(</a:t>
            </a:r>
            <a:r>
              <a:rPr lang="en-US" altLang="en-US" b="1">
                <a:latin typeface="Courier New" panose="02070309020205020404" pitchFamily="49" charset="0"/>
              </a:rPr>
              <a:t>p</a:t>
            </a:r>
            <a:r>
              <a:rPr lang="en-US" altLang="en-US">
                <a:latin typeface="Courier New" panose="02070309020205020404" pitchFamily="49" charset="0"/>
              </a:rPr>
              <a:t>, 1, 5)</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5120</TotalTime>
  <Words>6323</Words>
  <Application>Microsoft Office PowerPoint</Application>
  <PresentationFormat>On-screen Show (4:3)</PresentationFormat>
  <Paragraphs>1037</Paragraphs>
  <Slides>86</Slides>
  <Notes>20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86</vt:i4>
      </vt:variant>
    </vt:vector>
  </HeadingPairs>
  <TitlesOfParts>
    <vt:vector size="99" baseType="lpstr">
      <vt:lpstr>Andale Mono</vt:lpstr>
      <vt:lpstr>Arial</vt:lpstr>
      <vt:lpstr>Calibri</vt:lpstr>
      <vt:lpstr>Consolas</vt:lpstr>
      <vt:lpstr>Courier New</vt:lpstr>
      <vt:lpstr>Source Sans Pro</vt:lpstr>
      <vt:lpstr>Studio-Feixen-Sans</vt:lpstr>
      <vt:lpstr>Tahoma</vt:lpstr>
      <vt:lpstr>Times New Roman</vt:lpstr>
      <vt:lpstr>urw-din</vt:lpstr>
      <vt:lpstr>Verdana</vt:lpstr>
      <vt:lpstr>Wingdings</vt:lpstr>
      <vt:lpstr>Default Design</vt:lpstr>
      <vt:lpstr>Object Oriented Programming</vt:lpstr>
      <vt:lpstr>OOP Features</vt:lpstr>
      <vt:lpstr>OOP, Defining a Class</vt:lpstr>
      <vt:lpstr>Fields</vt:lpstr>
      <vt:lpstr>Using a Class</vt:lpstr>
      <vt:lpstr>Object Methods</vt:lpstr>
      <vt:lpstr>"Implicit" Parameter (self)</vt:lpstr>
      <vt:lpstr>Exercise Answer</vt:lpstr>
      <vt:lpstr>Calling Methods</vt:lpstr>
      <vt:lpstr>Constructors</vt:lpstr>
      <vt:lpstr>toString and __str__</vt:lpstr>
      <vt:lpstr>Complete Point Class</vt:lpstr>
      <vt:lpstr>Python Class and Object Example1</vt:lpstr>
      <vt:lpstr>Python Class and Object Example2</vt:lpstr>
      <vt:lpstr>Encapsulation</vt:lpstr>
      <vt:lpstr>Public, Protected and Private</vt:lpstr>
      <vt:lpstr>Public, Protected and Private</vt:lpstr>
      <vt:lpstr>Public, Protected and Private</vt:lpstr>
      <vt:lpstr>Public, Protected and Private</vt:lpstr>
      <vt:lpstr>Protected Members</vt:lpstr>
      <vt:lpstr>Protected Members</vt:lpstr>
      <vt:lpstr>Protected Members</vt:lpstr>
      <vt:lpstr>Private Members</vt:lpstr>
      <vt:lpstr>Private Members</vt:lpstr>
      <vt:lpstr>Private Members</vt:lpstr>
      <vt:lpstr>Naming Using Underscore(_)</vt:lpstr>
      <vt:lpstr>Naming Using Underscore(_)</vt:lpstr>
      <vt:lpstr>Naming Using Underscore(_)</vt:lpstr>
      <vt:lpstr>Naming Using Underscore(_)</vt:lpstr>
      <vt:lpstr>Naming Using Underscore(_)</vt:lpstr>
      <vt:lpstr>Naming Using Underscore(_)</vt:lpstr>
      <vt:lpstr>Naming Using Underscore(_)</vt:lpstr>
      <vt:lpstr>Naming Using Underscore(_)</vt:lpstr>
      <vt:lpstr>Inheritance</vt:lpstr>
      <vt:lpstr>Calling Superclass Methods</vt:lpstr>
      <vt:lpstr>Inheritance Example</vt:lpstr>
      <vt:lpstr>Subclassing (Calling constructor of parent class)</vt:lpstr>
      <vt:lpstr>Subclassing (Calling constructor of parent class)</vt:lpstr>
      <vt:lpstr>Types of Inheritance in Python</vt:lpstr>
      <vt:lpstr>Types of Inheritance in Python</vt:lpstr>
      <vt:lpstr>Types of Inheritance in Python</vt:lpstr>
      <vt:lpstr>Types of Inheritance in Python</vt:lpstr>
      <vt:lpstr>Types of Inheritance in Python</vt:lpstr>
      <vt:lpstr>Types of Inheritance in Python</vt:lpstr>
      <vt:lpstr>Types of Inheritance in Python</vt:lpstr>
      <vt:lpstr>Types of Inheritance in Python</vt:lpstr>
      <vt:lpstr>Function Overloading</vt:lpstr>
      <vt:lpstr>How to Achieve Function Overloading in Python</vt:lpstr>
      <vt:lpstr>How to Achieve Function Overloading in Python</vt:lpstr>
      <vt:lpstr>How to Achieve Function Overloading in Python</vt:lpstr>
      <vt:lpstr>Method Overriding</vt:lpstr>
      <vt:lpstr>Method Overriding</vt:lpstr>
      <vt:lpstr>Method Overriding with Multiple Inheritance</vt:lpstr>
      <vt:lpstr>Method Overriding with Multilevel Inheritance</vt:lpstr>
      <vt:lpstr>Calling the Parent’s method within the overridden method</vt:lpstr>
      <vt:lpstr>Operator Overloading</vt:lpstr>
      <vt:lpstr>How to Overload an Operator </vt:lpstr>
      <vt:lpstr>How to Overload an Operator </vt:lpstr>
      <vt:lpstr>How to Overload an Operator </vt:lpstr>
      <vt:lpstr>How to Overload an Operator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142 Python Slides</dc:title>
  <dc:creator>Marty Stepp</dc:creator>
  <cp:keywords>Python</cp:keywords>
  <dc:description>Slides used in the University of Washington's CSE 142 Python sessions.</dc:description>
  <cp:lastModifiedBy>Girish Kumar</cp:lastModifiedBy>
  <cp:revision>95</cp:revision>
  <dcterms:created xsi:type="dcterms:W3CDTF">2008-06-28T20:57:21Z</dcterms:created>
  <dcterms:modified xsi:type="dcterms:W3CDTF">2023-08-28T08:29:55Z</dcterms:modified>
</cp:coreProperties>
</file>