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4" r:id="rId8"/>
    <p:sldId id="265" r:id="rId9"/>
    <p:sldId id="266" r:id="rId10"/>
    <p:sldId id="267" r:id="rId11"/>
    <p:sldId id="268" r:id="rId12"/>
    <p:sldId id="269" r:id="rId13"/>
    <p:sldId id="270" r:id="rId14"/>
    <p:sldId id="271" r:id="rId15"/>
    <p:sldId id="259"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9/29/2023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85C29C5-D257-38B5-CA9B-151B7FC60592}"/>
              </a:ext>
            </a:extLst>
          </p:cNvPr>
          <p:cNvSpPr>
            <a:spLocks noGrp="1"/>
          </p:cNvSpPr>
          <p:nvPr>
            <p:ph type="subTitle" idx="1"/>
          </p:nvPr>
        </p:nvSpPr>
        <p:spPr>
          <a:xfrm>
            <a:off x="153032" y="3203842"/>
            <a:ext cx="8692602" cy="4909297"/>
          </a:xfrm>
        </p:spPr>
        <p:txBody>
          <a:bodyPr>
            <a:normAutofit/>
          </a:bodyPr>
          <a:lstStyle/>
          <a:p>
            <a:pPr algn="r"/>
            <a:r>
              <a:rPr lang="en-US" b="1" dirty="0">
                <a:solidFill>
                  <a:schemeClr val="tx1"/>
                </a:solidFill>
              </a:rPr>
              <a:t>MENTORED by</a:t>
            </a:r>
          </a:p>
          <a:p>
            <a:pPr algn="r"/>
            <a:r>
              <a:rPr lang="en-US" b="1" dirty="0">
                <a:solidFill>
                  <a:schemeClr val="tx1"/>
                </a:solidFill>
              </a:rPr>
              <a:t>P. SUJATHA </a:t>
            </a:r>
          </a:p>
          <a:p>
            <a:pPr algn="r"/>
            <a:endParaRPr lang="en-US" b="1" dirty="0">
              <a:solidFill>
                <a:schemeClr val="tx1"/>
              </a:solidFill>
            </a:endParaRPr>
          </a:p>
          <a:p>
            <a:pPr algn="r"/>
            <a:endParaRPr lang="en-US" b="1" dirty="0">
              <a:solidFill>
                <a:schemeClr val="tx1"/>
              </a:solidFill>
            </a:endParaRPr>
          </a:p>
          <a:p>
            <a:pPr algn="r"/>
            <a:r>
              <a:rPr lang="en-US" b="1" dirty="0">
                <a:solidFill>
                  <a:schemeClr val="tx1"/>
                </a:solidFill>
              </a:rPr>
              <a:t>  </a:t>
            </a:r>
          </a:p>
          <a:p>
            <a:pPr algn="r"/>
            <a:endParaRPr lang="en-US" b="1" dirty="0">
              <a:solidFill>
                <a:schemeClr val="tx1"/>
              </a:solidFill>
            </a:endParaRPr>
          </a:p>
          <a:p>
            <a:pPr algn="r"/>
            <a:endParaRPr lang="en-US" b="1" dirty="0">
              <a:solidFill>
                <a:schemeClr val="tx1"/>
              </a:solidFill>
            </a:endParaRPr>
          </a:p>
          <a:p>
            <a:pPr algn="r"/>
            <a:endParaRPr lang="en-US" b="1" dirty="0">
              <a:solidFill>
                <a:schemeClr val="tx1"/>
              </a:solidFill>
            </a:endParaRPr>
          </a:p>
          <a:p>
            <a:pPr algn="r"/>
            <a:endParaRPr lang="en-US" b="1" dirty="0">
              <a:solidFill>
                <a:schemeClr val="tx1"/>
              </a:solidFill>
            </a:endParaRPr>
          </a:p>
          <a:p>
            <a:pPr algn="r"/>
            <a:endParaRPr lang="en-US" b="1" dirty="0">
              <a:solidFill>
                <a:schemeClr val="tx1"/>
              </a:solidFill>
            </a:endParaRPr>
          </a:p>
          <a:p>
            <a:pPr algn="r"/>
            <a:endParaRPr lang="en-US" b="1" dirty="0">
              <a:solidFill>
                <a:schemeClr val="tx1"/>
              </a:solidFill>
            </a:endParaRPr>
          </a:p>
          <a:p>
            <a:pPr algn="r"/>
            <a:endParaRPr lang="en-US" b="1" dirty="0">
              <a:solidFill>
                <a:schemeClr val="tx1"/>
              </a:solidFill>
            </a:endParaRPr>
          </a:p>
          <a:p>
            <a:pPr algn="r"/>
            <a:endParaRPr lang="en-US" b="1" dirty="0">
              <a:solidFill>
                <a:schemeClr val="tx1"/>
              </a:solidFill>
            </a:endParaRPr>
          </a:p>
          <a:p>
            <a:pPr algn="r"/>
            <a:endParaRPr lang="en-US" b="1" dirty="0">
              <a:solidFill>
                <a:schemeClr val="tx1"/>
              </a:solidFill>
            </a:endParaRPr>
          </a:p>
          <a:p>
            <a:pPr algn="r"/>
            <a:endParaRPr lang="en-US" b="1" dirty="0">
              <a:solidFill>
                <a:schemeClr val="tx1"/>
              </a:solidFill>
            </a:endParaRPr>
          </a:p>
          <a:p>
            <a:pPr algn="r"/>
            <a:endParaRPr lang="en-US" b="1" dirty="0">
              <a:solidFill>
                <a:schemeClr val="tx1"/>
              </a:solidFill>
            </a:endParaRPr>
          </a:p>
        </p:txBody>
      </p:sp>
      <p:sp>
        <p:nvSpPr>
          <p:cNvPr id="5" name="Minus Sign 4">
            <a:extLst>
              <a:ext uri="{FF2B5EF4-FFF2-40B4-BE49-F238E27FC236}">
                <a16:creationId xmlns:a16="http://schemas.microsoft.com/office/drawing/2014/main" id="{22A99A1B-53A1-26F1-209E-5B38D4BE79E4}"/>
              </a:ext>
            </a:extLst>
          </p:cNvPr>
          <p:cNvSpPr/>
          <p:nvPr/>
        </p:nvSpPr>
        <p:spPr>
          <a:xfrm>
            <a:off x="-1289777" y="143061"/>
            <a:ext cx="12092811" cy="4508481"/>
          </a:xfrm>
          <a:prstGeom prst="mathMinus">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EF342F00-0D64-CB41-B7D8-80FB4F4609D0}"/>
              </a:ext>
            </a:extLst>
          </p:cNvPr>
          <p:cNvSpPr>
            <a:spLocks noGrp="1"/>
          </p:cNvSpPr>
          <p:nvPr>
            <p:ph type="ctrTitle"/>
          </p:nvPr>
        </p:nvSpPr>
        <p:spPr>
          <a:xfrm>
            <a:off x="331859" y="323373"/>
            <a:ext cx="10254676" cy="2700157"/>
          </a:xfrm>
        </p:spPr>
        <p:txBody>
          <a:bodyPr/>
          <a:lstStyle/>
          <a:p>
            <a:pPr algn="l"/>
            <a:r>
              <a:rPr lang="en-US" dirty="0">
                <a:solidFill>
                  <a:schemeClr val="tx1"/>
                </a:solidFill>
              </a:rPr>
              <a:t>FLOOD MONITORING SYSTEM</a:t>
            </a:r>
          </a:p>
        </p:txBody>
      </p:sp>
      <p:sp>
        <p:nvSpPr>
          <p:cNvPr id="8" name="TextBox 7">
            <a:extLst>
              <a:ext uri="{FF2B5EF4-FFF2-40B4-BE49-F238E27FC236}">
                <a16:creationId xmlns:a16="http://schemas.microsoft.com/office/drawing/2014/main" id="{AFB30D3D-7DA8-F891-BBA6-7D8694BA6F29}"/>
              </a:ext>
            </a:extLst>
          </p:cNvPr>
          <p:cNvSpPr txBox="1"/>
          <p:nvPr/>
        </p:nvSpPr>
        <p:spPr>
          <a:xfrm>
            <a:off x="1124223" y="4320299"/>
            <a:ext cx="2619214" cy="840230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l"/>
            <a:r>
              <a:rPr lang="en-US" dirty="0"/>
              <a:t>P. SUJATHA</a:t>
            </a:r>
          </a:p>
          <a:p>
            <a:pPr algn="l"/>
            <a:r>
              <a:rPr lang="en-US" dirty="0"/>
              <a:t>G.RAJKUMAR</a:t>
            </a:r>
          </a:p>
          <a:p>
            <a:pPr algn="l"/>
            <a:r>
              <a:rPr lang="en-US" dirty="0"/>
              <a:t>V.POOVIZHI</a:t>
            </a:r>
          </a:p>
          <a:p>
            <a:pPr algn="l"/>
            <a:r>
              <a:rPr lang="en-US" dirty="0"/>
              <a:t>K.NARAYANAN</a:t>
            </a:r>
          </a:p>
          <a:p>
            <a:pPr algn="l"/>
            <a:r>
              <a:rPr lang="en-US" dirty="0"/>
              <a:t>B.SURIYA</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p:spTree>
    <p:extLst>
      <p:ext uri="{BB962C8B-B14F-4D97-AF65-F5344CB8AC3E}">
        <p14:creationId xmlns:p14="http://schemas.microsoft.com/office/powerpoint/2010/main" val="1602643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D2A0A-CFA2-3FEE-A0ED-E75366D99A3F}"/>
              </a:ext>
            </a:extLst>
          </p:cNvPr>
          <p:cNvSpPr>
            <a:spLocks noGrp="1"/>
          </p:cNvSpPr>
          <p:nvPr>
            <p:ph type="title"/>
          </p:nvPr>
        </p:nvSpPr>
        <p:spPr>
          <a:xfrm>
            <a:off x="975378" y="-2907323"/>
            <a:ext cx="8596668" cy="1320800"/>
          </a:xfrm>
        </p:spPr>
        <p:txBody>
          <a:bodyPr/>
          <a:lstStyle/>
          <a:p>
            <a:r>
              <a:rPr lang="en-US" dirty="0"/>
              <a:t>   </a:t>
            </a:r>
            <a:br>
              <a:rPr lang="en-US" dirty="0"/>
            </a:br>
            <a:endParaRPr lang="en-US" dirty="0"/>
          </a:p>
        </p:txBody>
      </p:sp>
      <p:sp>
        <p:nvSpPr>
          <p:cNvPr id="3" name="Content Placeholder 2">
            <a:extLst>
              <a:ext uri="{FF2B5EF4-FFF2-40B4-BE49-F238E27FC236}">
                <a16:creationId xmlns:a16="http://schemas.microsoft.com/office/drawing/2014/main" id="{86C4E597-38DF-5C67-DCB3-973B37D95913}"/>
              </a:ext>
            </a:extLst>
          </p:cNvPr>
          <p:cNvSpPr>
            <a:spLocks noGrp="1"/>
          </p:cNvSpPr>
          <p:nvPr>
            <p:ph idx="1"/>
          </p:nvPr>
        </p:nvSpPr>
        <p:spPr>
          <a:xfrm>
            <a:off x="653488" y="472963"/>
            <a:ext cx="7155271" cy="3880773"/>
          </a:xfrm>
        </p:spPr>
        <p:txBody>
          <a:bodyPr>
            <a:normAutofit/>
          </a:bodyPr>
          <a:lstStyle/>
          <a:p>
            <a:r>
              <a:rPr lang="en-US" sz="2400" b="1" dirty="0"/>
              <a:t>REX
A low cost alarm critical monitoring device design to monitor your facilities…</a:t>
            </a:r>
          </a:p>
        </p:txBody>
      </p:sp>
      <p:pic>
        <p:nvPicPr>
          <p:cNvPr id="4" name="Picture 4">
            <a:extLst>
              <a:ext uri="{FF2B5EF4-FFF2-40B4-BE49-F238E27FC236}">
                <a16:creationId xmlns:a16="http://schemas.microsoft.com/office/drawing/2014/main" id="{AE88D033-9381-107B-75FA-1C88B3A9EE6F}"/>
              </a:ext>
            </a:extLst>
          </p:cNvPr>
          <p:cNvPicPr>
            <a:picLocks noChangeAspect="1"/>
          </p:cNvPicPr>
          <p:nvPr/>
        </p:nvPicPr>
        <p:blipFill>
          <a:blip r:embed="rId2"/>
          <a:stretch>
            <a:fillRect/>
          </a:stretch>
        </p:blipFill>
        <p:spPr>
          <a:xfrm>
            <a:off x="1939394" y="2067618"/>
            <a:ext cx="4297339" cy="4191312"/>
          </a:xfrm>
          <a:prstGeom prst="rect">
            <a:avLst/>
          </a:prstGeom>
        </p:spPr>
      </p:pic>
    </p:spTree>
    <p:extLst>
      <p:ext uri="{BB962C8B-B14F-4D97-AF65-F5344CB8AC3E}">
        <p14:creationId xmlns:p14="http://schemas.microsoft.com/office/powerpoint/2010/main" val="4234387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79669-84E8-8A3A-1E46-CEB25B6A7F63}"/>
              </a:ext>
            </a:extLst>
          </p:cNvPr>
          <p:cNvSpPr>
            <a:spLocks noGrp="1"/>
          </p:cNvSpPr>
          <p:nvPr>
            <p:ph type="title"/>
          </p:nvPr>
        </p:nvSpPr>
        <p:spPr>
          <a:xfrm>
            <a:off x="234586" y="1164715"/>
            <a:ext cx="8596668" cy="1320800"/>
          </a:xfrm>
        </p:spPr>
        <p:txBody>
          <a:bodyPr/>
          <a:lstStyle/>
          <a:p>
            <a:r>
              <a:rPr lang="en-US" dirty="0"/>
              <a:t>CONTEXT AND PROBLEM </a:t>
            </a:r>
          </a:p>
        </p:txBody>
      </p:sp>
      <p:sp>
        <p:nvSpPr>
          <p:cNvPr id="3" name="Content Placeholder 2">
            <a:extLst>
              <a:ext uri="{FF2B5EF4-FFF2-40B4-BE49-F238E27FC236}">
                <a16:creationId xmlns:a16="http://schemas.microsoft.com/office/drawing/2014/main" id="{7CDFDAD3-0435-135C-595F-FDD19A4A7641}"/>
              </a:ext>
            </a:extLst>
          </p:cNvPr>
          <p:cNvSpPr>
            <a:spLocks noGrp="1"/>
          </p:cNvSpPr>
          <p:nvPr>
            <p:ph idx="1"/>
          </p:nvPr>
        </p:nvSpPr>
        <p:spPr>
          <a:xfrm rot="10800000" flipV="1">
            <a:off x="588313" y="1664805"/>
            <a:ext cx="6155484" cy="1487252"/>
          </a:xfrm>
        </p:spPr>
        <p:txBody>
          <a:bodyPr/>
          <a:lstStyle/>
          <a:p>
            <a:pPr marL="0" indent="0">
              <a:buNone/>
            </a:pPr>
            <a:r>
              <a:rPr lang="en-US" b="1" dirty="0"/>
              <a:t>
a large amount of water covering an area that is usually dry</a:t>
            </a:r>
          </a:p>
        </p:txBody>
      </p:sp>
      <p:pic>
        <p:nvPicPr>
          <p:cNvPr id="4" name="Picture 4">
            <a:extLst>
              <a:ext uri="{FF2B5EF4-FFF2-40B4-BE49-F238E27FC236}">
                <a16:creationId xmlns:a16="http://schemas.microsoft.com/office/drawing/2014/main" id="{54D6E9D2-83A9-5F69-D320-FD1066FFEADB}"/>
              </a:ext>
            </a:extLst>
          </p:cNvPr>
          <p:cNvPicPr>
            <a:picLocks noChangeAspect="1"/>
          </p:cNvPicPr>
          <p:nvPr/>
        </p:nvPicPr>
        <p:blipFill>
          <a:blip r:embed="rId2"/>
          <a:stretch>
            <a:fillRect/>
          </a:stretch>
        </p:blipFill>
        <p:spPr>
          <a:xfrm>
            <a:off x="842596" y="3972467"/>
            <a:ext cx="8128000" cy="2156092"/>
          </a:xfrm>
          <a:prstGeom prst="rect">
            <a:avLst/>
          </a:prstGeom>
        </p:spPr>
      </p:pic>
      <p:pic>
        <p:nvPicPr>
          <p:cNvPr id="5" name="Picture 5">
            <a:extLst>
              <a:ext uri="{FF2B5EF4-FFF2-40B4-BE49-F238E27FC236}">
                <a16:creationId xmlns:a16="http://schemas.microsoft.com/office/drawing/2014/main" id="{B57A3850-0F56-93F3-BCE0-E78AAACA62A7}"/>
              </a:ext>
            </a:extLst>
          </p:cNvPr>
          <p:cNvPicPr>
            <a:picLocks noChangeAspect="1"/>
          </p:cNvPicPr>
          <p:nvPr/>
        </p:nvPicPr>
        <p:blipFill>
          <a:blip r:embed="rId3"/>
          <a:stretch>
            <a:fillRect/>
          </a:stretch>
        </p:blipFill>
        <p:spPr>
          <a:xfrm>
            <a:off x="6239155" y="1232094"/>
            <a:ext cx="2886075" cy="2352675"/>
          </a:xfrm>
          <a:prstGeom prst="rect">
            <a:avLst/>
          </a:prstGeom>
        </p:spPr>
      </p:pic>
    </p:spTree>
    <p:extLst>
      <p:ext uri="{BB962C8B-B14F-4D97-AF65-F5344CB8AC3E}">
        <p14:creationId xmlns:p14="http://schemas.microsoft.com/office/powerpoint/2010/main" val="2534477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DE107-8E8A-E3D4-9471-B5C249A03A46}"/>
              </a:ext>
            </a:extLst>
          </p:cNvPr>
          <p:cNvSpPr>
            <a:spLocks noGrp="1"/>
          </p:cNvSpPr>
          <p:nvPr>
            <p:ph type="title"/>
          </p:nvPr>
        </p:nvSpPr>
        <p:spPr>
          <a:xfrm>
            <a:off x="965663" y="-1786677"/>
            <a:ext cx="8596668" cy="1320800"/>
          </a:xfrm>
        </p:spPr>
        <p:txBody>
          <a:bodyPr/>
          <a:lstStyle/>
          <a:p>
            <a:r>
              <a:rPr lang="en-US" dirty="0"/>
              <a:t>   </a:t>
            </a:r>
            <a:br>
              <a:rPr lang="en-US" dirty="0"/>
            </a:br>
            <a:endParaRPr lang="en-US" dirty="0"/>
          </a:p>
        </p:txBody>
      </p:sp>
      <p:sp>
        <p:nvSpPr>
          <p:cNvPr id="3" name="Content Placeholder 2">
            <a:extLst>
              <a:ext uri="{FF2B5EF4-FFF2-40B4-BE49-F238E27FC236}">
                <a16:creationId xmlns:a16="http://schemas.microsoft.com/office/drawing/2014/main" id="{14E95D4E-66A0-D7C8-E978-8C6A15A888E7}"/>
              </a:ext>
            </a:extLst>
          </p:cNvPr>
          <p:cNvSpPr>
            <a:spLocks noGrp="1"/>
          </p:cNvSpPr>
          <p:nvPr>
            <p:ph idx="1"/>
          </p:nvPr>
        </p:nvSpPr>
        <p:spPr>
          <a:xfrm>
            <a:off x="655697" y="388382"/>
            <a:ext cx="6902707" cy="1614475"/>
          </a:xfrm>
        </p:spPr>
        <p:txBody>
          <a:bodyPr/>
          <a:lstStyle/>
          <a:p>
            <a:pPr marL="0" indent="0">
              <a:buNone/>
            </a:pPr>
            <a:r>
              <a:rPr lang="en-US" b="1" dirty="0"/>
              <a:t>Flash floods are one of the most devastating natural hazards [1.2]Fast-moving and generally </a:t>
            </a:r>
            <a:r>
              <a:rPr lang="en-US" b="1" dirty="0" err="1"/>
              <a:t>violentHigh</a:t>
            </a:r>
            <a:r>
              <a:rPr lang="en-US" b="1" dirty="0"/>
              <a:t> threat to life and severe damage to property and infrastructure Floods affected many mc</a:t>
            </a:r>
          </a:p>
        </p:txBody>
      </p:sp>
      <p:pic>
        <p:nvPicPr>
          <p:cNvPr id="4" name="Picture 4">
            <a:extLst>
              <a:ext uri="{FF2B5EF4-FFF2-40B4-BE49-F238E27FC236}">
                <a16:creationId xmlns:a16="http://schemas.microsoft.com/office/drawing/2014/main" id="{6730D526-842C-9E34-D0D9-24831A6652B7}"/>
              </a:ext>
            </a:extLst>
          </p:cNvPr>
          <p:cNvPicPr>
            <a:picLocks noChangeAspect="1"/>
          </p:cNvPicPr>
          <p:nvPr/>
        </p:nvPicPr>
        <p:blipFill>
          <a:blip r:embed="rId2"/>
          <a:stretch>
            <a:fillRect/>
          </a:stretch>
        </p:blipFill>
        <p:spPr>
          <a:xfrm>
            <a:off x="1953608" y="1561929"/>
            <a:ext cx="3806170" cy="3293215"/>
          </a:xfrm>
          <a:prstGeom prst="rect">
            <a:avLst/>
          </a:prstGeom>
        </p:spPr>
      </p:pic>
    </p:spTree>
    <p:extLst>
      <p:ext uri="{BB962C8B-B14F-4D97-AF65-F5344CB8AC3E}">
        <p14:creationId xmlns:p14="http://schemas.microsoft.com/office/powerpoint/2010/main" val="2789678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760E0-3AEB-A10B-C2FA-42040593B82F}"/>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F907DE50-6B41-C1B1-385B-74415501EA22}"/>
              </a:ext>
            </a:extLst>
          </p:cNvPr>
          <p:cNvSpPr>
            <a:spLocks noGrp="1"/>
          </p:cNvSpPr>
          <p:nvPr>
            <p:ph idx="1"/>
          </p:nvPr>
        </p:nvSpPr>
        <p:spPr>
          <a:xfrm>
            <a:off x="479177" y="609600"/>
            <a:ext cx="8596667" cy="3944517"/>
          </a:xfrm>
        </p:spPr>
        <p:txBody>
          <a:bodyPr>
            <a:normAutofit/>
          </a:bodyPr>
          <a:lstStyle/>
          <a:p>
            <a:pPr marL="0" indent="0">
              <a:buNone/>
            </a:pPr>
            <a:r>
              <a:rPr lang="en-US" b="1" dirty="0"/>
              <a:t>Flood Warning System Provide people and  with more time to prepare for flooding Reduce the risk to life and the damage caused → The science of  development of flood with river monitoring-based services”</a:t>
            </a:r>
          </a:p>
        </p:txBody>
      </p:sp>
      <p:pic>
        <p:nvPicPr>
          <p:cNvPr id="4" name="Picture 4">
            <a:extLst>
              <a:ext uri="{FF2B5EF4-FFF2-40B4-BE49-F238E27FC236}">
                <a16:creationId xmlns:a16="http://schemas.microsoft.com/office/drawing/2014/main" id="{87B3137B-8B5F-7DA8-98C7-75CFBF8BCC05}"/>
              </a:ext>
            </a:extLst>
          </p:cNvPr>
          <p:cNvPicPr>
            <a:picLocks noChangeAspect="1"/>
          </p:cNvPicPr>
          <p:nvPr/>
        </p:nvPicPr>
        <p:blipFill>
          <a:blip r:embed="rId2"/>
          <a:stretch>
            <a:fillRect/>
          </a:stretch>
        </p:blipFill>
        <p:spPr>
          <a:xfrm>
            <a:off x="2700002" y="2091808"/>
            <a:ext cx="4155018" cy="2300900"/>
          </a:xfrm>
          <a:prstGeom prst="rect">
            <a:avLst/>
          </a:prstGeom>
        </p:spPr>
      </p:pic>
    </p:spTree>
    <p:extLst>
      <p:ext uri="{BB962C8B-B14F-4D97-AF65-F5344CB8AC3E}">
        <p14:creationId xmlns:p14="http://schemas.microsoft.com/office/powerpoint/2010/main" val="3047185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4C1D6-007B-59E0-2771-5B148632C90D}"/>
              </a:ext>
            </a:extLst>
          </p:cNvPr>
          <p:cNvSpPr>
            <a:spLocks noGrp="1"/>
          </p:cNvSpPr>
          <p:nvPr>
            <p:ph type="title"/>
          </p:nvPr>
        </p:nvSpPr>
        <p:spPr>
          <a:xfrm>
            <a:off x="443376" y="720236"/>
            <a:ext cx="8596668" cy="1320800"/>
          </a:xfrm>
        </p:spPr>
        <p:txBody>
          <a:bodyPr/>
          <a:lstStyle/>
          <a:p>
            <a:r>
              <a:rPr lang="en-US" b="1" dirty="0"/>
              <a:t>Product Perspective</a:t>
            </a:r>
          </a:p>
        </p:txBody>
      </p:sp>
      <p:sp>
        <p:nvSpPr>
          <p:cNvPr id="3" name="Content Placeholder 2">
            <a:extLst>
              <a:ext uri="{FF2B5EF4-FFF2-40B4-BE49-F238E27FC236}">
                <a16:creationId xmlns:a16="http://schemas.microsoft.com/office/drawing/2014/main" id="{9C802275-844A-4AE1-7225-6D91F10887BF}"/>
              </a:ext>
            </a:extLst>
          </p:cNvPr>
          <p:cNvSpPr>
            <a:spLocks noGrp="1"/>
          </p:cNvSpPr>
          <p:nvPr>
            <p:ph idx="1"/>
          </p:nvPr>
        </p:nvSpPr>
        <p:spPr>
          <a:xfrm>
            <a:off x="1332513" y="1596591"/>
            <a:ext cx="6976344" cy="3880773"/>
          </a:xfrm>
        </p:spPr>
        <p:txBody>
          <a:bodyPr/>
          <a:lstStyle/>
          <a:p>
            <a:r>
              <a:rPr lang="en-US" b="1" dirty="0"/>
              <a:t>Flood Monitoring System of System (FMSOS)Support disaster management-related tasks →→River monitoring Communication interface to a wireless sensor network (WSN) for monitoring river levels</a:t>
            </a:r>
          </a:p>
        </p:txBody>
      </p:sp>
      <p:pic>
        <p:nvPicPr>
          <p:cNvPr id="4" name="Picture 4">
            <a:extLst>
              <a:ext uri="{FF2B5EF4-FFF2-40B4-BE49-F238E27FC236}">
                <a16:creationId xmlns:a16="http://schemas.microsoft.com/office/drawing/2014/main" id="{8B5E2420-41CF-CA25-FD96-1301858DC3B1}"/>
              </a:ext>
            </a:extLst>
          </p:cNvPr>
          <p:cNvPicPr>
            <a:picLocks noChangeAspect="1"/>
          </p:cNvPicPr>
          <p:nvPr/>
        </p:nvPicPr>
        <p:blipFill>
          <a:blip r:embed="rId2"/>
          <a:stretch>
            <a:fillRect/>
          </a:stretch>
        </p:blipFill>
        <p:spPr>
          <a:xfrm>
            <a:off x="1424303" y="3134213"/>
            <a:ext cx="6634815" cy="2838595"/>
          </a:xfrm>
          <a:prstGeom prst="rect">
            <a:avLst/>
          </a:prstGeom>
        </p:spPr>
      </p:pic>
    </p:spTree>
    <p:extLst>
      <p:ext uri="{BB962C8B-B14F-4D97-AF65-F5344CB8AC3E}">
        <p14:creationId xmlns:p14="http://schemas.microsoft.com/office/powerpoint/2010/main" val="1967405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EFA3-E2CF-5D50-3693-A871BAA22151}"/>
              </a:ext>
            </a:extLst>
          </p:cNvPr>
          <p:cNvSpPr>
            <a:spLocks noGrp="1"/>
          </p:cNvSpPr>
          <p:nvPr>
            <p:ph type="title"/>
          </p:nvPr>
        </p:nvSpPr>
        <p:spPr>
          <a:xfrm>
            <a:off x="0" y="541563"/>
            <a:ext cx="6604664" cy="1297532"/>
          </a:xfrm>
        </p:spPr>
        <p:txBody>
          <a:bodyPr>
            <a:normAutofit/>
          </a:bodyPr>
          <a:lstStyle/>
          <a:p>
            <a:r>
              <a:rPr lang="en-US" sz="4000" b="1" dirty="0"/>
              <a:t>FEATURE AND BENEFITS </a:t>
            </a:r>
          </a:p>
        </p:txBody>
      </p:sp>
      <p:sp>
        <p:nvSpPr>
          <p:cNvPr id="3" name="Content Placeholder 2">
            <a:extLst>
              <a:ext uri="{FF2B5EF4-FFF2-40B4-BE49-F238E27FC236}">
                <a16:creationId xmlns:a16="http://schemas.microsoft.com/office/drawing/2014/main" id="{83B2CFF1-5299-284A-4C84-429CC84151DA}"/>
              </a:ext>
            </a:extLst>
          </p:cNvPr>
          <p:cNvSpPr>
            <a:spLocks noGrp="1"/>
          </p:cNvSpPr>
          <p:nvPr>
            <p:ph idx="1"/>
          </p:nvPr>
        </p:nvSpPr>
        <p:spPr>
          <a:xfrm>
            <a:off x="1320083" y="946903"/>
            <a:ext cx="8515380" cy="7448798"/>
          </a:xfrm>
        </p:spPr>
        <p:txBody>
          <a:bodyPr>
            <a:noAutofit/>
          </a:bodyPr>
          <a:lstStyle/>
          <a:p>
            <a:pPr marL="0" indent="0">
              <a:buNone/>
            </a:pPr>
            <a:r>
              <a:rPr lang="en-US" sz="2400" b="1" dirty="0"/>
              <a:t>
</a:t>
            </a:r>
            <a:r>
              <a:rPr lang="en-US" sz="2400" b="1" dirty="0">
                <a:solidFill>
                  <a:schemeClr val="accent2"/>
                </a:solidFill>
              </a:rPr>
              <a:t>∆</a:t>
            </a:r>
            <a:r>
              <a:rPr lang="en-US" sz="2400" b="1" dirty="0"/>
              <a:t> Able to independently monitor water level on remote site.
</a:t>
            </a:r>
            <a:r>
              <a:rPr lang="en-US" sz="2400" b="1" dirty="0">
                <a:solidFill>
                  <a:schemeClr val="accent1"/>
                </a:solidFill>
              </a:rPr>
              <a:t>∆ </a:t>
            </a:r>
            <a:r>
              <a:rPr lang="en-US" sz="2400" b="1" dirty="0"/>
              <a:t>Send data of water level status from all sites to a centralized server.
</a:t>
            </a:r>
            <a:r>
              <a:rPr lang="en-US" sz="2400" b="1" dirty="0">
                <a:solidFill>
                  <a:schemeClr val="accent2"/>
                </a:solidFill>
              </a:rPr>
              <a:t>∆ </a:t>
            </a:r>
            <a:r>
              <a:rPr lang="en-US" sz="2400" b="1" dirty="0"/>
              <a:t>Have a web-based system accessible 24×7 by user via internet connection.
</a:t>
            </a:r>
            <a:r>
              <a:rPr lang="en-US" sz="2400" b="1" dirty="0">
                <a:solidFill>
                  <a:schemeClr val="accent2"/>
                </a:solidFill>
              </a:rPr>
              <a:t>∆</a:t>
            </a:r>
            <a:r>
              <a:rPr lang="en-US" sz="2400" b="1" dirty="0"/>
              <a:t> Have a trending feature showing live or historical data.
</a:t>
            </a:r>
            <a:r>
              <a:rPr lang="en-US" sz="2400" b="1" dirty="0">
                <a:solidFill>
                  <a:schemeClr val="accent2"/>
                </a:solidFill>
              </a:rPr>
              <a:t>∆</a:t>
            </a:r>
            <a:r>
              <a:rPr lang="en-US" sz="2400" b="1" dirty="0"/>
              <a:t> Have a split screen comparing7 the water movement from four different sites simultaneously.
</a:t>
            </a:r>
            <a:r>
              <a:rPr lang="en-US" sz="2400" b="1" dirty="0">
                <a:solidFill>
                  <a:schemeClr val="accent2"/>
                </a:solidFill>
              </a:rPr>
              <a:t>∆</a:t>
            </a:r>
            <a:r>
              <a:rPr lang="en-US" sz="2400" b="1" dirty="0"/>
              <a:t> Overall area map showing live status of each station being monitored.</a:t>
            </a:r>
          </a:p>
        </p:txBody>
      </p:sp>
    </p:spTree>
    <p:extLst>
      <p:ext uri="{BB962C8B-B14F-4D97-AF65-F5344CB8AC3E}">
        <p14:creationId xmlns:p14="http://schemas.microsoft.com/office/powerpoint/2010/main" val="3384815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D9D60-47EC-52D7-C46A-98DA9FD4D999}"/>
              </a:ext>
            </a:extLst>
          </p:cNvPr>
          <p:cNvSpPr>
            <a:spLocks noGrp="1"/>
          </p:cNvSpPr>
          <p:nvPr>
            <p:ph type="title"/>
          </p:nvPr>
        </p:nvSpPr>
        <p:spPr/>
        <p:txBody>
          <a:bodyPr/>
          <a:lstStyle/>
          <a:p>
            <a:r>
              <a:rPr lang="en-US" dirty="0"/>
              <a:t>APPLICATION </a:t>
            </a:r>
          </a:p>
        </p:txBody>
      </p:sp>
      <p:pic>
        <p:nvPicPr>
          <p:cNvPr id="4" name="Picture 4">
            <a:extLst>
              <a:ext uri="{FF2B5EF4-FFF2-40B4-BE49-F238E27FC236}">
                <a16:creationId xmlns:a16="http://schemas.microsoft.com/office/drawing/2014/main" id="{E1566116-CDA0-9D33-3585-CA0FAE4F181C}"/>
              </a:ext>
            </a:extLst>
          </p:cNvPr>
          <p:cNvPicPr>
            <a:picLocks noGrp="1" noChangeAspect="1"/>
          </p:cNvPicPr>
          <p:nvPr>
            <p:ph idx="1"/>
          </p:nvPr>
        </p:nvPicPr>
        <p:blipFill>
          <a:blip r:embed="rId2"/>
          <a:stretch>
            <a:fillRect/>
          </a:stretch>
        </p:blipFill>
        <p:spPr>
          <a:xfrm>
            <a:off x="2439053" y="1488281"/>
            <a:ext cx="4133817" cy="3881437"/>
          </a:xfrm>
        </p:spPr>
      </p:pic>
    </p:spTree>
    <p:extLst>
      <p:ext uri="{BB962C8B-B14F-4D97-AF65-F5344CB8AC3E}">
        <p14:creationId xmlns:p14="http://schemas.microsoft.com/office/powerpoint/2010/main" val="2045641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BD13-4D84-EB1A-4868-0B86A39D3185}"/>
              </a:ext>
            </a:extLst>
          </p:cNvPr>
          <p:cNvSpPr>
            <a:spLocks noGrp="1"/>
          </p:cNvSpPr>
          <p:nvPr>
            <p:ph type="title"/>
          </p:nvPr>
        </p:nvSpPr>
        <p:spPr/>
        <p:txBody>
          <a:bodyPr/>
          <a:lstStyle/>
          <a:p>
            <a:r>
              <a:rPr lang="en-US" dirty="0"/>
              <a:t>ADVANTAGE </a:t>
            </a:r>
          </a:p>
        </p:txBody>
      </p:sp>
      <p:pic>
        <p:nvPicPr>
          <p:cNvPr id="4" name="Picture 4">
            <a:extLst>
              <a:ext uri="{FF2B5EF4-FFF2-40B4-BE49-F238E27FC236}">
                <a16:creationId xmlns:a16="http://schemas.microsoft.com/office/drawing/2014/main" id="{3F1CF037-E11A-E0AF-317A-BF8778ADBE99}"/>
              </a:ext>
            </a:extLst>
          </p:cNvPr>
          <p:cNvPicPr>
            <a:picLocks noGrp="1" noChangeAspect="1"/>
          </p:cNvPicPr>
          <p:nvPr>
            <p:ph idx="1"/>
          </p:nvPr>
        </p:nvPicPr>
        <p:blipFill>
          <a:blip r:embed="rId2"/>
          <a:stretch>
            <a:fillRect/>
          </a:stretch>
        </p:blipFill>
        <p:spPr>
          <a:xfrm>
            <a:off x="1649494" y="1358155"/>
            <a:ext cx="6576530" cy="5198820"/>
          </a:xfrm>
        </p:spPr>
      </p:pic>
    </p:spTree>
    <p:extLst>
      <p:ext uri="{BB962C8B-B14F-4D97-AF65-F5344CB8AC3E}">
        <p14:creationId xmlns:p14="http://schemas.microsoft.com/office/powerpoint/2010/main" val="3293732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B23AF-C13F-8158-1C3E-DF6C4E06B7C0}"/>
              </a:ext>
            </a:extLst>
          </p:cNvPr>
          <p:cNvSpPr>
            <a:spLocks noGrp="1"/>
          </p:cNvSpPr>
          <p:nvPr>
            <p:ph type="title"/>
          </p:nvPr>
        </p:nvSpPr>
        <p:spPr/>
        <p:txBody>
          <a:bodyPr/>
          <a:lstStyle/>
          <a:p>
            <a:r>
              <a:rPr lang="en-US" dirty="0"/>
              <a:t> </a:t>
            </a:r>
            <a:br>
              <a:rPr lang="en-US" dirty="0"/>
            </a:br>
            <a:endParaRPr lang="en-US" dirty="0"/>
          </a:p>
        </p:txBody>
      </p:sp>
      <p:pic>
        <p:nvPicPr>
          <p:cNvPr id="4" name="Picture 4">
            <a:extLst>
              <a:ext uri="{FF2B5EF4-FFF2-40B4-BE49-F238E27FC236}">
                <a16:creationId xmlns:a16="http://schemas.microsoft.com/office/drawing/2014/main" id="{1F736EF2-F716-3EDB-9075-494D250DDC54}"/>
              </a:ext>
            </a:extLst>
          </p:cNvPr>
          <p:cNvPicPr>
            <a:picLocks noGrp="1" noChangeAspect="1"/>
          </p:cNvPicPr>
          <p:nvPr>
            <p:ph idx="1"/>
          </p:nvPr>
        </p:nvPicPr>
        <p:blipFill>
          <a:blip r:embed="rId2"/>
          <a:stretch>
            <a:fillRect/>
          </a:stretch>
        </p:blipFill>
        <p:spPr>
          <a:xfrm>
            <a:off x="1049117" y="609600"/>
            <a:ext cx="7880292" cy="5470504"/>
          </a:xfrm>
        </p:spPr>
      </p:pic>
    </p:spTree>
    <p:extLst>
      <p:ext uri="{BB962C8B-B14F-4D97-AF65-F5344CB8AC3E}">
        <p14:creationId xmlns:p14="http://schemas.microsoft.com/office/powerpoint/2010/main" val="2901699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croll: Horizontal 3">
            <a:extLst>
              <a:ext uri="{FF2B5EF4-FFF2-40B4-BE49-F238E27FC236}">
                <a16:creationId xmlns:a16="http://schemas.microsoft.com/office/drawing/2014/main" id="{2C34EEE7-2CFC-1D79-85E4-D15968CDD0B4}"/>
              </a:ext>
            </a:extLst>
          </p:cNvPr>
          <p:cNvSpPr/>
          <p:nvPr/>
        </p:nvSpPr>
        <p:spPr>
          <a:xfrm>
            <a:off x="584167" y="2614790"/>
            <a:ext cx="8941330" cy="2066544"/>
          </a:xfrm>
          <a:prstGeom prst="horizontalScroll">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4A41256-2233-C0A9-61A4-3E0756A79256}"/>
              </a:ext>
            </a:extLst>
          </p:cNvPr>
          <p:cNvSpPr>
            <a:spLocks noGrp="1"/>
          </p:cNvSpPr>
          <p:nvPr>
            <p:ph type="title"/>
          </p:nvPr>
        </p:nvSpPr>
        <p:spPr>
          <a:xfrm>
            <a:off x="1570837" y="2888048"/>
            <a:ext cx="10215822" cy="2610870"/>
          </a:xfrm>
        </p:spPr>
        <p:txBody>
          <a:bodyPr anchor="t">
            <a:normAutofit/>
          </a:bodyPr>
          <a:lstStyle/>
          <a:p>
            <a:pPr rtl="1"/>
            <a:r>
              <a:rPr lang="en-US" sz="9600" b="1" dirty="0">
                <a:solidFill>
                  <a:schemeClr val="tx1"/>
                </a:solidFill>
              </a:rPr>
              <a:t>THANK  YOU</a:t>
            </a:r>
          </a:p>
        </p:txBody>
      </p:sp>
      <p:sp>
        <p:nvSpPr>
          <p:cNvPr id="3" name="Content Placeholder 2">
            <a:extLst>
              <a:ext uri="{FF2B5EF4-FFF2-40B4-BE49-F238E27FC236}">
                <a16:creationId xmlns:a16="http://schemas.microsoft.com/office/drawing/2014/main" id="{B8569BA0-B4AB-4756-F6C2-6C309F960C24}"/>
              </a:ext>
            </a:extLst>
          </p:cNvPr>
          <p:cNvSpPr>
            <a:spLocks noGrp="1"/>
          </p:cNvSpPr>
          <p:nvPr>
            <p:ph idx="1"/>
          </p:nvPr>
        </p:nvSpPr>
        <p:spPr>
          <a:xfrm>
            <a:off x="2859018" y="3268056"/>
            <a:ext cx="8596668" cy="3880773"/>
          </a:xfrm>
        </p:spPr>
        <p:txBody>
          <a:bodyPr/>
          <a:lstStyle/>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286755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74EF2-0B70-D2F7-F8FC-AA649D58C6DA}"/>
              </a:ext>
            </a:extLst>
          </p:cNvPr>
          <p:cNvSpPr>
            <a:spLocks noGrp="1"/>
          </p:cNvSpPr>
          <p:nvPr>
            <p:ph type="title"/>
          </p:nvPr>
        </p:nvSpPr>
        <p:spPr>
          <a:xfrm>
            <a:off x="248150" y="0"/>
            <a:ext cx="8596668" cy="1320800"/>
          </a:xfrm>
        </p:spPr>
        <p:txBody>
          <a:bodyPr/>
          <a:lstStyle/>
          <a:p>
            <a:r>
              <a:rPr lang="en-US" dirty="0"/>
              <a:t>  </a:t>
            </a:r>
            <a:br>
              <a:rPr lang="en-US" dirty="0"/>
            </a:br>
            <a:endParaRPr lang="en-US" dirty="0"/>
          </a:p>
        </p:txBody>
      </p:sp>
      <p:sp>
        <p:nvSpPr>
          <p:cNvPr id="3" name="Content Placeholder 2">
            <a:extLst>
              <a:ext uri="{FF2B5EF4-FFF2-40B4-BE49-F238E27FC236}">
                <a16:creationId xmlns:a16="http://schemas.microsoft.com/office/drawing/2014/main" id="{806CC496-DFCF-0ADF-A3EC-DA73026FD077}"/>
              </a:ext>
            </a:extLst>
          </p:cNvPr>
          <p:cNvSpPr>
            <a:spLocks noGrp="1"/>
          </p:cNvSpPr>
          <p:nvPr>
            <p:ph idx="1"/>
          </p:nvPr>
        </p:nvSpPr>
        <p:spPr>
          <a:xfrm>
            <a:off x="736943" y="1230691"/>
            <a:ext cx="8596668" cy="4765961"/>
          </a:xfrm>
        </p:spPr>
        <p:txBody>
          <a:bodyPr>
            <a:noAutofit/>
          </a:bodyPr>
          <a:lstStyle/>
          <a:p>
            <a:r>
              <a:rPr lang="en-US" sz="2000" b="1" dirty="0"/>
              <a:t>INTRODUCTION</a:t>
            </a:r>
          </a:p>
          <a:p>
            <a:r>
              <a:rPr lang="en-US" sz="2000" b="1" dirty="0"/>
              <a:t>FLOOD NEAR RIVER</a:t>
            </a:r>
          </a:p>
          <a:p>
            <a:r>
              <a:rPr lang="en-US" sz="2000" b="1" dirty="0"/>
              <a:t>FLOODED ROADS</a:t>
            </a:r>
          </a:p>
          <a:p>
            <a:r>
              <a:rPr lang="en-US" sz="2000" b="1" dirty="0"/>
              <a:t>Integration with MCONEX Flood Monitoring System</a:t>
            </a:r>
          </a:p>
          <a:p>
            <a:r>
              <a:rPr lang="en-US" sz="2000" b="1" dirty="0"/>
              <a:t>RELATED PRODUCT</a:t>
            </a:r>
          </a:p>
          <a:p>
            <a:r>
              <a:rPr lang="en-US" sz="2000" b="1" dirty="0"/>
              <a:t>CONTEXT AND PROBLE</a:t>
            </a:r>
          </a:p>
          <a:p>
            <a:r>
              <a:rPr lang="en-US" sz="2000" b="1" dirty="0"/>
              <a:t>PRODUCT PRESERVATION</a:t>
            </a:r>
          </a:p>
          <a:p>
            <a:r>
              <a:rPr lang="en-US" sz="2000" b="1" dirty="0"/>
              <a:t>FEATURE AND BENEFITS </a:t>
            </a:r>
          </a:p>
          <a:p>
            <a:r>
              <a:rPr lang="en-US" sz="2000" b="1" dirty="0"/>
              <a:t>APPLICATION</a:t>
            </a:r>
          </a:p>
          <a:p>
            <a:r>
              <a:rPr lang="en-US" sz="2000" b="1" dirty="0"/>
              <a:t>ADVANTAGE</a:t>
            </a:r>
          </a:p>
          <a:p>
            <a:endParaRPr lang="en-US" sz="2000" b="1" dirty="0"/>
          </a:p>
        </p:txBody>
      </p:sp>
    </p:spTree>
    <p:extLst>
      <p:ext uri="{BB962C8B-B14F-4D97-AF65-F5344CB8AC3E}">
        <p14:creationId xmlns:p14="http://schemas.microsoft.com/office/powerpoint/2010/main" val="594210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BF54A-4B36-9A8A-37CE-FB3E83981C78}"/>
              </a:ext>
            </a:extLst>
          </p:cNvPr>
          <p:cNvSpPr>
            <a:spLocks noGrp="1"/>
          </p:cNvSpPr>
          <p:nvPr>
            <p:ph type="title"/>
          </p:nvPr>
        </p:nvSpPr>
        <p:spPr>
          <a:xfrm>
            <a:off x="498508" y="728817"/>
            <a:ext cx="6022702" cy="928307"/>
          </a:xfrm>
        </p:spPr>
        <p:txBody>
          <a:bodyPr/>
          <a:lstStyle/>
          <a:p>
            <a:r>
              <a:rPr lang="en-US" b="1" dirty="0">
                <a:solidFill>
                  <a:schemeClr val="accent2"/>
                </a:solidFill>
              </a:rPr>
              <a:t>INTRODUCTION </a:t>
            </a:r>
          </a:p>
        </p:txBody>
      </p:sp>
      <p:sp>
        <p:nvSpPr>
          <p:cNvPr id="3" name="Content Placeholder 2">
            <a:extLst>
              <a:ext uri="{FF2B5EF4-FFF2-40B4-BE49-F238E27FC236}">
                <a16:creationId xmlns:a16="http://schemas.microsoft.com/office/drawing/2014/main" id="{F6EEDAEE-A023-FCCC-F5F9-0289C30A016F}"/>
              </a:ext>
            </a:extLst>
          </p:cNvPr>
          <p:cNvSpPr>
            <a:spLocks noGrp="1"/>
          </p:cNvSpPr>
          <p:nvPr>
            <p:ph idx="1"/>
          </p:nvPr>
        </p:nvSpPr>
        <p:spPr>
          <a:xfrm>
            <a:off x="1035521" y="1299473"/>
            <a:ext cx="8311149" cy="5558527"/>
          </a:xfrm>
        </p:spPr>
        <p:txBody>
          <a:bodyPr>
            <a:normAutofit/>
          </a:bodyPr>
          <a:lstStyle/>
          <a:p>
            <a:pPr marL="0" indent="0">
              <a:buNone/>
            </a:pPr>
            <a:r>
              <a:rPr lang="en-US" b="1" dirty="0"/>
              <a:t>
Climate change has already had observable effects on the environment. Gradually shifting weather patterns and calamities with catastrophic effects have befallen with increasing frequency due to climate change. The damages and losses to infrastructure, agriculture and properties are huge. Tragically, lives were lost too.
One of the ill effects of climate change is the abnormal volume of rains which results to overflowing of rivers and creeks; drainage systems overwhelm with the volume of water flooding roads creating gridlocks and damages to vehicles. Such damages and losses can be mitigated by a flood monitoring system in rivers and roads. Equipped with a monitoring system, disaster response and risk reduction teams of local government units can disseminate information to the public.
</a:t>
            </a:r>
          </a:p>
        </p:txBody>
      </p:sp>
    </p:spTree>
    <p:extLst>
      <p:ext uri="{BB962C8B-B14F-4D97-AF65-F5344CB8AC3E}">
        <p14:creationId xmlns:p14="http://schemas.microsoft.com/office/powerpoint/2010/main" val="3399853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0DED2-97FE-790A-E0FB-877DE9AA2F26}"/>
              </a:ext>
            </a:extLst>
          </p:cNvPr>
          <p:cNvSpPr>
            <a:spLocks noGrp="1"/>
          </p:cNvSpPr>
          <p:nvPr>
            <p:ph type="title"/>
          </p:nvPr>
        </p:nvSpPr>
        <p:spPr>
          <a:xfrm>
            <a:off x="290034" y="885936"/>
            <a:ext cx="8596668" cy="1029185"/>
          </a:xfrm>
        </p:spPr>
        <p:txBody>
          <a:bodyPr>
            <a:normAutofit/>
          </a:bodyPr>
          <a:lstStyle/>
          <a:p>
            <a:r>
              <a:rPr lang="en-US" sz="4000" b="1" dirty="0"/>
              <a:t>FLOOD NEAR RIVER</a:t>
            </a:r>
          </a:p>
        </p:txBody>
      </p:sp>
      <p:sp>
        <p:nvSpPr>
          <p:cNvPr id="3" name="Content Placeholder 2">
            <a:extLst>
              <a:ext uri="{FF2B5EF4-FFF2-40B4-BE49-F238E27FC236}">
                <a16:creationId xmlns:a16="http://schemas.microsoft.com/office/drawing/2014/main" id="{5CB5155B-EC6C-BD8F-9018-B28930229AA9}"/>
              </a:ext>
            </a:extLst>
          </p:cNvPr>
          <p:cNvSpPr>
            <a:spLocks noGrp="1"/>
          </p:cNvSpPr>
          <p:nvPr>
            <p:ph idx="1"/>
          </p:nvPr>
        </p:nvSpPr>
        <p:spPr>
          <a:xfrm>
            <a:off x="738031" y="885936"/>
            <a:ext cx="8596668" cy="3728674"/>
          </a:xfrm>
        </p:spPr>
        <p:txBody>
          <a:bodyPr>
            <a:noAutofit/>
          </a:bodyPr>
          <a:lstStyle/>
          <a:p>
            <a:pPr marL="0" indent="0">
              <a:buNone/>
            </a:pPr>
            <a:r>
              <a:rPr lang="en-US" sz="2400" b="1" dirty="0"/>
              <a:t>
The most common sources of flooding are rivers and creeks. A flood occurs when a river or a stream overflows its banks caused by rainfall and excess water released by dams or reservoirs. Therefore, it is important to monitor water level in surrounding areas but manual monitoring is fraught with risk, errors and delay. With a flood monitoring system using technology, the water level can be monitored remotely.
A non-contact water level sensor is suitable in this application with accuracy. The non-contact sensor can monitor the water level without the need to do extensive maintenance.</a:t>
            </a:r>
          </a:p>
        </p:txBody>
      </p:sp>
    </p:spTree>
    <p:extLst>
      <p:ext uri="{BB962C8B-B14F-4D97-AF65-F5344CB8AC3E}">
        <p14:creationId xmlns:p14="http://schemas.microsoft.com/office/powerpoint/2010/main" val="2397751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4706A-EA0E-A7C3-2C53-E6CC08CCD1A2}"/>
              </a:ext>
            </a:extLst>
          </p:cNvPr>
          <p:cNvSpPr>
            <a:spLocks noGrp="1"/>
          </p:cNvSpPr>
          <p:nvPr>
            <p:ph type="title"/>
          </p:nvPr>
        </p:nvSpPr>
        <p:spPr>
          <a:xfrm>
            <a:off x="677334" y="816638"/>
            <a:ext cx="8596668" cy="1320800"/>
          </a:xfrm>
        </p:spPr>
        <p:txBody>
          <a:bodyPr>
            <a:normAutofit/>
          </a:bodyPr>
          <a:lstStyle/>
          <a:p>
            <a:r>
              <a:rPr lang="en-US" sz="4000" b="1" dirty="0"/>
              <a:t>FLOODED ROADS</a:t>
            </a:r>
          </a:p>
        </p:txBody>
      </p:sp>
      <p:sp>
        <p:nvSpPr>
          <p:cNvPr id="6" name="Content Placeholder 5">
            <a:extLst>
              <a:ext uri="{FF2B5EF4-FFF2-40B4-BE49-F238E27FC236}">
                <a16:creationId xmlns:a16="http://schemas.microsoft.com/office/drawing/2014/main" id="{BA97E437-4970-48AE-B7B9-2971F78E5120}"/>
              </a:ext>
            </a:extLst>
          </p:cNvPr>
          <p:cNvSpPr>
            <a:spLocks noGrp="1"/>
          </p:cNvSpPr>
          <p:nvPr>
            <p:ph idx="1"/>
          </p:nvPr>
        </p:nvSpPr>
        <p:spPr>
          <a:xfrm>
            <a:off x="1666842" y="1755249"/>
            <a:ext cx="7071819" cy="4718274"/>
          </a:xfrm>
        </p:spPr>
        <p:txBody>
          <a:bodyPr>
            <a:noAutofit/>
          </a:bodyPr>
          <a:lstStyle/>
          <a:p>
            <a:r>
              <a:rPr lang="en-US" sz="2000" b="1" dirty="0"/>
              <a:t>During heavy rainfall, drainage and canal systems are overwhelmed by the onrushing water. And most of the time in urban areas such as Metro Manila, clog drainage system aggravates it. The excess water is left overflowing in roads and highways causing gridlocks and flooding.
Flooding can occur with little warning but can also worsen when the rain subsides in low-lying areas serving as a catch basin. People can be caught unaware of the incoming danger of flash flooding with huge losses to properties and sometimes loss of life. A reliable flood monitoring system can minimize the losses and actions can be taken to prevent the taking of life.</a:t>
            </a:r>
          </a:p>
        </p:txBody>
      </p:sp>
    </p:spTree>
    <p:extLst>
      <p:ext uri="{BB962C8B-B14F-4D97-AF65-F5344CB8AC3E}">
        <p14:creationId xmlns:p14="http://schemas.microsoft.com/office/powerpoint/2010/main" val="3786784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347BD-83EA-7A0A-DB4A-B5B83C3EDD3D}"/>
              </a:ext>
            </a:extLst>
          </p:cNvPr>
          <p:cNvSpPr>
            <a:spLocks noGrp="1"/>
          </p:cNvSpPr>
          <p:nvPr>
            <p:ph type="title"/>
          </p:nvPr>
        </p:nvSpPr>
        <p:spPr>
          <a:xfrm>
            <a:off x="617724" y="609600"/>
            <a:ext cx="8596668" cy="1320800"/>
          </a:xfrm>
        </p:spPr>
        <p:txBody>
          <a:bodyPr/>
          <a:lstStyle/>
          <a:p>
            <a:r>
              <a:rPr lang="en-US" b="1" dirty="0"/>
              <a:t>Integration with MCONEX Flood Monitoring System</a:t>
            </a:r>
          </a:p>
        </p:txBody>
      </p:sp>
      <p:sp>
        <p:nvSpPr>
          <p:cNvPr id="3" name="Content Placeholder 2">
            <a:extLst>
              <a:ext uri="{FF2B5EF4-FFF2-40B4-BE49-F238E27FC236}">
                <a16:creationId xmlns:a16="http://schemas.microsoft.com/office/drawing/2014/main" id="{7F70CCB5-7FB4-4501-4F8B-1256CD946E5F}"/>
              </a:ext>
            </a:extLst>
          </p:cNvPr>
          <p:cNvSpPr>
            <a:spLocks noGrp="1"/>
          </p:cNvSpPr>
          <p:nvPr>
            <p:ph idx="1"/>
          </p:nvPr>
        </p:nvSpPr>
        <p:spPr>
          <a:xfrm>
            <a:off x="1392071" y="2234653"/>
            <a:ext cx="7047975" cy="4013747"/>
          </a:xfrm>
        </p:spPr>
        <p:txBody>
          <a:bodyPr>
            <a:noAutofit/>
          </a:bodyPr>
          <a:lstStyle/>
          <a:p>
            <a:r>
              <a:rPr lang="en-US" sz="2000" b="1" dirty="0"/>
              <a:t>Remote Flood Monitoring Stations are strategically located in flood prone areas and integrated with MCONEX FLOOD MONITORING SYSTEM.
MCONEX FLOOD MONITORING SYSTEM will monitor the water levels in all locations remotely and in real-time. A change in water level will trigger the station to send an alert to the central server which will be reflected in the monitoring dashboard of the system and with updates the users/public via SMS/Text and e-mail. The status can also be viewed remotely on a computer or visual display.</a:t>
            </a:r>
          </a:p>
        </p:txBody>
      </p:sp>
    </p:spTree>
    <p:extLst>
      <p:ext uri="{BB962C8B-B14F-4D97-AF65-F5344CB8AC3E}">
        <p14:creationId xmlns:p14="http://schemas.microsoft.com/office/powerpoint/2010/main" val="3523463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7239E-011C-6210-CA95-AD145569FBF1}"/>
              </a:ext>
            </a:extLst>
          </p:cNvPr>
          <p:cNvSpPr>
            <a:spLocks noGrp="1"/>
          </p:cNvSpPr>
          <p:nvPr>
            <p:ph type="title"/>
          </p:nvPr>
        </p:nvSpPr>
        <p:spPr/>
        <p:txBody>
          <a:bodyPr/>
          <a:lstStyle/>
          <a:p>
            <a:r>
              <a:rPr lang="en-US" dirty="0"/>
              <a:t>.</a:t>
            </a:r>
          </a:p>
        </p:txBody>
      </p:sp>
      <p:pic>
        <p:nvPicPr>
          <p:cNvPr id="4" name="Picture 4">
            <a:extLst>
              <a:ext uri="{FF2B5EF4-FFF2-40B4-BE49-F238E27FC236}">
                <a16:creationId xmlns:a16="http://schemas.microsoft.com/office/drawing/2014/main" id="{B0474218-5D53-EA04-85B6-981139774596}"/>
              </a:ext>
            </a:extLst>
          </p:cNvPr>
          <p:cNvPicPr>
            <a:picLocks noGrp="1" noChangeAspect="1"/>
          </p:cNvPicPr>
          <p:nvPr>
            <p:ph idx="1"/>
          </p:nvPr>
        </p:nvPicPr>
        <p:blipFill>
          <a:blip r:embed="rId2"/>
          <a:stretch>
            <a:fillRect/>
          </a:stretch>
        </p:blipFill>
        <p:spPr>
          <a:xfrm>
            <a:off x="677334" y="195276"/>
            <a:ext cx="7306333" cy="6467448"/>
          </a:xfrm>
        </p:spPr>
      </p:pic>
    </p:spTree>
    <p:extLst>
      <p:ext uri="{BB962C8B-B14F-4D97-AF65-F5344CB8AC3E}">
        <p14:creationId xmlns:p14="http://schemas.microsoft.com/office/powerpoint/2010/main" val="716889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3519A-16DA-BDB9-839D-5DA28FD408A6}"/>
              </a:ext>
            </a:extLst>
          </p:cNvPr>
          <p:cNvSpPr>
            <a:spLocks noGrp="1"/>
          </p:cNvSpPr>
          <p:nvPr>
            <p:ph type="title"/>
          </p:nvPr>
        </p:nvSpPr>
        <p:spPr/>
        <p:txBody>
          <a:bodyPr/>
          <a:lstStyle/>
          <a:p>
            <a:r>
              <a:rPr lang="en-US" dirty="0"/>
              <a:t>.</a:t>
            </a:r>
          </a:p>
        </p:txBody>
      </p:sp>
      <p:pic>
        <p:nvPicPr>
          <p:cNvPr id="4" name="Picture 4">
            <a:extLst>
              <a:ext uri="{FF2B5EF4-FFF2-40B4-BE49-F238E27FC236}">
                <a16:creationId xmlns:a16="http://schemas.microsoft.com/office/drawing/2014/main" id="{3963A8AF-9ACB-2D9D-BB54-09A2A19DB275}"/>
              </a:ext>
            </a:extLst>
          </p:cNvPr>
          <p:cNvPicPr>
            <a:picLocks noGrp="1" noChangeAspect="1"/>
          </p:cNvPicPr>
          <p:nvPr>
            <p:ph idx="1"/>
          </p:nvPr>
        </p:nvPicPr>
        <p:blipFill rotWithShape="1">
          <a:blip r:embed="rId2"/>
          <a:srcRect t="2596" r="4653" b="12153"/>
          <a:stretch/>
        </p:blipFill>
        <p:spPr>
          <a:xfrm>
            <a:off x="1367296" y="431469"/>
            <a:ext cx="6323002" cy="59950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67687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C2023-BA77-1EF5-7BDB-94D031A29234}"/>
              </a:ext>
            </a:extLst>
          </p:cNvPr>
          <p:cNvSpPr>
            <a:spLocks noGrp="1"/>
          </p:cNvSpPr>
          <p:nvPr>
            <p:ph type="title"/>
          </p:nvPr>
        </p:nvSpPr>
        <p:spPr/>
        <p:txBody>
          <a:bodyPr/>
          <a:lstStyle/>
          <a:p>
            <a:r>
              <a:rPr lang="en-US" dirty="0"/>
              <a:t>RELATED PRODUCT</a:t>
            </a:r>
          </a:p>
        </p:txBody>
      </p:sp>
      <p:sp>
        <p:nvSpPr>
          <p:cNvPr id="3" name="Content Placeholder 2">
            <a:extLst>
              <a:ext uri="{FF2B5EF4-FFF2-40B4-BE49-F238E27FC236}">
                <a16:creationId xmlns:a16="http://schemas.microsoft.com/office/drawing/2014/main" id="{21249920-11B5-B109-B343-87DE419DB2EE}"/>
              </a:ext>
            </a:extLst>
          </p:cNvPr>
          <p:cNvSpPr>
            <a:spLocks noGrp="1"/>
          </p:cNvSpPr>
          <p:nvPr>
            <p:ph idx="1"/>
          </p:nvPr>
        </p:nvSpPr>
        <p:spPr>
          <a:xfrm>
            <a:off x="1130361" y="1671796"/>
            <a:ext cx="6106155" cy="3880773"/>
          </a:xfrm>
        </p:spPr>
        <p:txBody>
          <a:bodyPr/>
          <a:lstStyle/>
          <a:p>
            <a:r>
              <a:rPr lang="en-US" dirty="0"/>
              <a:t>EMS-LTE
EMS-LTE provides an efficient way of monitoring your equipment while at the same time increasing the productivity of your facility personnel.</a:t>
            </a:r>
          </a:p>
        </p:txBody>
      </p:sp>
      <p:pic>
        <p:nvPicPr>
          <p:cNvPr id="4" name="Picture 4">
            <a:extLst>
              <a:ext uri="{FF2B5EF4-FFF2-40B4-BE49-F238E27FC236}">
                <a16:creationId xmlns:a16="http://schemas.microsoft.com/office/drawing/2014/main" id="{F0974194-C5C7-CA70-B465-119D28161952}"/>
              </a:ext>
            </a:extLst>
          </p:cNvPr>
          <p:cNvPicPr>
            <a:picLocks noChangeAspect="1"/>
          </p:cNvPicPr>
          <p:nvPr/>
        </p:nvPicPr>
        <p:blipFill rotWithShape="1">
          <a:blip r:embed="rId2"/>
          <a:srcRect t="10879" r="12915" b="15287"/>
          <a:stretch/>
        </p:blipFill>
        <p:spPr>
          <a:xfrm>
            <a:off x="2225374" y="3517616"/>
            <a:ext cx="4498507" cy="2730784"/>
          </a:xfrm>
          <a:prstGeom prst="rect">
            <a:avLst/>
          </a:prstGeom>
        </p:spPr>
      </p:pic>
    </p:spTree>
    <p:extLst>
      <p:ext uri="{BB962C8B-B14F-4D97-AF65-F5344CB8AC3E}">
        <p14:creationId xmlns:p14="http://schemas.microsoft.com/office/powerpoint/2010/main" val="10774597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Facet</vt:lpstr>
      <vt:lpstr>FLOOD MONITORING SYSTEM</vt:lpstr>
      <vt:lpstr>   </vt:lpstr>
      <vt:lpstr>INTRODUCTION </vt:lpstr>
      <vt:lpstr>FLOOD NEAR RIVER</vt:lpstr>
      <vt:lpstr>FLOODED ROADS</vt:lpstr>
      <vt:lpstr>Integration with MCONEX Flood Monitoring System</vt:lpstr>
      <vt:lpstr>.</vt:lpstr>
      <vt:lpstr>.</vt:lpstr>
      <vt:lpstr>RELATED PRODUCT</vt:lpstr>
      <vt:lpstr>    </vt:lpstr>
      <vt:lpstr>CONTEXT AND PROBLEM </vt:lpstr>
      <vt:lpstr>    </vt:lpstr>
      <vt:lpstr>  </vt:lpstr>
      <vt:lpstr>Product Perspective</vt:lpstr>
      <vt:lpstr>FEATURE AND BENEFITS </vt:lpstr>
      <vt:lpstr>APPLICATION </vt:lpstr>
      <vt:lpstr>ADVANTAGE </vt:lpstr>
      <vt:lpstr>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FLOOD MONITORING SYSTEM </dc:title>
  <dc:creator>ganesanrajkumar9@gmail.com</dc:creator>
  <cp:lastModifiedBy>ganesanrajkumar9@gmail.com</cp:lastModifiedBy>
  <cp:revision>11</cp:revision>
  <dcterms:created xsi:type="dcterms:W3CDTF">2023-09-28T11:41:57Z</dcterms:created>
  <dcterms:modified xsi:type="dcterms:W3CDTF">2023-09-29T09:41:31Z</dcterms:modified>
</cp:coreProperties>
</file>