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7.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media/image1.jpeg" ContentType="image/jpeg"/>
  <Override PartName="/ppt/media/image2.jpeg" ContentType="image/jpeg"/>
  <Override PartName="/ppt/media/image8.png" ContentType="image/png"/>
  <Override PartName="/ppt/media/image3.jpeg" ContentType="image/jpeg"/>
  <Override PartName="/ppt/media/image4.jpeg" ContentType="image/jpeg"/>
  <Override PartName="/ppt/media/image5.jpeg" ContentType="image/jpeg"/>
  <Override PartName="/ppt/media/image7.png" ContentType="image/png"/>
  <Override PartName="/ppt/media/image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7256DF0D-5C32-4172-8855-1B977511B4B4}"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ADC789B-E3B3-4F03-B360-A2A47376F547}"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63C861F9-05F5-4630-96FA-572BC042F296}"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056F2FE2-4087-4CA3-9121-25F9CAAA6438}"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BE644C2C-0D5E-45D8-ACE9-F7AD08EFD6EB}"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47"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88BB9B9-3DB6-420C-9B35-D226207DF501}"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4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6931FBB1-97CF-4C75-A058-FA7ACCE89BC0}"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5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5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8A00260C-451C-4B27-9646-FF04A72B148F}"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4B465962-5F90-4593-B7A2-06B05593AD12}"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A5875D0-09D7-4C55-8919-2C04DF932DC1}"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5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5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5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3192DD6-F822-4F56-AFEE-2732F273BC50}"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108F298-BC2A-4461-97B6-EEC1E24379F6}"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6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2"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2096FC3-65EA-449C-AF8F-8907F9BCB885}"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6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6"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970A295-A9A3-47CC-9788-B24BC3170B9F}"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68"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9"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F279CD68-E4A4-4FF4-BE07-BDF0D9A2248C}"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7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7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7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74"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ECE63666-F1ED-4CAD-97E5-E14B3CF68D2E}"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76"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77"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78"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79"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80"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81"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95C13E2E-A2D5-4D4C-B94B-E709490E06C0}"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A81018B-BD89-4724-A3C4-B916C1E01267}"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E8AE396-CD9C-4B3C-BFB3-7F40707BD2F9}"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ED8F1FE1-5E2D-4B8B-AD8D-0F6C626B6F22}"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02E8857-E73A-441B-ACC6-B58E18C96F03}"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4EF2D8B-4660-441C-8B5C-4651F1F36C9D}"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20F7A29-983D-4471-BC37-8C219D0D79A9}"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AA051F9-73C9-4A8C-B76A-9BFD2ABCEF9E}"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124080" y="6356520"/>
            <a:ext cx="2881440" cy="3510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ea typeface="DejaVu Sans"/>
              </a:defRPr>
            </a:lvl1pPr>
          </a:lstStyle>
          <a:p>
            <a:pPr indent="0" algn="ctr">
              <a:lnSpc>
                <a:spcPct val="100000"/>
              </a:lnSpc>
              <a:buNone/>
              <a:tabLst>
                <a:tab algn="l" pos="0"/>
              </a:tabLst>
            </a:pPr>
            <a:r>
              <a:rPr b="0" lang="en-IN" sz="1400" spc="-1" strike="noStrike">
                <a:solidFill>
                  <a:srgbClr val="000000"/>
                </a:solidFill>
                <a:latin typeface="Times New Roman"/>
                <a:ea typeface="DejaVu Sans"/>
              </a:rPr>
              <a:t> </a:t>
            </a:r>
            <a:endParaRPr b="0" lang="en-IN" sz="1400" spc="-1" strike="noStrike">
              <a:latin typeface="Times New Roman"/>
            </a:endParaRPr>
          </a:p>
        </p:txBody>
      </p:sp>
      <p:sp>
        <p:nvSpPr>
          <p:cNvPr id="1" name="PlaceHolder 2"/>
          <p:cNvSpPr>
            <a:spLocks noGrp="1"/>
          </p:cNvSpPr>
          <p:nvPr>
            <p:ph type="sldNum" idx="2"/>
          </p:nvPr>
        </p:nvSpPr>
        <p:spPr>
          <a:xfrm>
            <a:off x="6553080" y="6356520"/>
            <a:ext cx="2119680" cy="3510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entury Schoolbook"/>
                <a:ea typeface="DejaVu Sans"/>
              </a:defRPr>
            </a:lvl1pPr>
          </a:lstStyle>
          <a:p>
            <a:pPr indent="0" algn="r">
              <a:lnSpc>
                <a:spcPct val="100000"/>
              </a:lnSpc>
              <a:buNone/>
              <a:tabLst>
                <a:tab algn="l" pos="0"/>
              </a:tabLst>
            </a:pPr>
            <a:fld id="{50D418E6-3F1A-48E5-8560-63AEE1703BC3}" type="slidenum">
              <a:rPr b="0" lang="en-US" sz="1200" spc="-1" strike="noStrike">
                <a:solidFill>
                  <a:srgbClr val="8b8b8b"/>
                </a:solidFill>
                <a:latin typeface="Century Schoolbook"/>
                <a:ea typeface="DejaVu Sans"/>
              </a:rPr>
              <a:t>14</a:t>
            </a:fld>
            <a:endParaRPr b="0" lang="en-IN" sz="1200" spc="-1" strike="noStrike">
              <a:latin typeface="Times New Roman"/>
            </a:endParaRPr>
          </a:p>
        </p:txBody>
      </p:sp>
      <p:sp>
        <p:nvSpPr>
          <p:cNvPr id="2" name="PlaceHolder 3"/>
          <p:cNvSpPr>
            <a:spLocks noGrp="1"/>
          </p:cNvSpPr>
          <p:nvPr>
            <p:ph type="dt" idx="3"/>
          </p:nvPr>
        </p:nvSpPr>
        <p:spPr>
          <a:xfrm>
            <a:off x="457200" y="6356520"/>
            <a:ext cx="2119680" cy="351000"/>
          </a:xfrm>
          <a:prstGeom prst="rect">
            <a:avLst/>
          </a:prstGeom>
          <a:noFill/>
          <a:ln w="0">
            <a:noFill/>
          </a:ln>
        </p:spPr>
        <p:txBody>
          <a:bodyPr lIns="90000" rIns="90000" tIns="45000" bIns="45000" anchor="ctr">
            <a:noAutofit/>
          </a:bodyPr>
          <a:lstStyle>
            <a:lvl1pPr indent="0">
              <a:buNone/>
              <a:defRPr b="0" lang="en-IN" sz="1400" spc="-1" strike="noStrike">
                <a:latin typeface="Times New Roman"/>
              </a:defRPr>
            </a:lvl1pPr>
          </a:lstStyle>
          <a:p>
            <a:pPr indent="0">
              <a:buNone/>
            </a:pPr>
            <a:r>
              <a:rPr b="0" lang="en-IN" sz="1400" spc="-1" strike="noStrike">
                <a:latin typeface="Times New Roman"/>
              </a:rPr>
              <a:t> </a:t>
            </a:r>
            <a:endParaRPr b="0" lang="en-IN" sz="1400" spc="-1" strike="noStrike">
              <a:latin typeface="Times New Roman"/>
            </a:endParaRPr>
          </a:p>
        </p:txBody>
      </p:sp>
      <p:sp>
        <p:nvSpPr>
          <p:cNvPr id="3"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IN" sz="4400" spc="-1" strike="noStrike">
                <a:latin typeface="Arial"/>
              </a:rPr>
              <a:t>Click to edit the title text format</a:t>
            </a:r>
            <a:endParaRPr b="0" lang="en-IN" sz="4400" spc="-1" strike="noStrike">
              <a:latin typeface="Arial"/>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3124080" y="6356520"/>
            <a:ext cx="2881440" cy="3510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ea typeface="DejaVu Sans"/>
              </a:defRPr>
            </a:lvl1pPr>
          </a:lstStyle>
          <a:p>
            <a:pPr indent="0" algn="ctr">
              <a:lnSpc>
                <a:spcPct val="100000"/>
              </a:lnSpc>
              <a:buNone/>
              <a:tabLst>
                <a:tab algn="l" pos="0"/>
              </a:tabLst>
            </a:pPr>
            <a:r>
              <a:rPr b="0" lang="en-IN" sz="1400" spc="-1" strike="noStrike">
                <a:solidFill>
                  <a:srgbClr val="000000"/>
                </a:solidFill>
                <a:latin typeface="Times New Roman"/>
                <a:ea typeface="DejaVu Sans"/>
              </a:rPr>
              <a:t>&lt;footer&gt;</a:t>
            </a:r>
            <a:endParaRPr b="0" lang="en-IN" sz="1400" spc="-1" strike="noStrike">
              <a:latin typeface="Times New Roman"/>
            </a:endParaRPr>
          </a:p>
        </p:txBody>
      </p:sp>
      <p:sp>
        <p:nvSpPr>
          <p:cNvPr id="42" name="PlaceHolder 2"/>
          <p:cNvSpPr>
            <a:spLocks noGrp="1"/>
          </p:cNvSpPr>
          <p:nvPr>
            <p:ph type="sldNum" idx="5"/>
          </p:nvPr>
        </p:nvSpPr>
        <p:spPr>
          <a:xfrm>
            <a:off x="6553080" y="6356520"/>
            <a:ext cx="2119680" cy="3510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entury Schoolbook"/>
                <a:ea typeface="DejaVu Sans"/>
              </a:defRPr>
            </a:lvl1pPr>
          </a:lstStyle>
          <a:p>
            <a:pPr indent="0" algn="r">
              <a:lnSpc>
                <a:spcPct val="100000"/>
              </a:lnSpc>
              <a:buNone/>
              <a:tabLst>
                <a:tab algn="l" pos="0"/>
              </a:tabLst>
            </a:pPr>
            <a:fld id="{5B0A6713-DBB6-4674-A0B0-348A5D14C456}" type="slidenum">
              <a:rPr b="0" lang="en-US" sz="1200" spc="-1" strike="noStrike">
                <a:solidFill>
                  <a:srgbClr val="8b8b8b"/>
                </a:solidFill>
                <a:latin typeface="Century Schoolbook"/>
                <a:ea typeface="DejaVu Sans"/>
              </a:rPr>
              <a:t>&lt;number&gt;</a:t>
            </a:fld>
            <a:endParaRPr b="0" lang="en-IN" sz="1200" spc="-1" strike="noStrike">
              <a:latin typeface="Times New Roman"/>
            </a:endParaRPr>
          </a:p>
        </p:txBody>
      </p:sp>
      <p:sp>
        <p:nvSpPr>
          <p:cNvPr id="43" name="PlaceHolder 3"/>
          <p:cNvSpPr>
            <a:spLocks noGrp="1"/>
          </p:cNvSpPr>
          <p:nvPr>
            <p:ph type="dt" idx="6"/>
          </p:nvPr>
        </p:nvSpPr>
        <p:spPr>
          <a:xfrm>
            <a:off x="457200" y="6356520"/>
            <a:ext cx="2119680" cy="351000"/>
          </a:xfrm>
          <a:prstGeom prst="rect">
            <a:avLst/>
          </a:prstGeom>
          <a:noFill/>
          <a:ln w="0">
            <a:noFill/>
          </a:ln>
        </p:spPr>
        <p:txBody>
          <a:bodyPr lIns="90000" rIns="90000" tIns="45000" bIns="45000" anchor="ctr">
            <a:noAutofit/>
          </a:bodyPr>
          <a:lstStyle>
            <a:lvl1pPr indent="0">
              <a:buNone/>
              <a:defRPr b="0" lang="en-IN" sz="1400" spc="-1" strike="noStrike">
                <a:latin typeface="Times New Roman"/>
              </a:defRPr>
            </a:lvl1pPr>
          </a:lstStyle>
          <a:p>
            <a:pPr indent="0">
              <a:buNone/>
            </a:pPr>
            <a:r>
              <a:rPr b="0" lang="en-IN" sz="1400" spc="-1" strike="noStrike">
                <a:latin typeface="Times New Roman"/>
              </a:rPr>
              <a:t>&lt;date/time&gt;</a:t>
            </a:r>
            <a:endParaRPr b="0" lang="en-IN" sz="1400" spc="-1" strike="noStrike">
              <a:latin typeface="Times New Roman"/>
            </a:endParaRPr>
          </a:p>
        </p:txBody>
      </p:sp>
      <p:sp>
        <p:nvSpPr>
          <p:cNvPr id="44"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IN" sz="4400" spc="-1" strike="noStrike">
                <a:latin typeface="Arial"/>
              </a:rPr>
              <a:t>Click to edit the title text format</a:t>
            </a:r>
            <a:endParaRPr b="0" lang="en-IN" sz="4400" spc="-1" strike="noStrike">
              <a:latin typeface="Arial"/>
            </a:endParaRPr>
          </a:p>
        </p:txBody>
      </p:sp>
      <p:sp>
        <p:nvSpPr>
          <p:cNvPr id="45"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5.jpe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Rectangle 1"/>
          <p:cNvSpPr/>
          <p:nvPr/>
        </p:nvSpPr>
        <p:spPr>
          <a:xfrm>
            <a:off x="304920" y="244080"/>
            <a:ext cx="8520480" cy="6386760"/>
          </a:xfrm>
          <a:prstGeom prst="rect">
            <a:avLst/>
          </a:prstGeom>
          <a:noFill/>
          <a:ln w="25560">
            <a:solidFill>
              <a:srgbClr val="000000"/>
            </a:solidFill>
            <a:round/>
          </a:ln>
        </p:spPr>
        <p:style>
          <a:lnRef idx="0"/>
          <a:fillRef idx="0"/>
          <a:effectRef idx="0"/>
          <a:fontRef idx="minor"/>
        </p:style>
      </p:sp>
      <p:sp>
        <p:nvSpPr>
          <p:cNvPr id="83" name="PlaceHolder 1"/>
          <p:cNvSpPr>
            <a:spLocks noGrp="1"/>
          </p:cNvSpPr>
          <p:nvPr>
            <p:ph type="title"/>
          </p:nvPr>
        </p:nvSpPr>
        <p:spPr>
          <a:xfrm>
            <a:off x="815760" y="1263960"/>
            <a:ext cx="7758360" cy="1095120"/>
          </a:xfrm>
          <a:prstGeom prst="rect">
            <a:avLst/>
          </a:prstGeom>
          <a:noFill/>
          <a:ln w="0">
            <a:noFill/>
          </a:ln>
        </p:spPr>
        <p:txBody>
          <a:bodyPr lIns="0" rIns="0" tIns="0" bIns="0" anchor="ctr">
            <a:noAutofit/>
          </a:bodyPr>
          <a:p>
            <a:pPr indent="0" algn="ctr">
              <a:lnSpc>
                <a:spcPct val="100000"/>
              </a:lnSpc>
              <a:buNone/>
              <a:tabLst>
                <a:tab algn="l" pos="0"/>
              </a:tabLst>
            </a:pPr>
            <a:r>
              <a:rPr b="0" lang="en-US" sz="2800" spc="-1" strike="noStrike" u="sng">
                <a:solidFill>
                  <a:srgbClr val="000000"/>
                </a:solidFill>
                <a:uFillTx/>
                <a:latin typeface="Century Schoolbook"/>
                <a:ea typeface="DejaVu Sans"/>
              </a:rPr>
              <a:t>Design of Reinforced Earth Retaining Wall</a:t>
            </a:r>
            <a:endParaRPr b="0" lang="en-IN" sz="2800" spc="-1" strike="noStrike">
              <a:latin typeface="Arial"/>
            </a:endParaRPr>
          </a:p>
        </p:txBody>
      </p:sp>
      <p:sp>
        <p:nvSpPr>
          <p:cNvPr id="84" name="PlaceHolder 2"/>
          <p:cNvSpPr>
            <a:spLocks noGrp="1"/>
          </p:cNvSpPr>
          <p:nvPr>
            <p:ph type="subTitle"/>
          </p:nvPr>
        </p:nvSpPr>
        <p:spPr>
          <a:xfrm>
            <a:off x="1158480" y="2454120"/>
            <a:ext cx="7072560" cy="1719360"/>
          </a:xfrm>
          <a:prstGeom prst="rect">
            <a:avLst/>
          </a:prstGeom>
          <a:noFill/>
          <a:ln w="0">
            <a:noFill/>
          </a:ln>
        </p:spPr>
        <p:txBody>
          <a:bodyPr lIns="0" rIns="0" tIns="0" bIns="0" anchor="t">
            <a:noAutofit/>
          </a:bodyPr>
          <a:p>
            <a:pPr marL="228600" indent="0" algn="ctr" rtl="1">
              <a:lnSpc>
                <a:spcPct val="100000"/>
              </a:lnSpc>
              <a:spcBef>
                <a:spcPts val="641"/>
              </a:spcBef>
              <a:buNone/>
              <a:tabLst>
                <a:tab algn="l" pos="0"/>
              </a:tabLst>
            </a:pPr>
            <a:r>
              <a:rPr b="0" lang="en-US" sz="1600" spc="-1" strike="noStrike">
                <a:solidFill>
                  <a:srgbClr val="000000"/>
                </a:solidFill>
                <a:latin typeface="Century Schoolbook"/>
                <a:ea typeface="DejaVu Sans"/>
              </a:rPr>
              <a:t>A. Raj Kumar – 20335A0101</a:t>
            </a:r>
            <a:endParaRPr b="0" lang="en-IN" sz="1600" spc="-1" strike="noStrike">
              <a:latin typeface="Arial"/>
            </a:endParaRPr>
          </a:p>
          <a:p>
            <a:pPr marL="228600" indent="0" algn="ctr" rtl="1">
              <a:lnSpc>
                <a:spcPct val="100000"/>
              </a:lnSpc>
              <a:spcBef>
                <a:spcPts val="641"/>
              </a:spcBef>
              <a:buNone/>
              <a:tabLst>
                <a:tab algn="l" pos="0"/>
              </a:tabLst>
            </a:pPr>
            <a:r>
              <a:rPr b="0" lang="en-US" sz="1600" spc="-1" strike="noStrike">
                <a:solidFill>
                  <a:srgbClr val="000000"/>
                </a:solidFill>
                <a:latin typeface="Century Schoolbook"/>
                <a:ea typeface="DejaVu Sans"/>
              </a:rPr>
              <a:t>S. Sai Rakesh – 20335A0113</a:t>
            </a:r>
            <a:endParaRPr b="0" lang="en-IN" sz="1600" spc="-1" strike="noStrike">
              <a:latin typeface="Arial"/>
            </a:endParaRPr>
          </a:p>
          <a:p>
            <a:pPr marL="228600" indent="0" algn="ctr" rtl="1">
              <a:lnSpc>
                <a:spcPct val="100000"/>
              </a:lnSpc>
              <a:spcBef>
                <a:spcPts val="641"/>
              </a:spcBef>
              <a:buNone/>
              <a:tabLst>
                <a:tab algn="l" pos="0"/>
              </a:tabLst>
            </a:pPr>
            <a:r>
              <a:rPr b="0" lang="en-US" sz="1600" spc="-1" strike="noStrike">
                <a:solidFill>
                  <a:srgbClr val="000000"/>
                </a:solidFill>
                <a:latin typeface="Century Schoolbook"/>
                <a:ea typeface="DejaVu Sans"/>
              </a:rPr>
              <a:t>M. Devi Prasanna – 19331A0161</a:t>
            </a:r>
            <a:endParaRPr b="0" lang="en-IN" sz="1600" spc="-1" strike="noStrike">
              <a:latin typeface="Arial"/>
            </a:endParaRPr>
          </a:p>
          <a:p>
            <a:pPr marL="228600" indent="0" algn="ctr" rtl="1">
              <a:lnSpc>
                <a:spcPct val="100000"/>
              </a:lnSpc>
              <a:spcBef>
                <a:spcPts val="641"/>
              </a:spcBef>
              <a:buNone/>
              <a:tabLst>
                <a:tab algn="l" pos="0"/>
              </a:tabLst>
            </a:pPr>
            <a:r>
              <a:rPr b="0" lang="en-US" sz="1600" spc="-1" strike="noStrike">
                <a:solidFill>
                  <a:srgbClr val="000000"/>
                </a:solidFill>
                <a:latin typeface="Century Schoolbook"/>
                <a:ea typeface="DejaVu Sans"/>
              </a:rPr>
              <a:t>V. Abhishek – 19331A0194</a:t>
            </a:r>
            <a:endParaRPr b="0" lang="en-IN" sz="1600" spc="-1" strike="noStrike">
              <a:latin typeface="Arial"/>
            </a:endParaRPr>
          </a:p>
          <a:p>
            <a:pPr marL="228600" indent="0" algn="ctr" rtl="1">
              <a:lnSpc>
                <a:spcPct val="100000"/>
              </a:lnSpc>
              <a:spcBef>
                <a:spcPts val="641"/>
              </a:spcBef>
              <a:buNone/>
              <a:tabLst>
                <a:tab algn="l" pos="0"/>
              </a:tabLst>
            </a:pPr>
            <a:endParaRPr b="0" lang="en-IN" sz="1600" spc="-1" strike="noStrike">
              <a:latin typeface="Arial"/>
            </a:endParaRPr>
          </a:p>
          <a:p>
            <a:pPr marL="228600" indent="0" algn="ctr" rtl="1">
              <a:lnSpc>
                <a:spcPct val="100000"/>
              </a:lnSpc>
              <a:spcBef>
                <a:spcPts val="641"/>
              </a:spcBef>
              <a:buNone/>
              <a:tabLst>
                <a:tab algn="l" pos="0"/>
              </a:tabLst>
            </a:pPr>
            <a:r>
              <a:rPr b="0" lang="en-US" sz="1600" spc="-1" strike="noStrike">
                <a:solidFill>
                  <a:srgbClr val="000000"/>
                </a:solidFill>
                <a:latin typeface="Century Schoolbook"/>
                <a:ea typeface="DejaVu Sans"/>
              </a:rPr>
              <a:t>Under the guidance of</a:t>
            </a:r>
            <a:endParaRPr b="0" lang="en-IN" sz="1600" spc="-1" strike="noStrike">
              <a:latin typeface="Arial"/>
            </a:endParaRPr>
          </a:p>
          <a:p>
            <a:pPr marL="228600" indent="0" algn="ctr" rtl="1">
              <a:lnSpc>
                <a:spcPct val="100000"/>
              </a:lnSpc>
              <a:spcBef>
                <a:spcPts val="641"/>
              </a:spcBef>
              <a:buNone/>
              <a:tabLst>
                <a:tab algn="l" pos="0"/>
              </a:tabLst>
            </a:pPr>
            <a:r>
              <a:rPr b="1" lang="en-US" sz="1600" spc="-1" strike="noStrike">
                <a:solidFill>
                  <a:srgbClr val="000000"/>
                </a:solidFill>
                <a:latin typeface="Century Schoolbook"/>
                <a:ea typeface="DejaVu Sans"/>
              </a:rPr>
              <a:t>Mr. B. Ramu</a:t>
            </a:r>
            <a:r>
              <a:rPr b="1" lang="en-US" sz="1600" spc="-1" strike="noStrike">
                <a:solidFill>
                  <a:srgbClr val="000000"/>
                </a:solidFill>
                <a:latin typeface="Century Schoolbook"/>
                <a:ea typeface="DejaVu Sans"/>
              </a:rPr>
              <a:t> </a:t>
            </a:r>
            <a:endParaRPr b="0" lang="en-IN" sz="1600" spc="-1" strike="noStrike">
              <a:latin typeface="Arial"/>
            </a:endParaRPr>
          </a:p>
          <a:p>
            <a:pPr marL="228600" indent="0" algn="ctr" rtl="1">
              <a:lnSpc>
                <a:spcPct val="100000"/>
              </a:lnSpc>
              <a:spcBef>
                <a:spcPts val="641"/>
              </a:spcBef>
              <a:buNone/>
              <a:tabLst>
                <a:tab algn="l" pos="0"/>
              </a:tabLst>
            </a:pPr>
            <a:r>
              <a:rPr b="0" lang="en-US" sz="1600" spc="-1" strike="noStrike">
                <a:solidFill>
                  <a:srgbClr val="000000"/>
                </a:solidFill>
                <a:latin typeface="Century Schoolbook"/>
                <a:ea typeface="DejaVu Sans"/>
              </a:rPr>
              <a:t>Assistant professor</a:t>
            </a:r>
            <a:endParaRPr b="0" lang="en-IN" sz="1600" spc="-1" strike="noStrike">
              <a:latin typeface="Arial"/>
            </a:endParaRPr>
          </a:p>
        </p:txBody>
      </p:sp>
      <p:pic>
        <p:nvPicPr>
          <p:cNvPr id="85" name="Picture 1" descr="C:\Users\aqua2\Desktop\MVGR Emblem Final-jpg 29-09-21.jpg"/>
          <p:cNvPicPr/>
          <p:nvPr/>
        </p:nvPicPr>
        <p:blipFill>
          <a:blip r:embed="rId1"/>
          <a:stretch/>
        </p:blipFill>
        <p:spPr>
          <a:xfrm>
            <a:off x="380880" y="337320"/>
            <a:ext cx="1383120" cy="925920"/>
          </a:xfrm>
          <a:prstGeom prst="rect">
            <a:avLst/>
          </a:prstGeom>
          <a:ln w="0">
            <a:noFill/>
          </a:ln>
        </p:spPr>
      </p:pic>
      <p:sp>
        <p:nvSpPr>
          <p:cNvPr id="86" name="Title 2"/>
          <p:cNvSpPr/>
          <p:nvPr/>
        </p:nvSpPr>
        <p:spPr>
          <a:xfrm>
            <a:off x="921240" y="5273640"/>
            <a:ext cx="7758360" cy="14558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1600" spc="-1" strike="noStrike">
                <a:solidFill>
                  <a:srgbClr val="000000"/>
                </a:solidFill>
                <a:latin typeface="Century Schoolbook"/>
                <a:ea typeface="DejaVu Sans"/>
              </a:rPr>
              <a:t>MVGR College of Engineering (A), Vizianagaram</a:t>
            </a:r>
            <a:endParaRPr b="0" lang="en-IN" sz="1600" spc="-1" strike="noStrike">
              <a:latin typeface="Arial"/>
            </a:endParaRPr>
          </a:p>
        </p:txBody>
      </p:sp>
      <p:sp>
        <p:nvSpPr>
          <p:cNvPr id="87" name="Title 3"/>
          <p:cNvSpPr/>
          <p:nvPr/>
        </p:nvSpPr>
        <p:spPr>
          <a:xfrm>
            <a:off x="798120" y="4772160"/>
            <a:ext cx="7986960" cy="14558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2400" spc="-1" strike="noStrike">
                <a:solidFill>
                  <a:srgbClr val="000000"/>
                </a:solidFill>
                <a:latin typeface="Century Schoolbook"/>
                <a:ea typeface="DejaVu Sans"/>
              </a:rPr>
              <a:t>Department of Civil Engineering</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Rectangle 19"/>
          <p:cNvSpPr/>
          <p:nvPr/>
        </p:nvSpPr>
        <p:spPr>
          <a:xfrm>
            <a:off x="309240" y="252720"/>
            <a:ext cx="8520480" cy="6386760"/>
          </a:xfrm>
          <a:prstGeom prst="rect">
            <a:avLst/>
          </a:prstGeom>
          <a:noFill/>
          <a:ln w="25560">
            <a:solidFill>
              <a:srgbClr val="000000"/>
            </a:solidFill>
            <a:round/>
          </a:ln>
        </p:spPr>
        <p:style>
          <a:lnRef idx="0"/>
          <a:fillRef idx="0"/>
          <a:effectRef idx="0"/>
          <a:fontRef idx="minor"/>
        </p:style>
      </p:sp>
      <p:sp>
        <p:nvSpPr>
          <p:cNvPr id="134" name="Rectangle 20"/>
          <p:cNvSpPr/>
          <p:nvPr/>
        </p:nvSpPr>
        <p:spPr>
          <a:xfrm>
            <a:off x="669600" y="1128600"/>
            <a:ext cx="7889760" cy="642240"/>
          </a:xfrm>
          <a:prstGeom prst="rect">
            <a:avLst/>
          </a:prstGeom>
          <a:noFill/>
          <a:ln w="0">
            <a:noFill/>
          </a:ln>
        </p:spPr>
        <p:style>
          <a:lnRef idx="0"/>
          <a:fillRef idx="0"/>
          <a:effectRef idx="0"/>
          <a:fontRef idx="minor"/>
        </p:style>
      </p:sp>
      <p:sp>
        <p:nvSpPr>
          <p:cNvPr id="135" name="Rectangle 23"/>
          <p:cNvSpPr/>
          <p:nvPr/>
        </p:nvSpPr>
        <p:spPr>
          <a:xfrm>
            <a:off x="450000" y="412920"/>
            <a:ext cx="7711560" cy="932760"/>
          </a:xfrm>
          <a:prstGeom prst="rect">
            <a:avLst/>
          </a:prstGeom>
          <a:noFill/>
          <a:ln w="0">
            <a:noFill/>
          </a:ln>
        </p:spPr>
        <p:style>
          <a:lnRef idx="0"/>
          <a:fillRef idx="0"/>
          <a:effectRef idx="0"/>
          <a:fontRef idx="minor"/>
        </p:style>
        <p:txBody>
          <a:bodyPr lIns="90000" rIns="90000" tIns="45000" bIns="45000" anchor="t">
            <a:noAutofit/>
          </a:bodyPr>
          <a:p>
            <a:pPr algn="just">
              <a:lnSpc>
                <a:spcPct val="115000"/>
              </a:lnSpc>
            </a:pPr>
            <a:r>
              <a:rPr b="0" lang="en-IN" sz="1600" spc="-1" strike="noStrike">
                <a:solidFill>
                  <a:srgbClr val="000000"/>
                </a:solidFill>
                <a:latin typeface="Times New Roman"/>
                <a:ea typeface="DejaVu Sans"/>
              </a:rPr>
              <a:t> </a:t>
            </a:r>
            <a:endParaRPr b="0" lang="en-IN" sz="1600" spc="-1" strike="noStrike">
              <a:latin typeface="Arial"/>
            </a:endParaRPr>
          </a:p>
          <a:p>
            <a:pPr marL="216000" indent="-216000" algn="just">
              <a:lnSpc>
                <a:spcPct val="115000"/>
              </a:lnSpc>
              <a:buClr>
                <a:srgbClr val="000000"/>
              </a:buClr>
              <a:buSzPct val="45000"/>
              <a:buFont typeface="Wingdings" charset="2"/>
              <a:buChar char=""/>
            </a:pPr>
            <a:r>
              <a:rPr b="1" i="1" lang="en-IN" sz="1600" spc="-1" strike="noStrike">
                <a:solidFill>
                  <a:srgbClr val="000000"/>
                </a:solidFill>
                <a:latin typeface="Times New Roman"/>
                <a:ea typeface="DejaVu Sans"/>
              </a:rPr>
              <a:t>Pullout</a:t>
            </a:r>
            <a:r>
              <a:rPr b="0" lang="en-IN" sz="1600" spc="-1" strike="noStrike">
                <a:solidFill>
                  <a:srgbClr val="000000"/>
                </a:solidFill>
                <a:latin typeface="Times New Roman"/>
                <a:ea typeface="DejaVu Sans"/>
              </a:rPr>
              <a:t> failure occurs when the anchor or pile is subjected to a pulling force that exceeds its capacity to resist the force.</a:t>
            </a:r>
            <a:endParaRPr b="0" lang="en-IN" sz="1600" spc="-1" strike="noStrike">
              <a:latin typeface="Arial"/>
            </a:endParaRPr>
          </a:p>
          <a:p>
            <a:pPr algn="just">
              <a:lnSpc>
                <a:spcPct val="115000"/>
              </a:lnSpc>
              <a:tabLst>
                <a:tab algn="l" pos="0"/>
              </a:tabLst>
            </a:pPr>
            <a:r>
              <a:rPr b="0" lang="en-IN" sz="18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For wedge height ‘h’</a:t>
            </a:r>
            <a:endParaRPr b="0" lang="en-IN" sz="1600" spc="-1" strike="noStrike">
              <a:latin typeface="Arial"/>
            </a:endParaRPr>
          </a:p>
          <a:p>
            <a:pPr algn="just">
              <a:lnSpc>
                <a:spcPct val="115000"/>
              </a:lnSpc>
              <a:tabLst>
                <a:tab algn="l" pos="0"/>
              </a:tabLs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1.  Vertical stress (σv</a:t>
            </a:r>
            <a:r>
              <a:rPr b="0" lang="en-IN" sz="1600" spc="-1" strike="noStrike" baseline="-25000">
                <a:solidFill>
                  <a:srgbClr val="000000"/>
                </a:solidFill>
                <a:latin typeface="Times New Roman"/>
                <a:ea typeface="Times New Roman"/>
              </a:rPr>
              <a:t>j</a:t>
            </a:r>
            <a:r>
              <a:rPr b="0" lang="en-IN" sz="1600" spc="-1" strike="noStrike">
                <a:solidFill>
                  <a:srgbClr val="000000"/>
                </a:solidFill>
                <a:latin typeface="Times New Roman"/>
                <a:ea typeface="Times New Roman"/>
              </a:rPr>
              <a:t>) is given by,</a:t>
            </a:r>
            <a:endParaRPr b="0" lang="en-IN" sz="1600" spc="-1" strike="noStrike">
              <a:latin typeface="Arial"/>
            </a:endParaRPr>
          </a:p>
          <a:p>
            <a:pPr>
              <a:lnSpc>
                <a:spcPct val="115000"/>
              </a:lnSpc>
              <a:tabLst>
                <a:tab algn="l" pos="0"/>
              </a:tabLs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a. σv</a:t>
            </a:r>
            <a:r>
              <a:rPr b="0" lang="en-IN" sz="1600" spc="-1" strike="noStrike" baseline="-25000">
                <a:solidFill>
                  <a:srgbClr val="000000"/>
                </a:solidFill>
                <a:latin typeface="Times New Roman"/>
                <a:ea typeface="Times New Roman"/>
              </a:rPr>
              <a:t>j</a:t>
            </a:r>
            <a:r>
              <a:rPr b="0" lang="en-IN" sz="1600" spc="-1" strike="noStrike">
                <a:solidFill>
                  <a:srgbClr val="000000"/>
                </a:solidFill>
                <a:latin typeface="Times New Roman"/>
                <a:ea typeface="Times New Roman"/>
              </a:rPr>
              <a:t> = γ</a:t>
            </a:r>
            <a:r>
              <a:rPr b="0" lang="en-IN" sz="1600" spc="-1" strike="noStrike" baseline="-25000">
                <a:solidFill>
                  <a:srgbClr val="000000"/>
                </a:solidFill>
                <a:latin typeface="Times New Roman"/>
                <a:ea typeface="Times New Roman"/>
              </a:rPr>
              <a:t>γ</a:t>
            </a:r>
            <a:r>
              <a:rPr b="0" lang="en-IN" sz="1600" spc="-1" strike="noStrike">
                <a:solidFill>
                  <a:srgbClr val="000000"/>
                </a:solidFill>
                <a:latin typeface="Times New Roman"/>
                <a:ea typeface="Times New Roman"/>
              </a:rPr>
              <a:t>h</a:t>
            </a:r>
            <a:r>
              <a:rPr b="0" lang="en-IN" sz="1600" spc="-1" strike="noStrike" baseline="-25000">
                <a:solidFill>
                  <a:srgbClr val="000000"/>
                </a:solidFill>
                <a:latin typeface="Times New Roman"/>
                <a:ea typeface="Times New Roman"/>
              </a:rPr>
              <a:t>j</a:t>
            </a:r>
            <a:r>
              <a:rPr b="0" lang="en-IN" sz="1600" spc="-1" strike="noStrike">
                <a:solidFill>
                  <a:srgbClr val="000000"/>
                </a:solidFill>
                <a:latin typeface="Times New Roman"/>
                <a:ea typeface="Times New Roman"/>
              </a:rPr>
              <a:t>+q</a:t>
            </a:r>
            <a:r>
              <a:rPr b="0" lang="en-IN" sz="1600" spc="-1" strike="noStrike" baseline="-25000">
                <a:solidFill>
                  <a:srgbClr val="000000"/>
                </a:solidFill>
                <a:latin typeface="Times New Roman"/>
                <a:ea typeface="Times New Roman"/>
              </a:rPr>
              <a:t>d</a:t>
            </a:r>
            <a:r>
              <a:rPr b="0" lang="en-IN" sz="1600" spc="-1" strike="noStrike">
                <a:solidFill>
                  <a:srgbClr val="000000"/>
                </a:solidFill>
                <a:latin typeface="Times New Roman"/>
                <a:ea typeface="Times New Roman"/>
              </a:rPr>
              <a:t> – </a:t>
            </a:r>
            <a:r>
              <a:rPr b="0" i="1" lang="en-IN" sz="1600" spc="-1" strike="noStrike">
                <a:solidFill>
                  <a:srgbClr val="000000"/>
                </a:solidFill>
                <a:latin typeface="Times New Roman"/>
                <a:ea typeface="Times New Roman"/>
              </a:rPr>
              <a:t>(Dead load+Live load condition)</a:t>
            </a:r>
            <a:r>
              <a:rPr b="0" lang="en-IN" sz="1600" spc="-1" strike="noStrike">
                <a:solidFill>
                  <a:srgbClr val="000000"/>
                </a:solidFill>
                <a:latin typeface="Times New Roman"/>
                <a:ea typeface="Times New Roman"/>
              </a:rPr>
              <a:t> </a:t>
            </a:r>
            <a:endParaRPr b="0" lang="en-IN" sz="1600" spc="-1" strike="noStrike">
              <a:latin typeface="Arial"/>
            </a:endParaRPr>
          </a:p>
          <a:p>
            <a:pPr>
              <a:lnSpc>
                <a:spcPct val="115000"/>
              </a:lnSpc>
              <a:tabLst>
                <a:tab algn="l" pos="0"/>
              </a:tabLs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b. σv</a:t>
            </a:r>
            <a:r>
              <a:rPr b="0" lang="en-IN" sz="1600" spc="-1" strike="noStrike" baseline="-25000">
                <a:solidFill>
                  <a:srgbClr val="000000"/>
                </a:solidFill>
                <a:latin typeface="Times New Roman"/>
                <a:ea typeface="Times New Roman"/>
              </a:rPr>
              <a:t>j</a:t>
            </a:r>
            <a:r>
              <a:rPr b="0" lang="en-IN" sz="1600" spc="-1" strike="noStrike">
                <a:solidFill>
                  <a:srgbClr val="000000"/>
                </a:solidFill>
                <a:latin typeface="Times New Roman"/>
                <a:ea typeface="Times New Roman"/>
              </a:rPr>
              <a:t> = γ</a:t>
            </a:r>
            <a:r>
              <a:rPr b="0" lang="en-IN" sz="1600" spc="-1" strike="noStrike" baseline="-25000">
                <a:solidFill>
                  <a:srgbClr val="000000"/>
                </a:solidFill>
                <a:latin typeface="Times New Roman"/>
                <a:ea typeface="Times New Roman"/>
              </a:rPr>
              <a:t>γ</a:t>
            </a:r>
            <a:r>
              <a:rPr b="0" lang="en-IN" sz="1600" spc="-1" strike="noStrike">
                <a:solidFill>
                  <a:srgbClr val="000000"/>
                </a:solidFill>
                <a:latin typeface="Times New Roman"/>
                <a:ea typeface="Times New Roman"/>
              </a:rPr>
              <a:t>h</a:t>
            </a:r>
            <a:r>
              <a:rPr b="0" lang="en-IN" sz="1600" spc="-1" strike="noStrike" baseline="-25000">
                <a:solidFill>
                  <a:srgbClr val="000000"/>
                </a:solidFill>
                <a:latin typeface="Times New Roman"/>
                <a:ea typeface="Times New Roman"/>
              </a:rPr>
              <a:t>j</a:t>
            </a:r>
            <a:r>
              <a:rPr b="0" lang="en-IN" sz="1600" spc="-1" strike="noStrike">
                <a:solidFill>
                  <a:srgbClr val="000000"/>
                </a:solidFill>
                <a:latin typeface="Times New Roman"/>
                <a:ea typeface="Times New Roman"/>
              </a:rPr>
              <a:t>+q</a:t>
            </a:r>
            <a:r>
              <a:rPr b="0" lang="en-IN" sz="1600" spc="-1" strike="noStrike" baseline="-25000">
                <a:solidFill>
                  <a:srgbClr val="000000"/>
                </a:solidFill>
                <a:latin typeface="Times New Roman"/>
                <a:ea typeface="Times New Roman"/>
              </a:rPr>
              <a:t>d</a:t>
            </a:r>
            <a:r>
              <a:rPr b="0" lang="en-IN" sz="1600" spc="-1" strike="noStrike">
                <a:solidFill>
                  <a:srgbClr val="000000"/>
                </a:solidFill>
                <a:latin typeface="Times New Roman"/>
                <a:ea typeface="Times New Roman"/>
              </a:rPr>
              <a:t>+V</a:t>
            </a:r>
            <a:r>
              <a:rPr b="0" lang="en-IN" sz="1600" spc="-1" strike="noStrike" baseline="-25000">
                <a:solidFill>
                  <a:srgbClr val="000000"/>
                </a:solidFill>
                <a:latin typeface="Times New Roman"/>
                <a:ea typeface="Times New Roman"/>
              </a:rPr>
              <a:t>1</a:t>
            </a:r>
            <a:r>
              <a:rPr b="0" lang="en-IN" sz="1600" spc="-1" strike="noStrike">
                <a:solidFill>
                  <a:srgbClr val="000000"/>
                </a:solidFill>
                <a:latin typeface="Times New Roman"/>
                <a:ea typeface="Times New Roman"/>
              </a:rPr>
              <a:t> – </a:t>
            </a:r>
            <a:r>
              <a:rPr b="0" i="1" lang="en-IN" sz="1600" spc="-1" strike="noStrike">
                <a:solidFill>
                  <a:srgbClr val="000000"/>
                </a:solidFill>
                <a:latin typeface="Times New Roman"/>
                <a:ea typeface="Times New Roman"/>
              </a:rPr>
              <a:t>(Dead load+Live load+Horizontal &amp;                                                                 Vertical line loads condition)</a:t>
            </a:r>
            <a:endParaRPr b="0" lang="en-IN" sz="1600" spc="-1" strike="noStrike">
              <a:latin typeface="Arial"/>
            </a:endParaRPr>
          </a:p>
          <a:p>
            <a:pPr algn="just">
              <a:lnSpc>
                <a:spcPct val="115000"/>
              </a:lnSpc>
              <a:tabLst>
                <a:tab algn="l" pos="0"/>
              </a:tabLs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2.  Pullout resistance (P) is given by,</a:t>
            </a:r>
            <a:endParaRPr b="0" lang="en-IN" sz="1600" spc="-1" strike="noStrike">
              <a:latin typeface="Arial"/>
            </a:endParaRPr>
          </a:p>
          <a:p>
            <a:pPr>
              <a:lnSpc>
                <a:spcPct val="115000"/>
              </a:lnSpc>
              <a:tabLst>
                <a:tab algn="l" pos="0"/>
              </a:tabLs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P = 2L</a:t>
            </a:r>
            <a:r>
              <a:rPr b="0" lang="en-IN" sz="1600" spc="-1" strike="noStrike" baseline="-25000">
                <a:solidFill>
                  <a:srgbClr val="000000"/>
                </a:solidFill>
                <a:latin typeface="Times New Roman"/>
                <a:ea typeface="Times New Roman"/>
              </a:rPr>
              <a:t>ej</a:t>
            </a:r>
            <a:r>
              <a:rPr b="0" lang="en-IN" sz="1600" spc="-1" strike="noStrike">
                <a:solidFill>
                  <a:srgbClr val="000000"/>
                </a:solidFill>
                <a:latin typeface="Times New Roman"/>
                <a:ea typeface="Times New Roman"/>
              </a:rPr>
              <a:t>C</a:t>
            </a:r>
            <a:r>
              <a:rPr b="0" lang="en-IN" sz="1600" spc="-1" strike="noStrike" baseline="-25000">
                <a:solidFill>
                  <a:srgbClr val="000000"/>
                </a:solidFill>
                <a:latin typeface="Times New Roman"/>
                <a:ea typeface="Times New Roman"/>
              </a:rPr>
              <a:t>fg</a:t>
            </a:r>
            <a:r>
              <a:rPr b="0" lang="en-IN" sz="1600" spc="-1" strike="noStrike">
                <a:solidFill>
                  <a:srgbClr val="000000"/>
                </a:solidFill>
                <a:latin typeface="Times New Roman"/>
                <a:ea typeface="Times New Roman"/>
              </a:rPr>
              <a:t>σv</a:t>
            </a:r>
            <a:r>
              <a:rPr b="0" lang="en-IN" sz="1600" spc="-1" strike="noStrike" baseline="-25000">
                <a:solidFill>
                  <a:srgbClr val="000000"/>
                </a:solidFill>
                <a:latin typeface="Times New Roman"/>
                <a:ea typeface="Times New Roman"/>
              </a:rPr>
              <a:t>j</a:t>
            </a:r>
            <a:r>
              <a:rPr b="0" lang="en-IN" sz="1600" spc="-1" strike="noStrike">
                <a:solidFill>
                  <a:srgbClr val="000000"/>
                </a:solidFill>
                <a:latin typeface="Times New Roman"/>
                <a:ea typeface="Times New Roman"/>
              </a:rPr>
              <a:t>C</a:t>
            </a:r>
            <a:r>
              <a:rPr b="0" lang="en-IN" sz="1600" spc="-1" strike="noStrike" baseline="-25000">
                <a:solidFill>
                  <a:srgbClr val="000000"/>
                </a:solidFill>
                <a:latin typeface="Times New Roman"/>
                <a:ea typeface="Times New Roman"/>
              </a:rPr>
              <a:t>i</a:t>
            </a:r>
            <a:r>
              <a:rPr b="0" lang="en-IN" sz="1600" spc="-1" strike="noStrike">
                <a:solidFill>
                  <a:srgbClr val="000000"/>
                </a:solidFill>
                <a:latin typeface="Times New Roman"/>
                <a:ea typeface="Times New Roman"/>
              </a:rPr>
              <a:t>αtanϕ </a:t>
            </a:r>
            <a:endParaRPr b="0" lang="en-IN" sz="1600" spc="-1" strike="noStrike">
              <a:latin typeface="Arial"/>
            </a:endParaRPr>
          </a:p>
          <a:p>
            <a:pPr>
              <a:lnSpc>
                <a:spcPct val="115000"/>
              </a:lnSpc>
              <a:tabLst>
                <a:tab algn="l" pos="0"/>
              </a:tabLs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Where, L</a:t>
            </a:r>
            <a:r>
              <a:rPr b="0" lang="en-IN" sz="1600" spc="-1" strike="noStrike" baseline="-25000">
                <a:solidFill>
                  <a:srgbClr val="000000"/>
                </a:solidFill>
                <a:latin typeface="Times New Roman"/>
                <a:ea typeface="Times New Roman"/>
              </a:rPr>
              <a:t>ej</a:t>
            </a:r>
            <a:r>
              <a:rPr b="0" lang="en-IN" sz="1600" spc="-1" strike="noStrike">
                <a:solidFill>
                  <a:srgbClr val="000000"/>
                </a:solidFill>
                <a:latin typeface="Times New Roman"/>
                <a:ea typeface="Times New Roman"/>
              </a:rPr>
              <a:t> =  L-(h</a:t>
            </a:r>
            <a:r>
              <a:rPr b="0" lang="en-IN" sz="1600" spc="-1" strike="noStrike" baseline="-25000">
                <a:solidFill>
                  <a:srgbClr val="000000"/>
                </a:solidFill>
                <a:latin typeface="Times New Roman"/>
                <a:ea typeface="Times New Roman"/>
              </a:rPr>
              <a:t>i</a:t>
            </a:r>
            <a:r>
              <a:rPr b="0" lang="en-IN" sz="1600" spc="-1" strike="noStrike">
                <a:solidFill>
                  <a:srgbClr val="000000"/>
                </a:solidFill>
                <a:latin typeface="Times New Roman"/>
                <a:ea typeface="Times New Roman"/>
              </a:rPr>
              <a:t>tanθ)</a:t>
            </a:r>
            <a:endParaRPr b="0" lang="en-IN" sz="1600" spc="-1" strike="noStrike">
              <a:latin typeface="Arial"/>
            </a:endParaRPr>
          </a:p>
          <a:p>
            <a:pPr>
              <a:lnSpc>
                <a:spcPct val="115000"/>
              </a:lnSpc>
              <a:tabLst>
                <a:tab algn="l" pos="0"/>
              </a:tabLs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θ = 90-(45+φ/2)</a:t>
            </a:r>
            <a:endParaRPr b="0" lang="en-IN" sz="1600" spc="-1" strike="noStrike">
              <a:latin typeface="Arial"/>
            </a:endParaRPr>
          </a:p>
          <a:p>
            <a:pPr>
              <a:lnSpc>
                <a:spcPct val="115000"/>
              </a:lnSpc>
              <a:tabLst>
                <a:tab algn="l" pos="0"/>
              </a:tabLs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C</a:t>
            </a:r>
            <a:r>
              <a:rPr b="0" lang="en-IN" sz="1600" spc="-1" strike="noStrike" baseline="-25000">
                <a:solidFill>
                  <a:srgbClr val="000000"/>
                </a:solidFill>
                <a:latin typeface="Times New Roman"/>
                <a:ea typeface="Times New Roman"/>
              </a:rPr>
              <a:t>fg</a:t>
            </a:r>
            <a:r>
              <a:rPr b="0" lang="en-IN" sz="1600" spc="-1" strike="noStrike">
                <a:solidFill>
                  <a:srgbClr val="000000"/>
                </a:solidFill>
                <a:latin typeface="Times New Roman"/>
                <a:ea typeface="Times New Roman"/>
              </a:rPr>
              <a:t> = 1 ; C</a:t>
            </a:r>
            <a:r>
              <a:rPr b="0" lang="en-IN" sz="1600" spc="-1" strike="noStrike" baseline="-25000">
                <a:solidFill>
                  <a:srgbClr val="000000"/>
                </a:solidFill>
                <a:latin typeface="Times New Roman"/>
                <a:ea typeface="Times New Roman"/>
              </a:rPr>
              <a:t>i</a:t>
            </a:r>
            <a:r>
              <a:rPr b="0" lang="en-IN" sz="1600" spc="-1" strike="noStrike">
                <a:solidFill>
                  <a:srgbClr val="000000"/>
                </a:solidFill>
                <a:latin typeface="Times New Roman"/>
                <a:ea typeface="Times New Roman"/>
              </a:rPr>
              <a:t> = 0.85</a:t>
            </a:r>
            <a:endParaRPr b="0" lang="en-IN" sz="1600" spc="-1" strike="noStrike">
              <a:latin typeface="Arial"/>
            </a:endParaRPr>
          </a:p>
          <a:p>
            <a:pPr algn="just">
              <a:lnSpc>
                <a:spcPct val="115000"/>
              </a:lnSpc>
              <a:tabLst>
                <a:tab algn="l" pos="0"/>
              </a:tabLs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3. Factor of safety against pullout resistance is given by,</a:t>
            </a:r>
            <a:endParaRPr b="0" lang="en-IN" sz="1600" spc="-1" strike="noStrike">
              <a:latin typeface="Arial"/>
            </a:endParaRPr>
          </a:p>
          <a:p>
            <a:pPr>
              <a:lnSpc>
                <a:spcPct val="115000"/>
              </a:lnSpc>
              <a:tabLst>
                <a:tab algn="l" pos="0"/>
              </a:tabLs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a. Fos = P/T</a:t>
            </a:r>
            <a:endParaRPr b="0" lang="en-IN" sz="1600" spc="-1" strike="noStrike">
              <a:latin typeface="Arial"/>
            </a:endParaRPr>
          </a:p>
          <a:p>
            <a:pPr marL="216000" indent="-216000" algn="just">
              <a:lnSpc>
                <a:spcPct val="115000"/>
              </a:lnSpc>
              <a:buClr>
                <a:srgbClr val="000000"/>
              </a:buClr>
              <a:buSzPct val="45000"/>
              <a:buFont typeface="Wingdings" charset="2"/>
              <a:buChar char=""/>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Rectangle 29"/>
          <p:cNvSpPr/>
          <p:nvPr/>
        </p:nvSpPr>
        <p:spPr>
          <a:xfrm>
            <a:off x="309240" y="252720"/>
            <a:ext cx="8520480" cy="6386760"/>
          </a:xfrm>
          <a:prstGeom prst="rect">
            <a:avLst/>
          </a:prstGeom>
          <a:noFill/>
          <a:ln w="25560">
            <a:solidFill>
              <a:srgbClr val="000000"/>
            </a:solidFill>
            <a:round/>
          </a:ln>
        </p:spPr>
        <p:style>
          <a:lnRef idx="0"/>
          <a:fillRef idx="0"/>
          <a:effectRef idx="0"/>
          <a:fontRef idx="minor"/>
        </p:style>
      </p:sp>
      <p:graphicFrame>
        <p:nvGraphicFramePr>
          <p:cNvPr id="137" name=""/>
          <p:cNvGraphicFramePr/>
          <p:nvPr/>
        </p:nvGraphicFramePr>
        <p:xfrm>
          <a:off x="761400" y="642600"/>
          <a:ext cx="7462080" cy="4948200"/>
        </p:xfrm>
        <a:graphic>
          <a:graphicData uri="http://schemas.openxmlformats.org/drawingml/2006/table">
            <a:tbl>
              <a:tblPr/>
              <a:tblGrid>
                <a:gridCol w="3605760"/>
                <a:gridCol w="3856680"/>
              </a:tblGrid>
              <a:tr h="565560">
                <a:tc>
                  <a:txBody>
                    <a:bodyPr lIns="90000" rIns="90000" anchor="t">
                      <a:noAutofit/>
                    </a:bodyPr>
                    <a:p>
                      <a:pPr algn="ctr">
                        <a:lnSpc>
                          <a:spcPct val="100000"/>
                        </a:lnSpc>
                      </a:pPr>
                      <a:r>
                        <a:rPr b="1" lang="en-IN" sz="1600" spc="-1" strike="noStrike" u="sng">
                          <a:solidFill>
                            <a:srgbClr val="000000"/>
                          </a:solidFill>
                          <a:uFillTx/>
                          <a:latin typeface="Times New Roman"/>
                          <a:ea typeface="DejaVu Sans"/>
                        </a:rPr>
                        <a:t>Case 1</a:t>
                      </a:r>
                      <a:r>
                        <a:rPr b="1" lang="en-IN" sz="1600" spc="-1" strike="noStrike">
                          <a:solidFill>
                            <a:srgbClr val="000000"/>
                          </a:solidFill>
                          <a:latin typeface="Times New Roman"/>
                          <a:ea typeface="DejaVu Sans"/>
                        </a:rPr>
                        <a:t> : Dead load + Live load condition</a:t>
                      </a:r>
                      <a:endParaRPr b="0" lang="en-IN" sz="1600" spc="-1" strike="noStrike">
                        <a:latin typeface="Arial"/>
                      </a:endParaRPr>
                    </a:p>
                  </a:txBody>
                  <a:tcPr anchor="t" marL="90000" marR="90000">
                    <a:lnL w="10800">
                      <a:solidFill>
                        <a:srgbClr val="000000"/>
                      </a:solidFill>
                    </a:lnL>
                    <a:lnR w="10800">
                      <a:solidFill>
                        <a:srgbClr val="000000"/>
                      </a:solidFill>
                    </a:lnR>
                    <a:lnT w="10800">
                      <a:solidFill>
                        <a:srgbClr val="000000"/>
                      </a:solidFill>
                    </a:lnT>
                    <a:lnB w="10800">
                      <a:solidFill>
                        <a:srgbClr val="000000"/>
                      </a:solidFill>
                    </a:lnB>
                    <a:noFill/>
                  </a:tcPr>
                </a:tc>
                <a:tc>
                  <a:txBody>
                    <a:bodyPr lIns="90000" rIns="90000" anchor="t">
                      <a:noAutofit/>
                    </a:bodyPr>
                    <a:p>
                      <a:pPr algn="ctr">
                        <a:lnSpc>
                          <a:spcPct val="100000"/>
                        </a:lnSpc>
                      </a:pPr>
                      <a:r>
                        <a:rPr b="1" lang="en-IN" sz="1600" spc="-1" strike="noStrike" u="sng">
                          <a:solidFill>
                            <a:srgbClr val="000000"/>
                          </a:solidFill>
                          <a:uFillTx/>
                          <a:latin typeface="Times New Roman"/>
                          <a:ea typeface="DejaVu Sans"/>
                        </a:rPr>
                        <a:t>Case 2</a:t>
                      </a:r>
                      <a:r>
                        <a:rPr b="1" lang="en-IN" sz="1600" spc="-1" strike="noStrike">
                          <a:solidFill>
                            <a:srgbClr val="000000"/>
                          </a:solidFill>
                          <a:latin typeface="Times New Roman"/>
                          <a:ea typeface="DejaVu Sans"/>
                        </a:rPr>
                        <a:t> : Dead load + Live load + Horizontal  &amp; Vertical line load condition</a:t>
                      </a:r>
                      <a:endParaRPr b="0" lang="en-IN" sz="1600" spc="-1" strike="noStrike">
                        <a:latin typeface="Arial"/>
                      </a:endParaRPr>
                    </a:p>
                  </a:txBody>
                  <a:tcPr anchor="t" marL="90000" marR="90000">
                    <a:lnL w="10800">
                      <a:solidFill>
                        <a:srgbClr val="000000"/>
                      </a:solidFill>
                    </a:lnL>
                    <a:lnR w="10800">
                      <a:solidFill>
                        <a:srgbClr val="000000"/>
                      </a:solidFill>
                    </a:lnR>
                    <a:lnT w="10800">
                      <a:solidFill>
                        <a:srgbClr val="000000"/>
                      </a:solidFill>
                    </a:lnT>
                    <a:lnB w="10800">
                      <a:solidFill>
                        <a:srgbClr val="000000"/>
                      </a:solidFill>
                    </a:lnB>
                    <a:noFill/>
                  </a:tcPr>
                </a:tc>
              </a:tr>
              <a:tr h="3456720">
                <a:tc>
                  <a:txBody>
                    <a:bodyPr lIns="90000" rIns="90000" anchor="t">
                      <a:noAutofit/>
                    </a:bodyPr>
                    <a:p>
                      <a:pPr algn="just">
                        <a:lnSpc>
                          <a:spcPct val="100000"/>
                        </a:lnSpc>
                      </a:pPr>
                      <a:r>
                        <a:rPr b="0" lang="en-IN" sz="1500" spc="-1" strike="noStrike">
                          <a:solidFill>
                            <a:srgbClr val="000000"/>
                          </a:solidFill>
                          <a:latin typeface="Times New Roman"/>
                          <a:ea typeface="DejaVu Sans"/>
                        </a:rPr>
                        <a:t>Input parameters include,</a:t>
                      </a:r>
                      <a:endParaRPr b="0" lang="en-IN" sz="1500" spc="-1" strike="noStrike">
                        <a:latin typeface="Arial"/>
                      </a:endParaRPr>
                    </a:p>
                    <a:p>
                      <a:pPr algn="just">
                        <a:lnSpc>
                          <a:spcPct val="100000"/>
                        </a:lnSpc>
                      </a:pPr>
                      <a:endParaRPr b="0" lang="en-IN" sz="1500" spc="-1" strike="noStrike">
                        <a:latin typeface="Arial"/>
                      </a:endParaRPr>
                    </a:p>
                    <a:p>
                      <a:pPr algn="just">
                        <a:lnSpc>
                          <a:spcPct val="100000"/>
                        </a:lnSpc>
                      </a:pPr>
                      <a:endParaRPr b="0" lang="en-IN" sz="1500" spc="-1" strike="noStrike">
                        <a:latin typeface="Arial"/>
                      </a:endParaRPr>
                    </a:p>
                    <a:p>
                      <a:pPr algn="just">
                        <a:lnSpc>
                          <a:spcPct val="100000"/>
                        </a:lnSpc>
                      </a:pPr>
                      <a:r>
                        <a:rPr b="0" lang="en-IN" sz="1500" spc="-1" strike="noStrike">
                          <a:solidFill>
                            <a:srgbClr val="000000"/>
                          </a:solidFill>
                          <a:latin typeface="Times New Roman"/>
                          <a:ea typeface="DejaVu Sans"/>
                        </a:rPr>
                        <a:t>a. Angle of internal friction (ɸ)</a:t>
                      </a:r>
                      <a:endParaRPr b="0" lang="en-IN" sz="1500" spc="-1" strike="noStrike">
                        <a:latin typeface="Arial"/>
                      </a:endParaRPr>
                    </a:p>
                    <a:p>
                      <a:pPr algn="just">
                        <a:lnSpc>
                          <a:spcPct val="150000"/>
                        </a:lnSpc>
                      </a:pPr>
                      <a:r>
                        <a:rPr b="0" lang="en-IN" sz="1500" spc="-1" strike="noStrike">
                          <a:solidFill>
                            <a:srgbClr val="000000"/>
                          </a:solidFill>
                          <a:latin typeface="Times New Roman"/>
                          <a:ea typeface="Microsoft YaHei"/>
                        </a:rPr>
                        <a:t>b. Density of backfill (</a:t>
                      </a:r>
                      <a:r>
                        <a:rPr b="0" lang="en-IN" sz="1500" spc="-1" strike="noStrike">
                          <a:solidFill>
                            <a:srgbClr val="000000"/>
                          </a:solidFill>
                          <a:latin typeface="Times New Roman"/>
                          <a:ea typeface="DejaVu Sans"/>
                        </a:rPr>
                        <a:t>γ) in KN/m</a:t>
                      </a:r>
                      <a:r>
                        <a:rPr b="0" lang="en-IN" sz="1500" spc="-1" strike="noStrike" baseline="33000">
                          <a:solidFill>
                            <a:srgbClr val="000000"/>
                          </a:solidFill>
                          <a:latin typeface="Times New Roman"/>
                          <a:ea typeface="DejaVu Sans"/>
                        </a:rPr>
                        <a:t>3</a:t>
                      </a:r>
                      <a:endParaRPr b="0" lang="en-IN" sz="1500" spc="-1" strike="noStrike">
                        <a:latin typeface="Arial"/>
                      </a:endParaRPr>
                    </a:p>
                    <a:p>
                      <a:pPr algn="just">
                        <a:lnSpc>
                          <a:spcPct val="150000"/>
                        </a:lnSpc>
                      </a:pPr>
                      <a:r>
                        <a:rPr b="0" lang="en-IN" sz="1500" spc="-1" strike="noStrike">
                          <a:solidFill>
                            <a:srgbClr val="000000"/>
                          </a:solidFill>
                          <a:latin typeface="Times New Roman"/>
                          <a:ea typeface="Microsoft YaHei"/>
                        </a:rPr>
                        <a:t>c. Reinforcement length of wall (L) in m</a:t>
                      </a:r>
                      <a:endParaRPr b="0" lang="en-IN" sz="1500" spc="-1" strike="noStrike">
                        <a:latin typeface="Arial"/>
                      </a:endParaRPr>
                    </a:p>
                    <a:p>
                      <a:pPr algn="just">
                        <a:lnSpc>
                          <a:spcPct val="150000"/>
                        </a:lnSpc>
                      </a:pPr>
                      <a:r>
                        <a:rPr b="0" lang="en-IN" sz="1500" spc="-1" strike="noStrike">
                          <a:solidFill>
                            <a:srgbClr val="000000"/>
                          </a:solidFill>
                          <a:latin typeface="Times New Roman"/>
                          <a:ea typeface="Microsoft YaHei"/>
                        </a:rPr>
                        <a:t>d. Height of Retaining wall (H) in m</a:t>
                      </a:r>
                      <a:endParaRPr b="0" lang="en-IN" sz="1500" spc="-1" strike="noStrike">
                        <a:latin typeface="Arial"/>
                      </a:endParaRPr>
                    </a:p>
                    <a:p>
                      <a:pPr algn="just">
                        <a:lnSpc>
                          <a:spcPct val="150000"/>
                        </a:lnSpc>
                      </a:pPr>
                      <a:r>
                        <a:rPr b="0" lang="en-IN" sz="1500" spc="-1" strike="noStrike">
                          <a:solidFill>
                            <a:srgbClr val="000000"/>
                          </a:solidFill>
                          <a:latin typeface="Times New Roman"/>
                          <a:ea typeface="Microsoft YaHei"/>
                        </a:rPr>
                        <a:t>e. Dead load due to surcharge (q</a:t>
                      </a:r>
                      <a:r>
                        <a:rPr b="0" lang="en-IN" sz="1500" spc="-1" strike="noStrike" baseline="-8000">
                          <a:solidFill>
                            <a:srgbClr val="000000"/>
                          </a:solidFill>
                          <a:latin typeface="Times New Roman"/>
                          <a:ea typeface="Microsoft YaHei"/>
                        </a:rPr>
                        <a:t>d</a:t>
                      </a:r>
                      <a:r>
                        <a:rPr b="0" lang="en-IN" sz="1500" spc="-1" strike="noStrike">
                          <a:solidFill>
                            <a:srgbClr val="000000"/>
                          </a:solidFill>
                          <a:latin typeface="Times New Roman"/>
                          <a:ea typeface="Microsoft YaHei"/>
                        </a:rPr>
                        <a:t>) in KN/m</a:t>
                      </a:r>
                      <a:r>
                        <a:rPr b="0" lang="en-IN" sz="1500" spc="-1" strike="noStrike" baseline="33000">
                          <a:solidFill>
                            <a:srgbClr val="000000"/>
                          </a:solidFill>
                          <a:latin typeface="Times New Roman"/>
                          <a:ea typeface="Microsoft YaHei"/>
                        </a:rPr>
                        <a:t>2</a:t>
                      </a:r>
                      <a:endParaRPr b="0" lang="en-IN" sz="1500" spc="-1" strike="noStrike">
                        <a:latin typeface="Arial"/>
                      </a:endParaRPr>
                    </a:p>
                    <a:p>
                      <a:pPr algn="just">
                        <a:lnSpc>
                          <a:spcPct val="150000"/>
                        </a:lnSpc>
                      </a:pPr>
                      <a:r>
                        <a:rPr b="0" lang="en-IN" sz="1500" spc="-1" strike="noStrike">
                          <a:solidFill>
                            <a:srgbClr val="000000"/>
                          </a:solidFill>
                          <a:latin typeface="Times New Roman"/>
                          <a:ea typeface="Microsoft YaHei"/>
                        </a:rPr>
                        <a:t>f. Live load (q</a:t>
                      </a:r>
                      <a:r>
                        <a:rPr b="0" lang="en-IN" sz="1500" spc="-1" strike="noStrike" baseline="-8000">
                          <a:solidFill>
                            <a:srgbClr val="000000"/>
                          </a:solidFill>
                          <a:latin typeface="Times New Roman"/>
                          <a:ea typeface="Microsoft YaHei"/>
                        </a:rPr>
                        <a:t>L</a:t>
                      </a:r>
                      <a:r>
                        <a:rPr b="0" lang="en-IN" sz="1500" spc="-1" strike="noStrike">
                          <a:solidFill>
                            <a:srgbClr val="000000"/>
                          </a:solidFill>
                          <a:latin typeface="Times New Roman"/>
                          <a:ea typeface="Microsoft YaHei"/>
                        </a:rPr>
                        <a:t>) in KN/m</a:t>
                      </a:r>
                      <a:r>
                        <a:rPr b="0" lang="en-IN" sz="1500" spc="-1" strike="noStrike" baseline="33000">
                          <a:solidFill>
                            <a:srgbClr val="000000"/>
                          </a:solidFill>
                          <a:latin typeface="Times New Roman"/>
                          <a:ea typeface="Microsoft YaHei"/>
                        </a:rPr>
                        <a:t>2</a:t>
                      </a:r>
                      <a:endParaRPr b="0" lang="en-IN" sz="1500" spc="-1" strike="noStrike">
                        <a:latin typeface="Arial"/>
                      </a:endParaRPr>
                    </a:p>
                    <a:p>
                      <a:pPr algn="just">
                        <a:lnSpc>
                          <a:spcPct val="150000"/>
                        </a:lnSpc>
                      </a:pPr>
                      <a:r>
                        <a:rPr b="0" lang="en-IN" sz="1500" spc="-1" strike="noStrike">
                          <a:solidFill>
                            <a:srgbClr val="000000"/>
                          </a:solidFill>
                          <a:latin typeface="Times New Roman"/>
                          <a:ea typeface="Microsoft YaHei"/>
                        </a:rPr>
                        <a:t>g. Safe bearing capacity of soil in KN/m</a:t>
                      </a:r>
                      <a:r>
                        <a:rPr b="0" lang="en-IN" sz="1500" spc="-1" strike="noStrike" baseline="33000">
                          <a:solidFill>
                            <a:srgbClr val="000000"/>
                          </a:solidFill>
                          <a:latin typeface="Times New Roman"/>
                          <a:ea typeface="Microsoft YaHei"/>
                        </a:rPr>
                        <a:t>2</a:t>
                      </a:r>
                      <a:endParaRPr b="0" lang="en-IN" sz="1500" spc="-1" strike="noStrike">
                        <a:latin typeface="Arial"/>
                      </a:endParaRPr>
                    </a:p>
                  </a:txBody>
                  <a:tcPr anchor="t" marL="90000" marR="90000">
                    <a:lnL w="10800">
                      <a:solidFill>
                        <a:srgbClr val="000000"/>
                      </a:solidFill>
                    </a:lnL>
                    <a:lnR w="10800">
                      <a:solidFill>
                        <a:srgbClr val="000000"/>
                      </a:solidFill>
                    </a:lnR>
                    <a:lnT w="10800">
                      <a:solidFill>
                        <a:srgbClr val="000000"/>
                      </a:solidFill>
                    </a:lnT>
                    <a:lnB w="10800">
                      <a:solidFill>
                        <a:srgbClr val="000000"/>
                      </a:solidFill>
                    </a:lnB>
                    <a:noFill/>
                  </a:tcPr>
                </a:tc>
                <a:tc>
                  <a:txBody>
                    <a:bodyPr lIns="90000" rIns="90000" anchor="t">
                      <a:noAutofit/>
                    </a:bodyPr>
                    <a:p>
                      <a:pPr>
                        <a:lnSpc>
                          <a:spcPct val="115000"/>
                        </a:lnSpc>
                      </a:pPr>
                      <a:r>
                        <a:rPr b="0" lang="en-IN" sz="1500" spc="-1" strike="noStrike">
                          <a:solidFill>
                            <a:srgbClr val="000000"/>
                          </a:solidFill>
                          <a:latin typeface="Times New Roman"/>
                          <a:ea typeface="DejaVu Sans"/>
                        </a:rPr>
                        <a:t>Input parameters include,</a:t>
                      </a:r>
                      <a:endParaRPr b="0" lang="en-IN" sz="1500" spc="-1" strike="noStrike">
                        <a:latin typeface="Arial"/>
                      </a:endParaRPr>
                    </a:p>
                    <a:p>
                      <a:pPr>
                        <a:lnSpc>
                          <a:spcPct val="115000"/>
                        </a:lnSpc>
                      </a:pPr>
                      <a:endParaRPr b="0" lang="en-IN" sz="1500" spc="-1" strike="noStrike">
                        <a:latin typeface="Arial"/>
                      </a:endParaRPr>
                    </a:p>
                    <a:p>
                      <a:pPr>
                        <a:lnSpc>
                          <a:spcPct val="150000"/>
                        </a:lnSpc>
                      </a:pPr>
                      <a:r>
                        <a:rPr b="0" lang="en-IN" sz="1500" spc="-1" strike="noStrike">
                          <a:solidFill>
                            <a:srgbClr val="000000"/>
                          </a:solidFill>
                          <a:latin typeface="Times New Roman"/>
                          <a:ea typeface="DejaVu Sans"/>
                        </a:rPr>
                        <a:t>a. Angle of internal friction (ɸ)</a:t>
                      </a:r>
                      <a:endParaRPr b="0" lang="en-IN" sz="1500" spc="-1" strike="noStrike">
                        <a:latin typeface="Arial"/>
                      </a:endParaRPr>
                    </a:p>
                    <a:p>
                      <a:pPr>
                        <a:lnSpc>
                          <a:spcPct val="150000"/>
                        </a:lnSpc>
                      </a:pPr>
                      <a:r>
                        <a:rPr b="0" lang="en-IN" sz="1500" spc="-1" strike="noStrike">
                          <a:solidFill>
                            <a:srgbClr val="000000"/>
                          </a:solidFill>
                          <a:latin typeface="Times New Roman"/>
                          <a:ea typeface="Microsoft YaHei"/>
                        </a:rPr>
                        <a:t>b. Density of backfill (</a:t>
                      </a:r>
                      <a:r>
                        <a:rPr b="0" lang="en-IN" sz="1500" spc="-1" strike="noStrike">
                          <a:solidFill>
                            <a:srgbClr val="000000"/>
                          </a:solidFill>
                          <a:latin typeface="Times New Roman"/>
                          <a:ea typeface="DejaVu Sans"/>
                        </a:rPr>
                        <a:t>γ) in KN/m</a:t>
                      </a:r>
                      <a:r>
                        <a:rPr b="0" lang="en-IN" sz="1500" spc="-1" strike="noStrike" baseline="33000">
                          <a:solidFill>
                            <a:srgbClr val="000000"/>
                          </a:solidFill>
                          <a:latin typeface="Times New Roman"/>
                          <a:ea typeface="DejaVu Sans"/>
                        </a:rPr>
                        <a:t>3</a:t>
                      </a:r>
                      <a:endParaRPr b="0" lang="en-IN" sz="1500" spc="-1" strike="noStrike">
                        <a:latin typeface="Arial"/>
                      </a:endParaRPr>
                    </a:p>
                    <a:p>
                      <a:pPr>
                        <a:lnSpc>
                          <a:spcPct val="150000"/>
                        </a:lnSpc>
                      </a:pPr>
                      <a:r>
                        <a:rPr b="0" lang="en-IN" sz="1500" spc="-1" strike="noStrike">
                          <a:solidFill>
                            <a:srgbClr val="000000"/>
                          </a:solidFill>
                          <a:latin typeface="Times New Roman"/>
                          <a:ea typeface="DejaVu Sans"/>
                        </a:rPr>
                        <a:t>c. Reinforcement length of wall (L) in m</a:t>
                      </a:r>
                      <a:endParaRPr b="0" lang="en-IN" sz="1500" spc="-1" strike="noStrike">
                        <a:latin typeface="Arial"/>
                      </a:endParaRPr>
                    </a:p>
                    <a:p>
                      <a:pPr>
                        <a:lnSpc>
                          <a:spcPct val="150000"/>
                        </a:lnSpc>
                      </a:pPr>
                      <a:r>
                        <a:rPr b="0" lang="en-IN" sz="1500" spc="-1" strike="noStrike">
                          <a:solidFill>
                            <a:srgbClr val="000000"/>
                          </a:solidFill>
                          <a:latin typeface="Times New Roman"/>
                          <a:ea typeface="DejaVu Sans"/>
                        </a:rPr>
                        <a:t>d. Height of Retaining wall (H) in m</a:t>
                      </a:r>
                      <a:endParaRPr b="0" lang="en-IN" sz="1500" spc="-1" strike="noStrike">
                        <a:latin typeface="Arial"/>
                      </a:endParaRPr>
                    </a:p>
                    <a:p>
                      <a:pPr>
                        <a:lnSpc>
                          <a:spcPct val="150000"/>
                        </a:lnSpc>
                      </a:pPr>
                      <a:r>
                        <a:rPr b="0" lang="en-IN" sz="1500" spc="-1" strike="noStrike">
                          <a:solidFill>
                            <a:srgbClr val="000000"/>
                          </a:solidFill>
                          <a:latin typeface="Times New Roman"/>
                          <a:ea typeface="DejaVu Sans"/>
                        </a:rPr>
                        <a:t>e. Dead load due to surcharge (q</a:t>
                      </a:r>
                      <a:r>
                        <a:rPr b="0" lang="en-IN" sz="1500" spc="-1" strike="noStrike" baseline="-8000">
                          <a:solidFill>
                            <a:srgbClr val="000000"/>
                          </a:solidFill>
                          <a:latin typeface="Times New Roman"/>
                          <a:ea typeface="DejaVu Sans"/>
                        </a:rPr>
                        <a:t>d</a:t>
                      </a:r>
                      <a:r>
                        <a:rPr b="0" lang="en-IN" sz="1500" spc="-1" strike="noStrike">
                          <a:solidFill>
                            <a:srgbClr val="000000"/>
                          </a:solidFill>
                          <a:latin typeface="Times New Roman"/>
                          <a:ea typeface="DejaVu Sans"/>
                        </a:rPr>
                        <a:t>) in KN/m</a:t>
                      </a:r>
                      <a:r>
                        <a:rPr b="0" lang="en-IN" sz="1500" spc="-1" strike="noStrike" baseline="33000">
                          <a:solidFill>
                            <a:srgbClr val="000000"/>
                          </a:solidFill>
                          <a:latin typeface="Times New Roman"/>
                          <a:ea typeface="DejaVu Sans"/>
                        </a:rPr>
                        <a:t>2</a:t>
                      </a:r>
                      <a:endParaRPr b="0" lang="en-IN" sz="1500" spc="-1" strike="noStrike">
                        <a:latin typeface="Arial"/>
                      </a:endParaRPr>
                    </a:p>
                    <a:p>
                      <a:pPr>
                        <a:lnSpc>
                          <a:spcPct val="150000"/>
                        </a:lnSpc>
                      </a:pPr>
                      <a:r>
                        <a:rPr b="0" lang="en-IN" sz="1500" spc="-1" strike="noStrike">
                          <a:solidFill>
                            <a:srgbClr val="000000"/>
                          </a:solidFill>
                          <a:latin typeface="Times New Roman"/>
                          <a:ea typeface="DejaVu Sans"/>
                        </a:rPr>
                        <a:t>f. Live load (q</a:t>
                      </a:r>
                      <a:r>
                        <a:rPr b="0" lang="en-IN" sz="1500" spc="-1" strike="noStrike" baseline="-8000">
                          <a:solidFill>
                            <a:srgbClr val="000000"/>
                          </a:solidFill>
                          <a:latin typeface="Times New Roman"/>
                          <a:ea typeface="DejaVu Sans"/>
                        </a:rPr>
                        <a:t>L</a:t>
                      </a:r>
                      <a:r>
                        <a:rPr b="0" lang="en-IN" sz="1500" spc="-1" strike="noStrike">
                          <a:solidFill>
                            <a:srgbClr val="000000"/>
                          </a:solidFill>
                          <a:latin typeface="Times New Roman"/>
                          <a:ea typeface="DejaVu Sans"/>
                        </a:rPr>
                        <a:t>) in KN/m</a:t>
                      </a:r>
                      <a:r>
                        <a:rPr b="0" lang="en-IN" sz="1500" spc="-1" strike="noStrike" baseline="33000">
                          <a:solidFill>
                            <a:srgbClr val="000000"/>
                          </a:solidFill>
                          <a:latin typeface="Times New Roman"/>
                          <a:ea typeface="DejaVu Sans"/>
                        </a:rPr>
                        <a:t>2</a:t>
                      </a:r>
                      <a:endParaRPr b="0" lang="en-IN" sz="1500" spc="-1" strike="noStrike">
                        <a:latin typeface="Arial"/>
                      </a:endParaRPr>
                    </a:p>
                    <a:p>
                      <a:pPr>
                        <a:lnSpc>
                          <a:spcPct val="150000"/>
                        </a:lnSpc>
                      </a:pPr>
                      <a:r>
                        <a:rPr b="0" lang="en-IN" sz="1500" spc="-1" strike="noStrike">
                          <a:solidFill>
                            <a:srgbClr val="000000"/>
                          </a:solidFill>
                          <a:latin typeface="Times New Roman"/>
                          <a:ea typeface="DejaVu Sans"/>
                        </a:rPr>
                        <a:t>g. Horizontal line Load (F</a:t>
                      </a:r>
                      <a:r>
                        <a:rPr b="0" lang="en-IN" sz="1500" spc="-1" strike="noStrike" baseline="-8000">
                          <a:solidFill>
                            <a:srgbClr val="000000"/>
                          </a:solidFill>
                          <a:latin typeface="Times New Roman"/>
                          <a:ea typeface="DejaVu Sans"/>
                        </a:rPr>
                        <a:t>1</a:t>
                      </a:r>
                      <a:r>
                        <a:rPr b="0" lang="en-IN" sz="1500" spc="-1" strike="noStrike">
                          <a:solidFill>
                            <a:srgbClr val="000000"/>
                          </a:solidFill>
                          <a:latin typeface="Times New Roman"/>
                          <a:ea typeface="DejaVu Sans"/>
                        </a:rPr>
                        <a:t>) in KN/m</a:t>
                      </a:r>
                      <a:endParaRPr b="0" lang="en-IN" sz="1500" spc="-1" strike="noStrike">
                        <a:latin typeface="Arial"/>
                      </a:endParaRPr>
                    </a:p>
                    <a:p>
                      <a:pPr>
                        <a:lnSpc>
                          <a:spcPct val="150000"/>
                        </a:lnSpc>
                      </a:pPr>
                      <a:r>
                        <a:rPr b="0" lang="en-IN" sz="1500" spc="-1" strike="noStrike">
                          <a:solidFill>
                            <a:srgbClr val="000000"/>
                          </a:solidFill>
                          <a:latin typeface="Times New Roman"/>
                          <a:ea typeface="DejaVu Sans"/>
                        </a:rPr>
                        <a:t>h. Vertical line Load (V</a:t>
                      </a:r>
                      <a:r>
                        <a:rPr b="0" lang="en-IN" sz="1500" spc="-1" strike="noStrike" baseline="-8000">
                          <a:solidFill>
                            <a:srgbClr val="000000"/>
                          </a:solidFill>
                          <a:latin typeface="Times New Roman"/>
                          <a:ea typeface="DejaVu Sans"/>
                        </a:rPr>
                        <a:t>1</a:t>
                      </a:r>
                      <a:r>
                        <a:rPr b="0" lang="en-IN" sz="1500" spc="-1" strike="noStrike">
                          <a:solidFill>
                            <a:srgbClr val="000000"/>
                          </a:solidFill>
                          <a:latin typeface="Times New Roman"/>
                          <a:ea typeface="DejaVu Sans"/>
                        </a:rPr>
                        <a:t>) in KN/m</a:t>
                      </a:r>
                      <a:endParaRPr b="0" lang="en-IN" sz="1500" spc="-1" strike="noStrike">
                        <a:latin typeface="Arial"/>
                      </a:endParaRPr>
                    </a:p>
                    <a:p>
                      <a:pPr>
                        <a:lnSpc>
                          <a:spcPct val="150000"/>
                        </a:lnSpc>
                      </a:pPr>
                      <a:r>
                        <a:rPr b="0" lang="en-IN" sz="1500" spc="-1" strike="noStrike">
                          <a:solidFill>
                            <a:srgbClr val="000000"/>
                          </a:solidFill>
                          <a:latin typeface="Times New Roman"/>
                          <a:ea typeface="DejaVu Sans"/>
                        </a:rPr>
                        <a:t>i. Width of Strip (m)</a:t>
                      </a:r>
                      <a:endParaRPr b="0" lang="en-IN" sz="1500" spc="-1" strike="noStrike">
                        <a:latin typeface="Arial"/>
                      </a:endParaRPr>
                    </a:p>
                    <a:p>
                      <a:pPr>
                        <a:lnSpc>
                          <a:spcPct val="150000"/>
                        </a:lnSpc>
                      </a:pPr>
                      <a:r>
                        <a:rPr b="0" lang="en-IN" sz="1500" spc="-1" strike="noStrike">
                          <a:solidFill>
                            <a:srgbClr val="000000"/>
                          </a:solidFill>
                          <a:latin typeface="Times New Roman"/>
                          <a:ea typeface="DejaVu Sans"/>
                        </a:rPr>
                        <a:t>j. Distance of wall to centre of strip (m)</a:t>
                      </a:r>
                      <a:endParaRPr b="0" lang="en-IN" sz="1500" spc="-1" strike="noStrike">
                        <a:latin typeface="Arial"/>
                      </a:endParaRPr>
                    </a:p>
                    <a:p>
                      <a:pPr>
                        <a:lnSpc>
                          <a:spcPct val="150000"/>
                        </a:lnSpc>
                      </a:pPr>
                      <a:r>
                        <a:rPr b="0" lang="en-IN" sz="1500" spc="-1" strike="noStrike">
                          <a:solidFill>
                            <a:srgbClr val="000000"/>
                          </a:solidFill>
                          <a:latin typeface="Times New Roman"/>
                          <a:ea typeface="DejaVu Sans"/>
                        </a:rPr>
                        <a:t>k. Safe bearing capacity of soil in KN/m</a:t>
                      </a:r>
                      <a:r>
                        <a:rPr b="0" lang="en-IN" sz="1500" spc="-1" strike="noStrike" baseline="33000">
                          <a:solidFill>
                            <a:srgbClr val="000000"/>
                          </a:solidFill>
                          <a:latin typeface="Times New Roman"/>
                          <a:ea typeface="DejaVu Sans"/>
                        </a:rPr>
                        <a:t>2</a:t>
                      </a:r>
                      <a:endParaRPr b="0" lang="en-IN" sz="1500" spc="-1" strike="noStrike">
                        <a:latin typeface="Arial"/>
                      </a:endParaRPr>
                    </a:p>
                  </a:txBody>
                  <a:tcPr anchor="t" marL="90000" marR="90000">
                    <a:lnL w="10800">
                      <a:solidFill>
                        <a:srgbClr val="000000"/>
                      </a:solidFill>
                    </a:lnL>
                    <a:lnR w="10800">
                      <a:solidFill>
                        <a:srgbClr val="000000"/>
                      </a:solidFill>
                    </a:lnR>
                    <a:lnT w="10800">
                      <a:solidFill>
                        <a:srgbClr val="000000"/>
                      </a:solidFill>
                    </a:lnT>
                    <a:lnB w="10800">
                      <a:solidFill>
                        <a:srgbClr val="000000"/>
                      </a:solidFill>
                    </a:lnB>
                    <a:noFill/>
                  </a:tcPr>
                </a:tc>
              </a:tr>
              <a:tr h="926280">
                <a:tc gridSpan="2">
                  <a:txBody>
                    <a:bodyPr lIns="90000" rIns="90000" anchor="t">
                      <a:noAutofit/>
                    </a:bodyPr>
                    <a:p>
                      <a:pPr>
                        <a:lnSpc>
                          <a:spcPct val="115000"/>
                        </a:lnSpc>
                      </a:pPr>
                      <a:r>
                        <a:rPr b="0" lang="en-IN" sz="1500" spc="-1" strike="noStrike">
                          <a:solidFill>
                            <a:srgbClr val="000000"/>
                          </a:solidFill>
                          <a:latin typeface="Times New Roman"/>
                          <a:ea typeface="DejaVu Sans"/>
                        </a:rPr>
                        <a:t>Output include, </a:t>
                      </a:r>
                      <a:endParaRPr b="0" lang="en-IN" sz="1500" spc="-1" strike="noStrike">
                        <a:latin typeface="Arial"/>
                      </a:endParaRPr>
                    </a:p>
                    <a:p>
                      <a:pPr>
                        <a:lnSpc>
                          <a:spcPct val="115000"/>
                        </a:lnSpc>
                      </a:pPr>
                      <a:r>
                        <a:rPr b="0" lang="en-IN" sz="1500" spc="-1" strike="noStrike">
                          <a:solidFill>
                            <a:srgbClr val="000000"/>
                          </a:solidFill>
                          <a:latin typeface="Times New Roman"/>
                          <a:ea typeface="DejaVu Sans"/>
                        </a:rPr>
                        <a:t>	</a:t>
                      </a:r>
                      <a:r>
                        <a:rPr b="0" lang="en-IN" sz="1500" spc="-1" strike="noStrike">
                          <a:solidFill>
                            <a:srgbClr val="000000"/>
                          </a:solidFill>
                          <a:latin typeface="Times New Roman"/>
                          <a:ea typeface="DejaVu Sans"/>
                        </a:rPr>
                        <a:t>a. Length of reinforcement.</a:t>
                      </a:r>
                      <a:endParaRPr b="0" lang="en-IN" sz="1500" spc="-1" strike="noStrike">
                        <a:latin typeface="Arial"/>
                      </a:endParaRPr>
                    </a:p>
                    <a:p>
                      <a:pPr>
                        <a:lnSpc>
                          <a:spcPct val="115000"/>
                        </a:lnSpc>
                      </a:pPr>
                      <a:r>
                        <a:rPr b="0" lang="en-IN" sz="1500" spc="-1" strike="noStrike">
                          <a:solidFill>
                            <a:srgbClr val="000000"/>
                          </a:solidFill>
                          <a:latin typeface="Times New Roman"/>
                          <a:ea typeface="DejaVu Sans"/>
                        </a:rPr>
                        <a:t>	</a:t>
                      </a:r>
                      <a:r>
                        <a:rPr b="0" lang="en-IN" sz="1500" spc="-1" strike="noStrike">
                          <a:solidFill>
                            <a:srgbClr val="000000"/>
                          </a:solidFill>
                          <a:latin typeface="Times New Roman"/>
                          <a:ea typeface="DejaVu Sans"/>
                        </a:rPr>
                        <a:t>b. Spacing of reinforcement at each layer.</a:t>
                      </a:r>
                      <a:endParaRPr b="0" lang="en-IN" sz="1500" spc="-1" strike="noStrike">
                        <a:latin typeface="Arial"/>
                      </a:endParaRPr>
                    </a:p>
                    <a:p>
                      <a:pPr>
                        <a:lnSpc>
                          <a:spcPct val="115000"/>
                        </a:lnSpc>
                      </a:pPr>
                      <a:r>
                        <a:rPr b="0" lang="en-IN" sz="1500" spc="-1" strike="noStrike">
                          <a:solidFill>
                            <a:srgbClr val="000000"/>
                          </a:solidFill>
                          <a:latin typeface="Times New Roman"/>
                          <a:ea typeface="DejaVu Sans"/>
                        </a:rPr>
                        <a:t>	</a:t>
                      </a:r>
                      <a:r>
                        <a:rPr b="0" lang="en-IN" sz="1500" spc="-1" strike="noStrike">
                          <a:solidFill>
                            <a:srgbClr val="000000"/>
                          </a:solidFill>
                          <a:latin typeface="Times New Roman"/>
                          <a:ea typeface="DejaVu Sans"/>
                        </a:rPr>
                        <a:t>c. Grading of reinforcement at each layer.</a:t>
                      </a:r>
                      <a:endParaRPr b="0" lang="en-IN" sz="1500" spc="-1" strike="noStrike">
                        <a:latin typeface="Arial"/>
                      </a:endParaRPr>
                    </a:p>
                  </a:txBody>
                  <a:tcPr anchor="t" marL="90000" marR="90000">
                    <a:lnL w="10800">
                      <a:solidFill>
                        <a:srgbClr val="000000"/>
                      </a:solidFill>
                    </a:lnL>
                    <a:lnR w="10800">
                      <a:solidFill>
                        <a:srgbClr val="000000"/>
                      </a:solidFill>
                    </a:lnR>
                    <a:lnT w="10800">
                      <a:solidFill>
                        <a:srgbClr val="000000"/>
                      </a:solidFill>
                    </a:lnT>
                    <a:lnB w="10800">
                      <a:solidFill>
                        <a:srgbClr val="000000"/>
                      </a:solidFill>
                    </a:lnB>
                    <a:noFill/>
                  </a:tcPr>
                </a:tc>
                <a:tc hMerge="1">
                  <a:tcPr anchor="t" marL="90000" marR="90000">
                    <a:lnL>
                      <a:noFill/>
                    </a:lnL>
                    <a:lnR>
                      <a:noFill/>
                    </a:lnR>
                    <a:lnT>
                      <a:noFill/>
                    </a:lnT>
                    <a:lnB>
                      <a:noFill/>
                    </a:lnB>
                    <a:solidFill>
                      <a:srgbClr val="729fcf"/>
                    </a:solidFill>
                  </a:tcPr>
                </a:tc>
              </a:tr>
            </a:tbl>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Rectangle 31"/>
          <p:cNvSpPr/>
          <p:nvPr/>
        </p:nvSpPr>
        <p:spPr>
          <a:xfrm>
            <a:off x="309240" y="252720"/>
            <a:ext cx="8520480" cy="6386760"/>
          </a:xfrm>
          <a:prstGeom prst="rect">
            <a:avLst/>
          </a:prstGeom>
          <a:noFill/>
          <a:ln w="25560">
            <a:solidFill>
              <a:srgbClr val="000000"/>
            </a:solidFill>
            <a:round/>
          </a:ln>
        </p:spPr>
        <p:style>
          <a:lnRef idx="0"/>
          <a:fillRef idx="0"/>
          <a:effectRef idx="0"/>
          <a:fontRef idx="minor"/>
        </p:style>
      </p:sp>
      <p:sp>
        <p:nvSpPr>
          <p:cNvPr id="139" name="Rectangle 42"/>
          <p:cNvSpPr/>
          <p:nvPr/>
        </p:nvSpPr>
        <p:spPr>
          <a:xfrm>
            <a:off x="1980000" y="2340000"/>
            <a:ext cx="5386680" cy="333000"/>
          </a:xfrm>
          <a:prstGeom prst="rect">
            <a:avLst/>
          </a:prstGeom>
          <a:noFill/>
          <a:ln w="0">
            <a:noFill/>
          </a:ln>
        </p:spPr>
        <p:style>
          <a:lnRef idx="0"/>
          <a:fillRef idx="0"/>
          <a:effectRef idx="0"/>
          <a:fontRef idx="minor"/>
        </p:style>
      </p:sp>
      <p:sp>
        <p:nvSpPr>
          <p:cNvPr id="140" name="Rectangle 43"/>
          <p:cNvSpPr/>
          <p:nvPr/>
        </p:nvSpPr>
        <p:spPr>
          <a:xfrm>
            <a:off x="496440" y="402840"/>
            <a:ext cx="7480800" cy="5263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1" lang="en-IN" sz="2200" spc="-1" strike="noStrike" u="sng">
                <a:solidFill>
                  <a:srgbClr val="ff0000"/>
                </a:solidFill>
                <a:uFillTx/>
                <a:latin typeface="Times New Roman"/>
                <a:ea typeface="DejaVu Sans"/>
              </a:rPr>
              <a:t>RESULTS &amp; DISCUSSION</a:t>
            </a:r>
            <a:endParaRPr b="0" lang="en-IN" sz="2200" spc="-1" strike="noStrike">
              <a:latin typeface="Arial"/>
            </a:endParaRPr>
          </a:p>
        </p:txBody>
      </p:sp>
      <p:sp>
        <p:nvSpPr>
          <p:cNvPr id="141" name="Rectangle 44"/>
          <p:cNvSpPr/>
          <p:nvPr/>
        </p:nvSpPr>
        <p:spPr>
          <a:xfrm>
            <a:off x="531360" y="739800"/>
            <a:ext cx="7294320" cy="148644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1" lang="en-IN" sz="2000" spc="-1" strike="noStrike" u="sng">
                <a:solidFill>
                  <a:srgbClr val="0369a3"/>
                </a:solidFill>
                <a:uFillTx/>
                <a:latin typeface="Times New Roman"/>
                <a:ea typeface="DejaVu Sans"/>
              </a:rPr>
              <a:t>Python code : Case 1 - Dead load+Live load condition :</a:t>
            </a:r>
            <a:endParaRPr b="0" lang="en-IN" sz="2000" spc="-1" strike="noStrike">
              <a:latin typeface="Arial"/>
            </a:endParaRPr>
          </a:p>
          <a:p>
            <a:pPr>
              <a:lnSpc>
                <a:spcPct val="115000"/>
              </a:lnSpc>
            </a:pPr>
            <a:r>
              <a:rPr b="1" lang="en-IN" sz="1000" spc="-1" strike="noStrike" u="sng">
                <a:solidFill>
                  <a:srgbClr val="000000"/>
                </a:solidFill>
                <a:uFillTx/>
                <a:latin typeface="Arial"/>
                <a:ea typeface="DejaVu Sans"/>
              </a:rPr>
              <a:t>#Inputting required parameters</a:t>
            </a:r>
            <a:endParaRPr b="0" lang="en-IN" sz="1000" spc="-1" strike="noStrike">
              <a:latin typeface="Arial"/>
            </a:endParaRPr>
          </a:p>
          <a:p>
            <a:pPr>
              <a:lnSpc>
                <a:spcPct val="115000"/>
              </a:lnSpc>
            </a:pPr>
            <a:r>
              <a:rPr b="0" lang="en-IN" sz="1000" spc="-1" strike="noStrike">
                <a:solidFill>
                  <a:srgbClr val="000000"/>
                </a:solidFill>
                <a:latin typeface="Arial"/>
                <a:ea typeface="DejaVu Sans"/>
              </a:rPr>
              <a:t>import math</a:t>
            </a:r>
            <a:endParaRPr b="0" lang="en-IN" sz="1000" spc="-1" strike="noStrike">
              <a:latin typeface="Arial"/>
            </a:endParaRPr>
          </a:p>
          <a:p>
            <a:pPr>
              <a:lnSpc>
                <a:spcPct val="115000"/>
              </a:lnSpc>
            </a:pPr>
            <a:r>
              <a:rPr b="0" lang="en-IN" sz="1000" spc="-1" strike="noStrike">
                <a:solidFill>
                  <a:srgbClr val="000000"/>
                </a:solidFill>
                <a:latin typeface="Arial"/>
                <a:ea typeface="DejaVu Sans"/>
              </a:rPr>
              <a:t>pi= float((input("Enter angle of internal friction : ")))</a:t>
            </a:r>
            <a:endParaRPr b="0" lang="en-IN" sz="1000" spc="-1" strike="noStrike">
              <a:latin typeface="Arial"/>
            </a:endParaRPr>
          </a:p>
          <a:p>
            <a:pPr>
              <a:lnSpc>
                <a:spcPct val="115000"/>
              </a:lnSpc>
            </a:pPr>
            <a:r>
              <a:rPr b="0" lang="en-IN" sz="1000" spc="-1" strike="noStrike">
                <a:solidFill>
                  <a:srgbClr val="000000"/>
                </a:solidFill>
                <a:latin typeface="Arial"/>
                <a:ea typeface="DejaVu Sans"/>
              </a:rPr>
              <a:t>Vb = float((input("Enter Density of backfill (Kn/m3) : ")))</a:t>
            </a:r>
            <a:endParaRPr b="0" lang="en-IN" sz="1000" spc="-1" strike="noStrike">
              <a:latin typeface="Arial"/>
            </a:endParaRPr>
          </a:p>
          <a:p>
            <a:pPr>
              <a:lnSpc>
                <a:spcPct val="115000"/>
              </a:lnSpc>
            </a:pPr>
            <a:r>
              <a:rPr b="0" lang="en-IN" sz="1000" spc="-1" strike="noStrike">
                <a:solidFill>
                  <a:srgbClr val="000000"/>
                </a:solidFill>
                <a:latin typeface="Arial"/>
                <a:ea typeface="DejaVu Sans"/>
              </a:rPr>
              <a:t>L = float((input("Enter Reinforcement length of wall (m) : ")))</a:t>
            </a:r>
            <a:endParaRPr b="0" lang="en-IN" sz="1000" spc="-1" strike="noStrike">
              <a:latin typeface="Arial"/>
            </a:endParaRPr>
          </a:p>
          <a:p>
            <a:pPr>
              <a:lnSpc>
                <a:spcPct val="115000"/>
              </a:lnSpc>
            </a:pPr>
            <a:r>
              <a:rPr b="0" lang="en-IN" sz="1000" spc="-1" strike="noStrike">
                <a:solidFill>
                  <a:srgbClr val="000000"/>
                </a:solidFill>
                <a:latin typeface="Arial"/>
                <a:ea typeface="DejaVu Sans"/>
              </a:rPr>
              <a:t>H = float((input("Enter Height of Retaining wall (m) : ")))</a:t>
            </a:r>
            <a:endParaRPr b="0" lang="en-IN" sz="1000" spc="-1" strike="noStrike">
              <a:latin typeface="Arial"/>
            </a:endParaRPr>
          </a:p>
          <a:p>
            <a:pPr>
              <a:lnSpc>
                <a:spcPct val="115000"/>
              </a:lnSpc>
            </a:pPr>
            <a:r>
              <a:rPr b="0" lang="en-IN" sz="1000" spc="-1" strike="noStrike">
                <a:solidFill>
                  <a:srgbClr val="000000"/>
                </a:solidFill>
                <a:latin typeface="Arial"/>
                <a:ea typeface="DejaVu Sans"/>
              </a:rPr>
              <a:t>Qd = float((input("Enter Dead load due to surcharge (Kn/m2) : ")))</a:t>
            </a:r>
            <a:endParaRPr b="0" lang="en-IN" sz="1000" spc="-1" strike="noStrike">
              <a:latin typeface="Arial"/>
            </a:endParaRPr>
          </a:p>
          <a:p>
            <a:pPr>
              <a:lnSpc>
                <a:spcPct val="115000"/>
              </a:lnSpc>
            </a:pPr>
            <a:r>
              <a:rPr b="0" lang="en-IN" sz="1000" spc="-1" strike="noStrike">
                <a:solidFill>
                  <a:srgbClr val="000000"/>
                </a:solidFill>
                <a:latin typeface="Arial"/>
                <a:ea typeface="DejaVu Sans"/>
              </a:rPr>
              <a:t>Ql = float((input("Enter Live load (Kn/m2) : ")))</a:t>
            </a:r>
            <a:endParaRPr b="0" lang="en-IN" sz="1000" spc="-1" strike="noStrike">
              <a:latin typeface="Arial"/>
            </a:endParaRPr>
          </a:p>
          <a:p>
            <a:pPr>
              <a:lnSpc>
                <a:spcPct val="115000"/>
              </a:lnSpc>
            </a:pPr>
            <a:r>
              <a:rPr b="0" lang="en-IN" sz="1000" spc="-1" strike="noStrike">
                <a:solidFill>
                  <a:srgbClr val="000000"/>
                </a:solidFill>
                <a:latin typeface="Arial"/>
                <a:ea typeface="DejaVu Sans"/>
              </a:rPr>
              <a:t>sbc = float((input("Enter Safe bearing capacity of soil (Kn/m2) : ")))</a:t>
            </a:r>
            <a:endParaRPr b="0" lang="en-IN" sz="1000" spc="-1" strike="noStrike">
              <a:latin typeface="Arial"/>
            </a:endParaRPr>
          </a:p>
          <a:p>
            <a:pPr>
              <a:lnSpc>
                <a:spcPct val="115000"/>
              </a:lnSpc>
            </a:pPr>
            <a:r>
              <a:rPr b="0" lang="en-IN" sz="1000" spc="-1" strike="noStrike">
                <a:solidFill>
                  <a:srgbClr val="000000"/>
                </a:solidFill>
                <a:latin typeface="Arial"/>
                <a:ea typeface="DejaVu Sans"/>
              </a:rPr>
              <a:t>mue = 0.9*(math.tan(math.radians(pi)))</a:t>
            </a:r>
            <a:endParaRPr b="0" lang="en-IN" sz="1000" spc="-1" strike="noStrike">
              <a:latin typeface="Arial"/>
            </a:endParaRPr>
          </a:p>
          <a:p>
            <a:pPr>
              <a:lnSpc>
                <a:spcPct val="115000"/>
              </a:lnSpc>
            </a:pPr>
            <a:r>
              <a:rPr b="0" lang="en-IN" sz="1000" spc="-1" strike="noStrike">
                <a:solidFill>
                  <a:srgbClr val="000000"/>
                </a:solidFill>
                <a:latin typeface="Arial"/>
                <a:ea typeface="DejaVu Sans"/>
              </a:rPr>
              <a:t>teta = 90-((45)+(pi/2))</a:t>
            </a:r>
            <a:endParaRPr b="0" lang="en-IN" sz="1000" spc="-1" strike="noStrike">
              <a:latin typeface="Arial"/>
            </a:endParaRPr>
          </a:p>
          <a:p>
            <a:pPr>
              <a:lnSpc>
                <a:spcPct val="115000"/>
              </a:lnSpc>
            </a:pPr>
            <a:r>
              <a:rPr b="0" lang="en-IN" sz="1000" spc="-1" strike="noStrike">
                <a:solidFill>
                  <a:srgbClr val="000000"/>
                </a:solidFill>
                <a:latin typeface="Arial"/>
                <a:ea typeface="DejaVu Sans"/>
              </a:rPr>
              <a:t>Cfg = 1</a:t>
            </a:r>
            <a:endParaRPr b="0" lang="en-IN" sz="1000" spc="-1" strike="noStrike">
              <a:latin typeface="Arial"/>
            </a:endParaRPr>
          </a:p>
          <a:p>
            <a:pPr>
              <a:lnSpc>
                <a:spcPct val="115000"/>
              </a:lnSpc>
            </a:pPr>
            <a:r>
              <a:rPr b="0" lang="en-IN" sz="1000" spc="-1" strike="noStrike">
                <a:solidFill>
                  <a:srgbClr val="000000"/>
                </a:solidFill>
                <a:latin typeface="Arial"/>
                <a:ea typeface="DejaVu Sans"/>
              </a:rPr>
              <a:t>Ci = 0.85</a:t>
            </a:r>
            <a:endParaRPr b="0" lang="en-IN" sz="1000" spc="-1" strike="noStrike">
              <a:latin typeface="Arial"/>
            </a:endParaRPr>
          </a:p>
          <a:p>
            <a:pPr>
              <a:lnSpc>
                <a:spcPct val="115000"/>
              </a:lnSpc>
            </a:pPr>
            <a:r>
              <a:rPr b="0" lang="en-IN" sz="1000" spc="-1" strike="noStrike">
                <a:solidFill>
                  <a:srgbClr val="000000"/>
                </a:solidFill>
                <a:latin typeface="Arial"/>
                <a:ea typeface="DejaVu Sans"/>
              </a:rPr>
              <a:t>alpa = 0.8</a:t>
            </a:r>
            <a:endParaRPr b="0" lang="en-IN" sz="1000" spc="-1" strike="noStrike">
              <a:latin typeface="Arial"/>
            </a:endParaRPr>
          </a:p>
          <a:p>
            <a:pPr>
              <a:lnSpc>
                <a:spcPct val="115000"/>
              </a:lnSpc>
            </a:pPr>
            <a:r>
              <a:rPr b="0" lang="en-IN" sz="1000" spc="-1" strike="noStrike">
                <a:solidFill>
                  <a:srgbClr val="000000"/>
                </a:solidFill>
                <a:latin typeface="Arial"/>
                <a:ea typeface="DejaVu Sans"/>
              </a:rPr>
              <a:t>ka = (1 - math.sin(math.radians(pi)))/(1 + math.sin(math.radians(pi)))</a:t>
            </a:r>
            <a:endParaRPr b="0" lang="en-IN" sz="1000" spc="-1" strike="noStrike">
              <a:latin typeface="Arial"/>
            </a:endParaRPr>
          </a:p>
          <a:p>
            <a:pPr>
              <a:lnSpc>
                <a:spcPct val="115000"/>
              </a:lnSpc>
            </a:pPr>
            <a:r>
              <a:rPr b="0" lang="en-IN" sz="1000" spc="-1" strike="noStrike">
                <a:solidFill>
                  <a:srgbClr val="000000"/>
                </a:solidFill>
                <a:latin typeface="Arial"/>
                <a:ea typeface="DejaVu Sans"/>
              </a:rPr>
              <a:t>print("Coefficient of active earth pressure is", ka)</a:t>
            </a:r>
            <a:endParaRPr b="0" lang="en-IN" sz="1000" spc="-1" strike="noStrike">
              <a:latin typeface="Arial"/>
            </a:endParaRPr>
          </a:p>
          <a:p>
            <a:pPr>
              <a:lnSpc>
                <a:spcPct val="115000"/>
              </a:lnSpc>
            </a:pPr>
            <a:r>
              <a:rPr b="0" lang="en-IN" sz="1000" spc="-1" strike="noStrike">
                <a:solidFill>
                  <a:srgbClr val="000000"/>
                </a:solidFill>
                <a:latin typeface="Arial"/>
                <a:ea typeface="DejaVu Sans"/>
              </a:rPr>
              <a:t>print("DESIGN OF RE RETAINING WALL : DEAD+LIVE LOAD")</a:t>
            </a:r>
            <a:endParaRPr b="0" lang="en-IN" sz="1000" spc="-1" strike="noStrike">
              <a:latin typeface="Arial"/>
            </a:endParaRPr>
          </a:p>
          <a:p>
            <a:pPr>
              <a:lnSpc>
                <a:spcPct val="115000"/>
              </a:lnSpc>
            </a:pPr>
            <a:r>
              <a:rPr b="0" lang="en-IN" sz="1000" spc="-1" strike="noStrike">
                <a:solidFill>
                  <a:srgbClr val="000000"/>
                </a:solidFill>
                <a:latin typeface="Arial"/>
                <a:ea typeface="DejaVu Sans"/>
              </a:rPr>
              <a:t>print("EXTERNAL STABILITY CHECKS")</a:t>
            </a:r>
            <a:endParaRPr b="0" lang="en-IN" sz="1000" spc="-1" strike="noStrike">
              <a:latin typeface="Arial"/>
            </a:endParaRPr>
          </a:p>
          <a:p>
            <a:pPr>
              <a:lnSpc>
                <a:spcPct val="115000"/>
              </a:lnSpc>
            </a:pPr>
            <a:endParaRPr b="0" lang="en-IN" sz="1000" spc="-1" strike="noStrike">
              <a:latin typeface="Arial"/>
            </a:endParaRPr>
          </a:p>
          <a:p>
            <a:pPr>
              <a:lnSpc>
                <a:spcPct val="115000"/>
              </a:lnSpc>
            </a:pPr>
            <a:r>
              <a:rPr b="1" lang="en-IN" sz="1000" spc="-1" strike="noStrike" u="sng">
                <a:solidFill>
                  <a:srgbClr val="000000"/>
                </a:solidFill>
                <a:uFillTx/>
                <a:latin typeface="Arial"/>
                <a:ea typeface="DejaVu Sans"/>
              </a:rPr>
              <a:t>#Factor of safety against Sliding</a:t>
            </a:r>
            <a:endParaRPr b="0" lang="en-IN" sz="1000" spc="-1" strike="noStrike">
              <a:latin typeface="Arial"/>
            </a:endParaRPr>
          </a:p>
          <a:p>
            <a:pPr>
              <a:lnSpc>
                <a:spcPct val="115000"/>
              </a:lnSpc>
            </a:pPr>
            <a:r>
              <a:rPr b="0" lang="en-IN" sz="1000" spc="-1" strike="noStrike">
                <a:solidFill>
                  <a:srgbClr val="000000"/>
                </a:solidFill>
                <a:latin typeface="Arial"/>
                <a:ea typeface="DejaVu Sans"/>
              </a:rPr>
              <a:t>Pv1 = Vb*H*L</a:t>
            </a:r>
            <a:endParaRPr b="0" lang="en-IN" sz="1000" spc="-1" strike="noStrike">
              <a:latin typeface="Arial"/>
            </a:endParaRPr>
          </a:p>
          <a:p>
            <a:pPr>
              <a:lnSpc>
                <a:spcPct val="115000"/>
              </a:lnSpc>
            </a:pPr>
            <a:r>
              <a:rPr b="0" lang="en-IN" sz="1000" spc="-1" strike="noStrike">
                <a:solidFill>
                  <a:srgbClr val="000000"/>
                </a:solidFill>
                <a:latin typeface="Arial"/>
                <a:ea typeface="DejaVu Sans"/>
              </a:rPr>
              <a:t>Pv2 = Qd*L</a:t>
            </a:r>
            <a:endParaRPr b="0" lang="en-IN" sz="1000" spc="-1" strike="noStrike">
              <a:latin typeface="Arial"/>
            </a:endParaRPr>
          </a:p>
          <a:p>
            <a:pPr>
              <a:lnSpc>
                <a:spcPct val="115000"/>
              </a:lnSpc>
            </a:pPr>
            <a:r>
              <a:rPr b="0" lang="en-IN" sz="1000" spc="-1" strike="noStrike">
                <a:solidFill>
                  <a:srgbClr val="000000"/>
                </a:solidFill>
                <a:latin typeface="Arial"/>
                <a:ea typeface="DejaVu Sans"/>
              </a:rPr>
              <a:t>Rf1 = Pv1+Pv2</a:t>
            </a:r>
            <a:endParaRPr b="0" lang="en-IN" sz="1000" spc="-1" strike="noStrike">
              <a:latin typeface="Arial"/>
            </a:endParaRPr>
          </a:p>
          <a:p>
            <a:pPr>
              <a:lnSpc>
                <a:spcPct val="115000"/>
              </a:lnSpc>
            </a:pPr>
            <a:r>
              <a:rPr b="0" lang="en-IN" sz="1000" spc="-1" strike="noStrike">
                <a:solidFill>
                  <a:srgbClr val="000000"/>
                </a:solidFill>
                <a:latin typeface="Arial"/>
                <a:ea typeface="DejaVu Sans"/>
              </a:rPr>
              <a:t>Rh = ((ka*Qd*H)+(ka*Ql*H)+(0.5*ka*Vb*H*H))</a:t>
            </a:r>
            <a:endParaRPr b="0" lang="en-IN" sz="1000" spc="-1" strike="noStrike">
              <a:latin typeface="Arial"/>
            </a:endParaRPr>
          </a:p>
          <a:p>
            <a:pPr>
              <a:lnSpc>
                <a:spcPct val="115000"/>
              </a:lnSpc>
            </a:pPr>
            <a:r>
              <a:rPr b="0" lang="en-IN" sz="1000" spc="-1" strike="noStrike">
                <a:solidFill>
                  <a:srgbClr val="000000"/>
                </a:solidFill>
                <a:latin typeface="Arial"/>
                <a:ea typeface="DejaVu Sans"/>
              </a:rPr>
              <a:t>Fos1 = (mue*Rf1)/Rh</a:t>
            </a:r>
            <a:endParaRPr b="0" lang="en-IN" sz="1000" spc="-1" strike="noStrike">
              <a:latin typeface="Arial"/>
            </a:endParaRPr>
          </a:p>
          <a:p>
            <a:pPr>
              <a:lnSpc>
                <a:spcPct val="115000"/>
              </a:lnSpc>
            </a:pPr>
            <a:r>
              <a:rPr b="0" lang="en-IN" sz="1000" spc="-1" strike="noStrike">
                <a:solidFill>
                  <a:srgbClr val="000000"/>
                </a:solidFill>
                <a:latin typeface="Arial"/>
                <a:ea typeface="DejaVu Sans"/>
              </a:rPr>
              <a:t>print("Factor of safety against sliding is", Fos1)</a:t>
            </a:r>
            <a:endParaRPr b="0" lang="en-IN" sz="1000" spc="-1" strike="noStrike">
              <a:latin typeface="Arial"/>
            </a:endParaRPr>
          </a:p>
          <a:p>
            <a:pPr>
              <a:lnSpc>
                <a:spcPct val="115000"/>
              </a:lnSpc>
            </a:pPr>
            <a:r>
              <a:rPr b="0" lang="en-IN" sz="1000" spc="-1" strike="noStrike">
                <a:solidFill>
                  <a:srgbClr val="000000"/>
                </a:solidFill>
                <a:latin typeface="Arial"/>
                <a:ea typeface="DejaVu Sans"/>
              </a:rPr>
              <a:t>if Fos1&gt;1.5:</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print("Fos&gt;1.5, Hence Safe against sliding")</a:t>
            </a:r>
            <a:endParaRPr b="0" lang="en-IN" sz="1000" spc="-1" strike="noStrike">
              <a:latin typeface="Arial"/>
            </a:endParaRPr>
          </a:p>
          <a:p>
            <a:pPr>
              <a:lnSpc>
                <a:spcPct val="115000"/>
              </a:lnSpc>
            </a:pPr>
            <a:r>
              <a:rPr b="0" lang="en-IN" sz="1000" spc="-1" strike="noStrike">
                <a:solidFill>
                  <a:srgbClr val="000000"/>
                </a:solidFill>
                <a:latin typeface="Arial"/>
                <a:ea typeface="DejaVu Sans"/>
              </a:rPr>
              <a:t>else :</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print("Not Safe against sliding")</a:t>
            </a:r>
            <a:endParaRPr b="0" lang="en-IN" sz="1000" spc="-1" strike="noStrike">
              <a:latin typeface="Arial"/>
            </a:endParaRPr>
          </a:p>
          <a:p>
            <a:pPr>
              <a:lnSpc>
                <a:spcPct val="100000"/>
              </a:lnSpc>
            </a:pPr>
            <a:endParaRPr b="0" lang="en-IN" sz="1000" spc="-1" strike="noStrike">
              <a:latin typeface="Arial"/>
            </a:endParaRPr>
          </a:p>
          <a:p>
            <a:pPr>
              <a:lnSpc>
                <a:spcPct val="100000"/>
              </a:lnSpc>
            </a:pPr>
            <a:r>
              <a:rPr b="0" lang="en-IN" sz="1800" spc="-1" strike="noStrike">
                <a:solidFill>
                  <a:srgbClr val="000000"/>
                </a:solidFill>
                <a:latin typeface="Times New Roman"/>
                <a:ea typeface="DejaVu Sans"/>
              </a:rPr>
              <a:t> </a:t>
            </a:r>
            <a:endParaRPr b="0" lang="en-IN" sz="1800" spc="-1" strike="noStrike">
              <a:latin typeface="Arial"/>
            </a:endParaRPr>
          </a:p>
        </p:txBody>
      </p:sp>
      <p:sp>
        <p:nvSpPr>
          <p:cNvPr id="142" name="Rectangle 45"/>
          <p:cNvSpPr/>
          <p:nvPr/>
        </p:nvSpPr>
        <p:spPr>
          <a:xfrm>
            <a:off x="4775760" y="1378080"/>
            <a:ext cx="7294320" cy="1486440"/>
          </a:xfrm>
          <a:prstGeom prst="rect">
            <a:avLst/>
          </a:prstGeom>
          <a:noFill/>
          <a:ln w="0">
            <a:noFill/>
          </a:ln>
        </p:spPr>
        <p:style>
          <a:lnRef idx="0"/>
          <a:fillRef idx="0"/>
          <a:effectRef idx="0"/>
          <a:fontRef idx="minor"/>
        </p:style>
        <p:txBody>
          <a:bodyPr lIns="90000" rIns="90000" tIns="45000" bIns="45000" anchor="t">
            <a:noAutofit/>
          </a:bodyPr>
          <a:p>
            <a:pPr>
              <a:lnSpc>
                <a:spcPct val="115000"/>
              </a:lnSpc>
            </a:pPr>
            <a:r>
              <a:rPr b="1" lang="en-IN" sz="1000" spc="-1" strike="noStrike" u="sng">
                <a:solidFill>
                  <a:srgbClr val="000000"/>
                </a:solidFill>
                <a:uFillTx/>
                <a:latin typeface="Arial"/>
                <a:ea typeface="DejaVu Sans"/>
              </a:rPr>
              <a:t>#Factor of safety against Overturning</a:t>
            </a:r>
            <a:endParaRPr b="0" lang="en-IN" sz="1000" spc="-1" strike="noStrike">
              <a:latin typeface="Arial"/>
            </a:endParaRPr>
          </a:p>
          <a:p>
            <a:pPr>
              <a:lnSpc>
                <a:spcPct val="115000"/>
              </a:lnSpc>
            </a:pPr>
            <a:r>
              <a:rPr b="0" lang="en-IN" sz="1000" spc="-1" strike="noStrike">
                <a:solidFill>
                  <a:srgbClr val="000000"/>
                </a:solidFill>
                <a:latin typeface="Arial"/>
                <a:ea typeface="DejaVu Sans"/>
              </a:rPr>
              <a:t>Mr = (Pv1*(L/2)+Pv2*(L/2))</a:t>
            </a:r>
            <a:endParaRPr b="0" lang="en-IN" sz="1000" spc="-1" strike="noStrike">
              <a:latin typeface="Arial"/>
            </a:endParaRPr>
          </a:p>
          <a:p>
            <a:pPr>
              <a:lnSpc>
                <a:spcPct val="115000"/>
              </a:lnSpc>
            </a:pPr>
            <a:r>
              <a:rPr b="0" lang="en-IN" sz="1000" spc="-1" strike="noStrike">
                <a:solidFill>
                  <a:srgbClr val="000000"/>
                </a:solidFill>
                <a:latin typeface="Arial"/>
                <a:ea typeface="DejaVu Sans"/>
              </a:rPr>
              <a:t>Mo = ((ka*Qd*0.5*H*H)+(ka*Ql*0.5*H*H)+(0.5*ka*Vb*H*H*H/3))</a:t>
            </a:r>
            <a:endParaRPr b="0" lang="en-IN" sz="1000" spc="-1" strike="noStrike">
              <a:latin typeface="Arial"/>
            </a:endParaRPr>
          </a:p>
          <a:p>
            <a:pPr>
              <a:lnSpc>
                <a:spcPct val="115000"/>
              </a:lnSpc>
            </a:pPr>
            <a:r>
              <a:rPr b="0" lang="en-IN" sz="1000" spc="-1" strike="noStrike">
                <a:solidFill>
                  <a:srgbClr val="000000"/>
                </a:solidFill>
                <a:latin typeface="Arial"/>
                <a:ea typeface="DejaVu Sans"/>
              </a:rPr>
              <a:t>Fos2 = Mr/Mo</a:t>
            </a:r>
            <a:endParaRPr b="0" lang="en-IN" sz="1000" spc="-1" strike="noStrike">
              <a:latin typeface="Arial"/>
            </a:endParaRPr>
          </a:p>
          <a:p>
            <a:pPr>
              <a:lnSpc>
                <a:spcPct val="115000"/>
              </a:lnSpc>
            </a:pPr>
            <a:r>
              <a:rPr b="0" lang="en-IN" sz="1000" spc="-1" strike="noStrike">
                <a:solidFill>
                  <a:srgbClr val="000000"/>
                </a:solidFill>
                <a:latin typeface="Arial"/>
                <a:ea typeface="DejaVu Sans"/>
              </a:rPr>
              <a:t>print("Factor of safety against Overturning is", Fos2)</a:t>
            </a:r>
            <a:endParaRPr b="0" lang="en-IN" sz="1000" spc="-1" strike="noStrike">
              <a:latin typeface="Arial"/>
            </a:endParaRPr>
          </a:p>
          <a:p>
            <a:pPr>
              <a:lnSpc>
                <a:spcPct val="115000"/>
              </a:lnSpc>
            </a:pPr>
            <a:r>
              <a:rPr b="0" lang="en-IN" sz="1000" spc="-1" strike="noStrike">
                <a:solidFill>
                  <a:srgbClr val="000000"/>
                </a:solidFill>
                <a:latin typeface="Arial"/>
                <a:ea typeface="DejaVu Sans"/>
              </a:rPr>
              <a:t>if Fos2&gt;2:</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print("Fos&gt;2, Hence Safe against overturning")</a:t>
            </a:r>
            <a:endParaRPr b="0" lang="en-IN" sz="1000" spc="-1" strike="noStrike">
              <a:latin typeface="Arial"/>
            </a:endParaRPr>
          </a:p>
          <a:p>
            <a:pPr>
              <a:lnSpc>
                <a:spcPct val="115000"/>
              </a:lnSpc>
            </a:pPr>
            <a:r>
              <a:rPr b="0" lang="en-IN" sz="1000" spc="-1" strike="noStrike">
                <a:solidFill>
                  <a:srgbClr val="000000"/>
                </a:solidFill>
                <a:latin typeface="Arial"/>
                <a:ea typeface="DejaVu Sans"/>
              </a:rPr>
              <a:t>else :</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print("Not Safe against overturning")</a:t>
            </a:r>
            <a:endParaRPr b="0" lang="en-IN" sz="1000" spc="-1" strike="noStrike">
              <a:latin typeface="Arial"/>
            </a:endParaRPr>
          </a:p>
          <a:p>
            <a:pPr>
              <a:lnSpc>
                <a:spcPct val="115000"/>
              </a:lnSpc>
            </a:pPr>
            <a:endParaRPr b="0" lang="en-IN" sz="1000" spc="-1" strike="noStrike">
              <a:latin typeface="Arial"/>
            </a:endParaRPr>
          </a:p>
          <a:p>
            <a:pPr>
              <a:lnSpc>
                <a:spcPct val="115000"/>
              </a:lnSpc>
            </a:pPr>
            <a:endParaRPr b="0" lang="en-IN" sz="1000" spc="-1" strike="noStrike">
              <a:latin typeface="Arial"/>
            </a:endParaRPr>
          </a:p>
          <a:p>
            <a:pPr>
              <a:lnSpc>
                <a:spcPct val="115000"/>
              </a:lnSpc>
            </a:pPr>
            <a:r>
              <a:rPr b="1" lang="en-IN" sz="1000" spc="-1" strike="noStrike" u="sng">
                <a:solidFill>
                  <a:srgbClr val="000000"/>
                </a:solidFill>
                <a:uFillTx/>
                <a:latin typeface="Arial"/>
                <a:ea typeface="DejaVu Sans"/>
              </a:rPr>
              <a:t>#Limiting Eccentricity</a:t>
            </a:r>
            <a:endParaRPr b="0" lang="en-IN" sz="1000" spc="-1" strike="noStrike">
              <a:latin typeface="Arial"/>
            </a:endParaRPr>
          </a:p>
          <a:p>
            <a:pPr>
              <a:lnSpc>
                <a:spcPct val="115000"/>
              </a:lnSpc>
            </a:pPr>
            <a:r>
              <a:rPr b="0" lang="en-IN" sz="1000" spc="-1" strike="noStrike">
                <a:solidFill>
                  <a:srgbClr val="000000"/>
                </a:solidFill>
                <a:latin typeface="Arial"/>
                <a:ea typeface="DejaVu Sans"/>
              </a:rPr>
              <a:t>e = (L/2)-((Mr-Mo)/Rf1)</a:t>
            </a:r>
            <a:endParaRPr b="0" lang="en-IN" sz="1000" spc="-1" strike="noStrike">
              <a:latin typeface="Arial"/>
            </a:endParaRPr>
          </a:p>
          <a:p>
            <a:pPr>
              <a:lnSpc>
                <a:spcPct val="115000"/>
              </a:lnSpc>
            </a:pPr>
            <a:r>
              <a:rPr b="0" lang="en-IN" sz="1000" spc="-1" strike="noStrike">
                <a:solidFill>
                  <a:srgbClr val="000000"/>
                </a:solidFill>
                <a:latin typeface="Arial"/>
                <a:ea typeface="DejaVu Sans"/>
              </a:rPr>
              <a:t>print("Eccentricity is", e)</a:t>
            </a:r>
            <a:endParaRPr b="0" lang="en-IN" sz="1000" spc="-1" strike="noStrike">
              <a:latin typeface="Arial"/>
            </a:endParaRPr>
          </a:p>
          <a:p>
            <a:pPr>
              <a:lnSpc>
                <a:spcPct val="115000"/>
              </a:lnSpc>
            </a:pPr>
            <a:r>
              <a:rPr b="0" lang="en-IN" sz="1000" spc="-1" strike="noStrike">
                <a:solidFill>
                  <a:srgbClr val="000000"/>
                </a:solidFill>
                <a:latin typeface="Arial"/>
                <a:ea typeface="DejaVu Sans"/>
              </a:rPr>
              <a:t>if e&lt;=(L/6):</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print("e&lt;L/6, Hence Safe against eccentricity")</a:t>
            </a:r>
            <a:endParaRPr b="0" lang="en-IN" sz="1000" spc="-1" strike="noStrike">
              <a:latin typeface="Arial"/>
            </a:endParaRPr>
          </a:p>
          <a:p>
            <a:pPr>
              <a:lnSpc>
                <a:spcPct val="115000"/>
              </a:lnSpc>
            </a:pPr>
            <a:r>
              <a:rPr b="0" lang="en-IN" sz="1000" spc="-1" strike="noStrike">
                <a:solidFill>
                  <a:srgbClr val="000000"/>
                </a:solidFill>
                <a:latin typeface="Arial"/>
                <a:ea typeface="DejaVu Sans"/>
              </a:rPr>
              <a:t>else :</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print("Not safe against eccentricity")</a:t>
            </a:r>
            <a:endParaRPr b="0" lang="en-IN" sz="1000" spc="-1" strike="noStrike">
              <a:latin typeface="Arial"/>
            </a:endParaRPr>
          </a:p>
          <a:p>
            <a:pPr>
              <a:lnSpc>
                <a:spcPct val="115000"/>
              </a:lnSpc>
            </a:pPr>
            <a:endParaRPr b="0" lang="en-IN" sz="1000" spc="-1" strike="noStrike">
              <a:latin typeface="Arial"/>
            </a:endParaRPr>
          </a:p>
          <a:p>
            <a:pPr>
              <a:lnSpc>
                <a:spcPct val="115000"/>
              </a:lnSpc>
            </a:pPr>
            <a:endParaRPr b="0" lang="en-IN" sz="1000" spc="-1" strike="noStrike">
              <a:latin typeface="Arial"/>
            </a:endParaRPr>
          </a:p>
          <a:p>
            <a:pPr>
              <a:lnSpc>
                <a:spcPct val="115000"/>
              </a:lnSpc>
            </a:pPr>
            <a:r>
              <a:rPr b="1" lang="en-IN" sz="1000" spc="-1" strike="noStrike" u="sng">
                <a:solidFill>
                  <a:srgbClr val="000000"/>
                </a:solidFill>
                <a:uFillTx/>
                <a:latin typeface="Arial"/>
                <a:ea typeface="DejaVu Sans"/>
              </a:rPr>
              <a:t>#Bearing Pressure</a:t>
            </a:r>
            <a:endParaRPr b="0" lang="en-IN" sz="1000" spc="-1" strike="noStrike">
              <a:latin typeface="Arial"/>
            </a:endParaRPr>
          </a:p>
          <a:p>
            <a:pPr>
              <a:lnSpc>
                <a:spcPct val="115000"/>
              </a:lnSpc>
            </a:pPr>
            <a:r>
              <a:rPr b="0" lang="en-IN" sz="1000" spc="-1" strike="noStrike">
                <a:solidFill>
                  <a:srgbClr val="000000"/>
                </a:solidFill>
                <a:latin typeface="Arial"/>
                <a:ea typeface="DejaVu Sans"/>
              </a:rPr>
              <a:t>Qb = Rf1/(L-2*e)</a:t>
            </a:r>
            <a:endParaRPr b="0" lang="en-IN" sz="1000" spc="-1" strike="noStrike">
              <a:latin typeface="Arial"/>
            </a:endParaRPr>
          </a:p>
          <a:p>
            <a:pPr>
              <a:lnSpc>
                <a:spcPct val="115000"/>
              </a:lnSpc>
            </a:pPr>
            <a:r>
              <a:rPr b="0" lang="en-IN" sz="1000" spc="-1" strike="noStrike">
                <a:solidFill>
                  <a:srgbClr val="000000"/>
                </a:solidFill>
                <a:latin typeface="Arial"/>
                <a:ea typeface="DejaVu Sans"/>
              </a:rPr>
              <a:t>print("Bearing Pressure is", Qb)</a:t>
            </a:r>
            <a:endParaRPr b="0" lang="en-IN" sz="1000" spc="-1" strike="noStrike">
              <a:latin typeface="Arial"/>
            </a:endParaRPr>
          </a:p>
          <a:p>
            <a:pPr>
              <a:lnSpc>
                <a:spcPct val="115000"/>
              </a:lnSpc>
            </a:pPr>
            <a:r>
              <a:rPr b="0" lang="en-IN" sz="1000" spc="-1" strike="noStrike">
                <a:solidFill>
                  <a:srgbClr val="000000"/>
                </a:solidFill>
                <a:latin typeface="Arial"/>
                <a:ea typeface="DejaVu Sans"/>
              </a:rPr>
              <a:t>if Qb&lt;sbc:</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print("Qb&lt;sbc, Hence Safe in Bearing")</a:t>
            </a:r>
            <a:endParaRPr b="0" lang="en-IN" sz="1000" spc="-1" strike="noStrike">
              <a:latin typeface="Arial"/>
            </a:endParaRPr>
          </a:p>
          <a:p>
            <a:pPr>
              <a:lnSpc>
                <a:spcPct val="115000"/>
              </a:lnSpc>
            </a:pPr>
            <a:r>
              <a:rPr b="0" lang="en-IN" sz="1000" spc="-1" strike="noStrike">
                <a:solidFill>
                  <a:srgbClr val="000000"/>
                </a:solidFill>
                <a:latin typeface="Arial"/>
                <a:ea typeface="DejaVu Sans"/>
              </a:rPr>
              <a:t>else :</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print("Not safe against bearing")</a:t>
            </a:r>
            <a:endParaRPr b="0" lang="en-IN" sz="1000" spc="-1" strike="noStrike">
              <a:latin typeface="Arial"/>
            </a:endParaRPr>
          </a:p>
          <a:p>
            <a:pPr>
              <a:lnSpc>
                <a:spcPct val="115000"/>
              </a:lnSpc>
            </a:pPr>
            <a:endParaRPr b="0" lang="en-IN" sz="1000" spc="-1" strike="noStrike">
              <a:latin typeface="Arial"/>
            </a:endParaRPr>
          </a:p>
          <a:p>
            <a:pPr>
              <a:lnSpc>
                <a:spcPct val="100000"/>
              </a:lnSpc>
            </a:pPr>
            <a:r>
              <a:rPr b="0" lang="en-IN" sz="1800" spc="-1" strike="noStrike">
                <a:solidFill>
                  <a:srgbClr val="000000"/>
                </a:solidFill>
                <a:latin typeface="Times New Roman"/>
                <a:ea typeface="DejaVu Sans"/>
              </a:rPr>
              <a:t> </a:t>
            </a:r>
            <a:endParaRPr b="0" lang="en-IN" sz="1800" spc="-1" strike="noStrike">
              <a:latin typeface="Arial"/>
            </a:endParaRPr>
          </a:p>
        </p:txBody>
      </p:sp>
      <p:sp>
        <p:nvSpPr>
          <p:cNvPr id="143" name=""/>
          <p:cNvSpPr/>
          <p:nvPr/>
        </p:nvSpPr>
        <p:spPr>
          <a:xfrm>
            <a:off x="4501080" y="1470960"/>
            <a:ext cx="26640" cy="5068080"/>
          </a:xfrm>
          <a:prstGeom prst="line">
            <a:avLst/>
          </a:prstGeom>
          <a:ln w="18000">
            <a:solidFill>
              <a:srgbClr val="0000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Rectangle 48"/>
          <p:cNvSpPr/>
          <p:nvPr/>
        </p:nvSpPr>
        <p:spPr>
          <a:xfrm>
            <a:off x="309240" y="252720"/>
            <a:ext cx="8520480" cy="6386760"/>
          </a:xfrm>
          <a:prstGeom prst="rect">
            <a:avLst/>
          </a:prstGeom>
          <a:noFill/>
          <a:ln w="25560">
            <a:solidFill>
              <a:srgbClr val="000000"/>
            </a:solidFill>
            <a:round/>
          </a:ln>
        </p:spPr>
        <p:style>
          <a:lnRef idx="0"/>
          <a:fillRef idx="0"/>
          <a:effectRef idx="0"/>
          <a:fontRef idx="minor"/>
        </p:style>
      </p:sp>
      <p:sp>
        <p:nvSpPr>
          <p:cNvPr id="145" name="Rectangle 51"/>
          <p:cNvSpPr/>
          <p:nvPr/>
        </p:nvSpPr>
        <p:spPr>
          <a:xfrm>
            <a:off x="1980000" y="2340000"/>
            <a:ext cx="5386680" cy="333000"/>
          </a:xfrm>
          <a:prstGeom prst="rect">
            <a:avLst/>
          </a:prstGeom>
          <a:noFill/>
          <a:ln w="0">
            <a:noFill/>
          </a:ln>
        </p:spPr>
        <p:style>
          <a:lnRef idx="0"/>
          <a:fillRef idx="0"/>
          <a:effectRef idx="0"/>
          <a:fontRef idx="minor"/>
        </p:style>
      </p:sp>
      <p:sp>
        <p:nvSpPr>
          <p:cNvPr id="146" name="Rectangle 52"/>
          <p:cNvSpPr/>
          <p:nvPr/>
        </p:nvSpPr>
        <p:spPr>
          <a:xfrm>
            <a:off x="531360" y="438480"/>
            <a:ext cx="7294320" cy="1486440"/>
          </a:xfrm>
          <a:prstGeom prst="rect">
            <a:avLst/>
          </a:prstGeom>
          <a:noFill/>
          <a:ln w="0">
            <a:noFill/>
          </a:ln>
        </p:spPr>
        <p:style>
          <a:lnRef idx="0"/>
          <a:fillRef idx="0"/>
          <a:effectRef idx="0"/>
          <a:fontRef idx="minor"/>
        </p:style>
        <p:txBody>
          <a:bodyPr lIns="90000" rIns="90000" tIns="45000" bIns="45000" anchor="t">
            <a:noAutofit/>
          </a:bodyPr>
          <a:p>
            <a:pPr>
              <a:lnSpc>
                <a:spcPct val="115000"/>
              </a:lnSpc>
            </a:pPr>
            <a:r>
              <a:rPr b="1" lang="en-IN" sz="1000" spc="-1" strike="noStrike" u="sng">
                <a:solidFill>
                  <a:srgbClr val="000000"/>
                </a:solidFill>
                <a:uFillTx/>
                <a:latin typeface="Arial"/>
                <a:ea typeface="DejaVu Sans"/>
              </a:rPr>
              <a:t>#Internal Stability checks</a:t>
            </a:r>
            <a:endParaRPr b="0" lang="en-IN" sz="1000" spc="-1" strike="noStrike">
              <a:latin typeface="Arial"/>
            </a:endParaRPr>
          </a:p>
          <a:p>
            <a:pPr>
              <a:lnSpc>
                <a:spcPct val="115000"/>
              </a:lnSpc>
            </a:pPr>
            <a:r>
              <a:rPr b="0" lang="en-IN" sz="1000" spc="-1" strike="noStrike">
                <a:solidFill>
                  <a:srgbClr val="000000"/>
                </a:solidFill>
                <a:latin typeface="Arial"/>
                <a:ea typeface="DejaVu Sans"/>
              </a:rPr>
              <a:t>if Fos1&gt;1.5 and Fos2&gt;2 and  e&lt;=(L/6) and  Qb&lt;sbc:</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print("INTERNAL STABILITY CHECKS")</a:t>
            </a:r>
            <a:endParaRPr b="0" lang="en-IN" sz="1000" spc="-1" strike="noStrike">
              <a:latin typeface="Arial"/>
            </a:endParaRPr>
          </a:p>
          <a:p>
            <a:pPr>
              <a:lnSpc>
                <a:spcPct val="115000"/>
              </a:lnSpc>
            </a:pPr>
            <a:r>
              <a:rPr b="1" lang="en-IN" sz="1000" spc="-1" strike="noStrike" u="sng">
                <a:solidFill>
                  <a:srgbClr val="000000"/>
                </a:solidFill>
                <a:uFillTx/>
                <a:latin typeface="Arial"/>
                <a:ea typeface="DejaVu Sans"/>
              </a:rPr>
              <a:t>#Factor of Safety against Rupture</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print("FACTOR OF SAFETY AGAINST RUPTURE")</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print("%-12s %-12s %-15s %-10s %-12s %-15s" %("Height (h)",</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"Spacing(Sv)","Vertical Stress(V)","Tension(T)",</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"Design Strength(Td)","FOS"))</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h = 0.25</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while h &lt; H-0.25 :</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if h == 0.25 :</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Sv = 0.625</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elif H-h &lt;= 0.75 :</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Sv = (0.75/2)+(H-h)</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else :</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Sv = 0.75</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V = (Vb*h)+Qd+Ql</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T = ka*V*Sv</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Td = 20</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Fos3 = Td/T</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if Fos3&gt;1.5 :</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Td = 20</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else :</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Td = Td+20</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Fos3 = Td/T</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if Fos3&lt;1.5 :</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Td = Td+20</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Fos3 = Td/T</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if Fos3&lt;1.5 :</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Td = Td+20</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Fos3 = Td/T</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if Fos3&lt;1.5 :</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Td = Td+20</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Fos3 = Td/T</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print("%-15s %-15s %-15s %-15s %-10s %-10s" %('%.2f'%h,</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'%.3f'%Sv,'%.2f'%V,'%.2f'%T,'%.f'%Td,'%.2f'%Fos3))</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h = h+0.75</a:t>
            </a:r>
            <a:endParaRPr b="0" lang="en-IN" sz="1000" spc="-1" strike="noStrike">
              <a:latin typeface="Arial"/>
            </a:endParaRPr>
          </a:p>
          <a:p>
            <a:pPr>
              <a:lnSpc>
                <a:spcPct val="150000"/>
              </a:lnSpc>
            </a:pPr>
            <a:endParaRPr b="0" lang="en-IN" sz="1000" spc="-1" strike="noStrike">
              <a:latin typeface="Arial"/>
            </a:endParaRPr>
          </a:p>
          <a:p>
            <a:pPr>
              <a:lnSpc>
                <a:spcPct val="100000"/>
              </a:lnSpc>
            </a:pPr>
            <a:endParaRPr b="0" lang="en-IN" sz="1000" spc="-1" strike="noStrike">
              <a:latin typeface="Arial"/>
            </a:endParaRPr>
          </a:p>
          <a:p>
            <a:pPr>
              <a:lnSpc>
                <a:spcPct val="100000"/>
              </a:lnSpc>
            </a:pPr>
            <a:r>
              <a:rPr b="0" lang="en-IN" sz="1800" spc="-1" strike="noStrike">
                <a:solidFill>
                  <a:srgbClr val="000000"/>
                </a:solidFill>
                <a:latin typeface="Times New Roman"/>
                <a:ea typeface="DejaVu Sans"/>
              </a:rPr>
              <a:t> </a:t>
            </a:r>
            <a:endParaRPr b="0" lang="en-IN" sz="1800" spc="-1" strike="noStrike">
              <a:latin typeface="Arial"/>
            </a:endParaRPr>
          </a:p>
        </p:txBody>
      </p:sp>
      <p:sp>
        <p:nvSpPr>
          <p:cNvPr id="147" name="Rectangle 53"/>
          <p:cNvSpPr/>
          <p:nvPr/>
        </p:nvSpPr>
        <p:spPr>
          <a:xfrm>
            <a:off x="4713840" y="554040"/>
            <a:ext cx="7294320" cy="1486440"/>
          </a:xfrm>
          <a:prstGeom prst="rect">
            <a:avLst/>
          </a:prstGeom>
          <a:noFill/>
          <a:ln w="0">
            <a:noFill/>
          </a:ln>
        </p:spPr>
        <p:style>
          <a:lnRef idx="0"/>
          <a:fillRef idx="0"/>
          <a:effectRef idx="0"/>
          <a:fontRef idx="minor"/>
        </p:style>
        <p:txBody>
          <a:bodyPr lIns="90000" rIns="90000" tIns="45000" bIns="45000" anchor="t">
            <a:noAutofit/>
          </a:bodyPr>
          <a:p>
            <a:pPr>
              <a:lnSpc>
                <a:spcPct val="115000"/>
              </a:lnSpc>
            </a:pPr>
            <a:r>
              <a:rPr b="1" lang="en-IN" sz="1000" spc="-1" strike="noStrike" u="sng">
                <a:solidFill>
                  <a:srgbClr val="000000"/>
                </a:solidFill>
                <a:uFillTx/>
                <a:latin typeface="Arial"/>
                <a:ea typeface="DejaVu Sans"/>
              </a:rPr>
              <a:t>#Factor of Safety against Pull-out Resistance</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print("FACTOR OF SAFETY AGAINST PULLOUT RESISTANCE")</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print("%-8s %-10s %-8s %-6s %-20s %-16s %-20s" %("hi","Laj",</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"Lej","hj","Vertical stress(Vj)","Pullout(P)","FOS"))</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hi = H-0.25</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hj = 0.25</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h = 0.25 </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while hi&gt;=0.375 and h &lt;= H-0.25 :</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Laj = math.tan(math.radians(teta))*hi</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Lej = L-Laj</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Vj = (hj*Vb)+Qd</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P = 2*Lej*Cfg*Vj*Ci*alpa*math.tan(math.radians(pi))</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if h == 0.25 :</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Sv = 0.625</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elif H-h &lt;= 0.75 :</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Sv = (0.75/2)+(H-h)</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else :</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Sv = 0.75</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V = (Vb*h)+Qd+Ql</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T = ka*V*Sv</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Fos4 = P/T</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print("%-8s %-10s %-8s %-13s %-16s %-13s %-16s" %   </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('%.3f'%hi,'%.3f'%Laj,'%.3f'%Lej,'%.2f'%hj,</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'%.2f'%Vj,'%.2f'%P,'%.2f'%Fos4))</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hi = hi-0.75</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hj = hj+0.75</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h = h+0.75</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print("Hence safe against Rupture &amp; Pullout Resistance")</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print("Provide length of reinforcement:", L,"m")</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print("Provide spacing of reinforcement: 0.625m at top layer",",",</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Sv,"m at bottom layer and 0.75m at remaining layers with </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appropriate grade of reinforcement as shown above")</a:t>
            </a:r>
            <a:endParaRPr b="0" lang="en-IN" sz="1000" spc="-1" strike="noStrike">
              <a:latin typeface="Arial"/>
            </a:endParaRPr>
          </a:p>
          <a:p>
            <a:pPr>
              <a:lnSpc>
                <a:spcPct val="115000"/>
              </a:lnSpc>
            </a:pPr>
            <a:r>
              <a:rPr b="0" lang="en-IN" sz="1000" spc="-1" strike="noStrike">
                <a:solidFill>
                  <a:srgbClr val="000000"/>
                </a:solidFill>
                <a:latin typeface="Arial"/>
                <a:ea typeface="DejaVu Sans"/>
              </a:rPr>
              <a:t>else :</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print("Hence not safe, increase length of reinforcement")</a:t>
            </a:r>
            <a:endParaRPr b="0" lang="en-IN" sz="1000" spc="-1" strike="noStrike">
              <a:latin typeface="Arial"/>
            </a:endParaRPr>
          </a:p>
          <a:p>
            <a:pPr>
              <a:lnSpc>
                <a:spcPct val="115000"/>
              </a:lnSpc>
            </a:pPr>
            <a:endParaRPr b="0" lang="en-IN" sz="1000" spc="-1" strike="noStrike">
              <a:latin typeface="Arial"/>
            </a:endParaRPr>
          </a:p>
          <a:p>
            <a:pPr>
              <a:lnSpc>
                <a:spcPct val="100000"/>
              </a:lnSpc>
            </a:pPr>
            <a:r>
              <a:rPr b="0" lang="en-IN" sz="1800" spc="-1" strike="noStrike">
                <a:solidFill>
                  <a:srgbClr val="000000"/>
                </a:solidFill>
                <a:latin typeface="Times New Roman"/>
                <a:ea typeface="DejaVu Sans"/>
              </a:rPr>
              <a:t> </a:t>
            </a:r>
            <a:endParaRPr b="0" lang="en-IN" sz="1800" spc="-1" strike="noStrike">
              <a:latin typeface="Arial"/>
            </a:endParaRPr>
          </a:p>
        </p:txBody>
      </p:sp>
      <p:sp>
        <p:nvSpPr>
          <p:cNvPr id="148" name=""/>
          <p:cNvSpPr/>
          <p:nvPr/>
        </p:nvSpPr>
        <p:spPr>
          <a:xfrm>
            <a:off x="4483440" y="438480"/>
            <a:ext cx="44280" cy="6100560"/>
          </a:xfrm>
          <a:prstGeom prst="line">
            <a:avLst/>
          </a:prstGeom>
          <a:ln w="18000">
            <a:solidFill>
              <a:srgbClr val="0000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Rectangle 38"/>
          <p:cNvSpPr/>
          <p:nvPr/>
        </p:nvSpPr>
        <p:spPr>
          <a:xfrm>
            <a:off x="309240" y="252720"/>
            <a:ext cx="8524440" cy="6390720"/>
          </a:xfrm>
          <a:prstGeom prst="rect">
            <a:avLst/>
          </a:prstGeom>
          <a:noFill/>
          <a:ln w="25560">
            <a:solidFill>
              <a:srgbClr val="000000"/>
            </a:solidFill>
            <a:round/>
          </a:ln>
        </p:spPr>
        <p:style>
          <a:lnRef idx="0"/>
          <a:fillRef idx="0"/>
          <a:effectRef idx="0"/>
          <a:fontRef idx="minor"/>
        </p:style>
      </p:sp>
      <p:sp>
        <p:nvSpPr>
          <p:cNvPr id="150" name="Rectangle 39"/>
          <p:cNvSpPr/>
          <p:nvPr/>
        </p:nvSpPr>
        <p:spPr>
          <a:xfrm>
            <a:off x="531360" y="349920"/>
            <a:ext cx="4146480" cy="149040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1" lang="en-IN" sz="2000" spc="-1" strike="noStrike" u="sng">
                <a:solidFill>
                  <a:srgbClr val="0369a3"/>
                </a:solidFill>
                <a:uFillTx/>
                <a:latin typeface="Times New Roman"/>
                <a:ea typeface="DejaVu Sans"/>
              </a:rPr>
              <a:t>OUTPUT :</a:t>
            </a:r>
            <a:endParaRPr b="0" lang="en-IN" sz="2000" spc="-1" strike="noStrike">
              <a:latin typeface="Arial"/>
            </a:endParaRPr>
          </a:p>
          <a:p>
            <a:pPr>
              <a:lnSpc>
                <a:spcPct val="150000"/>
              </a:lnSpc>
            </a:pPr>
            <a:r>
              <a:rPr b="0" lang="en-IN" sz="1400" spc="-1" strike="noStrike">
                <a:solidFill>
                  <a:srgbClr val="000000"/>
                </a:solidFill>
                <a:latin typeface="Times New Roman"/>
                <a:ea typeface="DejaVu Sans"/>
              </a:rPr>
              <a:t>Enter angle of internal friction : 35</a:t>
            </a:r>
            <a:endParaRPr b="0" lang="en-IN" sz="1400" spc="-1" strike="noStrike">
              <a:latin typeface="Arial"/>
            </a:endParaRPr>
          </a:p>
          <a:p>
            <a:pPr>
              <a:lnSpc>
                <a:spcPct val="115000"/>
              </a:lnSpc>
            </a:pPr>
            <a:r>
              <a:rPr b="0" lang="en-IN" sz="1400" spc="-1" strike="noStrike">
                <a:solidFill>
                  <a:srgbClr val="000000"/>
                </a:solidFill>
                <a:latin typeface="Times New Roman"/>
                <a:ea typeface="DejaVu Sans"/>
              </a:rPr>
              <a:t>Enter Density of backfill (Kn/m3) : 20</a:t>
            </a:r>
            <a:endParaRPr b="0" lang="en-IN" sz="1400" spc="-1" strike="noStrike">
              <a:latin typeface="Arial"/>
            </a:endParaRPr>
          </a:p>
          <a:p>
            <a:pPr>
              <a:lnSpc>
                <a:spcPct val="115000"/>
              </a:lnSpc>
            </a:pPr>
            <a:r>
              <a:rPr b="0" lang="en-IN" sz="1400" spc="-1" strike="noStrike">
                <a:solidFill>
                  <a:srgbClr val="000000"/>
                </a:solidFill>
                <a:latin typeface="Times New Roman"/>
                <a:ea typeface="DejaVu Sans"/>
              </a:rPr>
              <a:t>Enter Reinforcement length of wall (m) : 6</a:t>
            </a:r>
            <a:endParaRPr b="0" lang="en-IN" sz="1400" spc="-1" strike="noStrike">
              <a:latin typeface="Arial"/>
            </a:endParaRPr>
          </a:p>
          <a:p>
            <a:pPr>
              <a:lnSpc>
                <a:spcPct val="115000"/>
              </a:lnSpc>
            </a:pPr>
            <a:r>
              <a:rPr b="0" lang="en-IN" sz="1400" spc="-1" strike="noStrike">
                <a:solidFill>
                  <a:srgbClr val="000000"/>
                </a:solidFill>
                <a:latin typeface="Times New Roman"/>
                <a:ea typeface="DejaVu Sans"/>
              </a:rPr>
              <a:t>Enter Height of Retaining wall (m) : 5</a:t>
            </a:r>
            <a:endParaRPr b="0" lang="en-IN" sz="1400" spc="-1" strike="noStrike">
              <a:latin typeface="Arial"/>
            </a:endParaRPr>
          </a:p>
          <a:p>
            <a:pPr>
              <a:lnSpc>
                <a:spcPct val="115000"/>
              </a:lnSpc>
            </a:pPr>
            <a:r>
              <a:rPr b="0" lang="en-IN" sz="1400" spc="-1" strike="noStrike">
                <a:solidFill>
                  <a:srgbClr val="000000"/>
                </a:solidFill>
                <a:latin typeface="Times New Roman"/>
                <a:ea typeface="DejaVu Sans"/>
              </a:rPr>
              <a:t>Enter Dead load due to surcharge (Kn/m2) : 15</a:t>
            </a:r>
            <a:endParaRPr b="0" lang="en-IN" sz="1400" spc="-1" strike="noStrike">
              <a:latin typeface="Arial"/>
            </a:endParaRPr>
          </a:p>
          <a:p>
            <a:pPr>
              <a:lnSpc>
                <a:spcPct val="115000"/>
              </a:lnSpc>
            </a:pPr>
            <a:r>
              <a:rPr b="0" lang="en-IN" sz="1400" spc="-1" strike="noStrike">
                <a:solidFill>
                  <a:srgbClr val="000000"/>
                </a:solidFill>
                <a:latin typeface="Times New Roman"/>
                <a:ea typeface="DejaVu Sans"/>
              </a:rPr>
              <a:t>Enter Live load (Kn/m2) : 20</a:t>
            </a:r>
            <a:endParaRPr b="0" lang="en-IN" sz="1400" spc="-1" strike="noStrike">
              <a:latin typeface="Arial"/>
            </a:endParaRPr>
          </a:p>
          <a:p>
            <a:pPr>
              <a:lnSpc>
                <a:spcPct val="115000"/>
              </a:lnSpc>
            </a:pPr>
            <a:r>
              <a:rPr b="0" lang="en-IN" sz="1400" spc="-1" strike="noStrike">
                <a:solidFill>
                  <a:srgbClr val="000000"/>
                </a:solidFill>
                <a:latin typeface="Times New Roman"/>
                <a:ea typeface="DejaVu Sans"/>
              </a:rPr>
              <a:t>Enter Safe bearing capacity of soil (Kn/m2) : 300</a:t>
            </a:r>
            <a:endParaRPr b="0" lang="en-IN" sz="1400" spc="-1" strike="noStrike">
              <a:latin typeface="Arial"/>
            </a:endParaRPr>
          </a:p>
          <a:p>
            <a:pPr>
              <a:lnSpc>
                <a:spcPct val="115000"/>
              </a:lnSpc>
            </a:pPr>
            <a:r>
              <a:rPr b="0" lang="en-IN" sz="1400" spc="-1" strike="noStrike">
                <a:solidFill>
                  <a:srgbClr val="000000"/>
                </a:solidFill>
                <a:latin typeface="Times New Roman"/>
                <a:ea typeface="DejaVu Sans"/>
              </a:rPr>
              <a:t>Coefficient of active earth pressure is 0.2709900</a:t>
            </a:r>
            <a:endParaRPr b="0" lang="en-IN" sz="1400" spc="-1" strike="noStrike">
              <a:latin typeface="Arial"/>
            </a:endParaRPr>
          </a:p>
          <a:p>
            <a:pPr>
              <a:lnSpc>
                <a:spcPct val="115000"/>
              </a:lnSpc>
            </a:pP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800" spc="-1" strike="noStrike">
                <a:solidFill>
                  <a:srgbClr val="000000"/>
                </a:solidFill>
                <a:latin typeface="Times New Roman"/>
                <a:ea typeface="DejaVu Sans"/>
              </a:rPr>
              <a:t> </a:t>
            </a:r>
            <a:endParaRPr b="0" lang="en-IN" sz="1800" spc="-1" strike="noStrike">
              <a:latin typeface="Arial"/>
            </a:endParaRPr>
          </a:p>
        </p:txBody>
      </p:sp>
      <p:sp>
        <p:nvSpPr>
          <p:cNvPr id="151" name=""/>
          <p:cNvSpPr/>
          <p:nvPr/>
        </p:nvSpPr>
        <p:spPr>
          <a:xfrm>
            <a:off x="4476600" y="687240"/>
            <a:ext cx="0" cy="2328840"/>
          </a:xfrm>
          <a:prstGeom prst="line">
            <a:avLst/>
          </a:prstGeom>
          <a:ln w="18000">
            <a:solidFill>
              <a:srgbClr val="000000"/>
            </a:solidFill>
            <a:round/>
          </a:ln>
        </p:spPr>
        <p:style>
          <a:lnRef idx="0"/>
          <a:fillRef idx="0"/>
          <a:effectRef idx="0"/>
          <a:fontRef idx="minor"/>
        </p:style>
      </p:sp>
      <p:sp>
        <p:nvSpPr>
          <p:cNvPr id="152" name="Rectangle 40"/>
          <p:cNvSpPr/>
          <p:nvPr/>
        </p:nvSpPr>
        <p:spPr>
          <a:xfrm>
            <a:off x="4772880" y="480960"/>
            <a:ext cx="3863160" cy="148644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1" lang="en-IN" sz="2000" spc="-1" strike="noStrike" u="sng">
                <a:solidFill>
                  <a:srgbClr val="0369a3"/>
                </a:solidFill>
                <a:uFillTx/>
                <a:latin typeface="Times New Roman"/>
                <a:ea typeface="DejaVu Sans"/>
              </a:rPr>
              <a:t>External Stability :</a:t>
            </a:r>
            <a:endParaRPr b="0" lang="en-IN" sz="2000" spc="-1" strike="noStrike">
              <a:latin typeface="Arial"/>
            </a:endParaRPr>
          </a:p>
          <a:p>
            <a:pPr>
              <a:lnSpc>
                <a:spcPct val="115000"/>
              </a:lnSpc>
            </a:pPr>
            <a:endParaRPr b="0" lang="en-IN" sz="1500" spc="-1" strike="noStrike">
              <a:latin typeface="Arial"/>
            </a:endParaRPr>
          </a:p>
          <a:p>
            <a:pPr marL="216000" indent="-216000">
              <a:lnSpc>
                <a:spcPct val="115000"/>
              </a:lnSpc>
              <a:buClr>
                <a:srgbClr val="000000"/>
              </a:buClr>
              <a:buSzPct val="50000"/>
              <a:buFont typeface="Segoe UI"/>
              <a:buChar char="■"/>
            </a:pPr>
            <a:r>
              <a:rPr b="0" lang="en-IN" sz="1400" spc="-1" strike="noStrike">
                <a:solidFill>
                  <a:srgbClr val="000000"/>
                </a:solidFill>
                <a:latin typeface="Times New Roman"/>
                <a:ea typeface="DejaVu Sans"/>
              </a:rPr>
              <a:t>The factor of safety obtained is 3.775</a:t>
            </a:r>
            <a:endParaRPr b="0" lang="en-IN" sz="1400" spc="-1" strike="noStrike">
              <a:latin typeface="Arial"/>
            </a:endParaRPr>
          </a:p>
          <a:p>
            <a:pPr marL="216000" indent="-216000">
              <a:lnSpc>
                <a:spcPct val="115000"/>
              </a:lnSpc>
              <a:buClr>
                <a:srgbClr val="000000"/>
              </a:buClr>
              <a:buSzPct val="50000"/>
              <a:buFont typeface="Segoe UI"/>
              <a:buChar char="■"/>
            </a:pPr>
            <a:r>
              <a:rPr b="0" lang="en-IN" sz="1400" spc="-1" strike="noStrike">
                <a:solidFill>
                  <a:srgbClr val="000000"/>
                </a:solidFill>
                <a:latin typeface="Times New Roman"/>
                <a:ea typeface="DejaVu Sans"/>
              </a:rPr>
              <a:t> </a:t>
            </a:r>
            <a:r>
              <a:rPr b="0" lang="en-IN" sz="1400" spc="-1" strike="noStrike">
                <a:solidFill>
                  <a:srgbClr val="000000"/>
                </a:solidFill>
                <a:latin typeface="Times New Roman"/>
                <a:ea typeface="DejaVu Sans"/>
              </a:rPr>
              <a:t>The factor of safety against overturning is 8.942</a:t>
            </a:r>
            <a:endParaRPr b="0" lang="en-IN" sz="1400" spc="-1" strike="noStrike">
              <a:latin typeface="Arial"/>
            </a:endParaRPr>
          </a:p>
          <a:p>
            <a:pPr marL="216000" indent="-216000">
              <a:lnSpc>
                <a:spcPct val="115000"/>
              </a:lnSpc>
              <a:buClr>
                <a:srgbClr val="000000"/>
              </a:buClr>
              <a:buSzPct val="50000"/>
              <a:buFont typeface="Segoe UI"/>
              <a:buChar char="■"/>
            </a:pPr>
            <a:r>
              <a:rPr b="0" lang="en-IN" sz="1400" spc="-1" strike="noStrike">
                <a:solidFill>
                  <a:srgbClr val="000000"/>
                </a:solidFill>
                <a:latin typeface="Times New Roman"/>
                <a:ea typeface="DejaVu Sans"/>
              </a:rPr>
              <a:t>Eccentricity is 0.335</a:t>
            </a:r>
            <a:endParaRPr b="0" lang="en-IN" sz="1400" spc="-1" strike="noStrike">
              <a:latin typeface="Arial"/>
            </a:endParaRPr>
          </a:p>
          <a:p>
            <a:pPr marL="216000" indent="-216000">
              <a:lnSpc>
                <a:spcPct val="115000"/>
              </a:lnSpc>
              <a:buClr>
                <a:srgbClr val="000000"/>
              </a:buClr>
              <a:buSzPct val="50000"/>
              <a:buFont typeface="Segoe UI"/>
              <a:buChar char="■"/>
            </a:pPr>
            <a:r>
              <a:rPr b="0" lang="en-IN" sz="1400" spc="-1" strike="noStrike">
                <a:solidFill>
                  <a:srgbClr val="000000"/>
                </a:solidFill>
                <a:latin typeface="Times New Roman"/>
                <a:ea typeface="DejaVu Sans"/>
              </a:rPr>
              <a:t> </a:t>
            </a:r>
            <a:r>
              <a:rPr b="0" lang="en-IN" sz="1400" spc="-1" strike="noStrike">
                <a:solidFill>
                  <a:srgbClr val="000000"/>
                </a:solidFill>
                <a:latin typeface="Times New Roman"/>
                <a:ea typeface="DejaVu Sans"/>
              </a:rPr>
              <a:t>The bearing pressure for the sample is 151.99 KN/m2</a:t>
            </a:r>
            <a:endParaRPr b="0" lang="en-IN" sz="1400" spc="-1" strike="noStrike">
              <a:latin typeface="Arial"/>
            </a:endParaRPr>
          </a:p>
          <a:p>
            <a:pPr>
              <a:lnSpc>
                <a:spcPct val="115000"/>
              </a:lnSpc>
            </a:pPr>
            <a:endParaRPr b="0" lang="en-IN" sz="1000" spc="-1" strike="noStrike">
              <a:latin typeface="Arial"/>
            </a:endParaRPr>
          </a:p>
          <a:p>
            <a:pPr>
              <a:lnSpc>
                <a:spcPct val="100000"/>
              </a:lnSpc>
            </a:pPr>
            <a:endParaRPr b="0" lang="en-IN" sz="1000" spc="-1" strike="noStrike">
              <a:latin typeface="Arial"/>
            </a:endParaRPr>
          </a:p>
          <a:p>
            <a:pPr>
              <a:lnSpc>
                <a:spcPct val="100000"/>
              </a:lnSpc>
            </a:pPr>
            <a:r>
              <a:rPr b="0" lang="en-IN" sz="1800" spc="-1" strike="noStrike">
                <a:solidFill>
                  <a:srgbClr val="000000"/>
                </a:solidFill>
                <a:latin typeface="Times New Roman"/>
                <a:ea typeface="DejaVu Sans"/>
              </a:rPr>
              <a:t> </a:t>
            </a:r>
            <a:endParaRPr b="0" lang="en-IN" sz="1800" spc="-1" strike="noStrike">
              <a:latin typeface="Arial"/>
            </a:endParaRPr>
          </a:p>
        </p:txBody>
      </p:sp>
      <p:sp>
        <p:nvSpPr>
          <p:cNvPr id="153" name="Rectangle 50"/>
          <p:cNvSpPr/>
          <p:nvPr/>
        </p:nvSpPr>
        <p:spPr>
          <a:xfrm>
            <a:off x="560880" y="2772000"/>
            <a:ext cx="2338920" cy="68868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1" lang="en-IN" sz="2000" spc="-1" strike="noStrike" u="sng">
                <a:solidFill>
                  <a:srgbClr val="0369a3"/>
                </a:solidFill>
                <a:uFillTx/>
                <a:latin typeface="Times New Roman"/>
                <a:ea typeface="DejaVu Sans"/>
              </a:rPr>
              <a:t>Internal Stability :</a:t>
            </a:r>
            <a:endParaRPr b="0" lang="en-IN" sz="2000" spc="-1" strike="noStrike">
              <a:latin typeface="Arial"/>
            </a:endParaRPr>
          </a:p>
          <a:p>
            <a:pPr>
              <a:lnSpc>
                <a:spcPct val="115000"/>
              </a:lnSpc>
            </a:pPr>
            <a:endParaRPr b="0" lang="en-IN" sz="1000" spc="-1" strike="noStrike">
              <a:latin typeface="Arial"/>
            </a:endParaRPr>
          </a:p>
          <a:p>
            <a:pPr>
              <a:lnSpc>
                <a:spcPct val="100000"/>
              </a:lnSpc>
            </a:pPr>
            <a:endParaRPr b="0" lang="en-IN" sz="1000" spc="-1" strike="noStrike">
              <a:latin typeface="Arial"/>
            </a:endParaRPr>
          </a:p>
          <a:p>
            <a:pPr>
              <a:lnSpc>
                <a:spcPct val="100000"/>
              </a:lnSpc>
            </a:pPr>
            <a:r>
              <a:rPr b="0" lang="en-IN" sz="1800" spc="-1" strike="noStrike">
                <a:solidFill>
                  <a:srgbClr val="000000"/>
                </a:solidFill>
                <a:latin typeface="Times New Roman"/>
                <a:ea typeface="DejaVu Sans"/>
              </a:rPr>
              <a:t> </a:t>
            </a:r>
            <a:endParaRPr b="0" lang="en-IN" sz="1800" spc="-1" strike="noStrike">
              <a:latin typeface="Arial"/>
            </a:endParaRPr>
          </a:p>
        </p:txBody>
      </p:sp>
      <p:graphicFrame>
        <p:nvGraphicFramePr>
          <p:cNvPr id="154" name=""/>
          <p:cNvGraphicFramePr/>
          <p:nvPr/>
        </p:nvGraphicFramePr>
        <p:xfrm>
          <a:off x="626040" y="3427560"/>
          <a:ext cx="3828960" cy="2893680"/>
        </p:xfrm>
        <a:graphic>
          <a:graphicData uri="http://schemas.openxmlformats.org/drawingml/2006/table">
            <a:tbl>
              <a:tblPr/>
              <a:tblGrid>
                <a:gridCol w="1014120"/>
                <a:gridCol w="984240"/>
                <a:gridCol w="899640"/>
                <a:gridCol w="931320"/>
              </a:tblGrid>
              <a:tr h="604800">
                <a:tc>
                  <a:txBody>
                    <a:bodyPr lIns="90000" rIns="90000" tIns="46800" bIns="46800" anchor="t">
                      <a:noAutofit/>
                    </a:bodyPr>
                    <a:p>
                      <a:r>
                        <a:rPr b="0" lang="en-IN" sz="1500" spc="-1" strike="noStrike">
                          <a:latin typeface="Times New Roman"/>
                        </a:rPr>
                        <a:t>Height from top (h)</a:t>
                      </a:r>
                      <a:endParaRPr b="0" lang="en-IN" sz="1500" spc="-1" strike="noStrike">
                        <a:latin typeface="Times New Roman"/>
                      </a:endParaRPr>
                    </a:p>
                  </a:txBody>
                  <a:tcPr anchor="t" marL="90000" marR="90000">
                    <a:lnL w="10800">
                      <a:solidFill>
                        <a:srgbClr val="000000"/>
                      </a:solidFill>
                    </a:lnL>
                    <a:lnR w="10800">
                      <a:solidFill>
                        <a:srgbClr val="000000"/>
                      </a:solidFill>
                    </a:lnR>
                    <a:lnT w="10800">
                      <a:solidFill>
                        <a:srgbClr val="000000"/>
                      </a:solidFill>
                    </a:lnT>
                    <a:lnB w="10800">
                      <a:solidFill>
                        <a:srgbClr val="000000"/>
                      </a:solidFill>
                    </a:lnB>
                    <a:noFill/>
                  </a:tcPr>
                </a:tc>
                <a:tc>
                  <a:txBody>
                    <a:bodyPr lIns="90000" rIns="90000" tIns="46800" bIns="46800" anchor="t">
                      <a:noAutofit/>
                    </a:bodyPr>
                    <a:p>
                      <a:r>
                        <a:rPr b="0" lang="en-IN" sz="1500" spc="-1" strike="noStrike">
                          <a:latin typeface="Times New Roman"/>
                        </a:rPr>
                        <a:t>Spacing (S</a:t>
                      </a:r>
                      <a:r>
                        <a:rPr b="0" lang="en-IN" sz="1500" spc="-1" strike="noStrike" baseline="-8000">
                          <a:latin typeface="Times New Roman"/>
                        </a:rPr>
                        <a:t>v</a:t>
                      </a:r>
                      <a:r>
                        <a:rPr b="0" lang="en-IN" sz="1500" spc="-1" strike="noStrike">
                          <a:latin typeface="Times New Roman"/>
                        </a:rPr>
                        <a:t>) in m</a:t>
                      </a:r>
                      <a:endParaRPr b="0" lang="en-IN" sz="1500" spc="-1" strike="noStrike">
                        <a:latin typeface="Times New Roman"/>
                      </a:endParaRPr>
                    </a:p>
                  </a:txBody>
                  <a:tcPr anchor="t" marL="90000" marR="90000">
                    <a:lnL w="10800">
                      <a:solidFill>
                        <a:srgbClr val="000000"/>
                      </a:solidFill>
                    </a:lnL>
                    <a:lnR w="10800">
                      <a:solidFill>
                        <a:srgbClr val="000000"/>
                      </a:solidFill>
                    </a:lnR>
                    <a:lnT w="10800">
                      <a:solidFill>
                        <a:srgbClr val="000000"/>
                      </a:solidFill>
                    </a:lnT>
                    <a:lnB w="10800">
                      <a:solidFill>
                        <a:srgbClr val="000000"/>
                      </a:solidFill>
                    </a:lnB>
                    <a:noFill/>
                  </a:tcPr>
                </a:tc>
                <a:tc>
                  <a:txBody>
                    <a:bodyPr lIns="90000" rIns="90000" tIns="46800" bIns="46800" anchor="t">
                      <a:noAutofit/>
                    </a:bodyPr>
                    <a:p>
                      <a:r>
                        <a:rPr b="0" lang="en-IN" sz="1500" spc="-1" strike="noStrike">
                          <a:latin typeface="Times New Roman"/>
                        </a:rPr>
                        <a:t>Design strength (T</a:t>
                      </a:r>
                      <a:r>
                        <a:rPr b="0" lang="en-IN" sz="1500" spc="-1" strike="noStrike" baseline="-8000">
                          <a:latin typeface="Times New Roman"/>
                        </a:rPr>
                        <a:t>D</a:t>
                      </a:r>
                      <a:r>
                        <a:rPr b="0" lang="en-IN" sz="1500" spc="-1" strike="noStrike">
                          <a:latin typeface="Times New Roman"/>
                        </a:rPr>
                        <a:t>)</a:t>
                      </a:r>
                      <a:endParaRPr b="0" lang="en-IN" sz="1500" spc="-1" strike="noStrike">
                        <a:latin typeface="Times New Roman"/>
                      </a:endParaRPr>
                    </a:p>
                  </a:txBody>
                  <a:tcPr anchor="t" marL="90000" marR="90000">
                    <a:lnL w="10800">
                      <a:solidFill>
                        <a:srgbClr val="000000"/>
                      </a:solidFill>
                    </a:lnL>
                    <a:lnR w="10800">
                      <a:solidFill>
                        <a:srgbClr val="000000"/>
                      </a:solidFill>
                    </a:lnR>
                    <a:lnT w="10800">
                      <a:solidFill>
                        <a:srgbClr val="000000"/>
                      </a:solidFill>
                    </a:lnT>
                    <a:lnB w="10800">
                      <a:solidFill>
                        <a:srgbClr val="000000"/>
                      </a:solidFill>
                    </a:lnB>
                    <a:noFill/>
                  </a:tcPr>
                </a:tc>
                <a:tc>
                  <a:txBody>
                    <a:bodyPr lIns="90000" rIns="90000" tIns="46800" bIns="46800" anchor="t">
                      <a:noAutofit/>
                    </a:bodyPr>
                    <a:p>
                      <a:r>
                        <a:rPr b="0" lang="en-IN" sz="1500" spc="-1" strike="noStrike">
                          <a:latin typeface="Times New Roman"/>
                        </a:rPr>
                        <a:t>Factor of safety</a:t>
                      </a:r>
                      <a:endParaRPr b="0" lang="en-IN" sz="1500" spc="-1" strike="noStrike">
                        <a:latin typeface="Times New Roman"/>
                      </a:endParaRPr>
                    </a:p>
                  </a:txBody>
                  <a:tcPr anchor="t" marL="90000" marR="90000">
                    <a:lnL w="10800">
                      <a:solidFill>
                        <a:srgbClr val="000000"/>
                      </a:solidFill>
                    </a:lnL>
                    <a:lnR w="10800">
                      <a:solidFill>
                        <a:srgbClr val="000000"/>
                      </a:solidFill>
                    </a:lnR>
                    <a:lnT w="10800">
                      <a:solidFill>
                        <a:srgbClr val="000000"/>
                      </a:solidFill>
                    </a:lnT>
                    <a:lnB w="10800">
                      <a:solidFill>
                        <a:srgbClr val="000000"/>
                      </a:solidFill>
                    </a:lnB>
                    <a:noFill/>
                  </a:tcPr>
                </a:tc>
              </a:tr>
              <a:tr h="286560">
                <a:tc>
                  <a:txBody>
                    <a:bodyPr lIns="90000" rIns="90000" tIns="46800" bIns="46800" anchor="t">
                      <a:noAutofit/>
                    </a:bodyPr>
                    <a:p>
                      <a:r>
                        <a:rPr b="0" lang="en-IN" sz="1500" spc="-1" strike="noStrike">
                          <a:latin typeface="Times New Roman"/>
                        </a:rPr>
                        <a:t>0.25</a:t>
                      </a:r>
                      <a:endParaRPr b="0" lang="en-IN" sz="1500" spc="-1" strike="noStrike">
                        <a:latin typeface="Times New Roman"/>
                      </a:endParaRPr>
                    </a:p>
                  </a:txBody>
                  <a:tcPr anchor="t" marL="90000" marR="90000">
                    <a:lnL w="10800">
                      <a:solidFill>
                        <a:srgbClr val="000000"/>
                      </a:solidFill>
                    </a:lnL>
                    <a:lnR w="10800">
                      <a:solidFill>
                        <a:srgbClr val="000000"/>
                      </a:solidFill>
                    </a:lnR>
                    <a:lnT w="10800">
                      <a:solidFill>
                        <a:srgbClr val="000000"/>
                      </a:solidFill>
                    </a:lnT>
                    <a:lnB w="10800">
                      <a:solidFill>
                        <a:srgbClr val="000000"/>
                      </a:solidFill>
                    </a:lnB>
                    <a:noFill/>
                  </a:tcPr>
                </a:tc>
                <a:tc>
                  <a:txBody>
                    <a:bodyPr lIns="90000" rIns="90000" tIns="46800" bIns="46800" anchor="t">
                      <a:noAutofit/>
                    </a:bodyPr>
                    <a:p>
                      <a:r>
                        <a:rPr b="0" lang="en-IN" sz="1500" spc="-1" strike="noStrike">
                          <a:latin typeface="Times New Roman"/>
                        </a:rPr>
                        <a:t>0.625</a:t>
                      </a:r>
                      <a:endParaRPr b="0" lang="en-IN" sz="1500" spc="-1" strike="noStrike">
                        <a:latin typeface="Times New Roman"/>
                      </a:endParaRPr>
                    </a:p>
                  </a:txBody>
                  <a:tcPr anchor="t" marL="90000" marR="90000">
                    <a:lnL w="10800">
                      <a:solidFill>
                        <a:srgbClr val="000000"/>
                      </a:solidFill>
                    </a:lnL>
                    <a:lnR w="10800">
                      <a:solidFill>
                        <a:srgbClr val="000000"/>
                      </a:solidFill>
                    </a:lnR>
                    <a:lnT w="10800">
                      <a:solidFill>
                        <a:srgbClr val="000000"/>
                      </a:solidFill>
                    </a:lnT>
                    <a:lnB w="10800">
                      <a:solidFill>
                        <a:srgbClr val="000000"/>
                      </a:solidFill>
                    </a:lnB>
                    <a:noFill/>
                  </a:tcPr>
                </a:tc>
                <a:tc>
                  <a:txBody>
                    <a:bodyPr lIns="90000" rIns="90000" tIns="46800" bIns="46800" anchor="t">
                      <a:noAutofit/>
                    </a:bodyPr>
                    <a:p>
                      <a:r>
                        <a:rPr b="0" lang="en-IN" sz="1500" spc="-1" strike="noStrike">
                          <a:latin typeface="Times New Roman"/>
                        </a:rPr>
                        <a:t>20</a:t>
                      </a:r>
                      <a:endParaRPr b="0" lang="en-IN" sz="1500" spc="-1" strike="noStrike">
                        <a:latin typeface="Times New Roman"/>
                      </a:endParaRPr>
                    </a:p>
                  </a:txBody>
                  <a:tcPr anchor="t" marL="90000" marR="90000">
                    <a:lnL w="10800">
                      <a:solidFill>
                        <a:srgbClr val="000000"/>
                      </a:solidFill>
                    </a:lnL>
                    <a:lnR w="10800">
                      <a:solidFill>
                        <a:srgbClr val="000000"/>
                      </a:solidFill>
                    </a:lnR>
                    <a:lnT w="10800">
                      <a:solidFill>
                        <a:srgbClr val="000000"/>
                      </a:solidFill>
                    </a:lnT>
                    <a:lnB w="10800">
                      <a:solidFill>
                        <a:srgbClr val="000000"/>
                      </a:solidFill>
                    </a:lnB>
                    <a:noFill/>
                  </a:tcPr>
                </a:tc>
                <a:tc>
                  <a:txBody>
                    <a:bodyPr lIns="90000" rIns="90000" tIns="46800" bIns="46800" anchor="t">
                      <a:noAutofit/>
                    </a:bodyPr>
                    <a:p>
                      <a:r>
                        <a:rPr b="0" lang="en-IN" sz="1500" spc="-1" strike="noStrike">
                          <a:latin typeface="Times New Roman"/>
                        </a:rPr>
                        <a:t>2.95&gt;1.5</a:t>
                      </a:r>
                      <a:endParaRPr b="0" lang="en-IN" sz="1500" spc="-1" strike="noStrike">
                        <a:latin typeface="Times New Roman"/>
                      </a:endParaRPr>
                    </a:p>
                  </a:txBody>
                  <a:tcPr anchor="t" marL="90000" marR="90000">
                    <a:lnL w="10800">
                      <a:solidFill>
                        <a:srgbClr val="000000"/>
                      </a:solidFill>
                    </a:lnL>
                    <a:lnR w="10800">
                      <a:solidFill>
                        <a:srgbClr val="000000"/>
                      </a:solidFill>
                    </a:lnR>
                    <a:lnT w="10800">
                      <a:solidFill>
                        <a:srgbClr val="000000"/>
                      </a:solidFill>
                    </a:lnT>
                    <a:lnB w="10800">
                      <a:solidFill>
                        <a:srgbClr val="000000"/>
                      </a:solidFill>
                    </a:lnB>
                    <a:noFill/>
                  </a:tcPr>
                </a:tc>
              </a:tr>
              <a:tr h="317520">
                <a:tc>
                  <a:txBody>
                    <a:bodyPr lIns="90000" rIns="90000" tIns="46800" bIns="46800" anchor="t">
                      <a:noAutofit/>
                    </a:bodyPr>
                    <a:p>
                      <a:r>
                        <a:rPr b="0" lang="en-IN" sz="1500" spc="-1" strike="noStrike">
                          <a:latin typeface="Times New Roman"/>
                        </a:rPr>
                        <a:t>1.00</a:t>
                      </a:r>
                      <a:endParaRPr b="0" lang="en-IN" sz="1500" spc="-1" strike="noStrike">
                        <a:latin typeface="Times New Roman"/>
                      </a:endParaRPr>
                    </a:p>
                  </a:txBody>
                  <a:tcPr anchor="t" marL="90000" marR="90000">
                    <a:lnL w="10800">
                      <a:solidFill>
                        <a:srgbClr val="000000"/>
                      </a:solidFill>
                    </a:lnL>
                    <a:lnR w="10800">
                      <a:solidFill>
                        <a:srgbClr val="000000"/>
                      </a:solidFill>
                    </a:lnR>
                    <a:lnT w="10800">
                      <a:solidFill>
                        <a:srgbClr val="000000"/>
                      </a:solidFill>
                    </a:lnT>
                    <a:lnB w="10800">
                      <a:solidFill>
                        <a:srgbClr val="000000"/>
                      </a:solidFill>
                    </a:lnB>
                    <a:noFill/>
                  </a:tcPr>
                </a:tc>
                <a:tc>
                  <a:txBody>
                    <a:bodyPr lIns="90000" rIns="90000" tIns="46800" bIns="46800" anchor="t">
                      <a:noAutofit/>
                    </a:bodyPr>
                    <a:p>
                      <a:r>
                        <a:rPr b="0" lang="en-IN" sz="1500" spc="-1" strike="noStrike">
                          <a:latin typeface="Times New Roman"/>
                        </a:rPr>
                        <a:t>0.75</a:t>
                      </a:r>
                      <a:endParaRPr b="0" lang="en-IN" sz="1500" spc="-1" strike="noStrike">
                        <a:latin typeface="Times New Roman"/>
                      </a:endParaRPr>
                    </a:p>
                  </a:txBody>
                  <a:tcPr anchor="t" marL="90000" marR="90000">
                    <a:lnL w="10800">
                      <a:solidFill>
                        <a:srgbClr val="000000"/>
                      </a:solidFill>
                    </a:lnL>
                    <a:lnR w="10800">
                      <a:solidFill>
                        <a:srgbClr val="000000"/>
                      </a:solidFill>
                    </a:lnR>
                    <a:lnT w="10800">
                      <a:solidFill>
                        <a:srgbClr val="000000"/>
                      </a:solidFill>
                    </a:lnT>
                    <a:lnB w="10800">
                      <a:solidFill>
                        <a:srgbClr val="000000"/>
                      </a:solidFill>
                    </a:lnB>
                    <a:noFill/>
                  </a:tcPr>
                </a:tc>
                <a:tc>
                  <a:txBody>
                    <a:bodyPr lIns="90000" rIns="90000" tIns="46800" bIns="46800" anchor="t">
                      <a:noAutofit/>
                    </a:bodyPr>
                    <a:p>
                      <a:r>
                        <a:rPr b="0" lang="en-IN" sz="1500" spc="-1" strike="noStrike">
                          <a:latin typeface="Times New Roman"/>
                        </a:rPr>
                        <a:t>20</a:t>
                      </a:r>
                      <a:endParaRPr b="0" lang="en-IN" sz="1500" spc="-1" strike="noStrike">
                        <a:latin typeface="Times New Roman"/>
                      </a:endParaRPr>
                    </a:p>
                  </a:txBody>
                  <a:tcPr anchor="t" marL="90000" marR="90000">
                    <a:lnL w="10800">
                      <a:solidFill>
                        <a:srgbClr val="000000"/>
                      </a:solidFill>
                    </a:lnL>
                    <a:lnR w="10800">
                      <a:solidFill>
                        <a:srgbClr val="000000"/>
                      </a:solidFill>
                    </a:lnR>
                    <a:lnT w="10800">
                      <a:solidFill>
                        <a:srgbClr val="000000"/>
                      </a:solidFill>
                    </a:lnT>
                    <a:lnB w="10800">
                      <a:solidFill>
                        <a:srgbClr val="000000"/>
                      </a:solidFill>
                    </a:lnB>
                    <a:noFill/>
                  </a:tcPr>
                </a:tc>
                <a:tc>
                  <a:txBody>
                    <a:bodyPr lIns="90000" rIns="90000" tIns="46800" bIns="46800" anchor="t">
                      <a:noAutofit/>
                    </a:bodyPr>
                    <a:p>
                      <a:r>
                        <a:rPr b="0" lang="en-IN" sz="1500" spc="-1" strike="noStrike">
                          <a:latin typeface="Times New Roman"/>
                        </a:rPr>
                        <a:t>1.79&gt;1.5</a:t>
                      </a:r>
                      <a:endParaRPr b="0" lang="en-IN" sz="1500" spc="-1" strike="noStrike">
                        <a:latin typeface="Times New Roman"/>
                      </a:endParaRPr>
                    </a:p>
                  </a:txBody>
                  <a:tcPr anchor="t" marL="90000" marR="90000">
                    <a:lnL w="10800">
                      <a:solidFill>
                        <a:srgbClr val="000000"/>
                      </a:solidFill>
                    </a:lnL>
                    <a:lnR w="10800">
                      <a:solidFill>
                        <a:srgbClr val="000000"/>
                      </a:solidFill>
                    </a:lnR>
                    <a:lnT w="10800">
                      <a:solidFill>
                        <a:srgbClr val="000000"/>
                      </a:solidFill>
                    </a:lnT>
                    <a:lnB w="10800">
                      <a:solidFill>
                        <a:srgbClr val="000000"/>
                      </a:solidFill>
                    </a:lnB>
                    <a:noFill/>
                  </a:tcPr>
                </a:tc>
              </a:tr>
              <a:tr h="317520">
                <a:tc>
                  <a:txBody>
                    <a:bodyPr lIns="90000" rIns="90000" tIns="46800" bIns="46800" anchor="t">
                      <a:noAutofit/>
                    </a:bodyPr>
                    <a:p>
                      <a:r>
                        <a:rPr b="0" lang="en-IN" sz="1500" spc="-1" strike="noStrike">
                          <a:latin typeface="Times New Roman"/>
                        </a:rPr>
                        <a:t>1.75</a:t>
                      </a:r>
                      <a:endParaRPr b="0" lang="en-IN" sz="1500" spc="-1" strike="noStrike">
                        <a:latin typeface="Times New Roman"/>
                      </a:endParaRPr>
                    </a:p>
                  </a:txBody>
                  <a:tcPr anchor="t" marL="90000" marR="90000">
                    <a:lnL w="10800">
                      <a:solidFill>
                        <a:srgbClr val="000000"/>
                      </a:solidFill>
                    </a:lnL>
                    <a:lnR w="10800">
                      <a:solidFill>
                        <a:srgbClr val="000000"/>
                      </a:solidFill>
                    </a:lnR>
                    <a:lnT w="10800">
                      <a:solidFill>
                        <a:srgbClr val="000000"/>
                      </a:solidFill>
                    </a:lnT>
                    <a:lnB w="10800">
                      <a:solidFill>
                        <a:srgbClr val="000000"/>
                      </a:solidFill>
                    </a:lnB>
                    <a:noFill/>
                  </a:tcPr>
                </a:tc>
                <a:tc>
                  <a:txBody>
                    <a:bodyPr lIns="90000" rIns="90000" tIns="46800" bIns="46800" anchor="t">
                      <a:noAutofit/>
                    </a:bodyPr>
                    <a:p>
                      <a:r>
                        <a:rPr b="0" lang="en-IN" sz="1500" spc="-1" strike="noStrike">
                          <a:latin typeface="Times New Roman"/>
                        </a:rPr>
                        <a:t>0.75</a:t>
                      </a:r>
                      <a:endParaRPr b="0" lang="en-IN" sz="1500" spc="-1" strike="noStrike">
                        <a:latin typeface="Times New Roman"/>
                      </a:endParaRPr>
                    </a:p>
                  </a:txBody>
                  <a:tcPr anchor="t" marL="90000" marR="90000">
                    <a:lnL w="10800">
                      <a:solidFill>
                        <a:srgbClr val="000000"/>
                      </a:solidFill>
                    </a:lnL>
                    <a:lnR w="10800">
                      <a:solidFill>
                        <a:srgbClr val="000000"/>
                      </a:solidFill>
                    </a:lnR>
                    <a:lnT w="10800">
                      <a:solidFill>
                        <a:srgbClr val="000000"/>
                      </a:solidFill>
                    </a:lnT>
                    <a:lnB w="10800">
                      <a:solidFill>
                        <a:srgbClr val="000000"/>
                      </a:solidFill>
                    </a:lnB>
                    <a:noFill/>
                  </a:tcPr>
                </a:tc>
                <a:tc>
                  <a:txBody>
                    <a:bodyPr lIns="90000" rIns="90000" tIns="46800" bIns="46800" anchor="t">
                      <a:noAutofit/>
                    </a:bodyPr>
                    <a:p>
                      <a:r>
                        <a:rPr b="0" lang="en-IN" sz="1500" spc="-1" strike="noStrike">
                          <a:latin typeface="Times New Roman"/>
                        </a:rPr>
                        <a:t>40</a:t>
                      </a:r>
                      <a:endParaRPr b="0" lang="en-IN" sz="1500" spc="-1" strike="noStrike">
                        <a:latin typeface="Times New Roman"/>
                      </a:endParaRPr>
                    </a:p>
                  </a:txBody>
                  <a:tcPr anchor="t" marL="90000" marR="90000">
                    <a:lnL w="10800">
                      <a:solidFill>
                        <a:srgbClr val="000000"/>
                      </a:solidFill>
                    </a:lnL>
                    <a:lnR w="10800">
                      <a:solidFill>
                        <a:srgbClr val="000000"/>
                      </a:solidFill>
                    </a:lnR>
                    <a:lnT w="10800">
                      <a:solidFill>
                        <a:srgbClr val="000000"/>
                      </a:solidFill>
                    </a:lnT>
                    <a:lnB w="10800">
                      <a:solidFill>
                        <a:srgbClr val="000000"/>
                      </a:solidFill>
                    </a:lnB>
                    <a:noFill/>
                  </a:tcPr>
                </a:tc>
                <a:tc>
                  <a:txBody>
                    <a:bodyPr lIns="90000" rIns="90000" tIns="46800" bIns="46800" anchor="t">
                      <a:noAutofit/>
                    </a:bodyPr>
                    <a:p>
                      <a:r>
                        <a:rPr b="0" lang="en-IN" sz="1500" spc="-1" strike="noStrike">
                          <a:latin typeface="Times New Roman"/>
                        </a:rPr>
                        <a:t>2.81&gt;1.5</a:t>
                      </a:r>
                      <a:endParaRPr b="0" lang="en-IN" sz="1500" spc="-1" strike="noStrike">
                        <a:latin typeface="Times New Roman"/>
                      </a:endParaRPr>
                    </a:p>
                  </a:txBody>
                  <a:tcPr anchor="t" marL="90000" marR="90000">
                    <a:lnL w="10800">
                      <a:solidFill>
                        <a:srgbClr val="000000"/>
                      </a:solidFill>
                    </a:lnL>
                    <a:lnR w="10800">
                      <a:solidFill>
                        <a:srgbClr val="000000"/>
                      </a:solidFill>
                    </a:lnR>
                    <a:lnT w="10800">
                      <a:solidFill>
                        <a:srgbClr val="000000"/>
                      </a:solidFill>
                    </a:lnT>
                    <a:lnB w="10800">
                      <a:solidFill>
                        <a:srgbClr val="000000"/>
                      </a:solidFill>
                    </a:lnB>
                    <a:noFill/>
                  </a:tcPr>
                </a:tc>
              </a:tr>
              <a:tr h="317520">
                <a:tc>
                  <a:txBody>
                    <a:bodyPr lIns="90000" rIns="90000" tIns="46800" bIns="46800" anchor="t">
                      <a:noAutofit/>
                    </a:bodyPr>
                    <a:p>
                      <a:r>
                        <a:rPr b="0" lang="en-IN" sz="1500" spc="-1" strike="noStrike">
                          <a:latin typeface="Times New Roman"/>
                        </a:rPr>
                        <a:t>2.50</a:t>
                      </a:r>
                      <a:endParaRPr b="0" lang="en-IN" sz="1500" spc="-1" strike="noStrike">
                        <a:latin typeface="Times New Roman"/>
                      </a:endParaRPr>
                    </a:p>
                  </a:txBody>
                  <a:tcPr anchor="t" marL="90000" marR="90000">
                    <a:lnL w="10800">
                      <a:solidFill>
                        <a:srgbClr val="000000"/>
                      </a:solidFill>
                    </a:lnL>
                    <a:lnR w="10800">
                      <a:solidFill>
                        <a:srgbClr val="000000"/>
                      </a:solidFill>
                    </a:lnR>
                    <a:lnT w="10800">
                      <a:solidFill>
                        <a:srgbClr val="000000"/>
                      </a:solidFill>
                    </a:lnT>
                    <a:lnB w="10800">
                      <a:solidFill>
                        <a:srgbClr val="000000"/>
                      </a:solidFill>
                    </a:lnB>
                    <a:noFill/>
                  </a:tcPr>
                </a:tc>
                <a:tc>
                  <a:txBody>
                    <a:bodyPr lIns="90000" rIns="90000" tIns="46800" bIns="46800" anchor="t">
                      <a:noAutofit/>
                    </a:bodyPr>
                    <a:p>
                      <a:r>
                        <a:rPr b="0" lang="en-IN" sz="1500" spc="-1" strike="noStrike">
                          <a:latin typeface="Times New Roman"/>
                        </a:rPr>
                        <a:t>0.75</a:t>
                      </a:r>
                      <a:endParaRPr b="0" lang="en-IN" sz="1500" spc="-1" strike="noStrike">
                        <a:latin typeface="Times New Roman"/>
                      </a:endParaRPr>
                    </a:p>
                  </a:txBody>
                  <a:tcPr anchor="t" marL="90000" marR="90000">
                    <a:lnL w="10800">
                      <a:solidFill>
                        <a:srgbClr val="000000"/>
                      </a:solidFill>
                    </a:lnL>
                    <a:lnR w="10800">
                      <a:solidFill>
                        <a:srgbClr val="000000"/>
                      </a:solidFill>
                    </a:lnR>
                    <a:lnT w="10800">
                      <a:solidFill>
                        <a:srgbClr val="000000"/>
                      </a:solidFill>
                    </a:lnT>
                    <a:lnB w="10800">
                      <a:solidFill>
                        <a:srgbClr val="000000"/>
                      </a:solidFill>
                    </a:lnB>
                    <a:noFill/>
                  </a:tcPr>
                </a:tc>
                <a:tc>
                  <a:txBody>
                    <a:bodyPr lIns="90000" rIns="90000" tIns="46800" bIns="46800" anchor="t">
                      <a:noAutofit/>
                    </a:bodyPr>
                    <a:p>
                      <a:r>
                        <a:rPr b="0" lang="en-IN" sz="1500" spc="-1" strike="noStrike">
                          <a:latin typeface="Times New Roman"/>
                        </a:rPr>
                        <a:t>40</a:t>
                      </a:r>
                      <a:endParaRPr b="0" lang="en-IN" sz="1500" spc="-1" strike="noStrike">
                        <a:latin typeface="Times New Roman"/>
                      </a:endParaRPr>
                    </a:p>
                  </a:txBody>
                  <a:tcPr anchor="t" marL="90000" marR="90000">
                    <a:lnL w="10800">
                      <a:solidFill>
                        <a:srgbClr val="000000"/>
                      </a:solidFill>
                    </a:lnL>
                    <a:lnR w="10800">
                      <a:solidFill>
                        <a:srgbClr val="000000"/>
                      </a:solidFill>
                    </a:lnR>
                    <a:lnT w="10800">
                      <a:solidFill>
                        <a:srgbClr val="000000"/>
                      </a:solidFill>
                    </a:lnT>
                    <a:lnB w="10800">
                      <a:solidFill>
                        <a:srgbClr val="000000"/>
                      </a:solidFill>
                    </a:lnB>
                    <a:noFill/>
                  </a:tcPr>
                </a:tc>
                <a:tc>
                  <a:txBody>
                    <a:bodyPr lIns="90000" rIns="90000" tIns="46800" bIns="46800" anchor="t">
                      <a:noAutofit/>
                    </a:bodyPr>
                    <a:p>
                      <a:r>
                        <a:rPr b="0" lang="en-IN" sz="1500" spc="-1" strike="noStrike">
                          <a:latin typeface="Times New Roman"/>
                        </a:rPr>
                        <a:t>2.32&gt;1.5</a:t>
                      </a:r>
                      <a:endParaRPr b="0" lang="en-IN" sz="1500" spc="-1" strike="noStrike">
                        <a:latin typeface="Times New Roman"/>
                      </a:endParaRPr>
                    </a:p>
                  </a:txBody>
                  <a:tcPr anchor="t" marL="90000" marR="90000">
                    <a:lnL w="10800">
                      <a:solidFill>
                        <a:srgbClr val="000000"/>
                      </a:solidFill>
                    </a:lnL>
                    <a:lnR w="10800">
                      <a:solidFill>
                        <a:srgbClr val="000000"/>
                      </a:solidFill>
                    </a:lnR>
                    <a:lnT w="10800">
                      <a:solidFill>
                        <a:srgbClr val="000000"/>
                      </a:solidFill>
                    </a:lnT>
                    <a:lnB w="10800">
                      <a:solidFill>
                        <a:srgbClr val="000000"/>
                      </a:solidFill>
                    </a:lnB>
                    <a:noFill/>
                  </a:tcPr>
                </a:tc>
              </a:tr>
              <a:tr h="302760">
                <a:tc>
                  <a:txBody>
                    <a:bodyPr lIns="90000" rIns="90000" tIns="46800" bIns="46800" anchor="t">
                      <a:noAutofit/>
                    </a:bodyPr>
                    <a:p>
                      <a:r>
                        <a:rPr b="0" lang="en-IN" sz="1500" spc="-1" strike="noStrike">
                          <a:latin typeface="Times New Roman"/>
                        </a:rPr>
                        <a:t>3.25</a:t>
                      </a:r>
                      <a:endParaRPr b="0" lang="en-IN" sz="1500" spc="-1" strike="noStrike">
                        <a:latin typeface="Times New Roman"/>
                      </a:endParaRPr>
                    </a:p>
                  </a:txBody>
                  <a:tcPr anchor="t" marL="90000" marR="90000">
                    <a:lnL w="10800">
                      <a:solidFill>
                        <a:srgbClr val="000000"/>
                      </a:solidFill>
                    </a:lnL>
                    <a:lnR w="10800">
                      <a:solidFill>
                        <a:srgbClr val="000000"/>
                      </a:solidFill>
                    </a:lnR>
                    <a:lnT w="10800">
                      <a:solidFill>
                        <a:srgbClr val="000000"/>
                      </a:solidFill>
                    </a:lnT>
                    <a:lnB w="10800">
                      <a:solidFill>
                        <a:srgbClr val="000000"/>
                      </a:solidFill>
                    </a:lnB>
                    <a:noFill/>
                  </a:tcPr>
                </a:tc>
                <a:tc>
                  <a:txBody>
                    <a:bodyPr lIns="90000" rIns="90000" tIns="46800" bIns="46800" anchor="t">
                      <a:noAutofit/>
                    </a:bodyPr>
                    <a:p>
                      <a:r>
                        <a:rPr b="0" lang="en-IN" sz="1500" spc="-1" strike="noStrike">
                          <a:latin typeface="Times New Roman"/>
                        </a:rPr>
                        <a:t>0.75</a:t>
                      </a:r>
                      <a:endParaRPr b="0" lang="en-IN" sz="1500" spc="-1" strike="noStrike">
                        <a:latin typeface="Times New Roman"/>
                      </a:endParaRPr>
                    </a:p>
                  </a:txBody>
                  <a:tcPr anchor="t" marL="90000" marR="90000">
                    <a:lnL w="10800">
                      <a:solidFill>
                        <a:srgbClr val="000000"/>
                      </a:solidFill>
                    </a:lnL>
                    <a:lnR w="10800">
                      <a:solidFill>
                        <a:srgbClr val="000000"/>
                      </a:solidFill>
                    </a:lnR>
                    <a:lnT w="10800">
                      <a:solidFill>
                        <a:srgbClr val="000000"/>
                      </a:solidFill>
                    </a:lnT>
                    <a:lnB w="10800">
                      <a:solidFill>
                        <a:srgbClr val="000000"/>
                      </a:solidFill>
                    </a:lnB>
                    <a:noFill/>
                  </a:tcPr>
                </a:tc>
                <a:tc>
                  <a:txBody>
                    <a:bodyPr lIns="90000" rIns="90000" tIns="46800" bIns="46800" anchor="t">
                      <a:noAutofit/>
                    </a:bodyPr>
                    <a:p>
                      <a:r>
                        <a:rPr b="0" lang="en-IN" sz="1500" spc="-1" strike="noStrike">
                          <a:latin typeface="Times New Roman"/>
                        </a:rPr>
                        <a:t>40</a:t>
                      </a:r>
                      <a:endParaRPr b="0" lang="en-IN" sz="1500" spc="-1" strike="noStrike">
                        <a:latin typeface="Times New Roman"/>
                      </a:endParaRPr>
                    </a:p>
                  </a:txBody>
                  <a:tcPr anchor="t" marL="90000" marR="90000">
                    <a:lnL w="10800">
                      <a:solidFill>
                        <a:srgbClr val="000000"/>
                      </a:solidFill>
                    </a:lnL>
                    <a:lnR w="10800">
                      <a:solidFill>
                        <a:srgbClr val="000000"/>
                      </a:solidFill>
                    </a:lnR>
                    <a:lnT w="10800">
                      <a:solidFill>
                        <a:srgbClr val="000000"/>
                      </a:solidFill>
                    </a:lnT>
                    <a:lnB w="10800">
                      <a:solidFill>
                        <a:srgbClr val="000000"/>
                      </a:solidFill>
                    </a:lnB>
                    <a:noFill/>
                  </a:tcPr>
                </a:tc>
                <a:tc>
                  <a:txBody>
                    <a:bodyPr lIns="90000" rIns="90000" tIns="46800" bIns="46800" anchor="t">
                      <a:noAutofit/>
                    </a:bodyPr>
                    <a:p>
                      <a:r>
                        <a:rPr b="0" lang="en-IN" sz="1500" spc="-1" strike="noStrike">
                          <a:latin typeface="Times New Roman"/>
                        </a:rPr>
                        <a:t>1.97&gt;1.5</a:t>
                      </a:r>
                      <a:endParaRPr b="0" lang="en-IN" sz="1500" spc="-1" strike="noStrike">
                        <a:latin typeface="Times New Roman"/>
                      </a:endParaRPr>
                    </a:p>
                  </a:txBody>
                  <a:tcPr anchor="t" marL="90000" marR="90000">
                    <a:lnL w="10800">
                      <a:solidFill>
                        <a:srgbClr val="000000"/>
                      </a:solidFill>
                    </a:lnL>
                    <a:lnR w="10800">
                      <a:solidFill>
                        <a:srgbClr val="000000"/>
                      </a:solidFill>
                    </a:lnR>
                    <a:lnT w="10800">
                      <a:solidFill>
                        <a:srgbClr val="000000"/>
                      </a:solidFill>
                    </a:lnT>
                    <a:lnB w="10800">
                      <a:solidFill>
                        <a:srgbClr val="000000"/>
                      </a:solidFill>
                    </a:lnB>
                    <a:noFill/>
                  </a:tcPr>
                </a:tc>
              </a:tr>
              <a:tr h="264600">
                <a:tc>
                  <a:txBody>
                    <a:bodyPr lIns="90000" rIns="90000" tIns="46800" bIns="46800" anchor="t">
                      <a:noAutofit/>
                    </a:bodyPr>
                    <a:p>
                      <a:r>
                        <a:rPr b="0" lang="en-IN" sz="1500" spc="-1" strike="noStrike">
                          <a:latin typeface="Times New Roman"/>
                        </a:rPr>
                        <a:t>4.00</a:t>
                      </a:r>
                      <a:endParaRPr b="0" lang="en-IN" sz="1500" spc="-1" strike="noStrike">
                        <a:latin typeface="Times New Roman"/>
                      </a:endParaRPr>
                    </a:p>
                  </a:txBody>
                  <a:tcPr anchor="t" marL="90000" marR="90000">
                    <a:lnL w="10800">
                      <a:solidFill>
                        <a:srgbClr val="000000"/>
                      </a:solidFill>
                    </a:lnL>
                    <a:lnR w="10800">
                      <a:solidFill>
                        <a:srgbClr val="000000"/>
                      </a:solidFill>
                    </a:lnR>
                    <a:lnT w="10800">
                      <a:solidFill>
                        <a:srgbClr val="000000"/>
                      </a:solidFill>
                    </a:lnT>
                    <a:lnB w="10800">
                      <a:solidFill>
                        <a:srgbClr val="000000"/>
                      </a:solidFill>
                    </a:lnB>
                    <a:noFill/>
                  </a:tcPr>
                </a:tc>
                <a:tc>
                  <a:txBody>
                    <a:bodyPr lIns="90000" rIns="90000" tIns="46800" bIns="46800" anchor="t">
                      <a:noAutofit/>
                    </a:bodyPr>
                    <a:p>
                      <a:r>
                        <a:rPr b="0" lang="en-IN" sz="1500" spc="-1" strike="noStrike">
                          <a:latin typeface="Times New Roman"/>
                        </a:rPr>
                        <a:t>0.75</a:t>
                      </a:r>
                      <a:endParaRPr b="0" lang="en-IN" sz="1500" spc="-1" strike="noStrike">
                        <a:latin typeface="Times New Roman"/>
                      </a:endParaRPr>
                    </a:p>
                  </a:txBody>
                  <a:tcPr anchor="t" marL="90000" marR="90000">
                    <a:lnL w="10800">
                      <a:solidFill>
                        <a:srgbClr val="000000"/>
                      </a:solidFill>
                    </a:lnL>
                    <a:lnR w="10800">
                      <a:solidFill>
                        <a:srgbClr val="000000"/>
                      </a:solidFill>
                    </a:lnR>
                    <a:lnT w="10800">
                      <a:solidFill>
                        <a:srgbClr val="000000"/>
                      </a:solidFill>
                    </a:lnT>
                    <a:lnB w="10800">
                      <a:solidFill>
                        <a:srgbClr val="000000"/>
                      </a:solidFill>
                    </a:lnB>
                    <a:noFill/>
                  </a:tcPr>
                </a:tc>
                <a:tc>
                  <a:txBody>
                    <a:bodyPr lIns="90000" rIns="90000" tIns="46800" bIns="46800" anchor="t">
                      <a:noAutofit/>
                    </a:bodyPr>
                    <a:p>
                      <a:r>
                        <a:rPr b="0" lang="en-IN" sz="1500" spc="-1" strike="noStrike">
                          <a:latin typeface="Times New Roman"/>
                        </a:rPr>
                        <a:t>40</a:t>
                      </a:r>
                      <a:endParaRPr b="0" lang="en-IN" sz="1500" spc="-1" strike="noStrike">
                        <a:latin typeface="Times New Roman"/>
                      </a:endParaRPr>
                    </a:p>
                  </a:txBody>
                  <a:tcPr anchor="t" marL="90000" marR="90000">
                    <a:lnL w="10800">
                      <a:solidFill>
                        <a:srgbClr val="000000"/>
                      </a:solidFill>
                    </a:lnL>
                    <a:lnR w="10800">
                      <a:solidFill>
                        <a:srgbClr val="000000"/>
                      </a:solidFill>
                    </a:lnR>
                    <a:lnT w="10800">
                      <a:solidFill>
                        <a:srgbClr val="000000"/>
                      </a:solidFill>
                    </a:lnT>
                    <a:lnB w="10800">
                      <a:solidFill>
                        <a:srgbClr val="000000"/>
                      </a:solidFill>
                    </a:lnB>
                    <a:noFill/>
                  </a:tcPr>
                </a:tc>
                <a:tc>
                  <a:txBody>
                    <a:bodyPr lIns="90000" rIns="90000" tIns="46800" bIns="46800" anchor="t">
                      <a:noAutofit/>
                    </a:bodyPr>
                    <a:p>
                      <a:r>
                        <a:rPr b="0" lang="en-IN" sz="1500" spc="-1" strike="noStrike">
                          <a:latin typeface="Times New Roman"/>
                        </a:rPr>
                        <a:t>1.71&gt;1.5</a:t>
                      </a:r>
                      <a:endParaRPr b="0" lang="en-IN" sz="1500" spc="-1" strike="noStrike">
                        <a:latin typeface="Times New Roman"/>
                      </a:endParaRPr>
                    </a:p>
                  </a:txBody>
                  <a:tcPr anchor="t" marL="90000" marR="90000">
                    <a:lnL w="10800">
                      <a:solidFill>
                        <a:srgbClr val="000000"/>
                      </a:solidFill>
                    </a:lnL>
                    <a:lnR w="10800">
                      <a:solidFill>
                        <a:srgbClr val="000000"/>
                      </a:solidFill>
                    </a:lnR>
                    <a:lnT w="10800">
                      <a:solidFill>
                        <a:srgbClr val="000000"/>
                      </a:solidFill>
                    </a:lnT>
                    <a:lnB w="10800">
                      <a:solidFill>
                        <a:srgbClr val="000000"/>
                      </a:solidFill>
                    </a:lnB>
                    <a:noFill/>
                  </a:tcPr>
                </a:tc>
              </a:tr>
              <a:tr h="275040">
                <a:tc>
                  <a:txBody>
                    <a:bodyPr lIns="90000" rIns="90000" tIns="46800" bIns="46800" anchor="t">
                      <a:noAutofit/>
                    </a:bodyPr>
                    <a:p>
                      <a:r>
                        <a:rPr b="0" lang="en-IN" sz="1500" spc="-1" strike="noStrike">
                          <a:latin typeface="Times New Roman"/>
                        </a:rPr>
                        <a:t>4.75</a:t>
                      </a:r>
                      <a:endParaRPr b="0" lang="en-IN" sz="1500" spc="-1" strike="noStrike">
                        <a:latin typeface="Times New Roman"/>
                      </a:endParaRPr>
                    </a:p>
                  </a:txBody>
                  <a:tcPr anchor="t" marL="90000" marR="90000">
                    <a:lnL w="10800">
                      <a:solidFill>
                        <a:srgbClr val="000000"/>
                      </a:solidFill>
                    </a:lnL>
                    <a:lnR w="10800">
                      <a:solidFill>
                        <a:srgbClr val="000000"/>
                      </a:solidFill>
                    </a:lnR>
                    <a:lnT w="10800">
                      <a:solidFill>
                        <a:srgbClr val="000000"/>
                      </a:solidFill>
                    </a:lnT>
                    <a:lnB w="10800">
                      <a:solidFill>
                        <a:srgbClr val="000000"/>
                      </a:solidFill>
                    </a:lnB>
                    <a:noFill/>
                  </a:tcPr>
                </a:tc>
                <a:tc>
                  <a:txBody>
                    <a:bodyPr lIns="90000" rIns="90000" tIns="46800" bIns="46800" anchor="t">
                      <a:noAutofit/>
                    </a:bodyPr>
                    <a:p>
                      <a:r>
                        <a:rPr b="0" lang="en-IN" sz="1500" spc="-1" strike="noStrike">
                          <a:latin typeface="Times New Roman"/>
                        </a:rPr>
                        <a:t>0.625</a:t>
                      </a:r>
                      <a:endParaRPr b="0" lang="en-IN" sz="1500" spc="-1" strike="noStrike">
                        <a:latin typeface="Times New Roman"/>
                      </a:endParaRPr>
                    </a:p>
                  </a:txBody>
                  <a:tcPr anchor="t" marL="90000" marR="90000">
                    <a:lnL w="10800">
                      <a:solidFill>
                        <a:srgbClr val="000000"/>
                      </a:solidFill>
                    </a:lnL>
                    <a:lnR w="10800">
                      <a:solidFill>
                        <a:srgbClr val="000000"/>
                      </a:solidFill>
                    </a:lnR>
                    <a:lnT w="10800">
                      <a:solidFill>
                        <a:srgbClr val="000000"/>
                      </a:solidFill>
                    </a:lnT>
                    <a:lnB w="10800">
                      <a:solidFill>
                        <a:srgbClr val="000000"/>
                      </a:solidFill>
                    </a:lnB>
                    <a:noFill/>
                  </a:tcPr>
                </a:tc>
                <a:tc>
                  <a:txBody>
                    <a:bodyPr lIns="90000" rIns="90000" tIns="46800" bIns="46800" anchor="t">
                      <a:noAutofit/>
                    </a:bodyPr>
                    <a:p>
                      <a:r>
                        <a:rPr b="0" lang="en-IN" sz="1500" spc="-1" strike="noStrike">
                          <a:latin typeface="Times New Roman"/>
                        </a:rPr>
                        <a:t>40</a:t>
                      </a:r>
                      <a:endParaRPr b="0" lang="en-IN" sz="1500" spc="-1" strike="noStrike">
                        <a:latin typeface="Times New Roman"/>
                      </a:endParaRPr>
                    </a:p>
                  </a:txBody>
                  <a:tcPr anchor="t" marL="90000" marR="90000">
                    <a:lnL w="10800">
                      <a:solidFill>
                        <a:srgbClr val="000000"/>
                      </a:solidFill>
                    </a:lnL>
                    <a:lnR w="10800">
                      <a:solidFill>
                        <a:srgbClr val="000000"/>
                      </a:solidFill>
                    </a:lnR>
                    <a:lnT w="10800">
                      <a:solidFill>
                        <a:srgbClr val="000000"/>
                      </a:solidFill>
                    </a:lnT>
                    <a:lnB w="10800">
                      <a:solidFill>
                        <a:srgbClr val="000000"/>
                      </a:solidFill>
                    </a:lnB>
                    <a:noFill/>
                  </a:tcPr>
                </a:tc>
                <a:tc>
                  <a:txBody>
                    <a:bodyPr lIns="90000" rIns="90000" tIns="46800" bIns="46800" anchor="t">
                      <a:noAutofit/>
                    </a:bodyPr>
                    <a:p>
                      <a:r>
                        <a:rPr b="0" lang="en-IN" sz="1500" spc="-1" strike="noStrike">
                          <a:latin typeface="Times New Roman"/>
                        </a:rPr>
                        <a:t>1.82&gt;1.5</a:t>
                      </a:r>
                      <a:endParaRPr b="0" lang="en-IN" sz="1500" spc="-1" strike="noStrike">
                        <a:latin typeface="Times New Roman"/>
                      </a:endParaRPr>
                    </a:p>
                  </a:txBody>
                  <a:tcPr anchor="t" marL="90000" marR="90000">
                    <a:lnL w="10800">
                      <a:solidFill>
                        <a:srgbClr val="000000"/>
                      </a:solidFill>
                    </a:lnL>
                    <a:lnR w="10800">
                      <a:solidFill>
                        <a:srgbClr val="000000"/>
                      </a:solidFill>
                    </a:lnR>
                    <a:lnT w="10800">
                      <a:solidFill>
                        <a:srgbClr val="000000"/>
                      </a:solidFill>
                    </a:lnT>
                    <a:lnB w="10800">
                      <a:solidFill>
                        <a:srgbClr val="000000"/>
                      </a:solidFill>
                    </a:lnB>
                    <a:noFill/>
                  </a:tcPr>
                </a:tc>
              </a:tr>
            </a:tbl>
          </a:graphicData>
        </a:graphic>
      </p:graphicFrame>
      <p:pic>
        <p:nvPicPr>
          <p:cNvPr id="155" name="" descr=""/>
          <p:cNvPicPr/>
          <p:nvPr/>
        </p:nvPicPr>
        <p:blipFill>
          <a:blip r:embed="rId1"/>
          <a:stretch/>
        </p:blipFill>
        <p:spPr>
          <a:xfrm>
            <a:off x="5328000" y="2720160"/>
            <a:ext cx="3025800" cy="3357720"/>
          </a:xfrm>
          <a:prstGeom prst="rect">
            <a:avLst/>
          </a:prstGeom>
          <a:ln w="0">
            <a:noFill/>
          </a:ln>
        </p:spPr>
      </p:pic>
      <p:sp>
        <p:nvSpPr>
          <p:cNvPr id="156" name=""/>
          <p:cNvSpPr/>
          <p:nvPr/>
        </p:nvSpPr>
        <p:spPr>
          <a:xfrm>
            <a:off x="5484240" y="6100920"/>
            <a:ext cx="2715480" cy="341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400" spc="-1" strike="noStrike">
                <a:solidFill>
                  <a:srgbClr val="000000"/>
                </a:solidFill>
                <a:latin typeface="Times New Roman"/>
                <a:ea typeface="DejaVu Sans"/>
              </a:rPr>
              <a:t>Fig.1.6 </a:t>
            </a:r>
            <a:r>
              <a:rPr b="0" lang="en-IN" sz="1400" spc="-1" strike="noStrike">
                <a:solidFill>
                  <a:srgbClr val="000000"/>
                </a:solidFill>
                <a:latin typeface="Times New Roman"/>
                <a:ea typeface="DejaVu Sans"/>
              </a:rPr>
              <a:t> Spacing of reinforcement</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Rectangle 26"/>
          <p:cNvSpPr/>
          <p:nvPr/>
        </p:nvSpPr>
        <p:spPr>
          <a:xfrm>
            <a:off x="309240" y="252720"/>
            <a:ext cx="8520480" cy="6386760"/>
          </a:xfrm>
          <a:prstGeom prst="rect">
            <a:avLst/>
          </a:prstGeom>
          <a:noFill/>
          <a:ln w="25560">
            <a:solidFill>
              <a:srgbClr val="000000"/>
            </a:solidFill>
            <a:round/>
          </a:ln>
        </p:spPr>
        <p:style>
          <a:lnRef idx="0"/>
          <a:fillRef idx="0"/>
          <a:effectRef idx="0"/>
          <a:fontRef idx="minor"/>
        </p:style>
      </p:sp>
      <p:sp>
        <p:nvSpPr>
          <p:cNvPr id="158" name="Rectangle 27"/>
          <p:cNvSpPr/>
          <p:nvPr/>
        </p:nvSpPr>
        <p:spPr>
          <a:xfrm>
            <a:off x="1980000" y="2340000"/>
            <a:ext cx="5386680" cy="333000"/>
          </a:xfrm>
          <a:prstGeom prst="rect">
            <a:avLst/>
          </a:prstGeom>
          <a:noFill/>
          <a:ln w="0">
            <a:noFill/>
          </a:ln>
        </p:spPr>
        <p:style>
          <a:lnRef idx="0"/>
          <a:fillRef idx="0"/>
          <a:effectRef idx="0"/>
          <a:fontRef idx="minor"/>
        </p:style>
      </p:sp>
      <p:sp>
        <p:nvSpPr>
          <p:cNvPr id="159" name="Rectangle 34"/>
          <p:cNvSpPr/>
          <p:nvPr/>
        </p:nvSpPr>
        <p:spPr>
          <a:xfrm>
            <a:off x="531360" y="437040"/>
            <a:ext cx="8106120" cy="63648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1" lang="en-IN" sz="2000" spc="-1" strike="noStrike" u="sng">
                <a:solidFill>
                  <a:srgbClr val="0369a3"/>
                </a:solidFill>
                <a:uFillTx/>
                <a:latin typeface="Times New Roman"/>
                <a:ea typeface="DejaVu Sans"/>
              </a:rPr>
              <a:t>Case 2 : Dead load+Live load+Horizontal &amp; Vertical line load condition :</a:t>
            </a:r>
            <a:endParaRPr b="0" lang="en-IN" sz="2000" spc="-1" strike="noStrike">
              <a:latin typeface="Arial"/>
            </a:endParaRPr>
          </a:p>
          <a:p>
            <a:pPr>
              <a:lnSpc>
                <a:spcPct val="115000"/>
              </a:lnSpc>
            </a:pPr>
            <a:endParaRPr b="0" lang="en-IN" sz="1000" spc="-1" strike="noStrike">
              <a:latin typeface="Arial"/>
            </a:endParaRPr>
          </a:p>
          <a:p>
            <a:pPr>
              <a:lnSpc>
                <a:spcPct val="115000"/>
              </a:lnSpc>
            </a:pPr>
            <a:endParaRPr b="0" lang="en-IN" sz="1000" spc="-1" strike="noStrike">
              <a:latin typeface="Arial"/>
            </a:endParaRPr>
          </a:p>
          <a:p>
            <a:pPr>
              <a:lnSpc>
                <a:spcPct val="115000"/>
              </a:lnSpc>
            </a:pPr>
            <a:r>
              <a:rPr b="1" lang="en-IN" sz="1000" spc="-1" strike="noStrike" u="sng">
                <a:solidFill>
                  <a:srgbClr val="000000"/>
                </a:solidFill>
                <a:uFillTx/>
                <a:latin typeface="Arial"/>
                <a:ea typeface="DejaVu Sans"/>
              </a:rPr>
              <a:t>#Inputting required parameters</a:t>
            </a:r>
            <a:endParaRPr b="0" lang="en-IN" sz="1000" spc="-1" strike="noStrike">
              <a:latin typeface="Arial"/>
            </a:endParaRPr>
          </a:p>
          <a:p>
            <a:pPr>
              <a:lnSpc>
                <a:spcPct val="115000"/>
              </a:lnSpc>
            </a:pPr>
            <a:endParaRPr b="0" lang="en-IN" sz="1000" spc="-1" strike="noStrike">
              <a:latin typeface="Arial"/>
            </a:endParaRPr>
          </a:p>
          <a:p>
            <a:pPr>
              <a:lnSpc>
                <a:spcPct val="115000"/>
              </a:lnSpc>
            </a:pPr>
            <a:r>
              <a:rPr b="0" lang="en-IN" sz="1000" spc="-1" strike="noStrike">
                <a:solidFill>
                  <a:srgbClr val="000000"/>
                </a:solidFill>
                <a:latin typeface="Arial"/>
                <a:ea typeface="DejaVu Sans"/>
              </a:rPr>
              <a:t>import math</a:t>
            </a:r>
            <a:endParaRPr b="0" lang="en-IN" sz="1000" spc="-1" strike="noStrike">
              <a:latin typeface="Arial"/>
            </a:endParaRPr>
          </a:p>
          <a:p>
            <a:pPr>
              <a:lnSpc>
                <a:spcPct val="115000"/>
              </a:lnSpc>
            </a:pPr>
            <a:r>
              <a:rPr b="0" lang="en-IN" sz="1000" spc="-1" strike="noStrike">
                <a:solidFill>
                  <a:srgbClr val="000000"/>
                </a:solidFill>
                <a:latin typeface="Arial"/>
                <a:ea typeface="DejaVu Sans"/>
              </a:rPr>
              <a:t>pi= float((input("Enter angle of internal friction : ")))</a:t>
            </a:r>
            <a:endParaRPr b="0" lang="en-IN" sz="1000" spc="-1" strike="noStrike">
              <a:latin typeface="Arial"/>
            </a:endParaRPr>
          </a:p>
          <a:p>
            <a:pPr>
              <a:lnSpc>
                <a:spcPct val="115000"/>
              </a:lnSpc>
            </a:pPr>
            <a:r>
              <a:rPr b="0" lang="en-IN" sz="1000" spc="-1" strike="noStrike">
                <a:solidFill>
                  <a:srgbClr val="000000"/>
                </a:solidFill>
                <a:latin typeface="Arial"/>
                <a:ea typeface="DejaVu Sans"/>
              </a:rPr>
              <a:t>Vb = float((input("Enter Density of backfill (Kn/m3) : ")))</a:t>
            </a:r>
            <a:endParaRPr b="0" lang="en-IN" sz="1000" spc="-1" strike="noStrike">
              <a:latin typeface="Arial"/>
            </a:endParaRPr>
          </a:p>
          <a:p>
            <a:pPr>
              <a:lnSpc>
                <a:spcPct val="115000"/>
              </a:lnSpc>
            </a:pPr>
            <a:r>
              <a:rPr b="0" lang="en-IN" sz="1000" spc="-1" strike="noStrike">
                <a:solidFill>
                  <a:srgbClr val="000000"/>
                </a:solidFill>
                <a:latin typeface="Arial"/>
                <a:ea typeface="DejaVu Sans"/>
              </a:rPr>
              <a:t>L = float((input("Enter Reinforcement length of wall (m) : ")))</a:t>
            </a:r>
            <a:endParaRPr b="0" lang="en-IN" sz="1000" spc="-1" strike="noStrike">
              <a:latin typeface="Arial"/>
            </a:endParaRPr>
          </a:p>
          <a:p>
            <a:pPr>
              <a:lnSpc>
                <a:spcPct val="115000"/>
              </a:lnSpc>
            </a:pPr>
            <a:r>
              <a:rPr b="0" lang="en-IN" sz="1000" spc="-1" strike="noStrike">
                <a:solidFill>
                  <a:srgbClr val="000000"/>
                </a:solidFill>
                <a:latin typeface="Arial"/>
                <a:ea typeface="DejaVu Sans"/>
              </a:rPr>
              <a:t>H = float((input("Enter Height of Retaining wall (m) : ")))</a:t>
            </a:r>
            <a:endParaRPr b="0" lang="en-IN" sz="1000" spc="-1" strike="noStrike">
              <a:latin typeface="Arial"/>
            </a:endParaRPr>
          </a:p>
          <a:p>
            <a:pPr>
              <a:lnSpc>
                <a:spcPct val="115000"/>
              </a:lnSpc>
            </a:pPr>
            <a:r>
              <a:rPr b="0" lang="en-IN" sz="1000" spc="-1" strike="noStrike">
                <a:solidFill>
                  <a:srgbClr val="000000"/>
                </a:solidFill>
                <a:latin typeface="Arial"/>
                <a:ea typeface="DejaVu Sans"/>
              </a:rPr>
              <a:t>Qd = float((input("Enter Dead load due to surcharge (Kn/m2) : ")))</a:t>
            </a:r>
            <a:endParaRPr b="0" lang="en-IN" sz="1000" spc="-1" strike="noStrike">
              <a:latin typeface="Arial"/>
            </a:endParaRPr>
          </a:p>
          <a:p>
            <a:pPr>
              <a:lnSpc>
                <a:spcPct val="115000"/>
              </a:lnSpc>
            </a:pPr>
            <a:r>
              <a:rPr b="0" lang="en-IN" sz="1000" spc="-1" strike="noStrike">
                <a:solidFill>
                  <a:srgbClr val="000000"/>
                </a:solidFill>
                <a:latin typeface="Arial"/>
                <a:ea typeface="DejaVu Sans"/>
              </a:rPr>
              <a:t>Ql = float((input("Enter Live load (Kn/m2) : ")))</a:t>
            </a:r>
            <a:endParaRPr b="0" lang="en-IN" sz="1000" spc="-1" strike="noStrike">
              <a:latin typeface="Arial"/>
            </a:endParaRPr>
          </a:p>
          <a:p>
            <a:pPr>
              <a:lnSpc>
                <a:spcPct val="115000"/>
              </a:lnSpc>
            </a:pPr>
            <a:r>
              <a:rPr b="0" lang="en-IN" sz="1000" spc="-1" strike="noStrike">
                <a:solidFill>
                  <a:srgbClr val="000000"/>
                </a:solidFill>
                <a:latin typeface="Arial"/>
                <a:ea typeface="DejaVu Sans"/>
              </a:rPr>
              <a:t>F1 = float((input("Enter Horizontal line Load (KN/m) : ")))</a:t>
            </a:r>
            <a:endParaRPr b="0" lang="en-IN" sz="1000" spc="-1" strike="noStrike">
              <a:latin typeface="Arial"/>
            </a:endParaRPr>
          </a:p>
          <a:p>
            <a:pPr>
              <a:lnSpc>
                <a:spcPct val="115000"/>
              </a:lnSpc>
            </a:pPr>
            <a:r>
              <a:rPr b="0" lang="en-IN" sz="1000" spc="-1" strike="noStrike">
                <a:solidFill>
                  <a:srgbClr val="000000"/>
                </a:solidFill>
                <a:latin typeface="Arial"/>
                <a:ea typeface="DejaVu Sans"/>
              </a:rPr>
              <a:t>V1 = float((input("Enter Vertical line Load (KN/m) : ")))</a:t>
            </a:r>
            <a:endParaRPr b="0" lang="en-IN" sz="1000" spc="-1" strike="noStrike">
              <a:latin typeface="Arial"/>
            </a:endParaRPr>
          </a:p>
          <a:p>
            <a:pPr>
              <a:lnSpc>
                <a:spcPct val="115000"/>
              </a:lnSpc>
            </a:pPr>
            <a:r>
              <a:rPr b="0" lang="en-IN" sz="1000" spc="-1" strike="noStrike">
                <a:solidFill>
                  <a:srgbClr val="000000"/>
                </a:solidFill>
                <a:latin typeface="Arial"/>
                <a:ea typeface="DejaVu Sans"/>
              </a:rPr>
              <a:t>b = float((input("Enter Width of Strip (m)  : ")))</a:t>
            </a:r>
            <a:endParaRPr b="0" lang="en-IN" sz="1000" spc="-1" strike="noStrike">
              <a:latin typeface="Arial"/>
            </a:endParaRPr>
          </a:p>
          <a:p>
            <a:pPr>
              <a:lnSpc>
                <a:spcPct val="115000"/>
              </a:lnSpc>
            </a:pPr>
            <a:r>
              <a:rPr b="0" lang="en-IN" sz="1000" spc="-1" strike="noStrike">
                <a:solidFill>
                  <a:srgbClr val="000000"/>
                </a:solidFill>
                <a:latin typeface="Arial"/>
                <a:ea typeface="DejaVu Sans"/>
              </a:rPr>
              <a:t>d = float((input("Enter Distance of wall to centre of strip (m) : ")))</a:t>
            </a:r>
            <a:endParaRPr b="0" lang="en-IN" sz="1000" spc="-1" strike="noStrike">
              <a:latin typeface="Arial"/>
            </a:endParaRPr>
          </a:p>
          <a:p>
            <a:pPr>
              <a:lnSpc>
                <a:spcPct val="115000"/>
              </a:lnSpc>
            </a:pPr>
            <a:r>
              <a:rPr b="0" lang="en-IN" sz="1000" spc="-1" strike="noStrike">
                <a:solidFill>
                  <a:srgbClr val="000000"/>
                </a:solidFill>
                <a:latin typeface="Arial"/>
                <a:ea typeface="DejaVu Sans"/>
              </a:rPr>
              <a:t>sbc = float((input("Enter Safe bearing capacity of soil (Kn/m2) : ")))</a:t>
            </a:r>
            <a:endParaRPr b="0" lang="en-IN" sz="1000" spc="-1" strike="noStrike">
              <a:latin typeface="Arial"/>
            </a:endParaRPr>
          </a:p>
          <a:p>
            <a:pPr>
              <a:lnSpc>
                <a:spcPct val="115000"/>
              </a:lnSpc>
            </a:pPr>
            <a:endParaRPr b="0" lang="en-IN" sz="1000" spc="-1" strike="noStrike">
              <a:latin typeface="Arial"/>
            </a:endParaRPr>
          </a:p>
          <a:p>
            <a:pPr>
              <a:lnSpc>
                <a:spcPct val="115000"/>
              </a:lnSpc>
            </a:pPr>
            <a:r>
              <a:rPr b="0" lang="en-IN" sz="1000" spc="-1" strike="noStrike">
                <a:solidFill>
                  <a:srgbClr val="000000"/>
                </a:solidFill>
                <a:latin typeface="Arial"/>
                <a:ea typeface="DejaVu Sans"/>
              </a:rPr>
              <a:t>mue = 0.9*(math.tan(math.radians(pi)))</a:t>
            </a:r>
            <a:endParaRPr b="0" lang="en-IN" sz="1000" spc="-1" strike="noStrike">
              <a:latin typeface="Arial"/>
            </a:endParaRPr>
          </a:p>
          <a:p>
            <a:pPr>
              <a:lnSpc>
                <a:spcPct val="115000"/>
              </a:lnSpc>
            </a:pPr>
            <a:r>
              <a:rPr b="0" lang="en-IN" sz="1000" spc="-1" strike="noStrike">
                <a:solidFill>
                  <a:srgbClr val="000000"/>
                </a:solidFill>
                <a:latin typeface="Arial"/>
                <a:ea typeface="DejaVu Sans"/>
              </a:rPr>
              <a:t>teta = 90-((45)+(pi/2))</a:t>
            </a:r>
            <a:endParaRPr b="0" lang="en-IN" sz="1000" spc="-1" strike="noStrike">
              <a:latin typeface="Arial"/>
            </a:endParaRPr>
          </a:p>
          <a:p>
            <a:pPr>
              <a:lnSpc>
                <a:spcPct val="115000"/>
              </a:lnSpc>
            </a:pPr>
            <a:r>
              <a:rPr b="0" lang="en-IN" sz="1000" spc="-1" strike="noStrike">
                <a:solidFill>
                  <a:srgbClr val="000000"/>
                </a:solidFill>
                <a:latin typeface="Arial"/>
                <a:ea typeface="DejaVu Sans"/>
              </a:rPr>
              <a:t>Cfg = 1</a:t>
            </a:r>
            <a:endParaRPr b="0" lang="en-IN" sz="1000" spc="-1" strike="noStrike">
              <a:latin typeface="Arial"/>
            </a:endParaRPr>
          </a:p>
          <a:p>
            <a:pPr>
              <a:lnSpc>
                <a:spcPct val="115000"/>
              </a:lnSpc>
            </a:pPr>
            <a:r>
              <a:rPr b="0" lang="en-IN" sz="1000" spc="-1" strike="noStrike">
                <a:solidFill>
                  <a:srgbClr val="000000"/>
                </a:solidFill>
                <a:latin typeface="Arial"/>
                <a:ea typeface="DejaVu Sans"/>
              </a:rPr>
              <a:t>Ci = 0.85</a:t>
            </a:r>
            <a:endParaRPr b="0" lang="en-IN" sz="1000" spc="-1" strike="noStrike">
              <a:latin typeface="Arial"/>
            </a:endParaRPr>
          </a:p>
          <a:p>
            <a:pPr>
              <a:lnSpc>
                <a:spcPct val="115000"/>
              </a:lnSpc>
            </a:pPr>
            <a:r>
              <a:rPr b="0" lang="en-IN" sz="1000" spc="-1" strike="noStrike">
                <a:solidFill>
                  <a:srgbClr val="000000"/>
                </a:solidFill>
                <a:latin typeface="Arial"/>
                <a:ea typeface="DejaVu Sans"/>
              </a:rPr>
              <a:t>alpa = 0.8</a:t>
            </a:r>
            <a:endParaRPr b="0" lang="en-IN" sz="1000" spc="-1" strike="noStrike">
              <a:latin typeface="Arial"/>
            </a:endParaRPr>
          </a:p>
          <a:p>
            <a:pPr>
              <a:lnSpc>
                <a:spcPct val="115000"/>
              </a:lnSpc>
            </a:pPr>
            <a:r>
              <a:rPr b="0" lang="en-IN" sz="1000" spc="-1" strike="noStrike">
                <a:solidFill>
                  <a:srgbClr val="000000"/>
                </a:solidFill>
                <a:latin typeface="Arial"/>
                <a:ea typeface="DejaVu Sans"/>
              </a:rPr>
              <a:t>ka = (1 - math.sin(math.radians(pi)))/(1 + math.sin(math.radians(pi)))</a:t>
            </a:r>
            <a:endParaRPr b="0" lang="en-IN" sz="1000" spc="-1" strike="noStrike">
              <a:latin typeface="Arial"/>
            </a:endParaRPr>
          </a:p>
          <a:p>
            <a:pPr>
              <a:lnSpc>
                <a:spcPct val="115000"/>
              </a:lnSpc>
            </a:pPr>
            <a:endParaRPr b="0" lang="en-IN" sz="1000" spc="-1" strike="noStrike">
              <a:latin typeface="Arial"/>
            </a:endParaRPr>
          </a:p>
          <a:p>
            <a:pPr>
              <a:lnSpc>
                <a:spcPct val="115000"/>
              </a:lnSpc>
            </a:pPr>
            <a:r>
              <a:rPr b="0" lang="en-IN" sz="1000" spc="-1" strike="noStrike">
                <a:solidFill>
                  <a:srgbClr val="000000"/>
                </a:solidFill>
                <a:latin typeface="Arial"/>
                <a:ea typeface="DejaVu Sans"/>
              </a:rPr>
              <a:t>print("Coefficient of active earth pressure is", ka)</a:t>
            </a:r>
            <a:endParaRPr b="0" lang="en-IN" sz="1000" spc="-1" strike="noStrike">
              <a:latin typeface="Arial"/>
            </a:endParaRPr>
          </a:p>
          <a:p>
            <a:pPr>
              <a:lnSpc>
                <a:spcPct val="115000"/>
              </a:lnSpc>
            </a:pPr>
            <a:r>
              <a:rPr b="0" lang="en-IN" sz="1000" spc="-1" strike="noStrike">
                <a:solidFill>
                  <a:srgbClr val="000000"/>
                </a:solidFill>
                <a:latin typeface="Arial"/>
                <a:ea typeface="DejaVu Sans"/>
              </a:rPr>
              <a:t>print("DESIGN OF RE RETAINING WALL : DEAD+LIVE LOAD+</a:t>
            </a:r>
            <a:endParaRPr b="0" lang="en-IN" sz="1000" spc="-1" strike="noStrike">
              <a:latin typeface="Arial"/>
            </a:endParaRPr>
          </a:p>
          <a:p>
            <a:pPr>
              <a:lnSpc>
                <a:spcPct val="115000"/>
              </a:lnSpc>
            </a:pPr>
            <a:r>
              <a:rPr b="0" lang="en-IN" sz="1000" spc="-1" strike="noStrike">
                <a:solidFill>
                  <a:srgbClr val="000000"/>
                </a:solidFill>
                <a:latin typeface="Arial"/>
                <a:ea typeface="DejaVu Sans"/>
              </a:rPr>
              <a:t>HORIZONTAL &amp; VERTICAL LINE LOAD CONDITION")</a:t>
            </a:r>
            <a:endParaRPr b="0" lang="en-IN" sz="1000" spc="-1" strike="noStrike">
              <a:latin typeface="Arial"/>
            </a:endParaRPr>
          </a:p>
          <a:p>
            <a:pPr>
              <a:lnSpc>
                <a:spcPct val="115000"/>
              </a:lnSpc>
            </a:pPr>
            <a:r>
              <a:rPr b="0" lang="en-IN" sz="1000" spc="-1" strike="noStrike">
                <a:solidFill>
                  <a:srgbClr val="000000"/>
                </a:solidFill>
                <a:latin typeface="Arial"/>
                <a:ea typeface="DejaVu Sans"/>
              </a:rPr>
              <a:t>print("EXTERNAL STABILITY CHECKS")</a:t>
            </a:r>
            <a:endParaRPr b="0" lang="en-IN" sz="1000" spc="-1" strike="noStrike">
              <a:latin typeface="Arial"/>
            </a:endParaRPr>
          </a:p>
          <a:p>
            <a:pPr>
              <a:lnSpc>
                <a:spcPct val="115000"/>
              </a:lnSpc>
            </a:pPr>
            <a:endParaRPr b="0" lang="en-IN" sz="1000" spc="-1" strike="noStrike">
              <a:latin typeface="Arial"/>
            </a:endParaRPr>
          </a:p>
          <a:p>
            <a:pPr>
              <a:lnSpc>
                <a:spcPct val="100000"/>
              </a:lnSpc>
            </a:pPr>
            <a:endParaRPr b="0" lang="en-IN" sz="1000" spc="-1" strike="noStrike">
              <a:latin typeface="Arial"/>
            </a:endParaRPr>
          </a:p>
          <a:p>
            <a:pPr>
              <a:lnSpc>
                <a:spcPct val="100000"/>
              </a:lnSpc>
            </a:pPr>
            <a:r>
              <a:rPr b="0" lang="en-IN" sz="1800" spc="-1" strike="noStrike">
                <a:solidFill>
                  <a:srgbClr val="000000"/>
                </a:solidFill>
                <a:latin typeface="Times New Roman"/>
                <a:ea typeface="DejaVu Sans"/>
              </a:rPr>
              <a:t> </a:t>
            </a:r>
            <a:endParaRPr b="0" lang="en-IN" sz="1800" spc="-1" strike="noStrike">
              <a:latin typeface="Arial"/>
            </a:endParaRPr>
          </a:p>
        </p:txBody>
      </p:sp>
      <p:sp>
        <p:nvSpPr>
          <p:cNvPr id="160" name="Rectangle 35"/>
          <p:cNvSpPr/>
          <p:nvPr/>
        </p:nvSpPr>
        <p:spPr>
          <a:xfrm>
            <a:off x="4796640" y="3882960"/>
            <a:ext cx="7294320" cy="1486440"/>
          </a:xfrm>
          <a:prstGeom prst="rect">
            <a:avLst/>
          </a:prstGeom>
          <a:noFill/>
          <a:ln w="0">
            <a:noFill/>
          </a:ln>
        </p:spPr>
        <p:style>
          <a:lnRef idx="0"/>
          <a:fillRef idx="0"/>
          <a:effectRef idx="0"/>
          <a:fontRef idx="minor"/>
        </p:style>
        <p:txBody>
          <a:bodyPr lIns="90000" rIns="90000" tIns="45000" bIns="45000" anchor="t">
            <a:noAutofit/>
          </a:bodyPr>
          <a:p>
            <a:pPr>
              <a:lnSpc>
                <a:spcPct val="115000"/>
              </a:lnSpc>
            </a:pPr>
            <a:r>
              <a:rPr b="1" lang="en-IN" sz="1000" spc="-1" strike="noStrike" u="sng">
                <a:solidFill>
                  <a:srgbClr val="000000"/>
                </a:solidFill>
                <a:uFillTx/>
                <a:latin typeface="Arial"/>
                <a:ea typeface="DejaVu Sans"/>
              </a:rPr>
              <a:t>#Factor of safety against Overturning</a:t>
            </a:r>
            <a:endParaRPr b="0" lang="en-IN" sz="1000" spc="-1" strike="noStrike">
              <a:latin typeface="Arial"/>
            </a:endParaRPr>
          </a:p>
          <a:p>
            <a:pPr>
              <a:lnSpc>
                <a:spcPct val="115000"/>
              </a:lnSpc>
            </a:pPr>
            <a:endParaRPr b="0" lang="en-IN" sz="1000" spc="-1" strike="noStrike">
              <a:latin typeface="Arial"/>
            </a:endParaRPr>
          </a:p>
          <a:p>
            <a:pPr>
              <a:lnSpc>
                <a:spcPct val="115000"/>
              </a:lnSpc>
            </a:pPr>
            <a:r>
              <a:rPr b="0" lang="en-IN" sz="1000" spc="-1" strike="noStrike">
                <a:solidFill>
                  <a:srgbClr val="000000"/>
                </a:solidFill>
                <a:latin typeface="Arial"/>
                <a:ea typeface="DejaVu Sans"/>
              </a:rPr>
              <a:t>Mr = (Pv1*(L/2)+Pv2*(L/2)+V1*d)</a:t>
            </a:r>
            <a:endParaRPr b="0" lang="en-IN" sz="1000" spc="-1" strike="noStrike">
              <a:latin typeface="Arial"/>
            </a:endParaRPr>
          </a:p>
          <a:p>
            <a:pPr>
              <a:lnSpc>
                <a:spcPct val="115000"/>
              </a:lnSpc>
            </a:pPr>
            <a:r>
              <a:rPr b="0" lang="en-IN" sz="1000" spc="-1" strike="noStrike">
                <a:solidFill>
                  <a:srgbClr val="000000"/>
                </a:solidFill>
                <a:latin typeface="Arial"/>
                <a:ea typeface="DejaVu Sans"/>
              </a:rPr>
              <a:t>Mo = ((ka*Qd*0.5*H*H)+(ka*Ql*0.5*H*H)+</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(0.5*ka*Vb*H*H*H/3) +(F1*H))</a:t>
            </a:r>
            <a:endParaRPr b="0" lang="en-IN" sz="1000" spc="-1" strike="noStrike">
              <a:latin typeface="Arial"/>
            </a:endParaRPr>
          </a:p>
          <a:p>
            <a:pPr>
              <a:lnSpc>
                <a:spcPct val="115000"/>
              </a:lnSpc>
            </a:pPr>
            <a:r>
              <a:rPr b="0" lang="en-IN" sz="1000" spc="-1" strike="noStrike">
                <a:solidFill>
                  <a:srgbClr val="000000"/>
                </a:solidFill>
                <a:latin typeface="Arial"/>
                <a:ea typeface="DejaVu Sans"/>
              </a:rPr>
              <a:t>Fos2 = Mr/Mo</a:t>
            </a:r>
            <a:endParaRPr b="0" lang="en-IN" sz="1000" spc="-1" strike="noStrike">
              <a:latin typeface="Arial"/>
            </a:endParaRPr>
          </a:p>
          <a:p>
            <a:pPr>
              <a:lnSpc>
                <a:spcPct val="115000"/>
              </a:lnSpc>
            </a:pPr>
            <a:r>
              <a:rPr b="0" lang="en-IN" sz="1000" spc="-1" strike="noStrike">
                <a:solidFill>
                  <a:srgbClr val="000000"/>
                </a:solidFill>
                <a:latin typeface="Arial"/>
                <a:ea typeface="DejaVu Sans"/>
              </a:rPr>
              <a:t>print("Factor of safety against Overturning is", Fos2)</a:t>
            </a:r>
            <a:endParaRPr b="0" lang="en-IN" sz="1000" spc="-1" strike="noStrike">
              <a:latin typeface="Arial"/>
            </a:endParaRPr>
          </a:p>
          <a:p>
            <a:pPr>
              <a:lnSpc>
                <a:spcPct val="115000"/>
              </a:lnSpc>
            </a:pPr>
            <a:r>
              <a:rPr b="0" lang="en-IN" sz="1000" spc="-1" strike="noStrike">
                <a:solidFill>
                  <a:srgbClr val="000000"/>
                </a:solidFill>
                <a:latin typeface="Arial"/>
                <a:ea typeface="DejaVu Sans"/>
              </a:rPr>
              <a:t>if Fos2&gt;2:</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print("Fos&gt;2, Hence Safe against overturning")</a:t>
            </a:r>
            <a:endParaRPr b="0" lang="en-IN" sz="1000" spc="-1" strike="noStrike">
              <a:latin typeface="Arial"/>
            </a:endParaRPr>
          </a:p>
          <a:p>
            <a:pPr>
              <a:lnSpc>
                <a:spcPct val="115000"/>
              </a:lnSpc>
            </a:pPr>
            <a:r>
              <a:rPr b="0" lang="en-IN" sz="1000" spc="-1" strike="noStrike">
                <a:solidFill>
                  <a:srgbClr val="000000"/>
                </a:solidFill>
                <a:latin typeface="Arial"/>
                <a:ea typeface="DejaVu Sans"/>
              </a:rPr>
              <a:t>else :</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print("Not Safe against overturning")</a:t>
            </a:r>
            <a:endParaRPr b="0" lang="en-IN" sz="1000" spc="-1" strike="noStrike">
              <a:latin typeface="Arial"/>
            </a:endParaRPr>
          </a:p>
          <a:p>
            <a:pPr>
              <a:lnSpc>
                <a:spcPct val="115000"/>
              </a:lnSpc>
            </a:pPr>
            <a:endParaRPr b="0" lang="en-IN" sz="1000" spc="-1" strike="noStrike">
              <a:latin typeface="Arial"/>
            </a:endParaRPr>
          </a:p>
          <a:p>
            <a:pPr>
              <a:lnSpc>
                <a:spcPct val="115000"/>
              </a:lnSpc>
            </a:pPr>
            <a:endParaRPr b="0" lang="en-IN" sz="1000" spc="-1" strike="noStrike">
              <a:latin typeface="Arial"/>
            </a:endParaRPr>
          </a:p>
          <a:p>
            <a:pPr>
              <a:lnSpc>
                <a:spcPct val="115000"/>
              </a:lnSpc>
            </a:pPr>
            <a:endParaRPr b="0" lang="en-IN" sz="1000" spc="-1" strike="noStrike">
              <a:latin typeface="Arial"/>
            </a:endParaRPr>
          </a:p>
          <a:p>
            <a:pPr>
              <a:lnSpc>
                <a:spcPct val="115000"/>
              </a:lnSpc>
            </a:pPr>
            <a:endParaRPr b="0" lang="en-IN" sz="1000" spc="-1" strike="noStrike">
              <a:latin typeface="Arial"/>
            </a:endParaRPr>
          </a:p>
          <a:p>
            <a:pPr>
              <a:lnSpc>
                <a:spcPct val="115000"/>
              </a:lnSpc>
            </a:pPr>
            <a:endParaRPr b="0" lang="en-IN" sz="1000" spc="-1" strike="noStrike">
              <a:latin typeface="Arial"/>
            </a:endParaRPr>
          </a:p>
          <a:p>
            <a:pPr>
              <a:lnSpc>
                <a:spcPct val="115000"/>
              </a:lnSpc>
            </a:pPr>
            <a:endParaRPr b="0" lang="en-IN" sz="1000" spc="-1" strike="noStrike">
              <a:latin typeface="Arial"/>
            </a:endParaRPr>
          </a:p>
          <a:p>
            <a:pPr>
              <a:lnSpc>
                <a:spcPct val="115000"/>
              </a:lnSpc>
            </a:pPr>
            <a:endParaRPr b="0" lang="en-IN" sz="1000" spc="-1" strike="noStrike">
              <a:latin typeface="Arial"/>
            </a:endParaRPr>
          </a:p>
          <a:p>
            <a:pPr>
              <a:lnSpc>
                <a:spcPct val="100000"/>
              </a:lnSpc>
            </a:pPr>
            <a:r>
              <a:rPr b="0" lang="en-IN" sz="1800" spc="-1" strike="noStrike">
                <a:solidFill>
                  <a:srgbClr val="000000"/>
                </a:solidFill>
                <a:latin typeface="Times New Roman"/>
                <a:ea typeface="DejaVu Sans"/>
              </a:rPr>
              <a:t> </a:t>
            </a:r>
            <a:endParaRPr b="0" lang="en-IN" sz="1800" spc="-1" strike="noStrike">
              <a:latin typeface="Arial"/>
            </a:endParaRPr>
          </a:p>
        </p:txBody>
      </p:sp>
      <p:sp>
        <p:nvSpPr>
          <p:cNvPr id="161" name=""/>
          <p:cNvSpPr/>
          <p:nvPr/>
        </p:nvSpPr>
        <p:spPr>
          <a:xfrm>
            <a:off x="4482360" y="1189800"/>
            <a:ext cx="45360" cy="5240160"/>
          </a:xfrm>
          <a:prstGeom prst="line">
            <a:avLst/>
          </a:prstGeom>
          <a:ln w="18000">
            <a:solidFill>
              <a:srgbClr val="000000"/>
            </a:solidFill>
            <a:round/>
          </a:ln>
        </p:spPr>
        <p:style>
          <a:lnRef idx="0"/>
          <a:fillRef idx="0"/>
          <a:effectRef idx="0"/>
          <a:fontRef idx="minor"/>
        </p:style>
      </p:sp>
      <p:sp>
        <p:nvSpPr>
          <p:cNvPr id="162" name=""/>
          <p:cNvSpPr/>
          <p:nvPr/>
        </p:nvSpPr>
        <p:spPr>
          <a:xfrm>
            <a:off x="4699800" y="1325520"/>
            <a:ext cx="2783520" cy="2074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000" spc="-1" strike="noStrike" u="sng">
                <a:solidFill>
                  <a:srgbClr val="000000"/>
                </a:solidFill>
                <a:uFillTx/>
                <a:latin typeface="Arial"/>
                <a:ea typeface="DejaVu Sans"/>
              </a:rPr>
              <a:t>#Factor of safety against Sliding</a:t>
            </a:r>
            <a:endParaRPr b="0" lang="en-IN" sz="1000" spc="-1" strike="noStrike">
              <a:latin typeface="Arial"/>
            </a:endParaRPr>
          </a:p>
          <a:p>
            <a:pPr>
              <a:lnSpc>
                <a:spcPct val="100000"/>
              </a:lnSpc>
            </a:pPr>
            <a:endParaRPr b="0" lang="en-IN" sz="1000" spc="-1" strike="noStrike">
              <a:latin typeface="Arial"/>
            </a:endParaRPr>
          </a:p>
          <a:p>
            <a:pPr>
              <a:lnSpc>
                <a:spcPct val="100000"/>
              </a:lnSpc>
            </a:pPr>
            <a:r>
              <a:rPr b="0" lang="en-IN" sz="1000" spc="-1" strike="noStrike">
                <a:solidFill>
                  <a:srgbClr val="000000"/>
                </a:solidFill>
                <a:latin typeface="Arial"/>
                <a:ea typeface="DejaVu Sans"/>
              </a:rPr>
              <a:t>Pv1 = Vb*H*L</a:t>
            </a:r>
            <a:endParaRPr b="0" lang="en-IN" sz="1000" spc="-1" strike="noStrike">
              <a:latin typeface="Arial"/>
            </a:endParaRPr>
          </a:p>
          <a:p>
            <a:pPr>
              <a:lnSpc>
                <a:spcPct val="100000"/>
              </a:lnSpc>
            </a:pPr>
            <a:r>
              <a:rPr b="0" lang="en-IN" sz="1000" spc="-1" strike="noStrike">
                <a:solidFill>
                  <a:srgbClr val="000000"/>
                </a:solidFill>
                <a:latin typeface="Arial"/>
                <a:ea typeface="DejaVu Sans"/>
              </a:rPr>
              <a:t>Pv2 = Qd*L</a:t>
            </a:r>
            <a:endParaRPr b="0" lang="en-IN" sz="1000" spc="-1" strike="noStrike">
              <a:latin typeface="Arial"/>
            </a:endParaRPr>
          </a:p>
          <a:p>
            <a:pPr>
              <a:lnSpc>
                <a:spcPct val="100000"/>
              </a:lnSpc>
            </a:pPr>
            <a:r>
              <a:rPr b="0" lang="en-IN" sz="1000" spc="-1" strike="noStrike">
                <a:solidFill>
                  <a:srgbClr val="000000"/>
                </a:solidFill>
                <a:latin typeface="Arial"/>
                <a:ea typeface="DejaVu Sans"/>
              </a:rPr>
              <a:t>Pv3 = V1</a:t>
            </a:r>
            <a:endParaRPr b="0" lang="en-IN" sz="1000" spc="-1" strike="noStrike">
              <a:latin typeface="Arial"/>
            </a:endParaRPr>
          </a:p>
          <a:p>
            <a:pPr>
              <a:lnSpc>
                <a:spcPct val="100000"/>
              </a:lnSpc>
            </a:pPr>
            <a:r>
              <a:rPr b="0" lang="en-IN" sz="1000" spc="-1" strike="noStrike">
                <a:solidFill>
                  <a:srgbClr val="000000"/>
                </a:solidFill>
                <a:latin typeface="Arial"/>
                <a:ea typeface="DejaVu Sans"/>
              </a:rPr>
              <a:t>Rf1 = Pv1+Pv2+Pv3</a:t>
            </a:r>
            <a:endParaRPr b="0" lang="en-IN" sz="1000" spc="-1" strike="noStrike">
              <a:latin typeface="Arial"/>
            </a:endParaRPr>
          </a:p>
          <a:p>
            <a:pPr>
              <a:lnSpc>
                <a:spcPct val="100000"/>
              </a:lnSpc>
            </a:pPr>
            <a:r>
              <a:rPr b="0" lang="en-IN" sz="1000" spc="-1" strike="noStrike">
                <a:solidFill>
                  <a:srgbClr val="000000"/>
                </a:solidFill>
                <a:latin typeface="Arial"/>
                <a:ea typeface="DejaVu Sans"/>
              </a:rPr>
              <a:t>Rf = Pv1+Pv2+(Ql*L)+V1</a:t>
            </a:r>
            <a:endParaRPr b="0" lang="en-IN" sz="1000" spc="-1" strike="noStrike">
              <a:latin typeface="Arial"/>
            </a:endParaRPr>
          </a:p>
          <a:p>
            <a:pPr>
              <a:lnSpc>
                <a:spcPct val="100000"/>
              </a:lnSpc>
            </a:pPr>
            <a:r>
              <a:rPr b="0" lang="en-IN" sz="1000" spc="-1" strike="noStrike">
                <a:solidFill>
                  <a:srgbClr val="000000"/>
                </a:solidFill>
                <a:latin typeface="Arial"/>
                <a:ea typeface="DejaVu Sans"/>
              </a:rPr>
              <a:t>Rh = ((ka*Qd*H)+(ka*Ql*H)+(0.5*ka*Vb*H*H))</a:t>
            </a:r>
            <a:endParaRPr b="0" lang="en-IN" sz="1000" spc="-1" strike="noStrike">
              <a:latin typeface="Arial"/>
            </a:endParaRPr>
          </a:p>
          <a:p>
            <a:pPr>
              <a:lnSpc>
                <a:spcPct val="100000"/>
              </a:lnSpc>
            </a:pPr>
            <a:r>
              <a:rPr b="0" lang="en-IN" sz="1000" spc="-1" strike="noStrike">
                <a:solidFill>
                  <a:srgbClr val="000000"/>
                </a:solidFill>
                <a:latin typeface="Arial"/>
                <a:ea typeface="DejaVu Sans"/>
              </a:rPr>
              <a:t>Fos1 = (mue*(Rf1+V1))/(Rh+F1)</a:t>
            </a:r>
            <a:endParaRPr b="0" lang="en-IN" sz="1000" spc="-1" strike="noStrike">
              <a:latin typeface="Arial"/>
            </a:endParaRPr>
          </a:p>
          <a:p>
            <a:pPr>
              <a:lnSpc>
                <a:spcPct val="100000"/>
              </a:lnSpc>
            </a:pPr>
            <a:r>
              <a:rPr b="0" lang="en-IN" sz="1000" spc="-1" strike="noStrike">
                <a:solidFill>
                  <a:srgbClr val="000000"/>
                </a:solidFill>
                <a:latin typeface="Arial"/>
                <a:ea typeface="DejaVu Sans"/>
              </a:rPr>
              <a:t>print("Factor of safety against sliding is", Fos1)</a:t>
            </a:r>
            <a:endParaRPr b="0" lang="en-IN" sz="1000" spc="-1" strike="noStrike">
              <a:latin typeface="Arial"/>
            </a:endParaRPr>
          </a:p>
          <a:p>
            <a:pPr>
              <a:lnSpc>
                <a:spcPct val="100000"/>
              </a:lnSpc>
            </a:pPr>
            <a:r>
              <a:rPr b="0" lang="en-IN" sz="1000" spc="-1" strike="noStrike">
                <a:solidFill>
                  <a:srgbClr val="000000"/>
                </a:solidFill>
                <a:latin typeface="Arial"/>
                <a:ea typeface="DejaVu Sans"/>
              </a:rPr>
              <a:t>if Fos1&gt;1.5:</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print("Fos&gt;1.5, Hence Safe against sliding")</a:t>
            </a:r>
            <a:endParaRPr b="0" lang="en-IN" sz="1000" spc="-1" strike="noStrike">
              <a:latin typeface="Arial"/>
            </a:endParaRPr>
          </a:p>
          <a:p>
            <a:pPr>
              <a:lnSpc>
                <a:spcPct val="100000"/>
              </a:lnSpc>
            </a:pPr>
            <a:r>
              <a:rPr b="0" lang="en-IN" sz="1000" spc="-1" strike="noStrike">
                <a:solidFill>
                  <a:srgbClr val="000000"/>
                </a:solidFill>
                <a:latin typeface="Arial"/>
                <a:ea typeface="DejaVu Sans"/>
              </a:rPr>
              <a:t>else :</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print("Not Safe against sliding")</a:t>
            </a:r>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Rectangle 33"/>
          <p:cNvSpPr/>
          <p:nvPr/>
        </p:nvSpPr>
        <p:spPr>
          <a:xfrm>
            <a:off x="309240" y="252720"/>
            <a:ext cx="8520480" cy="6386760"/>
          </a:xfrm>
          <a:prstGeom prst="rect">
            <a:avLst/>
          </a:prstGeom>
          <a:noFill/>
          <a:ln w="25560">
            <a:solidFill>
              <a:srgbClr val="000000"/>
            </a:solidFill>
            <a:round/>
          </a:ln>
        </p:spPr>
        <p:style>
          <a:lnRef idx="0"/>
          <a:fillRef idx="0"/>
          <a:effectRef idx="0"/>
          <a:fontRef idx="minor"/>
        </p:style>
      </p:sp>
      <p:sp>
        <p:nvSpPr>
          <p:cNvPr id="164" name=""/>
          <p:cNvSpPr/>
          <p:nvPr/>
        </p:nvSpPr>
        <p:spPr>
          <a:xfrm>
            <a:off x="4483440" y="438480"/>
            <a:ext cx="44280" cy="6100560"/>
          </a:xfrm>
          <a:prstGeom prst="line">
            <a:avLst/>
          </a:prstGeom>
          <a:ln w="18000">
            <a:solidFill>
              <a:srgbClr val="000000"/>
            </a:solidFill>
            <a:round/>
          </a:ln>
        </p:spPr>
        <p:style>
          <a:lnRef idx="0"/>
          <a:fillRef idx="0"/>
          <a:effectRef idx="0"/>
          <a:fontRef idx="minor"/>
        </p:style>
      </p:sp>
      <p:sp>
        <p:nvSpPr>
          <p:cNvPr id="165" name=""/>
          <p:cNvSpPr/>
          <p:nvPr/>
        </p:nvSpPr>
        <p:spPr>
          <a:xfrm>
            <a:off x="560160" y="595800"/>
            <a:ext cx="2510640" cy="1223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000" spc="-1" strike="noStrike" u="sng">
                <a:solidFill>
                  <a:srgbClr val="000000"/>
                </a:solidFill>
                <a:uFillTx/>
                <a:latin typeface="Arial"/>
                <a:ea typeface="DejaVu Sans"/>
              </a:rPr>
              <a:t>#Bearing Pressure</a:t>
            </a:r>
            <a:endParaRPr b="0" lang="en-IN" sz="1000" spc="-1" strike="noStrike">
              <a:latin typeface="Arial"/>
            </a:endParaRPr>
          </a:p>
          <a:p>
            <a:pPr>
              <a:lnSpc>
                <a:spcPct val="100000"/>
              </a:lnSpc>
            </a:pPr>
            <a:endParaRPr b="0" lang="en-IN" sz="1000" spc="-1" strike="noStrike">
              <a:latin typeface="Arial"/>
            </a:endParaRPr>
          </a:p>
          <a:p>
            <a:pPr>
              <a:lnSpc>
                <a:spcPct val="100000"/>
              </a:lnSpc>
            </a:pPr>
            <a:r>
              <a:rPr b="0" lang="en-IN" sz="1000" spc="-1" strike="noStrike">
                <a:solidFill>
                  <a:srgbClr val="000000"/>
                </a:solidFill>
                <a:latin typeface="Arial"/>
                <a:ea typeface="DejaVu Sans"/>
              </a:rPr>
              <a:t>Qb = Rf/(L-2*e)</a:t>
            </a:r>
            <a:endParaRPr b="0" lang="en-IN" sz="1000" spc="-1" strike="noStrike">
              <a:latin typeface="Arial"/>
            </a:endParaRPr>
          </a:p>
          <a:p>
            <a:pPr>
              <a:lnSpc>
                <a:spcPct val="100000"/>
              </a:lnSpc>
            </a:pPr>
            <a:r>
              <a:rPr b="0" lang="en-IN" sz="1000" spc="-1" strike="noStrike">
                <a:solidFill>
                  <a:srgbClr val="000000"/>
                </a:solidFill>
                <a:latin typeface="Arial"/>
                <a:ea typeface="DejaVu Sans"/>
              </a:rPr>
              <a:t>print("Bearing Pressure is", Qb)</a:t>
            </a:r>
            <a:endParaRPr b="0" lang="en-IN" sz="1000" spc="-1" strike="noStrike">
              <a:latin typeface="Arial"/>
            </a:endParaRPr>
          </a:p>
          <a:p>
            <a:pPr>
              <a:lnSpc>
                <a:spcPct val="100000"/>
              </a:lnSpc>
            </a:pPr>
            <a:r>
              <a:rPr b="0" lang="en-IN" sz="1000" spc="-1" strike="noStrike">
                <a:solidFill>
                  <a:srgbClr val="000000"/>
                </a:solidFill>
                <a:latin typeface="Arial"/>
                <a:ea typeface="DejaVu Sans"/>
              </a:rPr>
              <a:t>if Qb&lt;sbc:</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print("Qb&lt;sbc, Hence Safe in Bearing")</a:t>
            </a:r>
            <a:endParaRPr b="0" lang="en-IN" sz="1000" spc="-1" strike="noStrike">
              <a:latin typeface="Arial"/>
            </a:endParaRPr>
          </a:p>
          <a:p>
            <a:pPr>
              <a:lnSpc>
                <a:spcPct val="100000"/>
              </a:lnSpc>
            </a:pPr>
            <a:r>
              <a:rPr b="0" lang="en-IN" sz="1000" spc="-1" strike="noStrike">
                <a:solidFill>
                  <a:srgbClr val="000000"/>
                </a:solidFill>
                <a:latin typeface="Arial"/>
                <a:ea typeface="DejaVu Sans"/>
              </a:rPr>
              <a:t>else :</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print("Not safe against bearing")</a:t>
            </a:r>
            <a:endParaRPr b="0" lang="en-IN" sz="1000" spc="-1" strike="noStrike">
              <a:latin typeface="Arial"/>
            </a:endParaRPr>
          </a:p>
        </p:txBody>
      </p:sp>
      <p:sp>
        <p:nvSpPr>
          <p:cNvPr id="166" name=""/>
          <p:cNvSpPr/>
          <p:nvPr/>
        </p:nvSpPr>
        <p:spPr>
          <a:xfrm>
            <a:off x="596160" y="2057400"/>
            <a:ext cx="2897640" cy="1223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000" spc="-1" strike="noStrike" u="sng">
                <a:solidFill>
                  <a:srgbClr val="000000"/>
                </a:solidFill>
                <a:uFillTx/>
                <a:latin typeface="Arial"/>
                <a:ea typeface="DejaVu Sans"/>
              </a:rPr>
              <a:t>#Limiting Eccentricity</a:t>
            </a:r>
            <a:endParaRPr b="0" lang="en-IN" sz="1000" spc="-1" strike="noStrike">
              <a:latin typeface="Arial"/>
            </a:endParaRPr>
          </a:p>
          <a:p>
            <a:pPr>
              <a:lnSpc>
                <a:spcPct val="100000"/>
              </a:lnSpc>
            </a:pPr>
            <a:endParaRPr b="0" lang="en-IN" sz="1000" spc="-1" strike="noStrike">
              <a:latin typeface="Arial"/>
            </a:endParaRPr>
          </a:p>
          <a:p>
            <a:pPr>
              <a:lnSpc>
                <a:spcPct val="100000"/>
              </a:lnSpc>
            </a:pPr>
            <a:r>
              <a:rPr b="0" lang="en-IN" sz="1000" spc="-1" strike="noStrike">
                <a:solidFill>
                  <a:srgbClr val="000000"/>
                </a:solidFill>
                <a:latin typeface="Arial"/>
                <a:ea typeface="DejaVu Sans"/>
              </a:rPr>
              <a:t>e = (L/2)-((Mr-Mo)/Rf1)</a:t>
            </a:r>
            <a:endParaRPr b="0" lang="en-IN" sz="1000" spc="-1" strike="noStrike">
              <a:latin typeface="Arial"/>
            </a:endParaRPr>
          </a:p>
          <a:p>
            <a:pPr>
              <a:lnSpc>
                <a:spcPct val="100000"/>
              </a:lnSpc>
            </a:pPr>
            <a:r>
              <a:rPr b="0" lang="en-IN" sz="1000" spc="-1" strike="noStrike">
                <a:solidFill>
                  <a:srgbClr val="000000"/>
                </a:solidFill>
                <a:latin typeface="Arial"/>
                <a:ea typeface="DejaVu Sans"/>
              </a:rPr>
              <a:t>print("Eccentricity is", e)</a:t>
            </a:r>
            <a:endParaRPr b="0" lang="en-IN" sz="1000" spc="-1" strike="noStrike">
              <a:latin typeface="Arial"/>
            </a:endParaRPr>
          </a:p>
          <a:p>
            <a:pPr>
              <a:lnSpc>
                <a:spcPct val="100000"/>
              </a:lnSpc>
            </a:pPr>
            <a:r>
              <a:rPr b="0" lang="en-IN" sz="1000" spc="-1" strike="noStrike">
                <a:solidFill>
                  <a:srgbClr val="000000"/>
                </a:solidFill>
                <a:latin typeface="Arial"/>
                <a:ea typeface="DejaVu Sans"/>
              </a:rPr>
              <a:t>if e&lt;=(L/6):</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print("e&lt;L/6, Hence Safe against eccentricity")</a:t>
            </a:r>
            <a:endParaRPr b="0" lang="en-IN" sz="1000" spc="-1" strike="noStrike">
              <a:latin typeface="Arial"/>
            </a:endParaRPr>
          </a:p>
          <a:p>
            <a:pPr>
              <a:lnSpc>
                <a:spcPct val="100000"/>
              </a:lnSpc>
            </a:pPr>
            <a:r>
              <a:rPr b="0" lang="en-IN" sz="1000" spc="-1" strike="noStrike">
                <a:solidFill>
                  <a:srgbClr val="000000"/>
                </a:solidFill>
                <a:latin typeface="Arial"/>
                <a:ea typeface="DejaVu Sans"/>
              </a:rPr>
              <a:t>else :</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print("Not safe against eccentricity")</a:t>
            </a:r>
            <a:endParaRPr b="0" lang="en-IN" sz="1000" spc="-1" strike="noStrike">
              <a:latin typeface="Arial"/>
            </a:endParaRPr>
          </a:p>
        </p:txBody>
      </p:sp>
      <p:sp>
        <p:nvSpPr>
          <p:cNvPr id="167" name="Rectangle 37"/>
          <p:cNvSpPr/>
          <p:nvPr/>
        </p:nvSpPr>
        <p:spPr>
          <a:xfrm>
            <a:off x="575640" y="3433320"/>
            <a:ext cx="3950280" cy="1486440"/>
          </a:xfrm>
          <a:prstGeom prst="rect">
            <a:avLst/>
          </a:prstGeom>
          <a:noFill/>
          <a:ln w="0">
            <a:noFill/>
          </a:ln>
        </p:spPr>
        <p:style>
          <a:lnRef idx="0"/>
          <a:fillRef idx="0"/>
          <a:effectRef idx="0"/>
          <a:fontRef idx="minor"/>
        </p:style>
        <p:txBody>
          <a:bodyPr lIns="90000" rIns="90000" tIns="45000" bIns="45000" anchor="t">
            <a:noAutofit/>
          </a:bodyPr>
          <a:p>
            <a:pPr>
              <a:lnSpc>
                <a:spcPct val="115000"/>
              </a:lnSpc>
            </a:pPr>
            <a:r>
              <a:rPr b="1" lang="en-IN" sz="1000" spc="-1" strike="noStrike" u="sng">
                <a:solidFill>
                  <a:srgbClr val="000000"/>
                </a:solidFill>
                <a:uFillTx/>
                <a:latin typeface="Arial"/>
                <a:ea typeface="DejaVu Sans"/>
              </a:rPr>
              <a:t>#Internal Stability checks</a:t>
            </a:r>
            <a:endParaRPr b="0" lang="en-IN" sz="1000" spc="-1" strike="noStrike">
              <a:latin typeface="Arial"/>
            </a:endParaRPr>
          </a:p>
          <a:p>
            <a:pPr>
              <a:lnSpc>
                <a:spcPct val="115000"/>
              </a:lnSpc>
            </a:pPr>
            <a:r>
              <a:rPr b="0" lang="en-IN" sz="1000" spc="-1" strike="noStrike">
                <a:solidFill>
                  <a:srgbClr val="000000"/>
                </a:solidFill>
                <a:latin typeface="Arial"/>
                <a:ea typeface="DejaVu Sans"/>
              </a:rPr>
              <a:t>if Fos1&gt;1.5 and Fos2&gt;2 and  e&lt;=(L/6) and  Qb&lt;sbc:</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print("INTERNAL STABILITY CHECKS")</a:t>
            </a:r>
            <a:endParaRPr b="0" lang="en-IN" sz="1000" spc="-1" strike="noStrike">
              <a:latin typeface="Arial"/>
            </a:endParaRPr>
          </a:p>
          <a:p>
            <a:pPr>
              <a:lnSpc>
                <a:spcPct val="115000"/>
              </a:lnSpc>
            </a:pPr>
            <a:endParaRPr b="0" lang="en-IN" sz="1000" spc="-1" strike="noStrike">
              <a:latin typeface="Arial"/>
            </a:endParaRPr>
          </a:p>
          <a:p>
            <a:pPr>
              <a:lnSpc>
                <a:spcPct val="115000"/>
              </a:lnSpc>
            </a:pPr>
            <a:r>
              <a:rPr b="1" lang="en-IN" sz="1000" spc="-1" strike="noStrike" u="sng">
                <a:solidFill>
                  <a:srgbClr val="000000"/>
                </a:solidFill>
                <a:uFillTx/>
                <a:latin typeface="Arial"/>
                <a:ea typeface="DejaVu Sans"/>
              </a:rPr>
              <a:t>#Factor of Safety against Rupture</a:t>
            </a:r>
            <a:endParaRPr b="0" lang="en-IN" sz="1000" spc="-1" strike="noStrike">
              <a:latin typeface="Arial"/>
            </a:endParaRPr>
          </a:p>
          <a:p>
            <a:pPr>
              <a:lnSpc>
                <a:spcPct val="115000"/>
              </a:lnSpc>
            </a:pP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print("%-9s %-9s %-4s %-4s %-9s %-9s %-7s %-7s %-7s" %                   ("Height(h)","Spacing(Sv)","𝜎H","V1/b","Stress(V)","</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Stress(H)","Tension(T)","Strength(Td)","FOS"))</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h = 0.25</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while h &lt;= H-0.25 :</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if h == 0.25 :</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Sv = 0.625</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elif H-h &lt;= 0.75 :</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Sv = (0.75/2)+(H-h)</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else :</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Sv = 0.75</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endParaRPr b="0" lang="en-IN" sz="1000" spc="-1" strike="noStrike">
              <a:latin typeface="Arial"/>
            </a:endParaRPr>
          </a:p>
          <a:p>
            <a:pPr>
              <a:lnSpc>
                <a:spcPct val="150000"/>
              </a:lnSpc>
            </a:pPr>
            <a:endParaRPr b="0" lang="en-IN" sz="1000" spc="-1" strike="noStrike">
              <a:latin typeface="Arial"/>
            </a:endParaRPr>
          </a:p>
          <a:p>
            <a:pPr>
              <a:lnSpc>
                <a:spcPct val="100000"/>
              </a:lnSpc>
            </a:pPr>
            <a:endParaRPr b="0" lang="en-IN" sz="1000" spc="-1" strike="noStrike">
              <a:latin typeface="Arial"/>
            </a:endParaRPr>
          </a:p>
          <a:p>
            <a:pPr>
              <a:lnSpc>
                <a:spcPct val="100000"/>
              </a:lnSpc>
            </a:pPr>
            <a:r>
              <a:rPr b="0" lang="en-IN" sz="1800" spc="-1" strike="noStrike">
                <a:solidFill>
                  <a:srgbClr val="000000"/>
                </a:solidFill>
                <a:latin typeface="Times New Roman"/>
                <a:ea typeface="DejaVu Sans"/>
              </a:rPr>
              <a:t> </a:t>
            </a:r>
            <a:endParaRPr b="0" lang="en-IN" sz="1800" spc="-1" strike="noStrike">
              <a:latin typeface="Arial"/>
            </a:endParaRPr>
          </a:p>
        </p:txBody>
      </p:sp>
      <p:sp>
        <p:nvSpPr>
          <p:cNvPr id="168" name=""/>
          <p:cNvSpPr/>
          <p:nvPr/>
        </p:nvSpPr>
        <p:spPr>
          <a:xfrm>
            <a:off x="4654080" y="648720"/>
            <a:ext cx="4007880" cy="6329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b1 = b+(4*h)</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if b1 &lt; L :</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b1 = b1</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else :</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b1 = L</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if h &lt; L1 :</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Hl = Hmax*(L1-h)/L1</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else :</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Hl = 0</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V = (Vb*h)+Qd+Ql+(V1/b1)</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H1 = (ka*V)+Hl</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T = H1*Sv</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Td = 20</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Fos3 = Td/T</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if Fos3&gt;1.5 :</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Td = 20</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else :</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Td = Td+20</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Fos3 = Td/T</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if Fos3&lt;1.5 :</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Td = Td+20</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Fos3 = Td/T</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if Fos3&lt;1.5 :</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Td = Td+20</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Fos3 = Td/T</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if Fos3&lt;1.5 :</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Td = Td+20</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Fos3 = Td/T</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if Fos3&lt;1.5 :</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Td = Td+20</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Fos3 = Td/T</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if Fos3&lt;1.5 :</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Td = Td+20</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Fos3 = Td/T</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print("%-10s %-10s %-6s %-6s %-8s %-8s %-12s %-8s %-10s"                  %('%.2f'%h,'%.3f'%Sv,'%.1f'%Hl,'%.2f'%(V1/b1),</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'%.2f'%V,'%.2f'%H1, '%.2f'%T,'%.f'%Td,'%.2f'%Fos3))</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h = h+0.75</a:t>
            </a:r>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Rectangle 36"/>
          <p:cNvSpPr/>
          <p:nvPr/>
        </p:nvSpPr>
        <p:spPr>
          <a:xfrm>
            <a:off x="309240" y="252720"/>
            <a:ext cx="8520480" cy="6386760"/>
          </a:xfrm>
          <a:prstGeom prst="rect">
            <a:avLst/>
          </a:prstGeom>
          <a:noFill/>
          <a:ln w="25560">
            <a:solidFill>
              <a:srgbClr val="000000"/>
            </a:solidFill>
            <a:round/>
          </a:ln>
        </p:spPr>
        <p:style>
          <a:lnRef idx="0"/>
          <a:fillRef idx="0"/>
          <a:effectRef idx="0"/>
          <a:fontRef idx="minor"/>
        </p:style>
      </p:sp>
      <p:sp>
        <p:nvSpPr>
          <p:cNvPr id="170" name="Rectangle 63"/>
          <p:cNvSpPr/>
          <p:nvPr/>
        </p:nvSpPr>
        <p:spPr>
          <a:xfrm>
            <a:off x="475920" y="668880"/>
            <a:ext cx="4018680" cy="1486440"/>
          </a:xfrm>
          <a:prstGeom prst="rect">
            <a:avLst/>
          </a:prstGeom>
          <a:noFill/>
          <a:ln w="0">
            <a:noFill/>
          </a:ln>
        </p:spPr>
        <p:style>
          <a:lnRef idx="0"/>
          <a:fillRef idx="0"/>
          <a:effectRef idx="0"/>
          <a:fontRef idx="minor"/>
        </p:style>
        <p:txBody>
          <a:bodyPr lIns="90000" rIns="90000" tIns="45000" bIns="45000" anchor="t">
            <a:noAutofit/>
          </a:bodyPr>
          <a:p>
            <a:pPr>
              <a:lnSpc>
                <a:spcPct val="115000"/>
              </a:lnSpc>
            </a:pPr>
            <a:r>
              <a:rPr b="1" lang="en-IN" sz="1000" spc="-1" strike="noStrike" u="sng">
                <a:solidFill>
                  <a:srgbClr val="000000"/>
                </a:solidFill>
                <a:uFillTx/>
                <a:latin typeface="Arial"/>
                <a:ea typeface="DejaVu Sans"/>
              </a:rPr>
              <a:t>#Factor of Safety against Pull-out Resistance</a:t>
            </a:r>
            <a:endParaRPr b="0" lang="en-IN" sz="1000" spc="-1" strike="noStrike">
              <a:latin typeface="Arial"/>
            </a:endParaRPr>
          </a:p>
          <a:p>
            <a:pPr>
              <a:lnSpc>
                <a:spcPct val="115000"/>
              </a:lnSpc>
            </a:pP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print("FACTOR OF SAFETY AGAINST PULLOUT RESISTANCE")</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print("%-8s %-10s %-8s %-6s %-20s %-20s %-20s" %("hi","Laj",               "Lej","hj","Vertical stress(Vj)","Pullout(P)","FOS"))</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hi = H-0.25</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hj = 0.25</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h = 0.25 </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while hi&gt;=0.25 and h &lt;= H-0.25 :</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Laj = math.tan(math.radians(teta))*hi</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Lej = L-Laj</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Vj = (hj*Vb)+Qd</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if h == 0.25 :</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Sv = 0.625</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elif H-h &lt;= 0.75 :</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Sv = (0.75/2)+(H-h)</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else :</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Sv = 0.75</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V = (Vb*h)+Qd+Ql</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b1 = b+(4*h)</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if b1 &lt; L :</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b1 = b1</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else :</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b1 = L</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if h &lt; L1 :</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Hl = Hmax*(L1-h)/L1</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else :</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Hl = 0</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V = (Vb*h)+Qd+Ql+(V1/b1)</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H1 = (ka*V)+Hl</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T = H1*Sv</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P = 2*Lej*Cfg*Vj*Ci*alpa*math.tan(math.radians(pi))</a:t>
            </a:r>
            <a:endParaRPr b="0" lang="en-IN" sz="1000" spc="-1" strike="noStrike">
              <a:latin typeface="Arial"/>
            </a:endParaRPr>
          </a:p>
          <a:p>
            <a:pPr>
              <a:lnSpc>
                <a:spcPct val="115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Fos4 = P/T</a:t>
            </a:r>
            <a:endParaRPr b="0" lang="en-IN" sz="1000" spc="-1" strike="noStrike">
              <a:latin typeface="Arial"/>
            </a:endParaRPr>
          </a:p>
          <a:p>
            <a:pPr>
              <a:lnSpc>
                <a:spcPct val="115000"/>
              </a:lnSpc>
            </a:pPr>
            <a:endParaRPr b="0" lang="en-IN" sz="1000" spc="-1" strike="noStrike">
              <a:latin typeface="Arial"/>
            </a:endParaRPr>
          </a:p>
          <a:p>
            <a:pPr>
              <a:lnSpc>
                <a:spcPct val="115000"/>
              </a:lnSpc>
            </a:pPr>
            <a:endParaRPr b="0" lang="en-IN" sz="1000" spc="-1" strike="noStrike">
              <a:latin typeface="Arial"/>
            </a:endParaRPr>
          </a:p>
          <a:p>
            <a:pPr>
              <a:lnSpc>
                <a:spcPct val="100000"/>
              </a:lnSpc>
            </a:pPr>
            <a:r>
              <a:rPr b="0" lang="en-IN" sz="1800" spc="-1" strike="noStrike">
                <a:solidFill>
                  <a:srgbClr val="000000"/>
                </a:solidFill>
                <a:latin typeface="Times New Roman"/>
                <a:ea typeface="DejaVu Sans"/>
              </a:rPr>
              <a:t> </a:t>
            </a:r>
            <a:endParaRPr b="0" lang="en-IN" sz="1800" spc="-1" strike="noStrike">
              <a:latin typeface="Arial"/>
            </a:endParaRPr>
          </a:p>
        </p:txBody>
      </p:sp>
      <p:sp>
        <p:nvSpPr>
          <p:cNvPr id="171" name=""/>
          <p:cNvSpPr/>
          <p:nvPr/>
        </p:nvSpPr>
        <p:spPr>
          <a:xfrm>
            <a:off x="4556520" y="658440"/>
            <a:ext cx="44280" cy="5646240"/>
          </a:xfrm>
          <a:prstGeom prst="line">
            <a:avLst/>
          </a:prstGeom>
          <a:ln w="18000">
            <a:solidFill>
              <a:srgbClr val="000000"/>
            </a:solidFill>
            <a:round/>
          </a:ln>
        </p:spPr>
        <p:style>
          <a:lnRef idx="0"/>
          <a:fillRef idx="0"/>
          <a:effectRef idx="0"/>
          <a:fontRef idx="minor"/>
        </p:style>
      </p:sp>
      <p:sp>
        <p:nvSpPr>
          <p:cNvPr id="172" name=""/>
          <p:cNvSpPr/>
          <p:nvPr/>
        </p:nvSpPr>
        <p:spPr>
          <a:xfrm>
            <a:off x="4782960" y="850320"/>
            <a:ext cx="3868560" cy="2783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print("%-8s %-10s %-8s %-13s %-15s %-16s %-20s" </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('%.3f'%hi,'%.3f'%Laj,'%.3f'%Lej,'%.2f'%hj,</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'%.2f'%Vj,'%.2f'%P,'%.2f'%Fos4))</a:t>
            </a:r>
            <a:endParaRPr b="0" lang="en-IN" sz="1000" spc="-1" strike="noStrike">
              <a:latin typeface="Arial"/>
            </a:endParaRPr>
          </a:p>
          <a:p>
            <a:pPr>
              <a:lnSpc>
                <a:spcPct val="100000"/>
              </a:lnSpc>
            </a:pP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hi = hi-0.75</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hj = hj+0.75</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h = h+0.75</a:t>
            </a:r>
            <a:endParaRPr b="0" lang="en-IN" sz="1000" spc="-1" strike="noStrike">
              <a:latin typeface="Arial"/>
            </a:endParaRPr>
          </a:p>
          <a:p>
            <a:pPr>
              <a:lnSpc>
                <a:spcPct val="100000"/>
              </a:lnSpc>
            </a:pP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print("Hence safe against Rupture &amp; Pullout Resistance")</a:t>
            </a:r>
            <a:endParaRPr b="0" lang="en-IN" sz="1000" spc="-1" strike="noStrike">
              <a:latin typeface="Arial"/>
            </a:endParaRPr>
          </a:p>
          <a:p>
            <a:pPr>
              <a:lnSpc>
                <a:spcPct val="100000"/>
              </a:lnSpc>
            </a:pP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print("Provide length of reinforcement:", L,"m")</a:t>
            </a:r>
            <a:endParaRPr b="0" lang="en-IN" sz="1000" spc="-1" strike="noStrike">
              <a:latin typeface="Arial"/>
            </a:endParaRPr>
          </a:p>
          <a:p>
            <a:pPr>
              <a:lnSpc>
                <a:spcPct val="100000"/>
              </a:lnSpc>
            </a:pP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print("Provide spacing of reinforcement: 0.625m at top                             layer",",",Sv,"m at bottom layer and 0.75m at remaining                  layers with appropriate grade of reinforcement </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as shown above")</a:t>
            </a:r>
            <a:endParaRPr b="0" lang="en-IN" sz="1000" spc="-1" strike="noStrike">
              <a:latin typeface="Arial"/>
            </a:endParaRPr>
          </a:p>
          <a:p>
            <a:pPr>
              <a:lnSpc>
                <a:spcPct val="100000"/>
              </a:lnSpc>
            </a:pPr>
            <a:endParaRPr b="0" lang="en-IN" sz="1000" spc="-1" strike="noStrike">
              <a:latin typeface="Arial"/>
            </a:endParaRPr>
          </a:p>
          <a:p>
            <a:pPr>
              <a:lnSpc>
                <a:spcPct val="100000"/>
              </a:lnSpc>
            </a:pPr>
            <a:r>
              <a:rPr b="0" lang="en-IN" sz="1000" spc="-1" strike="noStrike">
                <a:solidFill>
                  <a:srgbClr val="000000"/>
                </a:solidFill>
                <a:latin typeface="Arial"/>
                <a:ea typeface="DejaVu Sans"/>
              </a:rPr>
              <a:t>else :</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print("Hence not safe, increase length of reinforcement")</a:t>
            </a:r>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Rectangle 41"/>
          <p:cNvSpPr/>
          <p:nvPr/>
        </p:nvSpPr>
        <p:spPr>
          <a:xfrm>
            <a:off x="309240" y="252720"/>
            <a:ext cx="8520480" cy="6386760"/>
          </a:xfrm>
          <a:prstGeom prst="rect">
            <a:avLst/>
          </a:prstGeom>
          <a:noFill/>
          <a:ln w="25560">
            <a:solidFill>
              <a:srgbClr val="000000"/>
            </a:solidFill>
            <a:round/>
          </a:ln>
        </p:spPr>
        <p:style>
          <a:lnRef idx="0"/>
          <a:fillRef idx="0"/>
          <a:effectRef idx="0"/>
          <a:fontRef idx="minor"/>
        </p:style>
      </p:sp>
      <p:sp>
        <p:nvSpPr>
          <p:cNvPr id="174" name="Rectangle 46"/>
          <p:cNvSpPr/>
          <p:nvPr/>
        </p:nvSpPr>
        <p:spPr>
          <a:xfrm>
            <a:off x="540000" y="540000"/>
            <a:ext cx="3406320" cy="5263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1" lang="en-IN" sz="2800" spc="-1" strike="noStrike">
                <a:solidFill>
                  <a:srgbClr val="ff0000"/>
                </a:solidFill>
                <a:latin typeface="Times New Roman"/>
                <a:ea typeface="DejaVu Sans"/>
              </a:rPr>
              <a:t> </a:t>
            </a:r>
            <a:r>
              <a:rPr b="1" lang="en-IN" sz="2200" spc="-1" strike="noStrike" u="sng">
                <a:solidFill>
                  <a:srgbClr val="ff0000"/>
                </a:solidFill>
                <a:uFillTx/>
                <a:latin typeface="Times New Roman"/>
                <a:ea typeface="DejaVu Sans"/>
              </a:rPr>
              <a:t>CONCLUSION</a:t>
            </a:r>
            <a:endParaRPr b="0" lang="en-IN" sz="2200" spc="-1" strike="noStrike">
              <a:latin typeface="Arial"/>
            </a:endParaRPr>
          </a:p>
        </p:txBody>
      </p:sp>
      <p:sp>
        <p:nvSpPr>
          <p:cNvPr id="175" name="Rectangle 47"/>
          <p:cNvSpPr/>
          <p:nvPr/>
        </p:nvSpPr>
        <p:spPr>
          <a:xfrm>
            <a:off x="1980000" y="2340000"/>
            <a:ext cx="5386680" cy="333000"/>
          </a:xfrm>
          <a:prstGeom prst="rect">
            <a:avLst/>
          </a:prstGeom>
          <a:noFill/>
          <a:ln w="0">
            <a:noFill/>
          </a:ln>
        </p:spPr>
        <p:style>
          <a:lnRef idx="0"/>
          <a:fillRef idx="0"/>
          <a:effectRef idx="0"/>
          <a:fontRef idx="minor"/>
        </p:style>
      </p:sp>
      <p:sp>
        <p:nvSpPr>
          <p:cNvPr id="176" name="Rectangle 49"/>
          <p:cNvSpPr/>
          <p:nvPr/>
        </p:nvSpPr>
        <p:spPr>
          <a:xfrm>
            <a:off x="696960" y="1260000"/>
            <a:ext cx="7312680" cy="1486440"/>
          </a:xfrm>
          <a:prstGeom prst="rect">
            <a:avLst/>
          </a:prstGeom>
          <a:noFill/>
          <a:ln w="0">
            <a:noFill/>
          </a:ln>
        </p:spPr>
        <p:style>
          <a:lnRef idx="0"/>
          <a:fillRef idx="0"/>
          <a:effectRef idx="0"/>
          <a:fontRef idx="minor"/>
        </p:style>
        <p:txBody>
          <a:bodyPr lIns="90000" rIns="90000" tIns="45000" bIns="45000" anchor="t">
            <a:noAutofit/>
          </a:bodyPr>
          <a:p>
            <a:pPr marL="216000" indent="-216000" algn="just">
              <a:lnSpc>
                <a:spcPct val="150000"/>
              </a:lnSpc>
              <a:buClr>
                <a:srgbClr val="000000"/>
              </a:buClr>
              <a:buSzPct val="45000"/>
              <a:buFont typeface="Wingdings" charset="2"/>
              <a:buChar char=""/>
            </a:pPr>
            <a:r>
              <a:rPr b="0" lang="en-IN" sz="1600" spc="-1" strike="noStrike">
                <a:solidFill>
                  <a:srgbClr val="000000"/>
                </a:solidFill>
                <a:latin typeface="Times New Roman"/>
                <a:ea typeface="DejaVu Sans"/>
              </a:rPr>
              <a:t>In conclusion, our project successfully addressed the design of a reinforced earth retaining wall using Python code.</a:t>
            </a:r>
            <a:endParaRPr b="0" lang="en-IN" sz="1600" spc="-1" strike="noStrike">
              <a:latin typeface="Arial"/>
            </a:endParaRPr>
          </a:p>
          <a:p>
            <a:pPr marL="216000" indent="-216000" algn="just">
              <a:lnSpc>
                <a:spcPct val="150000"/>
              </a:lnSpc>
              <a:buClr>
                <a:srgbClr val="000000"/>
              </a:buClr>
              <a:buSzPct val="45000"/>
              <a:buFont typeface="Wingdings" charset="2"/>
              <a:buChar char=""/>
            </a:pPr>
            <a:r>
              <a:rPr b="0" lang="en-IN" sz="1600" spc="-1" strike="noStrike">
                <a:solidFill>
                  <a:srgbClr val="000000"/>
                </a:solidFill>
                <a:latin typeface="Times New Roman"/>
                <a:ea typeface="DejaVu Sans"/>
              </a:rPr>
              <a:t>The code will take input parameters such as soil properties, wall geometry, loads such as dead load, live load, horizontal &amp; vertical line loads acting on the retaining wall, and will output the reinforcement requirements ensuring factor of safety against rupture and pullout resistance.</a:t>
            </a:r>
            <a:endParaRPr b="0" lang="en-IN" sz="1600" spc="-1" strike="noStrike">
              <a:latin typeface="Arial"/>
            </a:endParaRPr>
          </a:p>
          <a:p>
            <a:pPr marL="216000" indent="-216000" algn="just">
              <a:lnSpc>
                <a:spcPct val="150000"/>
              </a:lnSpc>
              <a:buClr>
                <a:srgbClr val="000000"/>
              </a:buClr>
              <a:buSzPct val="45000"/>
              <a:buFont typeface="Wingdings" charset="2"/>
              <a:buChar char=""/>
            </a:pPr>
            <a:r>
              <a:rPr b="0" lang="en-IN" sz="1600" spc="-1" strike="noStrike">
                <a:solidFill>
                  <a:srgbClr val="000000"/>
                </a:solidFill>
                <a:latin typeface="Times New Roman"/>
                <a:ea typeface="DejaVu Sans"/>
              </a:rPr>
              <a:t>This code can be adopted for dry cohesionless horizontal backfill for any height of retaining wall as per BS 8006-1:2010 (code of practice for strengthened /reinforced soil and other fills) for given below loading conditions,</a:t>
            </a:r>
            <a:endParaRPr b="0" lang="en-IN" sz="1600" spc="-1" strike="noStrike">
              <a:latin typeface="Arial"/>
            </a:endParaRPr>
          </a:p>
          <a:p>
            <a:pPr lvl="3" marL="864000" indent="-216000">
              <a:lnSpc>
                <a:spcPct val="150000"/>
              </a:lnSpc>
              <a:buClr>
                <a:srgbClr val="000000"/>
              </a:buClr>
              <a:buSzPct val="45000"/>
              <a:buFont typeface="Wingdings" charset="2"/>
              <a:buChar char=""/>
            </a:pPr>
            <a:r>
              <a:rPr b="0" lang="en-IN" sz="1600" spc="-1" strike="noStrike">
                <a:solidFill>
                  <a:srgbClr val="000000"/>
                </a:solidFill>
                <a:latin typeface="Times New Roman"/>
                <a:ea typeface="DejaVu Sans"/>
              </a:rPr>
              <a:t>Dead load+Live load condition.</a:t>
            </a:r>
            <a:endParaRPr b="0" lang="en-IN" sz="1600" spc="-1" strike="noStrike">
              <a:latin typeface="Arial"/>
            </a:endParaRPr>
          </a:p>
          <a:p>
            <a:pPr lvl="3" marL="864000" indent="-216000">
              <a:lnSpc>
                <a:spcPct val="150000"/>
              </a:lnSpc>
              <a:buClr>
                <a:srgbClr val="000000"/>
              </a:buClr>
              <a:buSzPct val="45000"/>
              <a:buFont typeface="Wingdings" charset="2"/>
              <a:buChar char=""/>
            </a:pPr>
            <a:r>
              <a:rPr b="0" lang="en-IN" sz="1600" spc="-1" strike="noStrike">
                <a:solidFill>
                  <a:srgbClr val="000000"/>
                </a:solidFill>
                <a:latin typeface="Times New Roman"/>
                <a:ea typeface="DejaVu Sans"/>
              </a:rPr>
              <a:t>Dead load+Live load+Horizontal &amp; Vertical line load condition. </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Rectangle 6"/>
          <p:cNvSpPr/>
          <p:nvPr/>
        </p:nvSpPr>
        <p:spPr>
          <a:xfrm>
            <a:off x="309240" y="252720"/>
            <a:ext cx="8520480" cy="6386760"/>
          </a:xfrm>
          <a:prstGeom prst="rect">
            <a:avLst/>
          </a:prstGeom>
          <a:noFill/>
          <a:ln w="25560">
            <a:solidFill>
              <a:srgbClr val="000000"/>
            </a:solidFill>
            <a:round/>
          </a:ln>
        </p:spPr>
        <p:style>
          <a:lnRef idx="0"/>
          <a:fillRef idx="0"/>
          <a:effectRef idx="0"/>
          <a:fontRef idx="minor"/>
        </p:style>
      </p:sp>
      <p:sp>
        <p:nvSpPr>
          <p:cNvPr id="178" name="Rectangle 11"/>
          <p:cNvSpPr/>
          <p:nvPr/>
        </p:nvSpPr>
        <p:spPr>
          <a:xfrm>
            <a:off x="540000" y="540000"/>
            <a:ext cx="3406320" cy="5263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1" lang="en-IN" sz="2800" spc="-1" strike="noStrike">
                <a:solidFill>
                  <a:srgbClr val="ff0000"/>
                </a:solidFill>
                <a:latin typeface="Times New Roman"/>
                <a:ea typeface="DejaVu Sans"/>
              </a:rPr>
              <a:t> </a:t>
            </a:r>
            <a:r>
              <a:rPr b="1" lang="en-IN" sz="2200" spc="-1" strike="noStrike" u="sng">
                <a:solidFill>
                  <a:srgbClr val="ff0000"/>
                </a:solidFill>
                <a:uFillTx/>
                <a:latin typeface="Times New Roman"/>
                <a:ea typeface="DejaVu Sans"/>
              </a:rPr>
              <a:t>REFERENCES</a:t>
            </a:r>
            <a:endParaRPr b="0" lang="en-IN" sz="2200" spc="-1" strike="noStrike">
              <a:latin typeface="Arial"/>
            </a:endParaRPr>
          </a:p>
        </p:txBody>
      </p:sp>
      <p:sp>
        <p:nvSpPr>
          <p:cNvPr id="179" name="Rectangle 17"/>
          <p:cNvSpPr/>
          <p:nvPr/>
        </p:nvSpPr>
        <p:spPr>
          <a:xfrm>
            <a:off x="1980000" y="2340000"/>
            <a:ext cx="5386680" cy="333000"/>
          </a:xfrm>
          <a:prstGeom prst="rect">
            <a:avLst/>
          </a:prstGeom>
          <a:noFill/>
          <a:ln w="0">
            <a:noFill/>
          </a:ln>
        </p:spPr>
        <p:style>
          <a:lnRef idx="0"/>
          <a:fillRef idx="0"/>
          <a:effectRef idx="0"/>
          <a:fontRef idx="minor"/>
        </p:style>
      </p:sp>
      <p:sp>
        <p:nvSpPr>
          <p:cNvPr id="180" name="Rectangle 18"/>
          <p:cNvSpPr/>
          <p:nvPr/>
        </p:nvSpPr>
        <p:spPr>
          <a:xfrm>
            <a:off x="696960" y="1260000"/>
            <a:ext cx="7312680" cy="1486440"/>
          </a:xfrm>
          <a:prstGeom prst="rect">
            <a:avLst/>
          </a:prstGeom>
          <a:noFill/>
          <a:ln w="0">
            <a:noFill/>
          </a:ln>
        </p:spPr>
        <p:style>
          <a:lnRef idx="0"/>
          <a:fillRef idx="0"/>
          <a:effectRef idx="0"/>
          <a:fontRef idx="minor"/>
        </p:style>
        <p:txBody>
          <a:bodyPr lIns="90000" rIns="90000" tIns="45000" bIns="45000" anchor="t">
            <a:noAutofit/>
          </a:bodyPr>
          <a:p>
            <a:pPr marL="216000" indent="-216000" algn="just">
              <a:lnSpc>
                <a:spcPct val="115000"/>
              </a:lnSpc>
              <a:buClr>
                <a:srgbClr val="000000"/>
              </a:buClr>
              <a:buSzPct val="45000"/>
              <a:buFont typeface="Wingdings" charset="2"/>
              <a:buChar char=""/>
            </a:pPr>
            <a:r>
              <a:rPr b="0" lang="en-IN" sz="1500" spc="-1" strike="noStrike">
                <a:solidFill>
                  <a:srgbClr val="000000"/>
                </a:solidFill>
                <a:latin typeface="Times New Roman"/>
                <a:ea typeface="DejaVu Sans"/>
              </a:rPr>
              <a:t>The design procedures are lain on BS 8006-1:2010 </a:t>
            </a:r>
            <a:endParaRPr b="0" lang="en-IN" sz="1500" spc="-1" strike="noStrike">
              <a:latin typeface="Arial"/>
            </a:endParaRPr>
          </a:p>
          <a:p>
            <a:pPr marL="216000" indent="-216000" algn="just">
              <a:lnSpc>
                <a:spcPct val="115000"/>
              </a:lnSpc>
              <a:buClr>
                <a:srgbClr val="000000"/>
              </a:buClr>
              <a:buSzPct val="45000"/>
              <a:buFont typeface="Wingdings" charset="2"/>
              <a:buChar char=""/>
            </a:pPr>
            <a:r>
              <a:rPr b="0" lang="en-IN" sz="1500" spc="-1" strike="noStrike">
                <a:solidFill>
                  <a:srgbClr val="000000"/>
                </a:solidFill>
                <a:latin typeface="Times New Roman"/>
                <a:ea typeface="DejaVu Sans"/>
              </a:rPr>
              <a:t>(code of practice for strengthened/reinforced soil and other fills).</a:t>
            </a:r>
            <a:endParaRPr b="0" lang="en-IN" sz="1500" spc="-1" strike="noStrike">
              <a:latin typeface="Arial"/>
            </a:endParaRPr>
          </a:p>
          <a:p>
            <a:pPr marL="216000" indent="-216000" algn="just">
              <a:lnSpc>
                <a:spcPct val="115000"/>
              </a:lnSpc>
              <a:buClr>
                <a:srgbClr val="000000"/>
              </a:buClr>
              <a:buSzPct val="45000"/>
              <a:buFont typeface="Wingdings" charset="2"/>
              <a:buChar char=""/>
            </a:pPr>
            <a:r>
              <a:rPr b="0" lang="en-IN" sz="1500" spc="-1" strike="noStrike">
                <a:solidFill>
                  <a:srgbClr val="000000"/>
                </a:solidFill>
                <a:latin typeface="Times New Roman"/>
                <a:ea typeface="DejaVu Sans"/>
              </a:rPr>
              <a:t>J.T. Laba and J.B. Kennedy (1986) ‘Reinforced earth retaining wall analysis and design’, Windsor, Ont., Canada N9B 3P4.</a:t>
            </a:r>
            <a:endParaRPr b="0" lang="en-IN" sz="1500" spc="-1" strike="noStrike">
              <a:latin typeface="Arial"/>
            </a:endParaRPr>
          </a:p>
          <a:p>
            <a:pPr marL="216000" indent="-216000" algn="just">
              <a:lnSpc>
                <a:spcPct val="115000"/>
              </a:lnSpc>
              <a:buClr>
                <a:srgbClr val="000000"/>
              </a:buClr>
              <a:buSzPct val="45000"/>
              <a:buFont typeface="Wingdings" charset="2"/>
              <a:buChar char=""/>
            </a:pPr>
            <a:r>
              <a:rPr b="0" lang="en-IN" sz="1500" spc="-1" strike="noStrike">
                <a:solidFill>
                  <a:srgbClr val="000000"/>
                </a:solidFill>
                <a:latin typeface="Times New Roman"/>
                <a:ea typeface="DejaVu Sans"/>
              </a:rPr>
              <a:t>Lee, K.L., Admas, B. D., and Vagneron, J.J. (1973) ‘Reinforced earth retaining walls’, ASCE - Journal of the Soil Mechanics and Foundation Division, 99(SM10), pp. 745-</a:t>
            </a:r>
            <a:endParaRPr b="0" lang="en-IN" sz="1500" spc="-1" strike="noStrike">
              <a:latin typeface="Arial"/>
            </a:endParaRPr>
          </a:p>
          <a:p>
            <a:pPr marL="216000" indent="-216000" algn="just">
              <a:lnSpc>
                <a:spcPct val="115000"/>
              </a:lnSpc>
              <a:buClr>
                <a:srgbClr val="000000"/>
              </a:buClr>
              <a:buSzPct val="45000"/>
              <a:buFont typeface="Wingdings" charset="2"/>
              <a:buChar char=""/>
            </a:pPr>
            <a:r>
              <a:rPr b="0" lang="en-IN" sz="1500" spc="-1" strike="noStrike">
                <a:solidFill>
                  <a:srgbClr val="000000"/>
                </a:solidFill>
                <a:latin typeface="Times New Roman"/>
                <a:ea typeface="DejaVu Sans"/>
              </a:rPr>
              <a:t>764.</a:t>
            </a:r>
            <a:endParaRPr b="0" lang="en-IN" sz="1500" spc="-1" strike="noStrike">
              <a:latin typeface="Arial"/>
            </a:endParaRPr>
          </a:p>
          <a:p>
            <a:pPr marL="216000" indent="-216000" algn="just">
              <a:lnSpc>
                <a:spcPct val="115000"/>
              </a:lnSpc>
              <a:buClr>
                <a:srgbClr val="000000"/>
              </a:buClr>
              <a:buSzPct val="45000"/>
              <a:buFont typeface="Wingdings" charset="2"/>
              <a:buChar char=""/>
            </a:pPr>
            <a:r>
              <a:rPr b="0" lang="en-IN" sz="1500" spc="-1" strike="noStrike">
                <a:solidFill>
                  <a:srgbClr val="000000"/>
                </a:solidFill>
                <a:latin typeface="Times New Roman"/>
                <a:ea typeface="DejaVu Sans"/>
              </a:rPr>
              <a:t>Izzaldin Almohd (2014) ‘A Case Study of Efficient Solution for Very High Geogrid_x005F_x0002_Reinforced Retaining Wall’.</a:t>
            </a:r>
            <a:endParaRPr b="0" lang="en-IN" sz="1500" spc="-1" strike="noStrike">
              <a:latin typeface="Arial"/>
            </a:endParaRPr>
          </a:p>
          <a:p>
            <a:pPr marL="216000" indent="-216000" algn="just">
              <a:lnSpc>
                <a:spcPct val="115000"/>
              </a:lnSpc>
              <a:buClr>
                <a:srgbClr val="000000"/>
              </a:buClr>
              <a:buSzPct val="45000"/>
              <a:buFont typeface="Wingdings" charset="2"/>
              <a:buChar char=""/>
            </a:pPr>
            <a:r>
              <a:rPr b="0" lang="en-IN" sz="1500" spc="-1" strike="noStrike">
                <a:solidFill>
                  <a:srgbClr val="000000"/>
                </a:solidFill>
                <a:latin typeface="Times New Roman"/>
                <a:ea typeface="DejaVu Sans"/>
              </a:rPr>
              <a:t>Dr. P. D. Hiwase (2018) ‘Adoption of Programming Codes in the Design of Earth </a:t>
            </a:r>
            <a:endParaRPr b="0" lang="en-IN" sz="1500" spc="-1" strike="noStrike">
              <a:latin typeface="Arial"/>
            </a:endParaRPr>
          </a:p>
          <a:p>
            <a:pPr marL="216000" indent="-216000" algn="just">
              <a:lnSpc>
                <a:spcPct val="115000"/>
              </a:lnSpc>
              <a:buClr>
                <a:srgbClr val="000000"/>
              </a:buClr>
              <a:buSzPct val="45000"/>
              <a:buFont typeface="Wingdings" charset="2"/>
              <a:buChar char=""/>
            </a:pPr>
            <a:r>
              <a:rPr b="0" lang="en-IN" sz="1500" spc="-1" strike="noStrike">
                <a:solidFill>
                  <a:srgbClr val="000000"/>
                </a:solidFill>
                <a:latin typeface="Times New Roman"/>
                <a:ea typeface="DejaVu Sans"/>
              </a:rPr>
              <a:t>Retaining Wall in Different Backfill Conditions’ - The International Journal of </a:t>
            </a:r>
            <a:endParaRPr b="0" lang="en-IN" sz="1500" spc="-1" strike="noStrike">
              <a:latin typeface="Arial"/>
            </a:endParaRPr>
          </a:p>
          <a:p>
            <a:pPr marL="216000" indent="-216000" algn="just">
              <a:lnSpc>
                <a:spcPct val="115000"/>
              </a:lnSpc>
              <a:buClr>
                <a:srgbClr val="000000"/>
              </a:buClr>
              <a:buSzPct val="45000"/>
              <a:buFont typeface="Wingdings" charset="2"/>
              <a:buChar char=""/>
            </a:pPr>
            <a:r>
              <a:rPr b="0" lang="en-IN" sz="1500" spc="-1" strike="noStrike">
                <a:solidFill>
                  <a:srgbClr val="000000"/>
                </a:solidFill>
                <a:latin typeface="Times New Roman"/>
                <a:ea typeface="DejaVu Sans"/>
              </a:rPr>
              <a:t>Engineering and Science (IJES).</a:t>
            </a:r>
            <a:endParaRPr b="0" lang="en-IN" sz="1500" spc="-1" strike="noStrike">
              <a:latin typeface="Arial"/>
            </a:endParaRPr>
          </a:p>
          <a:p>
            <a:pPr marL="216000" indent="-216000" algn="just">
              <a:lnSpc>
                <a:spcPct val="115000"/>
              </a:lnSpc>
              <a:buClr>
                <a:srgbClr val="000000"/>
              </a:buClr>
              <a:buSzPct val="45000"/>
              <a:buFont typeface="Wingdings" charset="2"/>
              <a:buChar char=""/>
            </a:pPr>
            <a:r>
              <a:rPr b="0" lang="en-IN" sz="1500" spc="-1" strike="noStrike">
                <a:solidFill>
                  <a:srgbClr val="000000"/>
                </a:solidFill>
                <a:latin typeface="Times New Roman"/>
                <a:ea typeface="DejaVu Sans"/>
              </a:rPr>
              <a:t>IRC:SP:102- (2014) ‘Guidelines for design and construction of reinforced soil walls’.</a:t>
            </a:r>
            <a:endParaRPr b="0" lang="en-IN" sz="1500" spc="-1" strike="noStrike">
              <a:latin typeface="Arial"/>
            </a:endParaRPr>
          </a:p>
          <a:p>
            <a:pPr marL="216000" indent="-216000" algn="just">
              <a:lnSpc>
                <a:spcPct val="115000"/>
              </a:lnSpc>
              <a:buClr>
                <a:srgbClr val="000000"/>
              </a:buClr>
              <a:buSzPct val="45000"/>
              <a:buFont typeface="Wingdings" charset="2"/>
              <a:buChar char=""/>
            </a:pPr>
            <a:r>
              <a:rPr b="0" lang="en-IN" sz="1500" spc="-1" strike="noStrike">
                <a:solidFill>
                  <a:srgbClr val="000000"/>
                </a:solidFill>
                <a:latin typeface="Times New Roman"/>
                <a:ea typeface="DejaVu Sans"/>
              </a:rPr>
              <a:t>G L Sivakumar Babu, An introduction to soil reinforcement and Geosynthetics.</a:t>
            </a:r>
            <a:endParaRPr b="0" lang="en-IN" sz="1500" spc="-1" strike="noStrike">
              <a:latin typeface="Arial"/>
            </a:endParaRPr>
          </a:p>
          <a:p>
            <a:pPr marL="216000" indent="-216000" algn="just">
              <a:lnSpc>
                <a:spcPct val="115000"/>
              </a:lnSpc>
              <a:buClr>
                <a:srgbClr val="000000"/>
              </a:buClr>
              <a:buSzPct val="45000"/>
              <a:buFont typeface="Wingdings" charset="2"/>
              <a:buChar char=""/>
            </a:pPr>
            <a:r>
              <a:rPr b="0" lang="en-IN" sz="1500" spc="-1" strike="noStrike">
                <a:solidFill>
                  <a:srgbClr val="000000"/>
                </a:solidFill>
                <a:latin typeface="Times New Roman"/>
                <a:ea typeface="DejaVu Sans"/>
              </a:rPr>
              <a:t>Michael Dobie (2013) ‘Reinforced Soil Retaining Walls - An Outline of Design Methods and Sources of Conservatism’.</a:t>
            </a:r>
            <a:endParaRPr b="0" lang="en-IN" sz="1500" spc="-1" strike="noStrike">
              <a:latin typeface="Arial"/>
            </a:endParaRPr>
          </a:p>
          <a:p>
            <a:pPr marL="216000" indent="-216000" algn="just">
              <a:lnSpc>
                <a:spcPct val="115000"/>
              </a:lnSpc>
              <a:buClr>
                <a:srgbClr val="000000"/>
              </a:buClr>
              <a:buSzPct val="45000"/>
              <a:buFont typeface="Wingdings" charset="2"/>
              <a:buChar char=""/>
            </a:pPr>
            <a:r>
              <a:rPr b="0" lang="en-IN" sz="1500" spc="-1" strike="noStrike">
                <a:solidFill>
                  <a:srgbClr val="000000"/>
                </a:solidFill>
                <a:latin typeface="Times New Roman"/>
                <a:ea typeface="DejaVu Sans"/>
              </a:rPr>
              <a:t>MORTH Standard Data Book.</a:t>
            </a:r>
            <a:endParaRPr b="0" lang="en-IN" sz="1500" spc="-1" strike="noStrike">
              <a:latin typeface="Arial"/>
            </a:endParaRPr>
          </a:p>
          <a:p>
            <a:pPr marL="216000" indent="-216000" algn="just">
              <a:lnSpc>
                <a:spcPct val="115000"/>
              </a:lnSpc>
              <a:buClr>
                <a:srgbClr val="000000"/>
              </a:buClr>
              <a:buSzPct val="45000"/>
              <a:buFont typeface="Wingdings" charset="2"/>
              <a:buChar char=""/>
            </a:pPr>
            <a:r>
              <a:rPr b="0" lang="en-IN" sz="1500" spc="-1" strike="noStrike">
                <a:solidFill>
                  <a:srgbClr val="000000"/>
                </a:solidFill>
                <a:latin typeface="Times New Roman"/>
                <a:ea typeface="DejaVu Sans"/>
              </a:rPr>
              <a:t>AP SOR 2019-2020. </a:t>
            </a:r>
            <a:endParaRPr b="0" lang="en-IN" sz="15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88" name="Rectangle 12"/>
          <p:cNvSpPr/>
          <p:nvPr/>
        </p:nvSpPr>
        <p:spPr>
          <a:xfrm>
            <a:off x="309240" y="252720"/>
            <a:ext cx="8520480" cy="6386760"/>
          </a:xfrm>
          <a:prstGeom prst="rect">
            <a:avLst/>
          </a:prstGeom>
          <a:noFill/>
          <a:ln w="25560">
            <a:solidFill>
              <a:srgbClr val="000000"/>
            </a:solidFill>
            <a:round/>
          </a:ln>
        </p:spPr>
        <p:style>
          <a:lnRef idx="0"/>
          <a:fillRef idx="0"/>
          <a:effectRef idx="0"/>
          <a:fontRef idx="minor"/>
        </p:style>
      </p:sp>
      <p:sp>
        <p:nvSpPr>
          <p:cNvPr id="89" name="Rectangle 88"/>
          <p:cNvSpPr/>
          <p:nvPr/>
        </p:nvSpPr>
        <p:spPr>
          <a:xfrm>
            <a:off x="540000" y="540000"/>
            <a:ext cx="3406320" cy="5263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1" lang="en-IN" sz="2400" spc="-1" strike="noStrike">
                <a:solidFill>
                  <a:srgbClr val="ff0000"/>
                </a:solidFill>
                <a:latin typeface="Times New Roman"/>
                <a:ea typeface="DejaVu Sans"/>
              </a:rPr>
              <a:t> </a:t>
            </a:r>
            <a:r>
              <a:rPr b="1" lang="en-IN" sz="2200" spc="-1" strike="noStrike" u="sng">
                <a:solidFill>
                  <a:srgbClr val="ff0000"/>
                </a:solidFill>
                <a:uFillTx/>
                <a:latin typeface="Times New Roman"/>
                <a:ea typeface="DejaVu Sans"/>
              </a:rPr>
              <a:t>INTRODUCTION</a:t>
            </a:r>
            <a:endParaRPr b="0" lang="en-IN" sz="2200" spc="-1" strike="noStrike">
              <a:latin typeface="Arial"/>
            </a:endParaRPr>
          </a:p>
        </p:txBody>
      </p:sp>
      <p:sp>
        <p:nvSpPr>
          <p:cNvPr id="90" name="Rectangle 90"/>
          <p:cNvSpPr/>
          <p:nvPr/>
        </p:nvSpPr>
        <p:spPr>
          <a:xfrm>
            <a:off x="696960" y="1171440"/>
            <a:ext cx="7463520" cy="1486440"/>
          </a:xfrm>
          <a:prstGeom prst="rect">
            <a:avLst/>
          </a:prstGeom>
          <a:noFill/>
          <a:ln w="0">
            <a:noFill/>
          </a:ln>
        </p:spPr>
        <p:style>
          <a:lnRef idx="0"/>
          <a:fillRef idx="0"/>
          <a:effectRef idx="0"/>
          <a:fontRef idx="minor"/>
        </p:style>
        <p:txBody>
          <a:bodyPr lIns="90000" rIns="90000" tIns="45000" bIns="45000" anchor="t">
            <a:noAutofit/>
          </a:bodyPr>
          <a:p>
            <a:pPr marL="216000" indent="-216000" algn="just">
              <a:lnSpc>
                <a:spcPct val="115000"/>
              </a:lnSpc>
              <a:buClr>
                <a:srgbClr val="000000"/>
              </a:buClr>
              <a:buSzPct val="45000"/>
              <a:buFont typeface="Wingdings" charset="2"/>
              <a:buChar char=""/>
            </a:pPr>
            <a:r>
              <a:rPr b="0" lang="en-IN" sz="1600" spc="-1" strike="noStrike">
                <a:solidFill>
                  <a:srgbClr val="000000"/>
                </a:solidFill>
                <a:latin typeface="Times New Roman"/>
                <a:ea typeface="DejaVu Sans"/>
              </a:rPr>
              <a:t>A retaining wall is a structure that retains soil &amp; prevents it from sliding/eroding away.</a:t>
            </a:r>
            <a:endParaRPr b="0" lang="en-IN" sz="1600" spc="-1" strike="noStrike">
              <a:latin typeface="Arial"/>
            </a:endParaRPr>
          </a:p>
          <a:p>
            <a:pPr marL="216000" indent="-216000" algn="just">
              <a:lnSpc>
                <a:spcPct val="115000"/>
              </a:lnSpc>
              <a:buClr>
                <a:srgbClr val="000000"/>
              </a:buClr>
              <a:buSzPct val="45000"/>
              <a:buFont typeface="Wingdings" charset="2"/>
              <a:buChar char=""/>
            </a:pPr>
            <a:r>
              <a:rPr b="1" lang="en-IN" sz="1600" spc="-1" strike="noStrike">
                <a:solidFill>
                  <a:srgbClr val="000000"/>
                </a:solidFill>
                <a:latin typeface="Times New Roman"/>
                <a:ea typeface="DejaVu Sans"/>
              </a:rPr>
              <a:t>RE wall</a:t>
            </a:r>
            <a:r>
              <a:rPr b="0" lang="en-IN" sz="1600" spc="-1" strike="noStrike">
                <a:solidFill>
                  <a:srgbClr val="000000"/>
                </a:solidFill>
                <a:latin typeface="Times New Roman"/>
                <a:ea typeface="DejaVu Sans"/>
              </a:rPr>
              <a:t> is a composite structure consisting of alternate layers of compacted backfill and soil reinforcement elements, fixed to a wall facing.</a:t>
            </a:r>
            <a:endParaRPr b="0" lang="en-IN" sz="1600" spc="-1" strike="noStrike">
              <a:latin typeface="Arial"/>
            </a:endParaRPr>
          </a:p>
          <a:p>
            <a:pPr marL="216000" indent="-216000" algn="just">
              <a:lnSpc>
                <a:spcPct val="115000"/>
              </a:lnSpc>
              <a:buClr>
                <a:srgbClr val="000000"/>
              </a:buClr>
              <a:buSzPct val="45000"/>
              <a:buFont typeface="Wingdings" charset="2"/>
              <a:buChar char=""/>
            </a:pPr>
            <a:r>
              <a:rPr b="0" lang="en-IN" sz="1600" spc="-1" strike="noStrike">
                <a:solidFill>
                  <a:srgbClr val="000000"/>
                </a:solidFill>
                <a:latin typeface="Times New Roman"/>
                <a:ea typeface="Microsoft YaHei"/>
              </a:rPr>
              <a:t>The stability of the wall system is derived from the interaction between the backfill and soil reinforcements.</a:t>
            </a:r>
            <a:endParaRPr b="0" lang="en-IN" sz="1600" spc="-1" strike="noStrike">
              <a:latin typeface="Arial"/>
            </a:endParaRPr>
          </a:p>
          <a:p>
            <a:pPr marL="216000" indent="-216000" algn="just">
              <a:lnSpc>
                <a:spcPct val="115000"/>
              </a:lnSpc>
              <a:buClr>
                <a:srgbClr val="000000"/>
              </a:buClr>
              <a:buSzPct val="45000"/>
              <a:buFont typeface="Wingdings" charset="2"/>
              <a:buChar char=""/>
            </a:pPr>
            <a:r>
              <a:rPr b="0" lang="en-IN" sz="1600" spc="-1" strike="noStrike">
                <a:solidFill>
                  <a:srgbClr val="000000"/>
                </a:solidFill>
                <a:latin typeface="Times New Roman"/>
                <a:ea typeface="Microsoft YaHei"/>
              </a:rPr>
              <a:t>Reinforcement placed in horizontal layers throughout the height of the wall provides the tensile strength to hold the soil together.</a:t>
            </a:r>
            <a:endParaRPr b="0" lang="en-IN" sz="1600" spc="-1" strike="noStrike">
              <a:latin typeface="Arial"/>
            </a:endParaRPr>
          </a:p>
        </p:txBody>
      </p:sp>
      <p:pic>
        <p:nvPicPr>
          <p:cNvPr id="91" name="" descr=""/>
          <p:cNvPicPr/>
          <p:nvPr/>
        </p:nvPicPr>
        <p:blipFill>
          <a:blip r:embed="rId1"/>
          <a:stretch/>
        </p:blipFill>
        <p:spPr>
          <a:xfrm>
            <a:off x="4570200" y="3347280"/>
            <a:ext cx="3625920" cy="2375280"/>
          </a:xfrm>
          <a:prstGeom prst="rect">
            <a:avLst/>
          </a:prstGeom>
          <a:ln w="0">
            <a:noFill/>
          </a:ln>
        </p:spPr>
      </p:pic>
      <p:sp>
        <p:nvSpPr>
          <p:cNvPr id="92" name=""/>
          <p:cNvSpPr/>
          <p:nvPr/>
        </p:nvSpPr>
        <p:spPr>
          <a:xfrm>
            <a:off x="5060160" y="5931360"/>
            <a:ext cx="3082320" cy="341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400" spc="-1" strike="noStrike">
                <a:solidFill>
                  <a:srgbClr val="000000"/>
                </a:solidFill>
                <a:latin typeface="Times New Roman"/>
                <a:ea typeface="DejaVu Sans"/>
              </a:rPr>
              <a:t>Fig.1.1 </a:t>
            </a:r>
            <a:r>
              <a:rPr b="0" lang="en-IN" sz="1400" spc="-1" strike="noStrike">
                <a:solidFill>
                  <a:srgbClr val="000000"/>
                </a:solidFill>
                <a:latin typeface="Times New Roman"/>
                <a:ea typeface="DejaVu Sans"/>
              </a:rPr>
              <a:t> Reinforced earth retaining wall</a:t>
            </a:r>
            <a:endParaRPr b="0" lang="en-IN" sz="1400" spc="-1" strike="noStrike">
              <a:latin typeface="Arial"/>
            </a:endParaRPr>
          </a:p>
        </p:txBody>
      </p:sp>
      <p:sp>
        <p:nvSpPr>
          <p:cNvPr id="93" name="Rectangle 32"/>
          <p:cNvSpPr/>
          <p:nvPr/>
        </p:nvSpPr>
        <p:spPr>
          <a:xfrm>
            <a:off x="696960" y="3600360"/>
            <a:ext cx="4645080" cy="5263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1" lang="en-IN" sz="2200" spc="-1" strike="noStrike" u="sng">
                <a:solidFill>
                  <a:srgbClr val="3465a4"/>
                </a:solidFill>
                <a:uFillTx/>
                <a:latin typeface="Times New Roman"/>
                <a:ea typeface="DejaVu Sans"/>
              </a:rPr>
              <a:t>Components of RE wall</a:t>
            </a:r>
            <a:r>
              <a:rPr b="1" lang="en-IN" sz="2200" spc="-1" strike="noStrike">
                <a:solidFill>
                  <a:srgbClr val="3465a4"/>
                </a:solidFill>
                <a:latin typeface="Times New Roman"/>
                <a:ea typeface="DejaVu Sans"/>
              </a:rPr>
              <a:t> :-</a:t>
            </a:r>
            <a:endParaRPr b="0" lang="en-IN" sz="2200" spc="-1" strike="noStrike">
              <a:latin typeface="Arial"/>
            </a:endParaRPr>
          </a:p>
        </p:txBody>
      </p:sp>
      <p:sp>
        <p:nvSpPr>
          <p:cNvPr id="94" name="Rectangle 3"/>
          <p:cNvSpPr/>
          <p:nvPr/>
        </p:nvSpPr>
        <p:spPr>
          <a:xfrm>
            <a:off x="820800" y="4019760"/>
            <a:ext cx="3219480" cy="1486440"/>
          </a:xfrm>
          <a:prstGeom prst="rect">
            <a:avLst/>
          </a:prstGeom>
          <a:noFill/>
          <a:ln w="0">
            <a:noFill/>
          </a:ln>
        </p:spPr>
        <p:style>
          <a:lnRef idx="0"/>
          <a:fillRef idx="0"/>
          <a:effectRef idx="0"/>
          <a:fontRef idx="minor"/>
        </p:style>
        <p:txBody>
          <a:bodyPr lIns="90000" rIns="90000" tIns="45000" bIns="45000" anchor="t">
            <a:noAutofit/>
          </a:bodyPr>
          <a:p>
            <a:pPr algn="just">
              <a:lnSpc>
                <a:spcPct val="150000"/>
              </a:lnSpc>
            </a:pPr>
            <a:r>
              <a:rPr b="0" lang="en-IN" sz="1600" spc="-1" strike="noStrike">
                <a:solidFill>
                  <a:srgbClr val="000000"/>
                </a:solidFill>
                <a:latin typeface="Times New Roman"/>
                <a:ea typeface="DejaVu Sans"/>
              </a:rPr>
              <a:t>1. Subgrade or foundation soil.</a:t>
            </a:r>
            <a:endParaRPr b="0" lang="en-IN" sz="1600" spc="-1" strike="noStrike">
              <a:latin typeface="Arial"/>
            </a:endParaRPr>
          </a:p>
          <a:p>
            <a:pPr algn="just">
              <a:lnSpc>
                <a:spcPct val="150000"/>
              </a:lnSpc>
            </a:pPr>
            <a:r>
              <a:rPr b="0" lang="en-IN" sz="1600" spc="-1" strike="noStrike">
                <a:solidFill>
                  <a:srgbClr val="000000"/>
                </a:solidFill>
                <a:latin typeface="Times New Roman"/>
                <a:ea typeface="DejaVu Sans"/>
              </a:rPr>
              <a:t>2. Levelling pad.</a:t>
            </a:r>
            <a:endParaRPr b="0" lang="en-IN" sz="1600" spc="-1" strike="noStrike">
              <a:latin typeface="Arial"/>
            </a:endParaRPr>
          </a:p>
          <a:p>
            <a:pPr algn="just">
              <a:lnSpc>
                <a:spcPct val="150000"/>
              </a:lnSpc>
            </a:pPr>
            <a:r>
              <a:rPr b="0" lang="en-IN" sz="1600" spc="-1" strike="noStrike">
                <a:solidFill>
                  <a:srgbClr val="000000"/>
                </a:solidFill>
                <a:latin typeface="Times New Roman"/>
                <a:ea typeface="DejaVu Sans"/>
              </a:rPr>
              <a:t>3. Backfill.</a:t>
            </a:r>
            <a:endParaRPr b="0" lang="en-IN" sz="1600" spc="-1" strike="noStrike">
              <a:latin typeface="Arial"/>
            </a:endParaRPr>
          </a:p>
          <a:p>
            <a:pPr algn="just">
              <a:lnSpc>
                <a:spcPct val="150000"/>
              </a:lnSpc>
            </a:pPr>
            <a:r>
              <a:rPr b="0" lang="en-IN" sz="1600" spc="-1" strike="noStrike">
                <a:solidFill>
                  <a:srgbClr val="000000"/>
                </a:solidFill>
                <a:latin typeface="Times New Roman"/>
                <a:ea typeface="DejaVu Sans"/>
              </a:rPr>
              <a:t>4. Facing Elements.</a:t>
            </a:r>
            <a:endParaRPr b="0" lang="en-IN" sz="1600" spc="-1" strike="noStrike">
              <a:latin typeface="Arial"/>
            </a:endParaRPr>
          </a:p>
          <a:p>
            <a:pPr algn="just">
              <a:lnSpc>
                <a:spcPct val="150000"/>
              </a:lnSpc>
            </a:pPr>
            <a:r>
              <a:rPr b="0" lang="en-IN" sz="1600" spc="-1" strike="noStrike">
                <a:solidFill>
                  <a:srgbClr val="000000"/>
                </a:solidFill>
                <a:latin typeface="Times New Roman"/>
                <a:ea typeface="DejaVu Sans"/>
              </a:rPr>
              <a:t>5. Reinforcement </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1" name="Picture 169" descr=""/>
          <p:cNvPicPr/>
          <p:nvPr/>
        </p:nvPicPr>
        <p:blipFill>
          <a:blip r:embed="rId1"/>
          <a:stretch/>
        </p:blipFill>
        <p:spPr>
          <a:xfrm>
            <a:off x="-8280" y="855360"/>
            <a:ext cx="9154080" cy="5143320"/>
          </a:xfrm>
          <a:prstGeom prst="rect">
            <a:avLst/>
          </a:prstGeom>
          <a:ln w="0">
            <a:noFill/>
          </a:ln>
        </p:spPr>
      </p:pic>
      <p:pic>
        <p:nvPicPr>
          <p:cNvPr id="182" name="Picture 170" descr=""/>
          <p:cNvPicPr/>
          <p:nvPr/>
        </p:nvPicPr>
        <p:blipFill>
          <a:blip r:embed="rId2"/>
          <a:srcRect l="0" t="83957" r="87170" b="0"/>
          <a:stretch/>
        </p:blipFill>
        <p:spPr>
          <a:xfrm>
            <a:off x="8480880" y="5777280"/>
            <a:ext cx="605520" cy="1778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95" name="Rectangle 55"/>
          <p:cNvSpPr/>
          <p:nvPr/>
        </p:nvSpPr>
        <p:spPr>
          <a:xfrm>
            <a:off x="309240" y="252720"/>
            <a:ext cx="8520480" cy="6386760"/>
          </a:xfrm>
          <a:prstGeom prst="rect">
            <a:avLst/>
          </a:prstGeom>
          <a:noFill/>
          <a:ln w="25560">
            <a:solidFill>
              <a:srgbClr val="000000"/>
            </a:solidFill>
            <a:round/>
          </a:ln>
        </p:spPr>
        <p:style>
          <a:lnRef idx="0"/>
          <a:fillRef idx="0"/>
          <a:effectRef idx="0"/>
          <a:fontRef idx="minor"/>
        </p:style>
      </p:sp>
      <p:sp>
        <p:nvSpPr>
          <p:cNvPr id="96" name=""/>
          <p:cNvSpPr/>
          <p:nvPr/>
        </p:nvSpPr>
        <p:spPr>
          <a:xfrm>
            <a:off x="6134040" y="4474800"/>
            <a:ext cx="1548360" cy="341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400" spc="-1" strike="noStrike">
                <a:solidFill>
                  <a:srgbClr val="000000"/>
                </a:solidFill>
                <a:latin typeface="Times New Roman"/>
                <a:ea typeface="DejaVu Sans"/>
              </a:rPr>
              <a:t>Fig.1.3 </a:t>
            </a:r>
            <a:r>
              <a:rPr b="0" lang="en-IN" sz="1400" spc="-1" strike="noStrike">
                <a:solidFill>
                  <a:srgbClr val="000000"/>
                </a:solidFill>
                <a:latin typeface="Times New Roman"/>
                <a:ea typeface="DejaVu Sans"/>
              </a:rPr>
              <a:t> Geogrid</a:t>
            </a:r>
            <a:endParaRPr b="0" lang="en-IN" sz="1400" spc="-1" strike="noStrike">
              <a:latin typeface="Arial"/>
            </a:endParaRPr>
          </a:p>
        </p:txBody>
      </p:sp>
      <p:sp>
        <p:nvSpPr>
          <p:cNvPr id="97" name=""/>
          <p:cNvSpPr/>
          <p:nvPr/>
        </p:nvSpPr>
        <p:spPr>
          <a:xfrm>
            <a:off x="696960" y="999000"/>
            <a:ext cx="4521240" cy="1443960"/>
          </a:xfrm>
          <a:prstGeom prst="rect">
            <a:avLst/>
          </a:prstGeom>
          <a:noFill/>
          <a:ln w="0">
            <a:noFill/>
          </a:ln>
        </p:spPr>
        <p:style>
          <a:lnRef idx="0"/>
          <a:fillRef idx="0"/>
          <a:effectRef idx="0"/>
          <a:fontRef idx="minor"/>
        </p:style>
        <p:txBody>
          <a:bodyPr lIns="90000" rIns="90000" tIns="45000" bIns="45000" anchor="t">
            <a:noAutofit/>
          </a:bodyPr>
          <a:p>
            <a:pPr algn="just">
              <a:lnSpc>
                <a:spcPct val="115000"/>
              </a:lnSpc>
            </a:pPr>
            <a:r>
              <a:rPr b="0" lang="en-IN" sz="1600" spc="-1" strike="noStrike">
                <a:solidFill>
                  <a:srgbClr val="000000"/>
                </a:solidFill>
                <a:latin typeface="Times New Roman"/>
                <a:ea typeface="Microsoft YaHei"/>
              </a:rPr>
              <a:t>1. High load carrying capacity.</a:t>
            </a:r>
            <a:endParaRPr b="0" lang="en-IN" sz="1600" spc="-1" strike="noStrike">
              <a:latin typeface="Arial"/>
            </a:endParaRPr>
          </a:p>
          <a:p>
            <a:pPr algn="just">
              <a:lnSpc>
                <a:spcPct val="115000"/>
              </a:lnSpc>
            </a:pPr>
            <a:r>
              <a:rPr b="0" lang="en-IN" sz="1600" spc="-1" strike="noStrike">
                <a:solidFill>
                  <a:srgbClr val="000000"/>
                </a:solidFill>
                <a:latin typeface="Times New Roman"/>
                <a:ea typeface="Microsoft YaHei"/>
              </a:rPr>
              <a:t>2. Fast track constructions.</a:t>
            </a:r>
            <a:endParaRPr b="0" lang="en-IN" sz="1600" spc="-1" strike="noStrike">
              <a:latin typeface="Arial"/>
            </a:endParaRPr>
          </a:p>
          <a:p>
            <a:pPr algn="just">
              <a:lnSpc>
                <a:spcPct val="115000"/>
              </a:lnSpc>
            </a:pPr>
            <a:r>
              <a:rPr b="0" lang="en-IN" sz="1600" spc="-1" strike="noStrike">
                <a:solidFill>
                  <a:srgbClr val="000000"/>
                </a:solidFill>
                <a:latin typeface="Times New Roman"/>
                <a:ea typeface="Microsoft YaHei"/>
              </a:rPr>
              <a:t>3. Long term durability.</a:t>
            </a:r>
            <a:endParaRPr b="0" lang="en-IN" sz="1600" spc="-1" strike="noStrike">
              <a:latin typeface="Arial"/>
            </a:endParaRPr>
          </a:p>
          <a:p>
            <a:pPr algn="just">
              <a:lnSpc>
                <a:spcPct val="115000"/>
              </a:lnSpc>
            </a:pPr>
            <a:r>
              <a:rPr b="0" lang="en-IN" sz="1600" spc="-1" strike="noStrike">
                <a:solidFill>
                  <a:srgbClr val="000000"/>
                </a:solidFill>
                <a:latin typeface="Times New Roman"/>
                <a:ea typeface="Microsoft YaHei"/>
              </a:rPr>
              <a:t>4. Cost effective.</a:t>
            </a:r>
            <a:endParaRPr b="0" lang="en-IN" sz="1600" spc="-1" strike="noStrike">
              <a:latin typeface="Arial"/>
            </a:endParaRPr>
          </a:p>
          <a:p>
            <a:pPr algn="just">
              <a:lnSpc>
                <a:spcPct val="115000"/>
              </a:lnSpc>
            </a:pPr>
            <a:r>
              <a:rPr b="0" lang="en-IN" sz="1600" spc="-1" strike="noStrike">
                <a:solidFill>
                  <a:srgbClr val="000000"/>
                </a:solidFill>
                <a:latin typeface="Times New Roman"/>
                <a:ea typeface="Microsoft YaHei"/>
              </a:rPr>
              <a:t>5. Aesthetic appearance.</a:t>
            </a:r>
            <a:endParaRPr b="0" lang="en-IN" sz="1600" spc="-1" strike="noStrike">
              <a:latin typeface="Arial"/>
            </a:endParaRPr>
          </a:p>
          <a:p>
            <a:pPr algn="just">
              <a:lnSpc>
                <a:spcPct val="115000"/>
              </a:lnSpc>
            </a:pPr>
            <a:r>
              <a:rPr b="0" lang="en-IN" sz="1600" spc="-1" strike="noStrike">
                <a:solidFill>
                  <a:srgbClr val="000000"/>
                </a:solidFill>
                <a:latin typeface="Times New Roman"/>
                <a:ea typeface="Microsoft YaHei"/>
              </a:rPr>
              <a:t>6. Good Drainage condition.</a:t>
            </a:r>
            <a:endParaRPr b="0" lang="en-IN" sz="1600" spc="-1" strike="noStrike">
              <a:latin typeface="Arial"/>
            </a:endParaRPr>
          </a:p>
        </p:txBody>
      </p:sp>
      <p:sp>
        <p:nvSpPr>
          <p:cNvPr id="98" name="Rectangle 59"/>
          <p:cNvSpPr/>
          <p:nvPr/>
        </p:nvSpPr>
        <p:spPr>
          <a:xfrm>
            <a:off x="696960" y="4423680"/>
            <a:ext cx="4645080" cy="5263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1" lang="en-IN" sz="2200" spc="-1" strike="noStrike" u="sng">
                <a:solidFill>
                  <a:srgbClr val="3465a4"/>
                </a:solidFill>
                <a:uFillTx/>
                <a:latin typeface="Times New Roman"/>
                <a:ea typeface="DejaVu Sans"/>
              </a:rPr>
              <a:t>About the programming language</a:t>
            </a:r>
            <a:r>
              <a:rPr b="1" lang="en-IN" sz="2200" spc="-1" strike="noStrike">
                <a:solidFill>
                  <a:srgbClr val="3465a4"/>
                </a:solidFill>
                <a:latin typeface="Times New Roman"/>
                <a:ea typeface="DejaVu Sans"/>
              </a:rPr>
              <a:t> :-</a:t>
            </a:r>
            <a:endParaRPr b="0" lang="en-IN" sz="2200" spc="-1" strike="noStrike">
              <a:latin typeface="Arial"/>
            </a:endParaRPr>
          </a:p>
        </p:txBody>
      </p:sp>
      <p:sp>
        <p:nvSpPr>
          <p:cNvPr id="99" name="Rectangle 60"/>
          <p:cNvSpPr/>
          <p:nvPr/>
        </p:nvSpPr>
        <p:spPr>
          <a:xfrm>
            <a:off x="634680" y="4950000"/>
            <a:ext cx="7622280" cy="1486440"/>
          </a:xfrm>
          <a:prstGeom prst="rect">
            <a:avLst/>
          </a:prstGeom>
          <a:noFill/>
          <a:ln w="0">
            <a:noFill/>
          </a:ln>
        </p:spPr>
        <p:style>
          <a:lnRef idx="0"/>
          <a:fillRef idx="0"/>
          <a:effectRef idx="0"/>
          <a:fontRef idx="minor"/>
        </p:style>
        <p:txBody>
          <a:bodyPr lIns="90000" rIns="90000" tIns="45000" bIns="45000" anchor="t">
            <a:noAutofit/>
          </a:bodyPr>
          <a:p>
            <a:pPr marL="216000" indent="-216000" algn="just">
              <a:lnSpc>
                <a:spcPct val="115000"/>
              </a:lnSpc>
              <a:buClr>
                <a:srgbClr val="000000"/>
              </a:buClr>
              <a:buSzPct val="45000"/>
              <a:buFont typeface="Wingdings" charset="2"/>
              <a:buChar char=""/>
            </a:pPr>
            <a:r>
              <a:rPr b="0" lang="en-IN" sz="1600" spc="-1" strike="noStrike">
                <a:solidFill>
                  <a:srgbClr val="000000"/>
                </a:solidFill>
                <a:latin typeface="Times New Roman"/>
                <a:ea typeface="DejaVu Sans"/>
              </a:rPr>
              <a:t>Python is a high-level, interpreted programming language that is widely used for a variety of applications such as web development, scientific computing, data analysis, artificial intelligence, and automation.</a:t>
            </a:r>
            <a:endParaRPr b="0" lang="en-IN" sz="1600" spc="-1" strike="noStrike">
              <a:latin typeface="Arial"/>
            </a:endParaRPr>
          </a:p>
          <a:p>
            <a:pPr marL="216000" indent="-216000" algn="just">
              <a:lnSpc>
                <a:spcPct val="115000"/>
              </a:lnSpc>
              <a:buClr>
                <a:srgbClr val="000000"/>
              </a:buClr>
              <a:buSzPct val="45000"/>
              <a:buFont typeface="Wingdings" charset="2"/>
              <a:buChar char=""/>
            </a:pPr>
            <a:r>
              <a:rPr b="0" lang="en-IN" sz="1600" spc="-1" strike="noStrike">
                <a:solidFill>
                  <a:srgbClr val="000000"/>
                </a:solidFill>
                <a:latin typeface="Times New Roman"/>
                <a:ea typeface="DejaVu Sans"/>
              </a:rPr>
              <a:t>The use of Python can help reduce the potential for human error, increase efficiency, and improve the overall accuracy of the design process.</a:t>
            </a:r>
            <a:endParaRPr b="0" lang="en-IN" sz="1600" spc="-1" strike="noStrike">
              <a:latin typeface="Arial"/>
            </a:endParaRPr>
          </a:p>
        </p:txBody>
      </p:sp>
      <p:sp>
        <p:nvSpPr>
          <p:cNvPr id="100" name="Rectangle 57"/>
          <p:cNvSpPr/>
          <p:nvPr/>
        </p:nvSpPr>
        <p:spPr>
          <a:xfrm>
            <a:off x="581760" y="472680"/>
            <a:ext cx="7428240" cy="5263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1" lang="en-IN" sz="2200" spc="-1" strike="noStrike" u="sng">
                <a:solidFill>
                  <a:srgbClr val="3465a4"/>
                </a:solidFill>
                <a:uFillTx/>
                <a:latin typeface="Times New Roman"/>
                <a:ea typeface="DejaVu Sans"/>
              </a:rPr>
              <a:t>Advantages of Reinforced earth retaining wall</a:t>
            </a:r>
            <a:r>
              <a:rPr b="1" lang="en-IN" sz="2200" spc="-1" strike="noStrike">
                <a:solidFill>
                  <a:srgbClr val="3465a4"/>
                </a:solidFill>
                <a:latin typeface="Times New Roman"/>
                <a:ea typeface="DejaVu Sans"/>
              </a:rPr>
              <a:t> :-</a:t>
            </a:r>
            <a:endParaRPr b="0" lang="en-IN" sz="2200" spc="-1" strike="noStrike">
              <a:latin typeface="Arial"/>
            </a:endParaRPr>
          </a:p>
        </p:txBody>
      </p:sp>
      <p:pic>
        <p:nvPicPr>
          <p:cNvPr id="101" name="" descr=""/>
          <p:cNvPicPr/>
          <p:nvPr/>
        </p:nvPicPr>
        <p:blipFill>
          <a:blip r:embed="rId1"/>
          <a:srcRect l="0" t="16267" r="0" b="0"/>
          <a:stretch/>
        </p:blipFill>
        <p:spPr>
          <a:xfrm>
            <a:off x="5670720" y="3201120"/>
            <a:ext cx="2179800" cy="1176480"/>
          </a:xfrm>
          <a:prstGeom prst="rect">
            <a:avLst/>
          </a:prstGeom>
          <a:ln w="0">
            <a:noFill/>
          </a:ln>
        </p:spPr>
      </p:pic>
      <p:sp>
        <p:nvSpPr>
          <p:cNvPr id="102" name="Rectangle 58"/>
          <p:cNvSpPr/>
          <p:nvPr/>
        </p:nvSpPr>
        <p:spPr>
          <a:xfrm>
            <a:off x="700200" y="3060360"/>
            <a:ext cx="4492080" cy="953640"/>
          </a:xfrm>
          <a:prstGeom prst="rect">
            <a:avLst/>
          </a:prstGeom>
          <a:noFill/>
          <a:ln w="0">
            <a:noFill/>
          </a:ln>
        </p:spPr>
        <p:style>
          <a:lnRef idx="0"/>
          <a:fillRef idx="0"/>
          <a:effectRef idx="0"/>
          <a:fontRef idx="minor"/>
        </p:style>
        <p:txBody>
          <a:bodyPr lIns="90000" rIns="90000" tIns="45000" bIns="45000" anchor="t">
            <a:noAutofit/>
          </a:bodyPr>
          <a:p>
            <a:pPr algn="just">
              <a:lnSpc>
                <a:spcPct val="115000"/>
              </a:lnSpc>
            </a:pPr>
            <a:r>
              <a:rPr b="1" lang="en-IN" sz="1600" spc="-1" strike="noStrike" u="sng">
                <a:solidFill>
                  <a:srgbClr val="000000"/>
                </a:solidFill>
                <a:uFillTx/>
                <a:latin typeface="Times New Roman"/>
                <a:ea typeface="DejaVu Sans"/>
              </a:rPr>
              <a:t>Geogrid:</a:t>
            </a:r>
            <a:r>
              <a:rPr b="0" lang="en-IN" sz="1600" spc="-1" strike="noStrike">
                <a:solidFill>
                  <a:srgbClr val="000000"/>
                </a:solidFill>
                <a:latin typeface="Times New Roman"/>
                <a:ea typeface="DejaVu Sans"/>
              </a:rPr>
              <a:t> It is the major geosynthetic material made from polymers such as polyethylene or polyester, formed by means of intersecting grids, used to reinforce soils.</a:t>
            </a:r>
            <a:endParaRPr b="0" lang="en-IN" sz="1600" spc="-1" strike="noStrike">
              <a:latin typeface="Arial"/>
            </a:endParaRPr>
          </a:p>
        </p:txBody>
      </p:sp>
      <p:pic>
        <p:nvPicPr>
          <p:cNvPr id="103" name="" descr=""/>
          <p:cNvPicPr/>
          <p:nvPr/>
        </p:nvPicPr>
        <p:blipFill>
          <a:blip r:embed="rId2"/>
          <a:stretch/>
        </p:blipFill>
        <p:spPr>
          <a:xfrm>
            <a:off x="4253040" y="1107720"/>
            <a:ext cx="3606480" cy="1500120"/>
          </a:xfrm>
          <a:prstGeom prst="rect">
            <a:avLst/>
          </a:prstGeom>
          <a:ln w="0">
            <a:noFill/>
          </a:ln>
        </p:spPr>
      </p:pic>
      <p:sp>
        <p:nvSpPr>
          <p:cNvPr id="104" name=""/>
          <p:cNvSpPr/>
          <p:nvPr/>
        </p:nvSpPr>
        <p:spPr>
          <a:xfrm>
            <a:off x="4786920" y="2607840"/>
            <a:ext cx="2841840" cy="341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400" spc="-1" strike="noStrike">
                <a:solidFill>
                  <a:srgbClr val="000000"/>
                </a:solidFill>
                <a:latin typeface="Times New Roman"/>
                <a:ea typeface="DejaVu Sans"/>
              </a:rPr>
              <a:t>Fig.1.2 </a:t>
            </a:r>
            <a:r>
              <a:rPr b="0" lang="en-IN" sz="1400" spc="-1" strike="noStrike">
                <a:solidFill>
                  <a:srgbClr val="000000"/>
                </a:solidFill>
                <a:latin typeface="Times New Roman"/>
                <a:ea typeface="DejaVu Sans"/>
              </a:rPr>
              <a:t> RE wall in  highway roads</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Rectangle 13"/>
          <p:cNvSpPr/>
          <p:nvPr/>
        </p:nvSpPr>
        <p:spPr>
          <a:xfrm>
            <a:off x="304920" y="244080"/>
            <a:ext cx="8520480" cy="6386760"/>
          </a:xfrm>
          <a:prstGeom prst="rect">
            <a:avLst/>
          </a:prstGeom>
          <a:noFill/>
          <a:ln w="25560">
            <a:solidFill>
              <a:srgbClr val="000000"/>
            </a:solidFill>
            <a:round/>
          </a:ln>
        </p:spPr>
        <p:style>
          <a:lnRef idx="0"/>
          <a:fillRef idx="0"/>
          <a:effectRef idx="0"/>
          <a:fontRef idx="minor"/>
        </p:style>
      </p:sp>
      <p:sp>
        <p:nvSpPr>
          <p:cNvPr id="106" name="Rectangle 15"/>
          <p:cNvSpPr/>
          <p:nvPr/>
        </p:nvSpPr>
        <p:spPr>
          <a:xfrm>
            <a:off x="540000" y="540000"/>
            <a:ext cx="5356800" cy="5263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1" lang="en-IN" sz="2200" spc="-1" strike="noStrike" u="sng">
                <a:solidFill>
                  <a:srgbClr val="ff0000"/>
                </a:solidFill>
                <a:uFillTx/>
                <a:latin typeface="Times New Roman"/>
                <a:ea typeface="DejaVu Sans"/>
              </a:rPr>
              <a:t>LITERATURE REVIEW</a:t>
            </a:r>
            <a:endParaRPr b="0" lang="en-IN" sz="2200" spc="-1" strike="noStrike">
              <a:latin typeface="Arial"/>
            </a:endParaRPr>
          </a:p>
        </p:txBody>
      </p:sp>
      <p:sp>
        <p:nvSpPr>
          <p:cNvPr id="107" name="Rectangle 16"/>
          <p:cNvSpPr/>
          <p:nvPr/>
        </p:nvSpPr>
        <p:spPr>
          <a:xfrm>
            <a:off x="700200" y="1285200"/>
            <a:ext cx="7466040" cy="3278160"/>
          </a:xfrm>
          <a:prstGeom prst="rect">
            <a:avLst/>
          </a:prstGeom>
          <a:noFill/>
          <a:ln w="0">
            <a:noFill/>
          </a:ln>
        </p:spPr>
        <p:style>
          <a:lnRef idx="0"/>
          <a:fillRef idx="0"/>
          <a:effectRef idx="0"/>
          <a:fontRef idx="minor"/>
        </p:style>
        <p:txBody>
          <a:bodyPr lIns="90000" rIns="90000" tIns="45000" bIns="45000" anchor="t">
            <a:noAutofit/>
          </a:bodyPr>
          <a:p>
            <a:pPr algn="just">
              <a:lnSpc>
                <a:spcPct val="115000"/>
              </a:lnSpc>
            </a:pPr>
            <a:r>
              <a:rPr b="1" lang="en-IN" sz="1600" spc="-1" strike="noStrike" u="sng">
                <a:solidFill>
                  <a:srgbClr val="000000"/>
                </a:solidFill>
                <a:uFillTx/>
                <a:latin typeface="Times New Roman"/>
                <a:ea typeface="DejaVu Sans"/>
              </a:rPr>
              <a:t>J.B. Kennedy (1980):</a:t>
            </a:r>
            <a:r>
              <a:rPr b="0" lang="en-IN" sz="1600" spc="-1" strike="noStrike">
                <a:solidFill>
                  <a:srgbClr val="000000"/>
                </a:solidFill>
                <a:latin typeface="Times New Roman"/>
                <a:ea typeface="DejaVu Sans"/>
              </a:rPr>
              <a:t> This paper is studied on analysis to estimate the maximum tensile force in the rein-forcing elements when the reinforced earth retaining wall was subjected to a vertical surcharge strip load.</a:t>
            </a:r>
            <a:endParaRPr b="0" lang="en-IN" sz="1600" spc="-1" strike="noStrike">
              <a:latin typeface="Arial"/>
            </a:endParaRPr>
          </a:p>
          <a:p>
            <a:pPr algn="just">
              <a:lnSpc>
                <a:spcPct val="115000"/>
              </a:lnSpc>
            </a:pPr>
            <a:endParaRPr b="0" lang="en-IN" sz="1800" spc="-1" strike="noStrike">
              <a:latin typeface="Arial"/>
            </a:endParaRPr>
          </a:p>
          <a:p>
            <a:pPr algn="just">
              <a:lnSpc>
                <a:spcPct val="115000"/>
              </a:lnSpc>
            </a:pPr>
            <a:r>
              <a:rPr b="1" lang="en-IN" sz="1600" spc="-1" strike="noStrike" u="sng">
                <a:solidFill>
                  <a:srgbClr val="000000"/>
                </a:solidFill>
                <a:uFillTx/>
                <a:latin typeface="Times New Roman"/>
                <a:ea typeface="DejaVu Sans"/>
              </a:rPr>
              <a:t>J.T. Laba (1984):</a:t>
            </a:r>
            <a:r>
              <a:rPr b="0" lang="en-IN" sz="1600" spc="-1" strike="noStrike">
                <a:solidFill>
                  <a:srgbClr val="000000"/>
                </a:solidFill>
                <a:latin typeface="Times New Roman"/>
                <a:ea typeface="DejaVu Sans"/>
              </a:rPr>
              <a:t> This is studied on structural response of a reinforced earth retaining wall model subjected to the combined action of vertical and horizontal surcharge strip loads aligned parallel to the wall head.</a:t>
            </a:r>
            <a:endParaRPr b="0" lang="en-IN" sz="1600" spc="-1" strike="noStrike">
              <a:latin typeface="Arial"/>
            </a:endParaRPr>
          </a:p>
          <a:p>
            <a:pPr algn="just">
              <a:lnSpc>
                <a:spcPct val="115000"/>
              </a:lnSpc>
            </a:pPr>
            <a:endParaRPr b="0" lang="en-IN" sz="1800" spc="-1" strike="noStrike">
              <a:latin typeface="Arial"/>
            </a:endParaRPr>
          </a:p>
          <a:p>
            <a:pPr algn="just">
              <a:lnSpc>
                <a:spcPct val="115000"/>
              </a:lnSpc>
            </a:pPr>
            <a:r>
              <a:rPr b="1" lang="en-IN" sz="1600" spc="-1" strike="noStrike" u="sng">
                <a:solidFill>
                  <a:srgbClr val="000000"/>
                </a:solidFill>
                <a:uFillTx/>
                <a:latin typeface="Times New Roman"/>
                <a:ea typeface="DejaVu Sans"/>
              </a:rPr>
              <a:t>IRC-SP:102-(2014): </a:t>
            </a:r>
            <a:r>
              <a:rPr b="0" lang="en-IN" sz="1600" spc="-1" strike="noStrike">
                <a:solidFill>
                  <a:srgbClr val="000000"/>
                </a:solidFill>
                <a:latin typeface="Times New Roman"/>
                <a:ea typeface="DejaVu Sans"/>
              </a:rPr>
              <a:t> The document covered various aspects of reinforced soil walls, including types of reinforcement, types of facing systems, design methodologies, construction practices, and quality control measures.</a:t>
            </a:r>
            <a:endParaRPr b="0" lang="en-IN" sz="1600" spc="-1" strike="noStrike">
              <a:latin typeface="Arial"/>
            </a:endParaRPr>
          </a:p>
          <a:p>
            <a:pPr algn="just">
              <a:lnSpc>
                <a:spcPct val="115000"/>
              </a:lnSpc>
            </a:pPr>
            <a:endParaRPr b="0" lang="en-IN" sz="1800" spc="-1" strike="noStrike">
              <a:latin typeface="Arial"/>
            </a:endParaRPr>
          </a:p>
          <a:p>
            <a:pPr algn="just">
              <a:lnSpc>
                <a:spcPct val="115000"/>
              </a:lnSpc>
            </a:pPr>
            <a:r>
              <a:rPr b="1" lang="en-IN" sz="1600" spc="-1" strike="noStrike" u="sng">
                <a:solidFill>
                  <a:srgbClr val="000000"/>
                </a:solidFill>
                <a:uFillTx/>
                <a:latin typeface="Times New Roman"/>
                <a:ea typeface="DejaVu Sans"/>
              </a:rPr>
              <a:t>Izzaldin Almohd (2014):</a:t>
            </a:r>
            <a:r>
              <a:rPr b="0" lang="en-IN" sz="1600" spc="-1" strike="noStrike">
                <a:solidFill>
                  <a:srgbClr val="000000"/>
                </a:solidFill>
                <a:latin typeface="Times New Roman"/>
                <a:ea typeface="DejaVu Sans"/>
              </a:rPr>
              <a:t> The paper explained about internal stability which is examined by satisfying the local stability of reinforcements at each level based on the predetermined critical slip plane (line of maximums) and the tributary area of each reinforcing layer.</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Rectangle 2"/>
          <p:cNvSpPr/>
          <p:nvPr/>
        </p:nvSpPr>
        <p:spPr>
          <a:xfrm>
            <a:off x="304920" y="244080"/>
            <a:ext cx="8523720" cy="6390000"/>
          </a:xfrm>
          <a:prstGeom prst="rect">
            <a:avLst/>
          </a:prstGeom>
          <a:noFill/>
          <a:ln w="25560">
            <a:solidFill>
              <a:srgbClr val="000000"/>
            </a:solidFill>
            <a:round/>
          </a:ln>
        </p:spPr>
        <p:style>
          <a:lnRef idx="0"/>
          <a:fillRef idx="0"/>
          <a:effectRef idx="0"/>
          <a:fontRef idx="minor"/>
        </p:style>
      </p:sp>
      <p:sp>
        <p:nvSpPr>
          <p:cNvPr id="109" name="Rectangle 4"/>
          <p:cNvSpPr/>
          <p:nvPr/>
        </p:nvSpPr>
        <p:spPr>
          <a:xfrm>
            <a:off x="2498760" y="380520"/>
            <a:ext cx="4056120" cy="5295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IN" sz="2400" spc="-1" strike="noStrike" u="sng">
                <a:solidFill>
                  <a:srgbClr val="0369a3"/>
                </a:solidFill>
                <a:uFillTx/>
                <a:latin typeface="Times New Roman"/>
                <a:ea typeface="DejaVu Sans"/>
              </a:rPr>
              <a:t>PROBLEM STATEMENT</a:t>
            </a:r>
            <a:endParaRPr b="0" lang="en-IN" sz="2400" spc="-1" strike="noStrike">
              <a:latin typeface="Arial"/>
            </a:endParaRPr>
          </a:p>
        </p:txBody>
      </p:sp>
      <p:sp>
        <p:nvSpPr>
          <p:cNvPr id="110" name="PlaceHolder 1"/>
          <p:cNvSpPr>
            <a:spLocks noGrp="1"/>
          </p:cNvSpPr>
          <p:nvPr>
            <p:ph type="title"/>
          </p:nvPr>
        </p:nvSpPr>
        <p:spPr>
          <a:xfrm>
            <a:off x="640440" y="908280"/>
            <a:ext cx="7761600" cy="92556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2000" spc="-1" strike="noStrike">
                <a:solidFill>
                  <a:srgbClr val="000000"/>
                </a:solidFill>
                <a:latin typeface="Times New Roman"/>
                <a:ea typeface="DejaVu Sans"/>
              </a:rPr>
              <a:t>“ </a:t>
            </a:r>
            <a:r>
              <a:rPr b="1" lang="en-US" sz="2000" spc="-1" strike="noStrike">
                <a:solidFill>
                  <a:srgbClr val="000000"/>
                </a:solidFill>
                <a:latin typeface="Times New Roman"/>
                <a:ea typeface="DejaVu Sans"/>
              </a:rPr>
              <a:t>DESIGN OF REINFORCED EARTH RETAINING WALL</a:t>
            </a:r>
            <a:br>
              <a:rPr sz="2000"/>
            </a:br>
            <a:r>
              <a:rPr b="1" lang="en-US" sz="2000" spc="-1" strike="noStrike">
                <a:solidFill>
                  <a:srgbClr val="000000"/>
                </a:solidFill>
                <a:latin typeface="Times New Roman"/>
                <a:ea typeface="DejaVu Sans"/>
              </a:rPr>
              <a:t> USING PYTHON CODE ”</a:t>
            </a:r>
            <a:endParaRPr b="0" lang="en-IN" sz="2000" spc="-1" strike="noStrike">
              <a:latin typeface="Arial"/>
            </a:endParaRPr>
          </a:p>
        </p:txBody>
      </p:sp>
      <p:sp>
        <p:nvSpPr>
          <p:cNvPr id="111" name="Rectangle 160"/>
          <p:cNvSpPr/>
          <p:nvPr/>
        </p:nvSpPr>
        <p:spPr>
          <a:xfrm>
            <a:off x="596160" y="1927440"/>
            <a:ext cx="2327400" cy="529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2200" spc="-1" strike="noStrike" u="sng">
                <a:solidFill>
                  <a:srgbClr val="ff0000"/>
                </a:solidFill>
                <a:uFillTx/>
                <a:latin typeface="Times New Roman"/>
                <a:ea typeface="DejaVu Sans"/>
              </a:rPr>
              <a:t>OBJECTIVES</a:t>
            </a:r>
            <a:endParaRPr b="0" lang="en-IN" sz="2200" spc="-1" strike="noStrike">
              <a:latin typeface="Arial"/>
            </a:endParaRPr>
          </a:p>
        </p:txBody>
      </p:sp>
      <p:sp>
        <p:nvSpPr>
          <p:cNvPr id="112" name="Rectangle 5"/>
          <p:cNvSpPr/>
          <p:nvPr/>
        </p:nvSpPr>
        <p:spPr>
          <a:xfrm>
            <a:off x="687960" y="2362680"/>
            <a:ext cx="7622280" cy="932760"/>
          </a:xfrm>
          <a:prstGeom prst="rect">
            <a:avLst/>
          </a:prstGeom>
          <a:noFill/>
          <a:ln w="0">
            <a:noFill/>
          </a:ln>
        </p:spPr>
        <p:style>
          <a:lnRef idx="0"/>
          <a:fillRef idx="0"/>
          <a:effectRef idx="0"/>
          <a:fontRef idx="minor"/>
        </p:style>
        <p:txBody>
          <a:bodyPr lIns="90000" rIns="90000" tIns="45000" bIns="45000" anchor="t">
            <a:noAutofit/>
          </a:bodyPr>
          <a:p>
            <a:pPr marL="216000" indent="-216000" algn="just">
              <a:lnSpc>
                <a:spcPct val="150000"/>
              </a:lnSpc>
              <a:buClr>
                <a:srgbClr val="000000"/>
              </a:buClr>
              <a:buSzPct val="45000"/>
              <a:buFont typeface="Wingdings" charset="2"/>
              <a:buChar char=""/>
            </a:pPr>
            <a:r>
              <a:rPr b="0" lang="en-IN" sz="1600" spc="-1" strike="noStrike">
                <a:solidFill>
                  <a:srgbClr val="000000"/>
                </a:solidFill>
                <a:latin typeface="Times New Roman"/>
                <a:ea typeface="DejaVu Sans"/>
              </a:rPr>
              <a:t>To study and analyse the internal and external stability conditions of retaining wall.</a:t>
            </a:r>
            <a:endParaRPr b="0" lang="en-IN" sz="1600" spc="-1" strike="noStrike">
              <a:latin typeface="Arial"/>
            </a:endParaRPr>
          </a:p>
          <a:p>
            <a:pPr marL="216000" indent="-216000" algn="just">
              <a:lnSpc>
                <a:spcPct val="150000"/>
              </a:lnSpc>
              <a:buClr>
                <a:srgbClr val="000000"/>
              </a:buClr>
              <a:buSzPct val="45000"/>
              <a:buFont typeface="Wingdings" charset="2"/>
              <a:buChar char=""/>
            </a:pPr>
            <a:r>
              <a:rPr b="0" lang="en-IN" sz="1600" spc="-1" strike="noStrike">
                <a:solidFill>
                  <a:srgbClr val="000000"/>
                </a:solidFill>
                <a:latin typeface="Times New Roman"/>
                <a:ea typeface="DejaVu Sans"/>
              </a:rPr>
              <a:t>To develop Python code for design of reinforced earth retaining wall as per IS 8006-2010.</a:t>
            </a:r>
            <a:endParaRPr b="0" lang="en-IN" sz="1600" spc="-1" strike="noStrike">
              <a:latin typeface="Arial"/>
            </a:endParaRPr>
          </a:p>
        </p:txBody>
      </p:sp>
      <p:sp>
        <p:nvSpPr>
          <p:cNvPr id="113" name="Rectangle 8"/>
          <p:cNvSpPr/>
          <p:nvPr/>
        </p:nvSpPr>
        <p:spPr>
          <a:xfrm>
            <a:off x="566280" y="3632400"/>
            <a:ext cx="3978360" cy="5295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1" lang="en-IN" sz="2200" spc="-1" strike="noStrike">
                <a:solidFill>
                  <a:srgbClr val="ff0000"/>
                </a:solidFill>
                <a:latin typeface="Times New Roman"/>
                <a:ea typeface="DejaVu Sans"/>
              </a:rPr>
              <a:t> </a:t>
            </a:r>
            <a:r>
              <a:rPr b="1" lang="en-IN" sz="2200" spc="-1" strike="noStrike" u="sng">
                <a:solidFill>
                  <a:srgbClr val="ff0000"/>
                </a:solidFill>
                <a:uFillTx/>
                <a:latin typeface="Times New Roman"/>
                <a:ea typeface="DejaVu Sans"/>
              </a:rPr>
              <a:t>SCOPE OF THE PROJECT</a:t>
            </a:r>
            <a:endParaRPr b="0" lang="en-IN" sz="2200" spc="-1" strike="noStrike">
              <a:latin typeface="Arial"/>
            </a:endParaRPr>
          </a:p>
        </p:txBody>
      </p:sp>
      <p:sp>
        <p:nvSpPr>
          <p:cNvPr id="114" name="Rectangle 9"/>
          <p:cNvSpPr/>
          <p:nvPr/>
        </p:nvSpPr>
        <p:spPr>
          <a:xfrm>
            <a:off x="626040" y="4162680"/>
            <a:ext cx="7622280" cy="932760"/>
          </a:xfrm>
          <a:prstGeom prst="rect">
            <a:avLst/>
          </a:prstGeom>
          <a:noFill/>
          <a:ln w="0">
            <a:noFill/>
          </a:ln>
        </p:spPr>
        <p:style>
          <a:lnRef idx="0"/>
          <a:fillRef idx="0"/>
          <a:effectRef idx="0"/>
          <a:fontRef idx="minor"/>
        </p:style>
        <p:txBody>
          <a:bodyPr lIns="90000" rIns="90000" tIns="45000" bIns="45000" anchor="t">
            <a:noAutofit/>
          </a:bodyPr>
          <a:p>
            <a:pPr marL="216000" indent="-216000" algn="just">
              <a:lnSpc>
                <a:spcPct val="150000"/>
              </a:lnSpc>
              <a:buClr>
                <a:srgbClr val="000000"/>
              </a:buClr>
              <a:buSzPct val="45000"/>
              <a:buFont typeface="Wingdings" charset="2"/>
              <a:buChar char=""/>
            </a:pPr>
            <a:r>
              <a:rPr b="0" lang="en-IN" sz="1600" spc="-1" strike="noStrike">
                <a:solidFill>
                  <a:srgbClr val="000000"/>
                </a:solidFill>
                <a:latin typeface="Times New Roman"/>
                <a:ea typeface="DejaVu Sans"/>
              </a:rPr>
              <a:t>The scope of the project involves designing and analysing a reinforced earth retaining wall for dry cohesionless backfill condition.</a:t>
            </a:r>
            <a:endParaRPr b="0" lang="en-IN" sz="1600" spc="-1" strike="noStrike">
              <a:latin typeface="Arial"/>
            </a:endParaRPr>
          </a:p>
          <a:p>
            <a:pPr marL="216000" indent="-216000" algn="just">
              <a:lnSpc>
                <a:spcPct val="150000"/>
              </a:lnSpc>
              <a:buClr>
                <a:srgbClr val="000000"/>
              </a:buClr>
              <a:buSzPct val="45000"/>
              <a:buFont typeface="Wingdings" charset="2"/>
              <a:buChar char=""/>
            </a:pPr>
            <a:r>
              <a:rPr b="0" lang="en-IN" sz="1600" spc="-1" strike="noStrike">
                <a:solidFill>
                  <a:srgbClr val="000000"/>
                </a:solidFill>
                <a:latin typeface="Times New Roman"/>
                <a:ea typeface="DejaVu Sans"/>
              </a:rPr>
              <a:t> </a:t>
            </a:r>
            <a:r>
              <a:rPr b="0" lang="en-IN" sz="1600" spc="-1" strike="noStrike">
                <a:solidFill>
                  <a:srgbClr val="000000"/>
                </a:solidFill>
                <a:latin typeface="Times New Roman"/>
                <a:ea typeface="DejaVu Sans"/>
              </a:rPr>
              <a:t>The design will consider dead load, live load, horizontal line load, and vertical line load conditions according to the </a:t>
            </a:r>
            <a:r>
              <a:rPr b="1" lang="en-IN" sz="1600" spc="-1" strike="noStrike">
                <a:solidFill>
                  <a:srgbClr val="000000"/>
                </a:solidFill>
                <a:latin typeface="Times New Roman"/>
                <a:ea typeface="DejaVu Sans"/>
              </a:rPr>
              <a:t>BS 8000:2006</a:t>
            </a:r>
            <a:r>
              <a:rPr b="0" lang="en-IN" sz="1600" spc="-1" strike="noStrike">
                <a:solidFill>
                  <a:srgbClr val="000000"/>
                </a:solidFill>
                <a:latin typeface="Times New Roman"/>
                <a:ea typeface="DejaVu Sans"/>
              </a:rPr>
              <a:t> code of practice.</a:t>
            </a:r>
            <a:endParaRPr b="0" lang="en-IN" sz="1600" spc="-1" strike="noStrike">
              <a:latin typeface="Arial"/>
            </a:endParaRPr>
          </a:p>
          <a:p>
            <a:pPr marL="216000" indent="-216000" algn="just">
              <a:lnSpc>
                <a:spcPct val="150000"/>
              </a:lnSpc>
              <a:buClr>
                <a:srgbClr val="000000"/>
              </a:buClr>
              <a:buSzPct val="45000"/>
              <a:buFont typeface="Wingdings" charset="2"/>
              <a:buChar char=""/>
            </a:pPr>
            <a:r>
              <a:rPr b="0" lang="en-IN" sz="1600" spc="-1" strike="noStrike">
                <a:solidFill>
                  <a:srgbClr val="000000"/>
                </a:solidFill>
                <a:latin typeface="Times New Roman"/>
                <a:ea typeface="DejaVu Sans"/>
              </a:rPr>
              <a:t> </a:t>
            </a:r>
            <a:r>
              <a:rPr b="0" lang="en-IN" sz="1600" spc="-1" strike="noStrike">
                <a:solidFill>
                  <a:srgbClr val="000000"/>
                </a:solidFill>
                <a:latin typeface="Times New Roman"/>
                <a:ea typeface="DejaVu Sans"/>
              </a:rPr>
              <a:t>The aim is to provide an automated and reliable solution for designing a stable retaining wall that meets the specified requirements and loading conditions.</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Rectangle 21"/>
          <p:cNvSpPr/>
          <p:nvPr/>
        </p:nvSpPr>
        <p:spPr>
          <a:xfrm>
            <a:off x="309240" y="252720"/>
            <a:ext cx="8520480" cy="6386760"/>
          </a:xfrm>
          <a:prstGeom prst="rect">
            <a:avLst/>
          </a:prstGeom>
          <a:noFill/>
          <a:ln w="25560">
            <a:solidFill>
              <a:srgbClr val="000000"/>
            </a:solidFill>
            <a:round/>
          </a:ln>
        </p:spPr>
        <p:style>
          <a:lnRef idx="0"/>
          <a:fillRef idx="0"/>
          <a:effectRef idx="0"/>
          <a:fontRef idx="minor"/>
        </p:style>
      </p:sp>
      <p:sp>
        <p:nvSpPr>
          <p:cNvPr id="116" name="Rectangle 22"/>
          <p:cNvSpPr/>
          <p:nvPr/>
        </p:nvSpPr>
        <p:spPr>
          <a:xfrm>
            <a:off x="540000" y="540000"/>
            <a:ext cx="4775760" cy="5263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1" lang="en-IN" sz="2800" spc="-1" strike="noStrike">
                <a:solidFill>
                  <a:srgbClr val="ff0000"/>
                </a:solidFill>
                <a:latin typeface="Times New Roman"/>
                <a:ea typeface="DejaVu Sans"/>
              </a:rPr>
              <a:t> </a:t>
            </a:r>
            <a:r>
              <a:rPr b="1" lang="en-IN" sz="2200" spc="-1" strike="noStrike" u="sng">
                <a:solidFill>
                  <a:srgbClr val="ff0000"/>
                </a:solidFill>
                <a:uFillTx/>
                <a:latin typeface="Times New Roman"/>
                <a:ea typeface="DejaVu Sans"/>
              </a:rPr>
              <a:t>METHODOLOGY</a:t>
            </a:r>
            <a:endParaRPr b="0" lang="en-IN" sz="2200" spc="-1" strike="noStrike">
              <a:latin typeface="Arial"/>
            </a:endParaRPr>
          </a:p>
        </p:txBody>
      </p:sp>
      <p:sp>
        <p:nvSpPr>
          <p:cNvPr id="117" name="Rectangle 139"/>
          <p:cNvSpPr/>
          <p:nvPr/>
        </p:nvSpPr>
        <p:spPr>
          <a:xfrm>
            <a:off x="669600" y="1128600"/>
            <a:ext cx="7889760" cy="6422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15000"/>
              </a:lnSpc>
              <a:buClr>
                <a:srgbClr val="000000"/>
              </a:buClr>
              <a:buSzPct val="50000"/>
              <a:buFont typeface="Segoe UI"/>
              <a:buChar char="■"/>
            </a:pPr>
            <a:r>
              <a:rPr b="0" lang="en-IN" sz="1600" spc="-1" strike="noStrike">
                <a:solidFill>
                  <a:srgbClr val="000000"/>
                </a:solidFill>
                <a:latin typeface="Times New Roman"/>
                <a:ea typeface="DejaVu Sans"/>
              </a:rPr>
              <a:t>The design procedures are laid on BS 8006-1:2010 (code of practice for strengthened </a:t>
            </a:r>
            <a:endParaRPr b="0" lang="en-IN" sz="1600" spc="-1" strike="noStrike">
              <a:latin typeface="Arial"/>
            </a:endParaRPr>
          </a:p>
          <a:p>
            <a:pPr>
              <a:lnSpc>
                <a:spcPct val="115000"/>
              </a:lnSpc>
            </a:pPr>
            <a:r>
              <a:rPr b="0" lang="en-IN" sz="1600" spc="-1" strike="noStrike">
                <a:solidFill>
                  <a:srgbClr val="000000"/>
                </a:solidFill>
                <a:latin typeface="Times New Roman"/>
                <a:ea typeface="DejaVu Sans"/>
              </a:rPr>
              <a:t>/reinforced soil and other fills). </a:t>
            </a:r>
            <a:endParaRPr b="0" lang="en-IN" sz="1600" spc="-1" strike="noStrike">
              <a:latin typeface="Arial"/>
            </a:endParaRPr>
          </a:p>
          <a:p>
            <a:pPr>
              <a:lnSpc>
                <a:spcPct val="115000"/>
              </a:lnSpc>
            </a:pPr>
            <a:endParaRPr b="0" lang="en-IN" sz="1600" spc="-1" strike="noStrike">
              <a:latin typeface="Arial"/>
            </a:endParaRPr>
          </a:p>
          <a:p>
            <a:pPr>
              <a:lnSpc>
                <a:spcPct val="115000"/>
              </a:lnSpc>
            </a:pPr>
            <a:r>
              <a:rPr b="0" lang="en-IN" sz="1600" spc="-1" strike="noStrike">
                <a:solidFill>
                  <a:srgbClr val="000000"/>
                </a:solidFill>
                <a:latin typeface="Times New Roman"/>
                <a:ea typeface="DejaVu Sans"/>
              </a:rPr>
              <a:t>Based on this the design RE wall is done.</a:t>
            </a:r>
            <a:endParaRPr b="0" lang="en-IN" sz="1600" spc="-1" strike="noStrike">
              <a:latin typeface="Arial"/>
            </a:endParaRPr>
          </a:p>
          <a:p>
            <a:pPr>
              <a:lnSpc>
                <a:spcPct val="115000"/>
              </a:lnSpc>
            </a:pPr>
            <a:r>
              <a:rPr b="0" lang="en-IN" sz="1600" spc="-1" strike="noStrike">
                <a:solidFill>
                  <a:srgbClr val="000000"/>
                </a:solidFill>
                <a:latin typeface="Times New Roman"/>
                <a:ea typeface="DejaVu Sans"/>
              </a:rPr>
              <a:t>The reinforced soil structure must be checked</a:t>
            </a:r>
            <a:endParaRPr b="0" lang="en-IN" sz="1600" spc="-1" strike="noStrike">
              <a:latin typeface="Arial"/>
            </a:endParaRPr>
          </a:p>
          <a:p>
            <a:pPr>
              <a:lnSpc>
                <a:spcPct val="115000"/>
              </a:lnSpc>
            </a:pPr>
            <a:r>
              <a:rPr b="0" lang="en-IN" sz="1600" spc="-1" strike="noStrike">
                <a:solidFill>
                  <a:srgbClr val="000000"/>
                </a:solidFill>
                <a:latin typeface="Times New Roman"/>
                <a:ea typeface="DejaVu Sans"/>
              </a:rPr>
              <a:t>with respect to :</a:t>
            </a:r>
            <a:endParaRPr b="0" lang="en-IN" sz="1600" spc="-1" strike="noStrike">
              <a:latin typeface="Arial"/>
            </a:endParaRPr>
          </a:p>
          <a:p>
            <a:pPr marL="216000" indent="-216000">
              <a:lnSpc>
                <a:spcPct val="115000"/>
              </a:lnSpc>
              <a:buClr>
                <a:srgbClr val="000000"/>
              </a:buClr>
              <a:buFont typeface="StarSymbol"/>
              <a:buAutoNum type="arabicPlain"/>
            </a:pPr>
            <a:r>
              <a:rPr b="1" lang="en-IN" sz="1600" spc="-1" strike="noStrike">
                <a:solidFill>
                  <a:srgbClr val="000000"/>
                </a:solidFill>
                <a:latin typeface="Times New Roman"/>
                <a:ea typeface="DejaVu Sans"/>
              </a:rPr>
              <a:t>External Stability.</a:t>
            </a:r>
            <a:endParaRPr b="0" lang="en-IN" sz="1600" spc="-1" strike="noStrike">
              <a:latin typeface="Arial"/>
            </a:endParaRPr>
          </a:p>
          <a:p>
            <a:pPr marL="216000" indent="-216000">
              <a:lnSpc>
                <a:spcPct val="115000"/>
              </a:lnSpc>
              <a:buClr>
                <a:srgbClr val="000000"/>
              </a:buClr>
              <a:buFont typeface="StarSymbol"/>
              <a:buAutoNum type="arabicPlain"/>
            </a:pPr>
            <a:r>
              <a:rPr b="1" lang="en-IN" sz="1600" spc="-1" strike="noStrike">
                <a:solidFill>
                  <a:srgbClr val="000000"/>
                </a:solidFill>
                <a:latin typeface="Times New Roman"/>
                <a:ea typeface="DejaVu Sans"/>
              </a:rPr>
              <a:t>Internal Stability.</a:t>
            </a:r>
            <a:endParaRPr b="0" lang="en-IN" sz="1600" spc="-1" strike="noStrike">
              <a:latin typeface="Arial"/>
            </a:endParaRPr>
          </a:p>
        </p:txBody>
      </p:sp>
      <p:sp>
        <p:nvSpPr>
          <p:cNvPr id="118" name="Rectangle 10"/>
          <p:cNvSpPr/>
          <p:nvPr/>
        </p:nvSpPr>
        <p:spPr>
          <a:xfrm>
            <a:off x="687960" y="3731400"/>
            <a:ext cx="3813120" cy="932760"/>
          </a:xfrm>
          <a:prstGeom prst="rect">
            <a:avLst/>
          </a:prstGeom>
          <a:noFill/>
          <a:ln w="0">
            <a:noFill/>
          </a:ln>
        </p:spPr>
        <p:style>
          <a:lnRef idx="0"/>
          <a:fillRef idx="0"/>
          <a:effectRef idx="0"/>
          <a:fontRef idx="minor"/>
        </p:style>
        <p:txBody>
          <a:bodyPr lIns="90000" rIns="90000" tIns="45000" bIns="45000" anchor="t">
            <a:noAutofit/>
          </a:bodyPr>
          <a:p>
            <a:pPr marL="216000" indent="-216000" algn="just">
              <a:lnSpc>
                <a:spcPct val="115000"/>
              </a:lnSpc>
              <a:buClr>
                <a:srgbClr val="000000"/>
              </a:buClr>
              <a:buSzPct val="45000"/>
              <a:buFont typeface="Wingdings" charset="2"/>
              <a:buChar char=""/>
            </a:pPr>
            <a:r>
              <a:rPr b="0" lang="en-IN" sz="1600" spc="-1" strike="noStrike">
                <a:solidFill>
                  <a:srgbClr val="000000"/>
                </a:solidFill>
                <a:latin typeface="Times New Roman"/>
                <a:ea typeface="DejaVu Sans"/>
              </a:rPr>
              <a:t>External stability governs reinforced length and must have adequate safety against </a:t>
            </a:r>
            <a:endParaRPr b="0" lang="en-IN" sz="1600" spc="-1" strike="noStrike">
              <a:latin typeface="Arial"/>
            </a:endParaRPr>
          </a:p>
          <a:p>
            <a:pPr lvl="3" marL="864000" indent="-216000" algn="just">
              <a:lnSpc>
                <a:spcPct val="115000"/>
              </a:lnSpc>
              <a:buClr>
                <a:srgbClr val="000000"/>
              </a:buClr>
              <a:buSzPct val="45000"/>
              <a:buFont typeface="Wingdings" charset="2"/>
              <a:buChar char=""/>
            </a:pPr>
            <a:r>
              <a:rPr b="0" lang="en-IN" sz="1600" spc="-1" strike="noStrike">
                <a:solidFill>
                  <a:srgbClr val="000000"/>
                </a:solidFill>
                <a:latin typeface="Times New Roman"/>
                <a:ea typeface="DejaVu Sans"/>
              </a:rPr>
              <a:t>Outward sliding.</a:t>
            </a:r>
            <a:endParaRPr b="0" lang="en-IN" sz="1600" spc="-1" strike="noStrike">
              <a:latin typeface="Arial"/>
            </a:endParaRPr>
          </a:p>
          <a:p>
            <a:pPr lvl="3" marL="864000" indent="-216000" algn="just">
              <a:lnSpc>
                <a:spcPct val="115000"/>
              </a:lnSpc>
              <a:buClr>
                <a:srgbClr val="000000"/>
              </a:buClr>
              <a:buSzPct val="45000"/>
              <a:buFont typeface="Wingdings" charset="2"/>
              <a:buChar char=""/>
            </a:pPr>
            <a:r>
              <a:rPr b="0" lang="en-IN" sz="1600" spc="-1" strike="noStrike">
                <a:solidFill>
                  <a:srgbClr val="000000"/>
                </a:solidFill>
                <a:latin typeface="Times New Roman"/>
                <a:ea typeface="DejaVu Sans"/>
              </a:rPr>
              <a:t>Overturning.</a:t>
            </a:r>
            <a:endParaRPr b="0" lang="en-IN" sz="1600" spc="-1" strike="noStrike">
              <a:latin typeface="Arial"/>
            </a:endParaRPr>
          </a:p>
          <a:p>
            <a:pPr lvl="3" marL="864000" indent="-216000" algn="just">
              <a:lnSpc>
                <a:spcPct val="115000"/>
              </a:lnSpc>
              <a:buClr>
                <a:srgbClr val="000000"/>
              </a:buClr>
              <a:buSzPct val="45000"/>
              <a:buFont typeface="Wingdings" charset="2"/>
              <a:buChar char=""/>
            </a:pPr>
            <a:r>
              <a:rPr b="0" lang="en-IN" sz="1600" spc="-1" strike="noStrike">
                <a:solidFill>
                  <a:srgbClr val="000000"/>
                </a:solidFill>
                <a:latin typeface="Times New Roman"/>
                <a:ea typeface="DejaVu Sans"/>
              </a:rPr>
              <a:t>Bearing failure.</a:t>
            </a:r>
            <a:endParaRPr b="0" lang="en-IN" sz="1600" spc="-1" strike="noStrike">
              <a:latin typeface="Arial"/>
            </a:endParaRPr>
          </a:p>
          <a:p>
            <a:pPr lvl="3" marL="864000" indent="-216000" algn="just">
              <a:lnSpc>
                <a:spcPct val="115000"/>
              </a:lnSpc>
              <a:buClr>
                <a:srgbClr val="000000"/>
              </a:buClr>
              <a:buSzPct val="45000"/>
              <a:buFont typeface="Wingdings" charset="2"/>
              <a:buChar char=""/>
            </a:pPr>
            <a:r>
              <a:rPr b="0" lang="en-IN" sz="1600" spc="-1" strike="noStrike">
                <a:solidFill>
                  <a:srgbClr val="000000"/>
                </a:solidFill>
                <a:latin typeface="Times New Roman"/>
                <a:ea typeface="DejaVu Sans"/>
              </a:rPr>
              <a:t>Limiting eccentricity.</a:t>
            </a:r>
            <a:endParaRPr b="0" lang="en-IN" sz="1600" spc="-1" strike="noStrike">
              <a:latin typeface="Arial"/>
            </a:endParaRPr>
          </a:p>
        </p:txBody>
      </p:sp>
      <p:pic>
        <p:nvPicPr>
          <p:cNvPr id="119" name="" descr=""/>
          <p:cNvPicPr/>
          <p:nvPr/>
        </p:nvPicPr>
        <p:blipFill>
          <a:blip r:embed="rId1"/>
          <a:srcRect l="0" t="0" r="0" b="62280"/>
          <a:stretch/>
        </p:blipFill>
        <p:spPr>
          <a:xfrm>
            <a:off x="4873320" y="2096640"/>
            <a:ext cx="3517560" cy="1352880"/>
          </a:xfrm>
          <a:prstGeom prst="rect">
            <a:avLst/>
          </a:prstGeom>
          <a:ln w="0">
            <a:noFill/>
          </a:ln>
        </p:spPr>
      </p:pic>
      <p:sp>
        <p:nvSpPr>
          <p:cNvPr id="120" name=""/>
          <p:cNvSpPr/>
          <p:nvPr/>
        </p:nvSpPr>
        <p:spPr>
          <a:xfrm>
            <a:off x="4989240" y="5749200"/>
            <a:ext cx="3454560" cy="341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400" spc="-1" strike="noStrike">
                <a:solidFill>
                  <a:srgbClr val="000000"/>
                </a:solidFill>
                <a:latin typeface="Times New Roman"/>
                <a:ea typeface="DejaVu Sans"/>
              </a:rPr>
              <a:t>Fig.1.4 </a:t>
            </a:r>
            <a:r>
              <a:rPr b="0" lang="en-IN" sz="1400" spc="-1" strike="noStrike">
                <a:solidFill>
                  <a:srgbClr val="000000"/>
                </a:solidFill>
                <a:latin typeface="Times New Roman"/>
                <a:ea typeface="DejaVu Sans"/>
              </a:rPr>
              <a:t> External failure modes of RE wall</a:t>
            </a:r>
            <a:endParaRPr b="0" lang="en-IN" sz="1400" spc="-1" strike="noStrike">
              <a:latin typeface="Arial"/>
            </a:endParaRPr>
          </a:p>
        </p:txBody>
      </p:sp>
      <p:pic>
        <p:nvPicPr>
          <p:cNvPr id="121" name="" descr=""/>
          <p:cNvPicPr/>
          <p:nvPr/>
        </p:nvPicPr>
        <p:blipFill>
          <a:blip r:embed="rId2"/>
          <a:srcRect l="0" t="54978" r="0" b="0"/>
          <a:stretch/>
        </p:blipFill>
        <p:spPr>
          <a:xfrm>
            <a:off x="4813920" y="3899520"/>
            <a:ext cx="3434760" cy="15771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Rectangle 24"/>
          <p:cNvSpPr/>
          <p:nvPr/>
        </p:nvSpPr>
        <p:spPr>
          <a:xfrm>
            <a:off x="309240" y="252720"/>
            <a:ext cx="8520480" cy="6386760"/>
          </a:xfrm>
          <a:prstGeom prst="rect">
            <a:avLst/>
          </a:prstGeom>
          <a:noFill/>
          <a:ln w="25560">
            <a:solidFill>
              <a:srgbClr val="000000"/>
            </a:solidFill>
            <a:round/>
          </a:ln>
        </p:spPr>
        <p:style>
          <a:lnRef idx="0"/>
          <a:fillRef idx="0"/>
          <a:effectRef idx="0"/>
          <a:fontRef idx="minor"/>
        </p:style>
      </p:sp>
      <p:sp>
        <p:nvSpPr>
          <p:cNvPr id="123" name="Rectangle 56"/>
          <p:cNvSpPr/>
          <p:nvPr/>
        </p:nvSpPr>
        <p:spPr>
          <a:xfrm>
            <a:off x="569160" y="3098520"/>
            <a:ext cx="7711560" cy="932760"/>
          </a:xfrm>
          <a:prstGeom prst="rect">
            <a:avLst/>
          </a:prstGeom>
          <a:noFill/>
          <a:ln w="0">
            <a:noFill/>
          </a:ln>
        </p:spPr>
        <p:style>
          <a:lnRef idx="0"/>
          <a:fillRef idx="0"/>
          <a:effectRef idx="0"/>
          <a:fontRef idx="minor"/>
        </p:style>
        <p:txBody>
          <a:bodyPr lIns="90000" rIns="90000" tIns="45000" bIns="45000" anchor="t">
            <a:noAutofit/>
          </a:bodyPr>
          <a:p>
            <a:pPr marL="216000" indent="-216000" algn="just">
              <a:lnSpc>
                <a:spcPct val="150000"/>
              </a:lnSpc>
              <a:buClr>
                <a:srgbClr val="000000"/>
              </a:buClr>
              <a:buSzPct val="45000"/>
              <a:buFont typeface="Wingdings" charset="2"/>
              <a:buChar char=""/>
            </a:pPr>
            <a:r>
              <a:rPr b="1" i="1" lang="en-IN" sz="1600" spc="-1" strike="noStrike">
                <a:solidFill>
                  <a:srgbClr val="000000"/>
                </a:solidFill>
                <a:latin typeface="Times New Roman"/>
                <a:ea typeface="DejaVu Sans"/>
              </a:rPr>
              <a:t>Overturning</a:t>
            </a:r>
            <a:r>
              <a:rPr b="0" lang="en-IN" sz="1600" spc="-1" strike="noStrike">
                <a:solidFill>
                  <a:srgbClr val="000000"/>
                </a:solidFill>
                <a:latin typeface="Times New Roman"/>
                <a:ea typeface="DejaVu Sans"/>
              </a:rPr>
              <a:t> occurs when the moments generated by the lateral forces acting on the wall cause it to rotate about its base.</a:t>
            </a:r>
            <a:endParaRPr b="0" lang="en-IN" sz="1600" spc="-1" strike="noStrike">
              <a:latin typeface="Arial"/>
            </a:endParaRPr>
          </a:p>
          <a:p>
            <a:pPr>
              <a:lnSpc>
                <a:spcPct val="150000"/>
              </a:lnSpc>
              <a:tabLst>
                <a:tab algn="l" pos="0"/>
              </a:tabLs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FOS  = Resisting moment / Sliding overturning moment</a:t>
            </a:r>
            <a:endParaRPr b="0" lang="en-IN" sz="1600" spc="-1" strike="noStrike">
              <a:latin typeface="Arial"/>
            </a:endParaRPr>
          </a:p>
          <a:p>
            <a:pPr>
              <a:lnSpc>
                <a:spcPct val="150000"/>
              </a:lnSpc>
              <a:tabLst>
                <a:tab algn="l" pos="0"/>
              </a:tabLs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γ</a:t>
            </a:r>
            <a:r>
              <a:rPr b="0" lang="en-IN" sz="1600" spc="-1" strike="noStrike" baseline="-25000">
                <a:solidFill>
                  <a:srgbClr val="000000"/>
                </a:solidFill>
                <a:latin typeface="Times New Roman"/>
                <a:ea typeface="Times New Roman"/>
              </a:rPr>
              <a:t>γ</a:t>
            </a:r>
            <a:r>
              <a:rPr b="0" lang="en-IN" sz="1600" spc="-1" strike="noStrike">
                <a:solidFill>
                  <a:srgbClr val="000000"/>
                </a:solidFill>
                <a:latin typeface="Times New Roman"/>
                <a:ea typeface="Times New Roman"/>
              </a:rPr>
              <a:t>HL(L/2)+q</a:t>
            </a:r>
            <a:r>
              <a:rPr b="0" lang="en-IN" sz="1600" spc="-1" strike="noStrike" baseline="-25000">
                <a:solidFill>
                  <a:srgbClr val="000000"/>
                </a:solidFill>
                <a:latin typeface="Times New Roman"/>
                <a:ea typeface="Times New Roman"/>
              </a:rPr>
              <a:t>d</a:t>
            </a:r>
            <a:r>
              <a:rPr b="0" lang="en-IN" sz="1600" spc="-1" strike="noStrike">
                <a:solidFill>
                  <a:srgbClr val="000000"/>
                </a:solidFill>
                <a:latin typeface="Times New Roman"/>
                <a:ea typeface="Times New Roman"/>
              </a:rPr>
              <a:t>L(L/2) / (K</a:t>
            </a:r>
            <a:r>
              <a:rPr b="0" lang="en-IN" sz="1600" spc="-1" strike="noStrike" baseline="-25000">
                <a:solidFill>
                  <a:srgbClr val="000000"/>
                </a:solidFill>
                <a:latin typeface="Times New Roman"/>
                <a:ea typeface="Times New Roman"/>
              </a:rPr>
              <a:t>a</a:t>
            </a:r>
            <a:r>
              <a:rPr b="0" lang="en-IN" sz="1600" spc="-1" strike="noStrike">
                <a:solidFill>
                  <a:srgbClr val="000000"/>
                </a:solidFill>
                <a:latin typeface="Times New Roman"/>
                <a:ea typeface="Times New Roman"/>
              </a:rPr>
              <a:t>q</a:t>
            </a:r>
            <a:r>
              <a:rPr b="0" lang="en-IN" sz="1600" spc="-1" strike="noStrike" baseline="-25000">
                <a:solidFill>
                  <a:srgbClr val="000000"/>
                </a:solidFill>
                <a:latin typeface="Times New Roman"/>
                <a:ea typeface="Times New Roman"/>
              </a:rPr>
              <a:t>d</a:t>
            </a:r>
            <a:r>
              <a:rPr b="0" lang="en-IN" sz="1600" spc="-1" strike="noStrike">
                <a:solidFill>
                  <a:srgbClr val="000000"/>
                </a:solidFill>
                <a:latin typeface="Times New Roman"/>
                <a:ea typeface="Times New Roman"/>
              </a:rPr>
              <a:t>H</a:t>
            </a:r>
            <a:r>
              <a:rPr b="0" lang="en-IN" sz="1600" spc="-1" strike="noStrike" baseline="30000">
                <a:solidFill>
                  <a:srgbClr val="000000"/>
                </a:solidFill>
                <a:latin typeface="Times New Roman"/>
                <a:ea typeface="Times New Roman"/>
              </a:rPr>
              <a:t>2</a:t>
            </a:r>
            <a:r>
              <a:rPr b="0" lang="en-IN" sz="1600" spc="-1" strike="noStrike">
                <a:solidFill>
                  <a:srgbClr val="000000"/>
                </a:solidFill>
                <a:latin typeface="Times New Roman"/>
                <a:ea typeface="Times New Roman"/>
              </a:rPr>
              <a:t>/2+K</a:t>
            </a:r>
            <a:r>
              <a:rPr b="0" lang="en-IN" sz="1600" spc="-1" strike="noStrike" baseline="-25000">
                <a:solidFill>
                  <a:srgbClr val="000000"/>
                </a:solidFill>
                <a:latin typeface="Times New Roman"/>
                <a:ea typeface="Times New Roman"/>
              </a:rPr>
              <a:t>a</a:t>
            </a:r>
            <a:r>
              <a:rPr b="0" lang="en-IN" sz="1600" spc="-1" strike="noStrike">
                <a:solidFill>
                  <a:srgbClr val="000000"/>
                </a:solidFill>
                <a:latin typeface="Times New Roman"/>
                <a:ea typeface="Times New Roman"/>
              </a:rPr>
              <a:t>q</a:t>
            </a:r>
            <a:r>
              <a:rPr b="0" lang="en-IN" sz="1600" spc="-1" strike="noStrike" baseline="-25000">
                <a:solidFill>
                  <a:srgbClr val="000000"/>
                </a:solidFill>
                <a:latin typeface="Times New Roman"/>
                <a:ea typeface="Times New Roman"/>
              </a:rPr>
              <a:t>L</a:t>
            </a:r>
            <a:r>
              <a:rPr b="0" lang="en-IN" sz="1600" spc="-1" strike="noStrike">
                <a:solidFill>
                  <a:srgbClr val="000000"/>
                </a:solidFill>
                <a:latin typeface="Times New Roman"/>
                <a:ea typeface="Times New Roman"/>
              </a:rPr>
              <a:t>H</a:t>
            </a:r>
            <a:r>
              <a:rPr b="0" lang="en-IN" sz="1600" spc="-1" strike="noStrike" baseline="30000">
                <a:solidFill>
                  <a:srgbClr val="000000"/>
                </a:solidFill>
                <a:latin typeface="Times New Roman"/>
                <a:ea typeface="Times New Roman"/>
              </a:rPr>
              <a:t>2</a:t>
            </a:r>
            <a:r>
              <a:rPr b="0" lang="en-IN" sz="1600" spc="-1" strike="noStrike">
                <a:solidFill>
                  <a:srgbClr val="000000"/>
                </a:solidFill>
                <a:latin typeface="Times New Roman"/>
                <a:ea typeface="Times New Roman"/>
              </a:rPr>
              <a:t>/2+0.5K</a:t>
            </a:r>
            <a:r>
              <a:rPr b="0" lang="en-IN" sz="1600" spc="-1" strike="noStrike" baseline="-25000">
                <a:solidFill>
                  <a:srgbClr val="000000"/>
                </a:solidFill>
                <a:latin typeface="Times New Roman"/>
                <a:ea typeface="Times New Roman"/>
              </a:rPr>
              <a:t>a</a:t>
            </a:r>
            <a:r>
              <a:rPr b="0" lang="en-IN" sz="1600" spc="-1" strike="noStrike">
                <a:solidFill>
                  <a:srgbClr val="000000"/>
                </a:solidFill>
                <a:latin typeface="Times New Roman"/>
                <a:ea typeface="Times New Roman"/>
              </a:rPr>
              <a:t>γ</a:t>
            </a:r>
            <a:r>
              <a:rPr b="0" lang="en-IN" sz="1600" spc="-1" strike="noStrike" baseline="-25000">
                <a:solidFill>
                  <a:srgbClr val="000000"/>
                </a:solidFill>
                <a:latin typeface="Times New Roman"/>
                <a:ea typeface="Times New Roman"/>
              </a:rPr>
              <a:t>b</a:t>
            </a:r>
            <a:r>
              <a:rPr b="0" lang="en-IN" sz="1600" spc="-1" strike="noStrike">
                <a:solidFill>
                  <a:srgbClr val="000000"/>
                </a:solidFill>
                <a:latin typeface="Times New Roman"/>
                <a:ea typeface="Times New Roman"/>
              </a:rPr>
              <a:t>H</a:t>
            </a:r>
            <a:r>
              <a:rPr b="0" lang="en-IN" sz="1600" spc="-1" strike="noStrike" baseline="30000">
                <a:solidFill>
                  <a:srgbClr val="000000"/>
                </a:solidFill>
                <a:latin typeface="Times New Roman"/>
                <a:ea typeface="Times New Roman"/>
              </a:rPr>
              <a:t>3</a:t>
            </a:r>
            <a:r>
              <a:rPr b="0" lang="en-IN" sz="1600" spc="-1" strike="noStrike">
                <a:solidFill>
                  <a:srgbClr val="000000"/>
                </a:solidFill>
                <a:latin typeface="Times New Roman"/>
                <a:ea typeface="Times New Roman"/>
              </a:rPr>
              <a:t>/3) – </a:t>
            </a:r>
            <a:r>
              <a:rPr b="0" i="1" lang="en-IN" sz="1600" spc="-1" strike="noStrike">
                <a:solidFill>
                  <a:srgbClr val="000000"/>
                </a:solidFill>
                <a:latin typeface="Times New Roman"/>
                <a:ea typeface="Times New Roman"/>
              </a:rPr>
              <a:t>(Dead                                             load+Live load condition)</a:t>
            </a:r>
            <a:r>
              <a:rPr b="0" lang="en-IN" sz="1600" spc="-1" strike="noStrike">
                <a:solidFill>
                  <a:srgbClr val="000000"/>
                </a:solidFill>
                <a:latin typeface="Times New Roman"/>
                <a:ea typeface="Times New Roman"/>
              </a:rPr>
              <a:t> </a:t>
            </a:r>
            <a:endParaRPr b="0" lang="en-IN" sz="1600" spc="-1" strike="noStrike">
              <a:latin typeface="Arial"/>
            </a:endParaRPr>
          </a:p>
          <a:p>
            <a:pPr>
              <a:lnSpc>
                <a:spcPct val="150000"/>
              </a:lnSpc>
              <a:tabLst>
                <a:tab algn="l" pos="0"/>
              </a:tabLs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γ</a:t>
            </a:r>
            <a:r>
              <a:rPr b="0" lang="en-IN" sz="1600" spc="-1" strike="noStrike" baseline="-25000">
                <a:solidFill>
                  <a:srgbClr val="000000"/>
                </a:solidFill>
                <a:latin typeface="Times New Roman"/>
                <a:ea typeface="Times New Roman"/>
              </a:rPr>
              <a:t>γ</a:t>
            </a:r>
            <a:r>
              <a:rPr b="0" lang="en-IN" sz="1600" spc="-1" strike="noStrike">
                <a:solidFill>
                  <a:srgbClr val="000000"/>
                </a:solidFill>
                <a:latin typeface="Times New Roman"/>
                <a:ea typeface="Times New Roman"/>
              </a:rPr>
              <a:t>HL(L/2)+q</a:t>
            </a:r>
            <a:r>
              <a:rPr b="0" lang="en-IN" sz="1600" spc="-1" strike="noStrike" baseline="-25000">
                <a:solidFill>
                  <a:srgbClr val="000000"/>
                </a:solidFill>
                <a:latin typeface="Times New Roman"/>
                <a:ea typeface="Times New Roman"/>
              </a:rPr>
              <a:t>d</a:t>
            </a:r>
            <a:r>
              <a:rPr b="0" lang="en-IN" sz="1600" spc="-1" strike="noStrike">
                <a:solidFill>
                  <a:srgbClr val="000000"/>
                </a:solidFill>
                <a:latin typeface="Times New Roman"/>
                <a:ea typeface="Times New Roman"/>
              </a:rPr>
              <a:t>L(L/2)+V</a:t>
            </a:r>
            <a:r>
              <a:rPr b="0" lang="en-IN" sz="1600" spc="-1" strike="noStrike" baseline="-25000">
                <a:solidFill>
                  <a:srgbClr val="000000"/>
                </a:solidFill>
                <a:latin typeface="Times New Roman"/>
                <a:ea typeface="Times New Roman"/>
              </a:rPr>
              <a:t>1</a:t>
            </a:r>
            <a:r>
              <a:rPr b="0" lang="en-IN" sz="1600" spc="-1" strike="noStrike">
                <a:solidFill>
                  <a:srgbClr val="000000"/>
                </a:solidFill>
                <a:latin typeface="Times New Roman"/>
                <a:ea typeface="Times New Roman"/>
              </a:rPr>
              <a:t>d / (K</a:t>
            </a:r>
            <a:r>
              <a:rPr b="0" lang="en-IN" sz="1600" spc="-1" strike="noStrike" baseline="-25000">
                <a:solidFill>
                  <a:srgbClr val="000000"/>
                </a:solidFill>
                <a:latin typeface="Times New Roman"/>
                <a:ea typeface="Times New Roman"/>
              </a:rPr>
              <a:t>a</a:t>
            </a:r>
            <a:r>
              <a:rPr b="0" lang="en-IN" sz="1600" spc="-1" strike="noStrike">
                <a:solidFill>
                  <a:srgbClr val="000000"/>
                </a:solidFill>
                <a:latin typeface="Times New Roman"/>
                <a:ea typeface="Times New Roman"/>
              </a:rPr>
              <a:t>q</a:t>
            </a:r>
            <a:r>
              <a:rPr b="0" lang="en-IN" sz="1600" spc="-1" strike="noStrike" baseline="-25000">
                <a:solidFill>
                  <a:srgbClr val="000000"/>
                </a:solidFill>
                <a:latin typeface="Times New Roman"/>
                <a:ea typeface="Times New Roman"/>
              </a:rPr>
              <a:t>d</a:t>
            </a:r>
            <a:r>
              <a:rPr b="0" lang="en-IN" sz="1600" spc="-1" strike="noStrike">
                <a:solidFill>
                  <a:srgbClr val="000000"/>
                </a:solidFill>
                <a:latin typeface="Times New Roman"/>
                <a:ea typeface="Times New Roman"/>
              </a:rPr>
              <a:t>H</a:t>
            </a:r>
            <a:r>
              <a:rPr b="0" lang="en-IN" sz="1600" spc="-1" strike="noStrike" baseline="30000">
                <a:solidFill>
                  <a:srgbClr val="000000"/>
                </a:solidFill>
                <a:latin typeface="Times New Roman"/>
                <a:ea typeface="Times New Roman"/>
              </a:rPr>
              <a:t>2</a:t>
            </a:r>
            <a:r>
              <a:rPr b="0" lang="en-IN" sz="1600" spc="-1" strike="noStrike">
                <a:solidFill>
                  <a:srgbClr val="000000"/>
                </a:solidFill>
                <a:latin typeface="Times New Roman"/>
                <a:ea typeface="Times New Roman"/>
              </a:rPr>
              <a:t>/2+K</a:t>
            </a:r>
            <a:r>
              <a:rPr b="0" lang="en-IN" sz="1600" spc="-1" strike="noStrike" baseline="-25000">
                <a:solidFill>
                  <a:srgbClr val="000000"/>
                </a:solidFill>
                <a:latin typeface="Times New Roman"/>
                <a:ea typeface="Times New Roman"/>
              </a:rPr>
              <a:t>a</a:t>
            </a:r>
            <a:r>
              <a:rPr b="0" lang="en-IN" sz="1600" spc="-1" strike="noStrike">
                <a:solidFill>
                  <a:srgbClr val="000000"/>
                </a:solidFill>
                <a:latin typeface="Times New Roman"/>
                <a:ea typeface="Times New Roman"/>
              </a:rPr>
              <a:t>q</a:t>
            </a:r>
            <a:r>
              <a:rPr b="0" lang="en-IN" sz="1600" spc="-1" strike="noStrike" baseline="-25000">
                <a:solidFill>
                  <a:srgbClr val="000000"/>
                </a:solidFill>
                <a:latin typeface="Times New Roman"/>
                <a:ea typeface="Times New Roman"/>
              </a:rPr>
              <a:t>L</a:t>
            </a:r>
            <a:r>
              <a:rPr b="0" lang="en-IN" sz="1600" spc="-1" strike="noStrike">
                <a:solidFill>
                  <a:srgbClr val="000000"/>
                </a:solidFill>
                <a:latin typeface="Times New Roman"/>
                <a:ea typeface="Times New Roman"/>
              </a:rPr>
              <a:t>H</a:t>
            </a:r>
            <a:r>
              <a:rPr b="0" lang="en-IN" sz="1600" spc="-1" strike="noStrike" baseline="30000">
                <a:solidFill>
                  <a:srgbClr val="000000"/>
                </a:solidFill>
                <a:latin typeface="Times New Roman"/>
                <a:ea typeface="Times New Roman"/>
              </a:rPr>
              <a:t>2</a:t>
            </a:r>
            <a:r>
              <a:rPr b="0" lang="en-IN" sz="1600" spc="-1" strike="noStrike">
                <a:solidFill>
                  <a:srgbClr val="000000"/>
                </a:solidFill>
                <a:latin typeface="Times New Roman"/>
                <a:ea typeface="Times New Roman"/>
              </a:rPr>
              <a:t>/2+0.5K</a:t>
            </a:r>
            <a:r>
              <a:rPr b="0" lang="en-IN" sz="1600" spc="-1" strike="noStrike" baseline="-25000">
                <a:solidFill>
                  <a:srgbClr val="000000"/>
                </a:solidFill>
                <a:latin typeface="Times New Roman"/>
                <a:ea typeface="Times New Roman"/>
              </a:rPr>
              <a:t>a</a:t>
            </a:r>
            <a:r>
              <a:rPr b="0" lang="en-IN" sz="1600" spc="-1" strike="noStrike">
                <a:solidFill>
                  <a:srgbClr val="000000"/>
                </a:solidFill>
                <a:latin typeface="Times New Roman"/>
                <a:ea typeface="Times New Roman"/>
              </a:rPr>
              <a:t>γ</a:t>
            </a:r>
            <a:r>
              <a:rPr b="0" lang="en-IN" sz="1600" spc="-1" strike="noStrike" baseline="-25000">
                <a:solidFill>
                  <a:srgbClr val="000000"/>
                </a:solidFill>
                <a:latin typeface="Times New Roman"/>
                <a:ea typeface="Times New Roman"/>
              </a:rPr>
              <a:t>b</a:t>
            </a:r>
            <a:r>
              <a:rPr b="0" lang="en-IN" sz="1600" spc="-1" strike="noStrike">
                <a:solidFill>
                  <a:srgbClr val="000000"/>
                </a:solidFill>
                <a:latin typeface="Times New Roman"/>
                <a:ea typeface="Times New Roman"/>
              </a:rPr>
              <a:t>H</a:t>
            </a:r>
            <a:r>
              <a:rPr b="0" lang="en-IN" sz="1600" spc="-1" strike="noStrike" baseline="30000">
                <a:solidFill>
                  <a:srgbClr val="000000"/>
                </a:solidFill>
                <a:latin typeface="Times New Roman"/>
                <a:ea typeface="Times New Roman"/>
              </a:rPr>
              <a:t>3</a:t>
            </a:r>
            <a:r>
              <a:rPr b="0" lang="en-IN" sz="1600" spc="-1" strike="noStrike">
                <a:solidFill>
                  <a:srgbClr val="000000"/>
                </a:solidFill>
                <a:latin typeface="Times New Roman"/>
                <a:ea typeface="Times New Roman"/>
              </a:rPr>
              <a:t>/3+F</a:t>
            </a:r>
            <a:r>
              <a:rPr b="0" lang="en-IN" sz="1600" spc="-1" strike="noStrike" baseline="-25000">
                <a:solidFill>
                  <a:srgbClr val="000000"/>
                </a:solidFill>
                <a:latin typeface="Times New Roman"/>
                <a:ea typeface="Times New Roman"/>
              </a:rPr>
              <a:t>1</a:t>
            </a:r>
            <a:r>
              <a:rPr b="0" lang="en-IN" sz="1600" spc="-1" strike="noStrike">
                <a:solidFill>
                  <a:srgbClr val="000000"/>
                </a:solidFill>
                <a:latin typeface="Times New Roman"/>
                <a:ea typeface="Times New Roman"/>
              </a:rPr>
              <a:t>H) –                                       </a:t>
            </a:r>
            <a:r>
              <a:rPr b="0" i="1" lang="en-IN" sz="1600" spc="-1" strike="noStrike">
                <a:solidFill>
                  <a:srgbClr val="000000"/>
                </a:solidFill>
                <a:latin typeface="Times New Roman"/>
                <a:ea typeface="Times New Roman"/>
              </a:rPr>
              <a:t>(Dead load+Live load+Horizontal &amp; Vertical line loads condition)</a:t>
            </a:r>
            <a:endParaRPr b="0" lang="en-IN" sz="1600" spc="-1" strike="noStrike">
              <a:latin typeface="Arial"/>
            </a:endParaRPr>
          </a:p>
          <a:p>
            <a:pPr>
              <a:lnSpc>
                <a:spcPct val="150000"/>
              </a:lnSpc>
              <a:tabLst>
                <a:tab algn="l" pos="0"/>
              </a:tabLs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A minimum value of 2 is specified.</a:t>
            </a:r>
            <a:endParaRPr b="0" lang="en-IN" sz="1600" spc="-1" strike="noStrike">
              <a:latin typeface="Arial"/>
            </a:endParaRPr>
          </a:p>
          <a:p>
            <a:pPr marL="216000" indent="-216000" algn="just">
              <a:lnSpc>
                <a:spcPct val="115000"/>
              </a:lnSpc>
              <a:buClr>
                <a:srgbClr val="000000"/>
              </a:buClr>
              <a:buSzPct val="45000"/>
              <a:buFont typeface="Wingdings" charset="2"/>
              <a:buChar char=""/>
            </a:pPr>
            <a:endParaRPr b="0" lang="en-IN" sz="1600" spc="-1" strike="noStrike">
              <a:latin typeface="Arial"/>
            </a:endParaRPr>
          </a:p>
        </p:txBody>
      </p:sp>
      <p:sp>
        <p:nvSpPr>
          <p:cNvPr id="124" name=""/>
          <p:cNvSpPr txBox="1"/>
          <p:nvPr/>
        </p:nvSpPr>
        <p:spPr>
          <a:xfrm>
            <a:off x="594720" y="530280"/>
            <a:ext cx="7787520" cy="2217240"/>
          </a:xfrm>
          <a:prstGeom prst="rect">
            <a:avLst/>
          </a:prstGeom>
          <a:noFill/>
          <a:ln w="0">
            <a:noFill/>
          </a:ln>
        </p:spPr>
        <p:txBody>
          <a:bodyPr lIns="90000" rIns="90000" tIns="45000" bIns="45000" anchor="t">
            <a:noAutofit/>
          </a:bodyPr>
          <a:p>
            <a:pPr marL="216000" indent="-216000">
              <a:lnSpc>
                <a:spcPct val="150000"/>
              </a:lnSpc>
              <a:buClr>
                <a:srgbClr val="000000"/>
              </a:buClr>
              <a:buSzPct val="45000"/>
              <a:buFont typeface="Wingdings" charset="2"/>
              <a:buChar char=""/>
            </a:pPr>
            <a:r>
              <a:rPr b="1" i="1" lang="en-IN" sz="1600" spc="-1" strike="noStrike">
                <a:solidFill>
                  <a:srgbClr val="000000"/>
                </a:solidFill>
                <a:latin typeface="Times New Roman"/>
                <a:ea typeface="DejaVu Sans"/>
              </a:rPr>
              <a:t>Sliding</a:t>
            </a:r>
            <a:r>
              <a:rPr b="0" lang="en-IN" sz="1600" spc="-1" strike="noStrike">
                <a:solidFill>
                  <a:srgbClr val="000000"/>
                </a:solidFill>
                <a:latin typeface="Times New Roman"/>
                <a:ea typeface="DejaVu Sans"/>
              </a:rPr>
              <a:t> occurs when the retaining wall is unable to resist the lateral forces acting on it. </a:t>
            </a:r>
            <a:endParaRPr b="0" lang="en-IN" sz="1600" spc="-1" strike="noStrike">
              <a:latin typeface="Arial"/>
            </a:endParaRPr>
          </a:p>
          <a:p>
            <a:pPr>
              <a:lnSpc>
                <a:spcPct val="150000"/>
              </a:lnSpc>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FOS = Resisting force / Sliding force</a:t>
            </a:r>
            <a:endParaRPr b="0" lang="en-IN" sz="1600" spc="-1" strike="noStrike">
              <a:latin typeface="Arial"/>
            </a:endParaRPr>
          </a:p>
          <a:p>
            <a:pPr>
              <a:lnSpc>
                <a:spcPct val="150000"/>
              </a:lnSpc>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μ(γ</a:t>
            </a:r>
            <a:r>
              <a:rPr b="0" lang="en-IN" sz="1600" spc="-1" strike="noStrike" baseline="-25000">
                <a:solidFill>
                  <a:srgbClr val="000000"/>
                </a:solidFill>
                <a:latin typeface="Times New Roman"/>
                <a:ea typeface="Times New Roman"/>
              </a:rPr>
              <a:t>γ</a:t>
            </a:r>
            <a:r>
              <a:rPr b="0" lang="en-IN" sz="1600" spc="-1" strike="noStrike">
                <a:solidFill>
                  <a:srgbClr val="000000"/>
                </a:solidFill>
                <a:latin typeface="Times New Roman"/>
                <a:ea typeface="Times New Roman"/>
              </a:rPr>
              <a:t>HL+q</a:t>
            </a:r>
            <a:r>
              <a:rPr b="0" lang="en-IN" sz="1600" spc="-1" strike="noStrike" baseline="-25000">
                <a:solidFill>
                  <a:srgbClr val="000000"/>
                </a:solidFill>
                <a:latin typeface="Times New Roman"/>
                <a:ea typeface="Times New Roman"/>
              </a:rPr>
              <a:t>d</a:t>
            </a:r>
            <a:r>
              <a:rPr b="0" lang="en-IN" sz="1600" spc="-1" strike="noStrike">
                <a:solidFill>
                  <a:srgbClr val="000000"/>
                </a:solidFill>
                <a:latin typeface="Times New Roman"/>
                <a:ea typeface="Times New Roman"/>
              </a:rPr>
              <a:t>L) / (K</a:t>
            </a:r>
            <a:r>
              <a:rPr b="0" lang="en-IN" sz="1600" spc="-1" strike="noStrike" baseline="-25000">
                <a:solidFill>
                  <a:srgbClr val="000000"/>
                </a:solidFill>
                <a:latin typeface="Times New Roman"/>
                <a:ea typeface="Times New Roman"/>
              </a:rPr>
              <a:t>a</a:t>
            </a:r>
            <a:r>
              <a:rPr b="0" lang="en-IN" sz="1600" spc="-1" strike="noStrike">
                <a:solidFill>
                  <a:srgbClr val="000000"/>
                </a:solidFill>
                <a:latin typeface="Times New Roman"/>
                <a:ea typeface="Times New Roman"/>
              </a:rPr>
              <a:t>q</a:t>
            </a:r>
            <a:r>
              <a:rPr b="0" lang="en-IN" sz="1600" spc="-1" strike="noStrike" baseline="-25000">
                <a:solidFill>
                  <a:srgbClr val="000000"/>
                </a:solidFill>
                <a:latin typeface="Times New Roman"/>
                <a:ea typeface="Times New Roman"/>
              </a:rPr>
              <a:t>d</a:t>
            </a:r>
            <a:r>
              <a:rPr b="0" lang="en-IN" sz="1600" spc="-1" strike="noStrike">
                <a:solidFill>
                  <a:srgbClr val="000000"/>
                </a:solidFill>
                <a:latin typeface="Times New Roman"/>
                <a:ea typeface="Times New Roman"/>
              </a:rPr>
              <a:t>H+K</a:t>
            </a:r>
            <a:r>
              <a:rPr b="0" lang="en-IN" sz="1600" spc="-1" strike="noStrike" baseline="-25000">
                <a:solidFill>
                  <a:srgbClr val="000000"/>
                </a:solidFill>
                <a:latin typeface="Times New Roman"/>
                <a:ea typeface="Times New Roman"/>
              </a:rPr>
              <a:t>a</a:t>
            </a:r>
            <a:r>
              <a:rPr b="0" lang="en-IN" sz="1600" spc="-1" strike="noStrike">
                <a:solidFill>
                  <a:srgbClr val="000000"/>
                </a:solidFill>
                <a:latin typeface="Times New Roman"/>
                <a:ea typeface="Times New Roman"/>
              </a:rPr>
              <a:t>q</a:t>
            </a:r>
            <a:r>
              <a:rPr b="0" lang="en-IN" sz="1600" spc="-1" strike="noStrike" baseline="-25000">
                <a:solidFill>
                  <a:srgbClr val="000000"/>
                </a:solidFill>
                <a:latin typeface="Times New Roman"/>
                <a:ea typeface="Times New Roman"/>
              </a:rPr>
              <a:t>L</a:t>
            </a:r>
            <a:r>
              <a:rPr b="0" lang="en-IN" sz="1600" spc="-1" strike="noStrike">
                <a:solidFill>
                  <a:srgbClr val="000000"/>
                </a:solidFill>
                <a:latin typeface="Times New Roman"/>
                <a:ea typeface="Times New Roman"/>
              </a:rPr>
              <a:t>H+K</a:t>
            </a:r>
            <a:r>
              <a:rPr b="0" lang="en-IN" sz="1600" spc="-1" strike="noStrike" baseline="-25000">
                <a:solidFill>
                  <a:srgbClr val="000000"/>
                </a:solidFill>
                <a:latin typeface="Times New Roman"/>
                <a:ea typeface="Times New Roman"/>
              </a:rPr>
              <a:t>a</a:t>
            </a:r>
            <a:r>
              <a:rPr b="0" lang="en-IN" sz="1600" spc="-1" strike="noStrike">
                <a:solidFill>
                  <a:srgbClr val="000000"/>
                </a:solidFill>
                <a:latin typeface="Times New Roman"/>
                <a:ea typeface="Times New Roman"/>
              </a:rPr>
              <a:t>γ</a:t>
            </a:r>
            <a:r>
              <a:rPr b="0" lang="en-IN" sz="1600" spc="-1" strike="noStrike" baseline="-25000">
                <a:solidFill>
                  <a:srgbClr val="000000"/>
                </a:solidFill>
                <a:latin typeface="Times New Roman"/>
                <a:ea typeface="Times New Roman"/>
              </a:rPr>
              <a:t>b</a:t>
            </a:r>
            <a:r>
              <a:rPr b="0" lang="en-IN" sz="1600" spc="-1" strike="noStrike">
                <a:solidFill>
                  <a:srgbClr val="000000"/>
                </a:solidFill>
                <a:latin typeface="Times New Roman"/>
                <a:ea typeface="Times New Roman"/>
              </a:rPr>
              <a:t>H</a:t>
            </a:r>
            <a:r>
              <a:rPr b="0" lang="en-IN" sz="1600" spc="-1" strike="noStrike" baseline="30000">
                <a:solidFill>
                  <a:srgbClr val="000000"/>
                </a:solidFill>
                <a:latin typeface="Times New Roman"/>
                <a:ea typeface="Times New Roman"/>
              </a:rPr>
              <a:t>2</a:t>
            </a:r>
            <a:r>
              <a:rPr b="0" lang="en-IN" sz="1600" spc="-1" strike="noStrike">
                <a:solidFill>
                  <a:srgbClr val="000000"/>
                </a:solidFill>
                <a:latin typeface="Times New Roman"/>
                <a:ea typeface="Times New Roman"/>
              </a:rPr>
              <a:t>/2) – </a:t>
            </a:r>
            <a:r>
              <a:rPr b="0" i="1" lang="en-IN" sz="1600" spc="-1" strike="noStrike">
                <a:solidFill>
                  <a:srgbClr val="000000"/>
                </a:solidFill>
                <a:latin typeface="Times New Roman"/>
                <a:ea typeface="Times New Roman"/>
              </a:rPr>
              <a:t>(Dead load+Live load condition)</a:t>
            </a:r>
            <a:r>
              <a:rPr b="0" lang="en-IN" sz="1600" spc="-1" strike="noStrike">
                <a:solidFill>
                  <a:srgbClr val="000000"/>
                </a:solidFill>
                <a:latin typeface="Times New Roman"/>
                <a:ea typeface="Times New Roman"/>
              </a:rPr>
              <a:t> </a:t>
            </a:r>
            <a:endParaRPr b="0" lang="en-IN" sz="1600" spc="-1" strike="noStrike">
              <a:latin typeface="Arial"/>
            </a:endParaRPr>
          </a:p>
          <a:p>
            <a:pPr>
              <a:lnSpc>
                <a:spcPct val="150000"/>
              </a:lnSpc>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μ[(γ</a:t>
            </a:r>
            <a:r>
              <a:rPr b="0" lang="en-IN" sz="1600" spc="-1" strike="noStrike" baseline="-25000">
                <a:solidFill>
                  <a:srgbClr val="000000"/>
                </a:solidFill>
                <a:latin typeface="Times New Roman"/>
                <a:ea typeface="Times New Roman"/>
              </a:rPr>
              <a:t>γ</a:t>
            </a:r>
            <a:r>
              <a:rPr b="0" lang="en-IN" sz="1600" spc="-1" strike="noStrike">
                <a:solidFill>
                  <a:srgbClr val="000000"/>
                </a:solidFill>
                <a:latin typeface="Times New Roman"/>
                <a:ea typeface="Times New Roman"/>
              </a:rPr>
              <a:t>HL+q</a:t>
            </a:r>
            <a:r>
              <a:rPr b="0" lang="en-IN" sz="1600" spc="-1" strike="noStrike" baseline="-25000">
                <a:solidFill>
                  <a:srgbClr val="000000"/>
                </a:solidFill>
                <a:latin typeface="Times New Roman"/>
                <a:ea typeface="Times New Roman"/>
              </a:rPr>
              <a:t>d</a:t>
            </a:r>
            <a:r>
              <a:rPr b="0" lang="en-IN" sz="1600" spc="-1" strike="noStrike">
                <a:solidFill>
                  <a:srgbClr val="000000"/>
                </a:solidFill>
                <a:latin typeface="Times New Roman"/>
                <a:ea typeface="Times New Roman"/>
              </a:rPr>
              <a:t>L)+V</a:t>
            </a:r>
            <a:r>
              <a:rPr b="0" lang="en-IN" sz="1600" spc="-1" strike="noStrike" baseline="-25000">
                <a:solidFill>
                  <a:srgbClr val="000000"/>
                </a:solidFill>
                <a:latin typeface="Times New Roman"/>
                <a:ea typeface="Times New Roman"/>
              </a:rPr>
              <a:t>1</a:t>
            </a:r>
            <a:r>
              <a:rPr b="0" lang="en-IN" sz="1600" spc="-1" strike="noStrike">
                <a:solidFill>
                  <a:srgbClr val="000000"/>
                </a:solidFill>
                <a:latin typeface="Times New Roman"/>
                <a:ea typeface="Times New Roman"/>
              </a:rPr>
              <a:t>] / (K</a:t>
            </a:r>
            <a:r>
              <a:rPr b="0" lang="en-IN" sz="1600" spc="-1" strike="noStrike" baseline="-25000">
                <a:solidFill>
                  <a:srgbClr val="000000"/>
                </a:solidFill>
                <a:latin typeface="Times New Roman"/>
                <a:ea typeface="Times New Roman"/>
              </a:rPr>
              <a:t>a</a:t>
            </a:r>
            <a:r>
              <a:rPr b="0" lang="en-IN" sz="1600" spc="-1" strike="noStrike">
                <a:solidFill>
                  <a:srgbClr val="000000"/>
                </a:solidFill>
                <a:latin typeface="Times New Roman"/>
                <a:ea typeface="Times New Roman"/>
              </a:rPr>
              <a:t>q</a:t>
            </a:r>
            <a:r>
              <a:rPr b="0" lang="en-IN" sz="1600" spc="-1" strike="noStrike" baseline="-25000">
                <a:solidFill>
                  <a:srgbClr val="000000"/>
                </a:solidFill>
                <a:latin typeface="Times New Roman"/>
                <a:ea typeface="Times New Roman"/>
              </a:rPr>
              <a:t>d</a:t>
            </a:r>
            <a:r>
              <a:rPr b="0" lang="en-IN" sz="1600" spc="-1" strike="noStrike">
                <a:solidFill>
                  <a:srgbClr val="000000"/>
                </a:solidFill>
                <a:latin typeface="Times New Roman"/>
                <a:ea typeface="Times New Roman"/>
              </a:rPr>
              <a:t>H+K</a:t>
            </a:r>
            <a:r>
              <a:rPr b="0" lang="en-IN" sz="1600" spc="-1" strike="noStrike" baseline="-25000">
                <a:solidFill>
                  <a:srgbClr val="000000"/>
                </a:solidFill>
                <a:latin typeface="Times New Roman"/>
                <a:ea typeface="Times New Roman"/>
              </a:rPr>
              <a:t>a</a:t>
            </a:r>
            <a:r>
              <a:rPr b="0" lang="en-IN" sz="1600" spc="-1" strike="noStrike">
                <a:solidFill>
                  <a:srgbClr val="000000"/>
                </a:solidFill>
                <a:latin typeface="Times New Roman"/>
                <a:ea typeface="Times New Roman"/>
              </a:rPr>
              <a:t>q</a:t>
            </a:r>
            <a:r>
              <a:rPr b="0" lang="en-IN" sz="1600" spc="-1" strike="noStrike" baseline="-25000">
                <a:solidFill>
                  <a:srgbClr val="000000"/>
                </a:solidFill>
                <a:latin typeface="Times New Roman"/>
                <a:ea typeface="Times New Roman"/>
              </a:rPr>
              <a:t>L</a:t>
            </a:r>
            <a:r>
              <a:rPr b="0" lang="en-IN" sz="1600" spc="-1" strike="noStrike">
                <a:solidFill>
                  <a:srgbClr val="000000"/>
                </a:solidFill>
                <a:latin typeface="Times New Roman"/>
                <a:ea typeface="Times New Roman"/>
              </a:rPr>
              <a:t>H+K</a:t>
            </a:r>
            <a:r>
              <a:rPr b="0" lang="en-IN" sz="1600" spc="-1" strike="noStrike" baseline="-25000">
                <a:solidFill>
                  <a:srgbClr val="000000"/>
                </a:solidFill>
                <a:latin typeface="Times New Roman"/>
                <a:ea typeface="Times New Roman"/>
              </a:rPr>
              <a:t>a</a:t>
            </a:r>
            <a:r>
              <a:rPr b="0" lang="en-IN" sz="1600" spc="-1" strike="noStrike">
                <a:solidFill>
                  <a:srgbClr val="000000"/>
                </a:solidFill>
                <a:latin typeface="Times New Roman"/>
                <a:ea typeface="Times New Roman"/>
              </a:rPr>
              <a:t>γ</a:t>
            </a:r>
            <a:r>
              <a:rPr b="0" lang="en-IN" sz="1600" spc="-1" strike="noStrike" baseline="-25000">
                <a:solidFill>
                  <a:srgbClr val="000000"/>
                </a:solidFill>
                <a:latin typeface="Times New Roman"/>
                <a:ea typeface="Times New Roman"/>
              </a:rPr>
              <a:t>b</a:t>
            </a:r>
            <a:r>
              <a:rPr b="0" lang="en-IN" sz="1600" spc="-1" strike="noStrike">
                <a:solidFill>
                  <a:srgbClr val="000000"/>
                </a:solidFill>
                <a:latin typeface="Times New Roman"/>
                <a:ea typeface="Times New Roman"/>
              </a:rPr>
              <a:t>H</a:t>
            </a:r>
            <a:r>
              <a:rPr b="0" lang="en-IN" sz="1600" spc="-1" strike="noStrike" baseline="30000">
                <a:solidFill>
                  <a:srgbClr val="000000"/>
                </a:solidFill>
                <a:latin typeface="Times New Roman"/>
                <a:ea typeface="Times New Roman"/>
              </a:rPr>
              <a:t>2</a:t>
            </a:r>
            <a:r>
              <a:rPr b="0" lang="en-IN" sz="1600" spc="-1" strike="noStrike">
                <a:solidFill>
                  <a:srgbClr val="000000"/>
                </a:solidFill>
                <a:latin typeface="Times New Roman"/>
                <a:ea typeface="Times New Roman"/>
              </a:rPr>
              <a:t>/2)+F</a:t>
            </a:r>
            <a:r>
              <a:rPr b="0" lang="en-IN" sz="1600" spc="-1" strike="noStrike" baseline="-25000">
                <a:solidFill>
                  <a:srgbClr val="000000"/>
                </a:solidFill>
                <a:latin typeface="Times New Roman"/>
                <a:ea typeface="Times New Roman"/>
              </a:rPr>
              <a:t>1</a:t>
            </a:r>
            <a:r>
              <a:rPr b="0" lang="en-IN" sz="1600" spc="-1" strike="noStrike">
                <a:solidFill>
                  <a:srgbClr val="000000"/>
                </a:solidFill>
                <a:latin typeface="Times New Roman"/>
                <a:ea typeface="Times New Roman"/>
              </a:rPr>
              <a:t> – </a:t>
            </a:r>
            <a:r>
              <a:rPr b="0" i="1" lang="en-IN" sz="1600" spc="-1" strike="noStrike">
                <a:solidFill>
                  <a:srgbClr val="000000"/>
                </a:solidFill>
                <a:latin typeface="Times New Roman"/>
                <a:ea typeface="Times New Roman"/>
              </a:rPr>
              <a:t>(Dead load+Live load+                          Horizontal &amp; Vertical line loads condition)</a:t>
            </a:r>
            <a:endParaRPr b="0" lang="en-IN" sz="1600" spc="-1" strike="noStrike">
              <a:latin typeface="Arial"/>
            </a:endParaRPr>
          </a:p>
          <a:p>
            <a:pPr>
              <a:lnSpc>
                <a:spcPct val="150000"/>
              </a:lnSpc>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A minimum value of 1.5 is specified.</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Rectangle 28"/>
          <p:cNvSpPr/>
          <p:nvPr/>
        </p:nvSpPr>
        <p:spPr>
          <a:xfrm>
            <a:off x="309240" y="252720"/>
            <a:ext cx="8520480" cy="6386760"/>
          </a:xfrm>
          <a:prstGeom prst="rect">
            <a:avLst/>
          </a:prstGeom>
          <a:noFill/>
          <a:ln w="25560">
            <a:solidFill>
              <a:srgbClr val="000000"/>
            </a:solidFill>
            <a:round/>
          </a:ln>
        </p:spPr>
        <p:style>
          <a:lnRef idx="0"/>
          <a:fillRef idx="0"/>
          <a:effectRef idx="0"/>
          <a:fontRef idx="minor"/>
        </p:style>
      </p:sp>
      <p:sp>
        <p:nvSpPr>
          <p:cNvPr id="126" name="Rectangle 54"/>
          <p:cNvSpPr/>
          <p:nvPr/>
        </p:nvSpPr>
        <p:spPr>
          <a:xfrm>
            <a:off x="578160" y="475920"/>
            <a:ext cx="7711560" cy="932760"/>
          </a:xfrm>
          <a:prstGeom prst="rect">
            <a:avLst/>
          </a:prstGeom>
          <a:noFill/>
          <a:ln w="0">
            <a:noFill/>
          </a:ln>
        </p:spPr>
        <p:style>
          <a:lnRef idx="0"/>
          <a:fillRef idx="0"/>
          <a:effectRef idx="0"/>
          <a:fontRef idx="minor"/>
        </p:style>
        <p:txBody>
          <a:bodyPr lIns="90000" rIns="90000" tIns="45000" bIns="45000" anchor="t">
            <a:noAutofit/>
          </a:bodyPr>
          <a:p>
            <a:pPr marL="216000" indent="-216000" algn="just">
              <a:lnSpc>
                <a:spcPct val="115000"/>
              </a:lnSpc>
              <a:buClr>
                <a:srgbClr val="000000"/>
              </a:buClr>
              <a:buSzPct val="45000"/>
              <a:buFont typeface="Wingdings" charset="2"/>
              <a:buChar char=""/>
            </a:pPr>
            <a:r>
              <a:rPr b="1" i="1" lang="en-IN" sz="1600" spc="-1" strike="noStrike">
                <a:solidFill>
                  <a:srgbClr val="000000"/>
                </a:solidFill>
                <a:latin typeface="Times New Roman"/>
                <a:ea typeface="DejaVu Sans"/>
              </a:rPr>
              <a:t>Bearing failure</a:t>
            </a:r>
            <a:r>
              <a:rPr b="0" lang="en-IN" sz="1600" spc="-1" strike="noStrike">
                <a:solidFill>
                  <a:srgbClr val="000000"/>
                </a:solidFill>
                <a:latin typeface="Times New Roman"/>
                <a:ea typeface="DejaVu Sans"/>
              </a:rPr>
              <a:t> happens when the soil beneath the retaining wall's foundation is unable to support the applied loads.</a:t>
            </a:r>
            <a:endParaRPr b="0" lang="en-IN" sz="1600" spc="-1" strike="noStrike">
              <a:latin typeface="Arial"/>
            </a:endParaRPr>
          </a:p>
          <a:p>
            <a:pPr>
              <a:lnSpc>
                <a:spcPct val="115000"/>
              </a:lnSpc>
              <a:tabLst>
                <a:tab algn="l" pos="0"/>
              </a:tabLs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Allowable bearing pressure = Resisting force / (L-2e)</a:t>
            </a:r>
            <a:endParaRPr b="0" lang="en-IN" sz="1600" spc="-1" strike="noStrike">
              <a:latin typeface="Arial"/>
            </a:endParaRPr>
          </a:p>
          <a:p>
            <a:pPr>
              <a:lnSpc>
                <a:spcPct val="115000"/>
              </a:lnSpc>
              <a:tabLst>
                <a:tab algn="l" pos="0"/>
              </a:tabLs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γ</a:t>
            </a:r>
            <a:r>
              <a:rPr b="0" lang="en-IN" sz="1600" spc="-1" strike="noStrike" baseline="-25000">
                <a:solidFill>
                  <a:srgbClr val="000000"/>
                </a:solidFill>
                <a:latin typeface="Times New Roman"/>
                <a:ea typeface="Times New Roman"/>
              </a:rPr>
              <a:t>γ</a:t>
            </a:r>
            <a:r>
              <a:rPr b="0" lang="en-IN" sz="1600" spc="-1" strike="noStrike">
                <a:solidFill>
                  <a:srgbClr val="000000"/>
                </a:solidFill>
                <a:latin typeface="Times New Roman"/>
                <a:ea typeface="Times New Roman"/>
              </a:rPr>
              <a:t>HL+q</a:t>
            </a:r>
            <a:r>
              <a:rPr b="0" lang="en-IN" sz="1600" spc="-1" strike="noStrike" baseline="-25000">
                <a:solidFill>
                  <a:srgbClr val="000000"/>
                </a:solidFill>
                <a:latin typeface="Times New Roman"/>
                <a:ea typeface="Times New Roman"/>
              </a:rPr>
              <a:t>d</a:t>
            </a:r>
            <a:r>
              <a:rPr b="0" lang="en-IN" sz="1600" spc="-1" strike="noStrike">
                <a:solidFill>
                  <a:srgbClr val="000000"/>
                </a:solidFill>
                <a:latin typeface="Times New Roman"/>
                <a:ea typeface="Times New Roman"/>
              </a:rPr>
              <a:t>L+q</a:t>
            </a:r>
            <a:r>
              <a:rPr b="0" lang="en-IN" sz="1600" spc="-1" strike="noStrike" baseline="-25000">
                <a:solidFill>
                  <a:srgbClr val="000000"/>
                </a:solidFill>
                <a:latin typeface="Times New Roman"/>
                <a:ea typeface="Times New Roman"/>
              </a:rPr>
              <a:t>L</a:t>
            </a:r>
            <a:r>
              <a:rPr b="0" lang="en-IN" sz="1600" spc="-1" strike="noStrike">
                <a:solidFill>
                  <a:srgbClr val="000000"/>
                </a:solidFill>
                <a:latin typeface="Times New Roman"/>
                <a:ea typeface="Times New Roman"/>
              </a:rPr>
              <a:t>L) / (L-2e) – </a:t>
            </a:r>
            <a:r>
              <a:rPr b="0" i="1" lang="en-IN" sz="1600" spc="-1" strike="noStrike">
                <a:solidFill>
                  <a:srgbClr val="000000"/>
                </a:solidFill>
                <a:latin typeface="Times New Roman"/>
                <a:ea typeface="Times New Roman"/>
              </a:rPr>
              <a:t>(Dead load+Live load condition)</a:t>
            </a:r>
            <a:r>
              <a:rPr b="0" lang="en-IN" sz="1600" spc="-1" strike="noStrike">
                <a:solidFill>
                  <a:srgbClr val="000000"/>
                </a:solidFill>
                <a:latin typeface="Times New Roman"/>
                <a:ea typeface="Times New Roman"/>
              </a:rPr>
              <a:t> </a:t>
            </a:r>
            <a:endParaRPr b="0" lang="en-IN" sz="1600" spc="-1" strike="noStrike">
              <a:latin typeface="Arial"/>
            </a:endParaRPr>
          </a:p>
          <a:p>
            <a:pPr>
              <a:lnSpc>
                <a:spcPct val="115000"/>
              </a:lnSpc>
              <a:tabLst>
                <a:tab algn="l" pos="0"/>
              </a:tabLs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(γ</a:t>
            </a:r>
            <a:r>
              <a:rPr b="0" lang="en-IN" sz="1600" spc="-1" strike="noStrike" baseline="-25000">
                <a:solidFill>
                  <a:srgbClr val="000000"/>
                </a:solidFill>
                <a:latin typeface="Times New Roman"/>
                <a:ea typeface="Times New Roman"/>
              </a:rPr>
              <a:t>γ</a:t>
            </a:r>
            <a:r>
              <a:rPr b="0" lang="en-IN" sz="1600" spc="-1" strike="noStrike">
                <a:solidFill>
                  <a:srgbClr val="000000"/>
                </a:solidFill>
                <a:latin typeface="Times New Roman"/>
                <a:ea typeface="Times New Roman"/>
              </a:rPr>
              <a:t>HL+q</a:t>
            </a:r>
            <a:r>
              <a:rPr b="0" lang="en-IN" sz="1600" spc="-1" strike="noStrike" baseline="-25000">
                <a:solidFill>
                  <a:srgbClr val="000000"/>
                </a:solidFill>
                <a:latin typeface="Times New Roman"/>
                <a:ea typeface="Times New Roman"/>
              </a:rPr>
              <a:t>d</a:t>
            </a:r>
            <a:r>
              <a:rPr b="0" lang="en-IN" sz="1600" spc="-1" strike="noStrike">
                <a:solidFill>
                  <a:srgbClr val="000000"/>
                </a:solidFill>
                <a:latin typeface="Times New Roman"/>
                <a:ea typeface="Times New Roman"/>
              </a:rPr>
              <a:t>L+q</a:t>
            </a:r>
            <a:r>
              <a:rPr b="0" lang="en-IN" sz="1600" spc="-1" strike="noStrike" baseline="-25000">
                <a:solidFill>
                  <a:srgbClr val="000000"/>
                </a:solidFill>
                <a:latin typeface="Times New Roman"/>
                <a:ea typeface="Times New Roman"/>
              </a:rPr>
              <a:t>L</a:t>
            </a:r>
            <a:r>
              <a:rPr b="0" lang="en-IN" sz="1600" spc="-1" strike="noStrike">
                <a:solidFill>
                  <a:srgbClr val="000000"/>
                </a:solidFill>
                <a:latin typeface="Times New Roman"/>
                <a:ea typeface="Times New Roman"/>
              </a:rPr>
              <a:t>L+V</a:t>
            </a:r>
            <a:r>
              <a:rPr b="0" lang="en-IN" sz="1600" spc="-1" strike="noStrike" baseline="-25000">
                <a:solidFill>
                  <a:srgbClr val="000000"/>
                </a:solidFill>
                <a:latin typeface="Times New Roman"/>
                <a:ea typeface="Times New Roman"/>
              </a:rPr>
              <a:t>1</a:t>
            </a:r>
            <a:r>
              <a:rPr b="0" lang="en-IN" sz="1600" spc="-1" strike="noStrike">
                <a:solidFill>
                  <a:srgbClr val="000000"/>
                </a:solidFill>
                <a:latin typeface="Times New Roman"/>
                <a:ea typeface="Times New Roman"/>
              </a:rPr>
              <a:t>) / (L-2e) – </a:t>
            </a:r>
            <a:r>
              <a:rPr b="0" i="1" lang="en-IN" sz="1600" spc="-1" strike="noStrike">
                <a:solidFill>
                  <a:srgbClr val="000000"/>
                </a:solidFill>
                <a:latin typeface="Times New Roman"/>
                <a:ea typeface="Times New Roman"/>
              </a:rPr>
              <a:t>(Dead load+Live load+Horizontal &amp;                                       Vertical line loads condition)</a:t>
            </a:r>
            <a:endParaRPr b="0" lang="en-IN" sz="1600" spc="-1" strike="noStrike">
              <a:latin typeface="Arial"/>
            </a:endParaRPr>
          </a:p>
          <a:p>
            <a:pPr>
              <a:lnSpc>
                <a:spcPct val="115000"/>
              </a:lnSpc>
              <a:tabLst>
                <a:tab algn="l" pos="0"/>
              </a:tabLs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Allowable bearing pressure should be less than bearing capacity of soil.</a:t>
            </a:r>
            <a:endParaRPr b="0" lang="en-IN" sz="1600" spc="-1" strike="noStrike">
              <a:latin typeface="Arial"/>
            </a:endParaRPr>
          </a:p>
          <a:p>
            <a:pPr>
              <a:lnSpc>
                <a:spcPct val="115000"/>
              </a:lnSpc>
              <a:tabLst>
                <a:tab algn="l" pos="0"/>
              </a:tabLst>
            </a:pPr>
            <a:r>
              <a:rPr b="0" lang="en-IN" sz="2000" spc="-1" strike="noStrike">
                <a:solidFill>
                  <a:srgbClr val="000000"/>
                </a:solidFill>
                <a:latin typeface="Times New Roman"/>
                <a:ea typeface="Times New Roman"/>
              </a:rPr>
              <a:t>     </a:t>
            </a:r>
            <a:endParaRPr b="0" lang="en-IN" sz="2000" spc="-1" strike="noStrike">
              <a:latin typeface="Arial"/>
            </a:endParaRPr>
          </a:p>
          <a:p>
            <a:pPr>
              <a:lnSpc>
                <a:spcPct val="115000"/>
              </a:lnSpc>
              <a:tabLst>
                <a:tab algn="l" pos="0"/>
              </a:tabLst>
            </a:pPr>
            <a:r>
              <a:rPr b="0" lang="en-IN" sz="20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Where ‘e’ is the eccentricity given by</a:t>
            </a:r>
            <a:endParaRPr b="0" lang="en-IN" sz="1600" spc="-1" strike="noStrike">
              <a:latin typeface="Arial"/>
            </a:endParaRPr>
          </a:p>
          <a:p>
            <a:pPr>
              <a:lnSpc>
                <a:spcPct val="115000"/>
              </a:lnSpc>
              <a:tabLst>
                <a:tab algn="l" pos="0"/>
              </a:tabLs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e = (L/2) – [(M</a:t>
            </a:r>
            <a:r>
              <a:rPr b="0" lang="en-IN" sz="1600" spc="-1" strike="noStrike" baseline="-25000">
                <a:solidFill>
                  <a:srgbClr val="000000"/>
                </a:solidFill>
                <a:latin typeface="Times New Roman"/>
                <a:ea typeface="Times New Roman"/>
              </a:rPr>
              <a:t>R</a:t>
            </a:r>
            <a:r>
              <a:rPr b="0" lang="en-IN" sz="1600" spc="-1" strike="noStrike">
                <a:solidFill>
                  <a:srgbClr val="000000"/>
                </a:solidFill>
                <a:latin typeface="Times New Roman"/>
                <a:ea typeface="Times New Roman"/>
              </a:rPr>
              <a:t>-M</a:t>
            </a:r>
            <a:r>
              <a:rPr b="0" lang="en-IN" sz="1600" spc="-1" strike="noStrike" baseline="-25000">
                <a:solidFill>
                  <a:srgbClr val="000000"/>
                </a:solidFill>
                <a:latin typeface="Times New Roman"/>
                <a:ea typeface="Times New Roman"/>
              </a:rPr>
              <a:t>O</a:t>
            </a:r>
            <a:r>
              <a:rPr b="0" lang="en-IN" sz="1600" spc="-1" strike="noStrike">
                <a:solidFill>
                  <a:srgbClr val="000000"/>
                </a:solidFill>
                <a:latin typeface="Times New Roman"/>
                <a:ea typeface="Times New Roman"/>
              </a:rPr>
              <a:t>) / (γ</a:t>
            </a:r>
            <a:r>
              <a:rPr b="0" lang="en-IN" sz="1600" spc="-1" strike="noStrike" baseline="-25000">
                <a:solidFill>
                  <a:srgbClr val="000000"/>
                </a:solidFill>
                <a:latin typeface="Times New Roman"/>
                <a:ea typeface="Times New Roman"/>
              </a:rPr>
              <a:t>γ</a:t>
            </a:r>
            <a:r>
              <a:rPr b="0" lang="en-IN" sz="1600" spc="-1" strike="noStrike">
                <a:solidFill>
                  <a:srgbClr val="000000"/>
                </a:solidFill>
                <a:latin typeface="Times New Roman"/>
                <a:ea typeface="Times New Roman"/>
              </a:rPr>
              <a:t>HL+q</a:t>
            </a:r>
            <a:r>
              <a:rPr b="0" lang="en-IN" sz="1600" spc="-1" strike="noStrike" baseline="-25000">
                <a:solidFill>
                  <a:srgbClr val="000000"/>
                </a:solidFill>
                <a:latin typeface="Times New Roman"/>
                <a:ea typeface="Times New Roman"/>
              </a:rPr>
              <a:t>d</a:t>
            </a:r>
            <a:r>
              <a:rPr b="0" lang="en-IN" sz="1600" spc="-1" strike="noStrike">
                <a:solidFill>
                  <a:srgbClr val="000000"/>
                </a:solidFill>
                <a:latin typeface="Times New Roman"/>
                <a:ea typeface="Times New Roman"/>
              </a:rPr>
              <a:t>L)] – </a:t>
            </a:r>
            <a:r>
              <a:rPr b="0" i="1" lang="en-IN" sz="1600" spc="-1" strike="noStrike">
                <a:solidFill>
                  <a:srgbClr val="000000"/>
                </a:solidFill>
                <a:latin typeface="Times New Roman"/>
                <a:ea typeface="Times New Roman"/>
              </a:rPr>
              <a:t>(Dead load+Live load condition)</a:t>
            </a:r>
            <a:r>
              <a:rPr b="0" lang="en-IN" sz="1600" spc="-1" strike="noStrike">
                <a:solidFill>
                  <a:srgbClr val="000000"/>
                </a:solidFill>
                <a:latin typeface="Times New Roman"/>
                <a:ea typeface="Times New Roman"/>
              </a:rPr>
              <a:t> </a:t>
            </a:r>
            <a:endParaRPr b="0" lang="en-IN" sz="1600" spc="-1" strike="noStrike">
              <a:latin typeface="Arial"/>
            </a:endParaRPr>
          </a:p>
          <a:p>
            <a:pPr>
              <a:lnSpc>
                <a:spcPct val="115000"/>
              </a:lnSpc>
              <a:tabLst>
                <a:tab algn="l" pos="0"/>
              </a:tabLs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e = (L/2) – [(M</a:t>
            </a:r>
            <a:r>
              <a:rPr b="0" lang="en-IN" sz="1600" spc="-1" strike="noStrike" baseline="-25000">
                <a:solidFill>
                  <a:srgbClr val="000000"/>
                </a:solidFill>
                <a:latin typeface="Times New Roman"/>
                <a:ea typeface="Times New Roman"/>
              </a:rPr>
              <a:t>R</a:t>
            </a:r>
            <a:r>
              <a:rPr b="0" lang="en-IN" sz="1600" spc="-1" strike="noStrike">
                <a:solidFill>
                  <a:srgbClr val="000000"/>
                </a:solidFill>
                <a:latin typeface="Times New Roman"/>
                <a:ea typeface="Times New Roman"/>
              </a:rPr>
              <a:t>-M</a:t>
            </a:r>
            <a:r>
              <a:rPr b="0" lang="en-IN" sz="1600" spc="-1" strike="noStrike" baseline="-25000">
                <a:solidFill>
                  <a:srgbClr val="000000"/>
                </a:solidFill>
                <a:latin typeface="Times New Roman"/>
                <a:ea typeface="Times New Roman"/>
              </a:rPr>
              <a:t>O</a:t>
            </a:r>
            <a:r>
              <a:rPr b="0" lang="en-IN" sz="1600" spc="-1" strike="noStrike">
                <a:solidFill>
                  <a:srgbClr val="000000"/>
                </a:solidFill>
                <a:latin typeface="Times New Roman"/>
                <a:ea typeface="Times New Roman"/>
              </a:rPr>
              <a:t>) / (γ</a:t>
            </a:r>
            <a:r>
              <a:rPr b="0" lang="en-IN" sz="1600" spc="-1" strike="noStrike" baseline="-25000">
                <a:solidFill>
                  <a:srgbClr val="000000"/>
                </a:solidFill>
                <a:latin typeface="Times New Roman"/>
                <a:ea typeface="Times New Roman"/>
              </a:rPr>
              <a:t>γ</a:t>
            </a:r>
            <a:r>
              <a:rPr b="0" lang="en-IN" sz="1600" spc="-1" strike="noStrike">
                <a:solidFill>
                  <a:srgbClr val="000000"/>
                </a:solidFill>
                <a:latin typeface="Times New Roman"/>
                <a:ea typeface="Times New Roman"/>
              </a:rPr>
              <a:t>HL+q</a:t>
            </a:r>
            <a:r>
              <a:rPr b="0" lang="en-IN" sz="1600" spc="-1" strike="noStrike" baseline="-25000">
                <a:solidFill>
                  <a:srgbClr val="000000"/>
                </a:solidFill>
                <a:latin typeface="Times New Roman"/>
                <a:ea typeface="Times New Roman"/>
              </a:rPr>
              <a:t>d</a:t>
            </a:r>
            <a:r>
              <a:rPr b="0" lang="en-IN" sz="1600" spc="-1" strike="noStrike">
                <a:solidFill>
                  <a:srgbClr val="000000"/>
                </a:solidFill>
                <a:latin typeface="Times New Roman"/>
                <a:ea typeface="Times New Roman"/>
              </a:rPr>
              <a:t>L+V</a:t>
            </a:r>
            <a:r>
              <a:rPr b="0" lang="en-IN" sz="1600" spc="-1" strike="noStrike" baseline="-25000">
                <a:solidFill>
                  <a:srgbClr val="000000"/>
                </a:solidFill>
                <a:latin typeface="Times New Roman"/>
                <a:ea typeface="Times New Roman"/>
              </a:rPr>
              <a:t>1</a:t>
            </a:r>
            <a:r>
              <a:rPr b="0" lang="en-IN" sz="1600" spc="-1" strike="noStrike">
                <a:solidFill>
                  <a:srgbClr val="000000"/>
                </a:solidFill>
                <a:latin typeface="Times New Roman"/>
                <a:ea typeface="Times New Roman"/>
              </a:rPr>
              <a:t>)] – </a:t>
            </a:r>
            <a:r>
              <a:rPr b="0" i="1" lang="en-IN" sz="1600" spc="-1" strike="noStrike">
                <a:solidFill>
                  <a:srgbClr val="000000"/>
                </a:solidFill>
                <a:latin typeface="Times New Roman"/>
                <a:ea typeface="Times New Roman"/>
              </a:rPr>
              <a:t>(Dead load+Live load+Horizontal                                &amp; Vertical line loads condition)</a:t>
            </a:r>
            <a:endParaRPr b="0" lang="en-IN" sz="1600" spc="-1" strike="noStrike">
              <a:latin typeface="Arial"/>
            </a:endParaRPr>
          </a:p>
          <a:p>
            <a:pPr>
              <a:lnSpc>
                <a:spcPct val="115000"/>
              </a:lnSpc>
              <a:tabLst>
                <a:tab algn="l" pos="0"/>
              </a:tabLs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Eccentricity should be less than or equal to L/6.</a:t>
            </a:r>
            <a:endParaRPr b="0" lang="en-IN" sz="1600" spc="-1" strike="noStrike">
              <a:latin typeface="Arial"/>
            </a:endParaRPr>
          </a:p>
          <a:p>
            <a:pPr marL="216000" indent="-216000" algn="just">
              <a:lnSpc>
                <a:spcPct val="115000"/>
              </a:lnSpc>
              <a:buClr>
                <a:srgbClr val="000000"/>
              </a:buClr>
              <a:buSzPct val="45000"/>
              <a:buFont typeface="Wingdings" charset="2"/>
              <a:buChar char=""/>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Rectangle 14"/>
          <p:cNvSpPr/>
          <p:nvPr/>
        </p:nvSpPr>
        <p:spPr>
          <a:xfrm>
            <a:off x="309240" y="252720"/>
            <a:ext cx="8520480" cy="6386760"/>
          </a:xfrm>
          <a:prstGeom prst="rect">
            <a:avLst/>
          </a:prstGeom>
          <a:noFill/>
          <a:ln w="25560">
            <a:solidFill>
              <a:srgbClr val="000000"/>
            </a:solidFill>
            <a:round/>
          </a:ln>
        </p:spPr>
        <p:style>
          <a:lnRef idx="0"/>
          <a:fillRef idx="0"/>
          <a:effectRef idx="0"/>
          <a:fontRef idx="minor"/>
        </p:style>
      </p:sp>
      <p:sp>
        <p:nvSpPr>
          <p:cNvPr id="128" name="Rectangle 25"/>
          <p:cNvSpPr/>
          <p:nvPr/>
        </p:nvSpPr>
        <p:spPr>
          <a:xfrm>
            <a:off x="669600" y="1128600"/>
            <a:ext cx="7889760" cy="642240"/>
          </a:xfrm>
          <a:prstGeom prst="rect">
            <a:avLst/>
          </a:prstGeom>
          <a:noFill/>
          <a:ln w="0">
            <a:noFill/>
          </a:ln>
        </p:spPr>
        <p:style>
          <a:lnRef idx="0"/>
          <a:fillRef idx="0"/>
          <a:effectRef idx="0"/>
          <a:fontRef idx="minor"/>
        </p:style>
      </p:sp>
      <p:sp>
        <p:nvSpPr>
          <p:cNvPr id="129" name="Rectangle 30"/>
          <p:cNvSpPr/>
          <p:nvPr/>
        </p:nvSpPr>
        <p:spPr>
          <a:xfrm>
            <a:off x="581400" y="2594160"/>
            <a:ext cx="7711560" cy="932760"/>
          </a:xfrm>
          <a:prstGeom prst="rect">
            <a:avLst/>
          </a:prstGeom>
          <a:noFill/>
          <a:ln w="0">
            <a:noFill/>
          </a:ln>
        </p:spPr>
        <p:style>
          <a:lnRef idx="0"/>
          <a:fillRef idx="0"/>
          <a:effectRef idx="0"/>
          <a:fontRef idx="minor"/>
        </p:style>
        <p:txBody>
          <a:bodyPr lIns="90000" rIns="90000" tIns="45000" bIns="45000" anchor="t">
            <a:noAutofit/>
          </a:bodyPr>
          <a:p>
            <a:pPr algn="just">
              <a:lnSpc>
                <a:spcPct val="115000"/>
              </a:lnSpc>
            </a:pPr>
            <a:endParaRPr b="0" lang="en-IN" sz="1600" spc="-1" strike="noStrike">
              <a:latin typeface="Arial"/>
            </a:endParaRPr>
          </a:p>
          <a:p>
            <a:pPr marL="216000" indent="-216000" algn="just">
              <a:lnSpc>
                <a:spcPct val="115000"/>
              </a:lnSpc>
              <a:buClr>
                <a:srgbClr val="000000"/>
              </a:buClr>
              <a:buSzPct val="45000"/>
              <a:buFont typeface="Wingdings" charset="2"/>
              <a:buChar char=""/>
            </a:pPr>
            <a:r>
              <a:rPr b="1" i="1" lang="en-IN" sz="1600" spc="-1" strike="noStrike">
                <a:solidFill>
                  <a:srgbClr val="000000"/>
                </a:solidFill>
                <a:latin typeface="Times New Roman"/>
                <a:ea typeface="DejaVu Sans"/>
              </a:rPr>
              <a:t>Tension</a:t>
            </a:r>
            <a:r>
              <a:rPr b="0" lang="en-IN" sz="1600" spc="-1" strike="noStrike">
                <a:solidFill>
                  <a:srgbClr val="000000"/>
                </a:solidFill>
                <a:latin typeface="Times New Roman"/>
                <a:ea typeface="DejaVu Sans"/>
              </a:rPr>
              <a:t> failure will occur if the reinforcement strength is insufficient to carry the horizontal loads. </a:t>
            </a:r>
            <a:endParaRPr b="0" lang="en-IN" sz="1600" spc="-1" strike="noStrike">
              <a:latin typeface="Arial"/>
            </a:endParaRPr>
          </a:p>
          <a:p>
            <a:pPr algn="just">
              <a:lnSpc>
                <a:spcPct val="100000"/>
              </a:lnSpc>
              <a:tabLst>
                <a:tab algn="l" pos="0"/>
              </a:tabLst>
            </a:pPr>
            <a:r>
              <a:rPr b="0" lang="en-IN" sz="18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For wedge height ‘h’</a:t>
            </a:r>
            <a:endParaRPr b="0" lang="en-IN" sz="1600" spc="-1" strike="noStrike">
              <a:latin typeface="Arial"/>
            </a:endParaRPr>
          </a:p>
          <a:p>
            <a:pPr algn="just">
              <a:lnSpc>
                <a:spcPct val="100000"/>
              </a:lnSpc>
              <a:tabLst>
                <a:tab algn="l" pos="0"/>
              </a:tabLs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1.  Vertical stress (σv) is given by,</a:t>
            </a:r>
            <a:endParaRPr b="0" lang="en-IN" sz="1600" spc="-1" strike="noStrike">
              <a:latin typeface="Arial"/>
            </a:endParaRPr>
          </a:p>
          <a:p>
            <a:pPr>
              <a:lnSpc>
                <a:spcPct val="100000"/>
              </a:lnSpc>
              <a:tabLst>
                <a:tab algn="l" pos="0"/>
              </a:tabLs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a. σv = γ</a:t>
            </a:r>
            <a:r>
              <a:rPr b="0" lang="en-IN" sz="1600" spc="-1" strike="noStrike" baseline="-25000">
                <a:solidFill>
                  <a:srgbClr val="000000"/>
                </a:solidFill>
                <a:latin typeface="Times New Roman"/>
                <a:ea typeface="Times New Roman"/>
              </a:rPr>
              <a:t>γ</a:t>
            </a:r>
            <a:r>
              <a:rPr b="0" lang="en-IN" sz="1600" spc="-1" strike="noStrike">
                <a:solidFill>
                  <a:srgbClr val="000000"/>
                </a:solidFill>
                <a:latin typeface="Times New Roman"/>
                <a:ea typeface="Times New Roman"/>
              </a:rPr>
              <a:t>h+q</a:t>
            </a:r>
            <a:r>
              <a:rPr b="0" lang="en-IN" sz="1600" spc="-1" strike="noStrike" baseline="-25000">
                <a:solidFill>
                  <a:srgbClr val="000000"/>
                </a:solidFill>
                <a:latin typeface="Times New Roman"/>
                <a:ea typeface="Times New Roman"/>
              </a:rPr>
              <a:t>d</a:t>
            </a:r>
            <a:r>
              <a:rPr b="0" lang="en-IN" sz="1600" spc="-1" strike="noStrike">
                <a:solidFill>
                  <a:srgbClr val="000000"/>
                </a:solidFill>
                <a:latin typeface="Times New Roman"/>
                <a:ea typeface="Times New Roman"/>
              </a:rPr>
              <a:t>+q</a:t>
            </a:r>
            <a:r>
              <a:rPr b="0" lang="en-IN" sz="1600" spc="-1" strike="noStrike" baseline="-25000">
                <a:solidFill>
                  <a:srgbClr val="000000"/>
                </a:solidFill>
                <a:latin typeface="Times New Roman"/>
                <a:ea typeface="Times New Roman"/>
              </a:rPr>
              <a:t>L</a:t>
            </a:r>
            <a:r>
              <a:rPr b="0" lang="en-IN" sz="1600" spc="-1" strike="noStrike">
                <a:solidFill>
                  <a:srgbClr val="000000"/>
                </a:solidFill>
                <a:latin typeface="Times New Roman"/>
                <a:ea typeface="Times New Roman"/>
              </a:rPr>
              <a:t> – </a:t>
            </a:r>
            <a:r>
              <a:rPr b="0" i="1" lang="en-IN" sz="1600" spc="-1" strike="noStrike">
                <a:solidFill>
                  <a:srgbClr val="000000"/>
                </a:solidFill>
                <a:latin typeface="Times New Roman"/>
                <a:ea typeface="Times New Roman"/>
              </a:rPr>
              <a:t>(Dead load+Live load condition)</a:t>
            </a:r>
            <a:r>
              <a:rPr b="0" lang="en-IN" sz="1600" spc="-1" strike="noStrike">
                <a:solidFill>
                  <a:srgbClr val="000000"/>
                </a:solidFill>
                <a:latin typeface="Times New Roman"/>
                <a:ea typeface="Times New Roman"/>
              </a:rPr>
              <a:t> </a:t>
            </a:r>
            <a:endParaRPr b="0" lang="en-IN" sz="1600" spc="-1" strike="noStrike">
              <a:latin typeface="Arial"/>
            </a:endParaRPr>
          </a:p>
          <a:p>
            <a:pPr>
              <a:lnSpc>
                <a:spcPct val="100000"/>
              </a:lnSpc>
              <a:tabLst>
                <a:tab algn="l" pos="0"/>
              </a:tabLs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b. σv = γ</a:t>
            </a:r>
            <a:r>
              <a:rPr b="0" lang="en-IN" sz="1600" spc="-1" strike="noStrike" baseline="-25000">
                <a:solidFill>
                  <a:srgbClr val="000000"/>
                </a:solidFill>
                <a:latin typeface="Times New Roman"/>
                <a:ea typeface="Times New Roman"/>
              </a:rPr>
              <a:t>γ</a:t>
            </a:r>
            <a:r>
              <a:rPr b="0" lang="en-IN" sz="1600" spc="-1" strike="noStrike">
                <a:solidFill>
                  <a:srgbClr val="000000"/>
                </a:solidFill>
                <a:latin typeface="Times New Roman"/>
                <a:ea typeface="Times New Roman"/>
              </a:rPr>
              <a:t>h+q</a:t>
            </a:r>
            <a:r>
              <a:rPr b="0" lang="en-IN" sz="1600" spc="-1" strike="noStrike" baseline="-25000">
                <a:solidFill>
                  <a:srgbClr val="000000"/>
                </a:solidFill>
                <a:latin typeface="Times New Roman"/>
                <a:ea typeface="Times New Roman"/>
              </a:rPr>
              <a:t>d</a:t>
            </a:r>
            <a:r>
              <a:rPr b="0" lang="en-IN" sz="1600" spc="-1" strike="noStrike">
                <a:solidFill>
                  <a:srgbClr val="000000"/>
                </a:solidFill>
                <a:latin typeface="Times New Roman"/>
                <a:ea typeface="Times New Roman"/>
              </a:rPr>
              <a:t>+q</a:t>
            </a:r>
            <a:r>
              <a:rPr b="0" lang="en-IN" sz="1600" spc="-1" strike="noStrike" baseline="-25000">
                <a:solidFill>
                  <a:srgbClr val="000000"/>
                </a:solidFill>
                <a:latin typeface="Times New Roman"/>
                <a:ea typeface="Times New Roman"/>
              </a:rPr>
              <a:t>L</a:t>
            </a:r>
            <a:r>
              <a:rPr b="0" lang="en-IN" sz="1600" spc="-1" strike="noStrike">
                <a:solidFill>
                  <a:srgbClr val="000000"/>
                </a:solidFill>
                <a:latin typeface="Times New Roman"/>
                <a:ea typeface="Times New Roman"/>
              </a:rPr>
              <a:t>+V</a:t>
            </a:r>
            <a:r>
              <a:rPr b="0" lang="en-IN" sz="1600" spc="-1" strike="noStrike" baseline="-25000">
                <a:solidFill>
                  <a:srgbClr val="000000"/>
                </a:solidFill>
                <a:latin typeface="Times New Roman"/>
                <a:ea typeface="Times New Roman"/>
              </a:rPr>
              <a:t>1</a:t>
            </a:r>
            <a:r>
              <a:rPr b="0" lang="en-IN" sz="1600" spc="-1" strike="noStrike">
                <a:solidFill>
                  <a:srgbClr val="000000"/>
                </a:solidFill>
                <a:latin typeface="Times New Roman"/>
                <a:ea typeface="Times New Roman"/>
              </a:rPr>
              <a:t>/b – </a:t>
            </a:r>
            <a:r>
              <a:rPr b="0" i="1" lang="en-IN" sz="1600" spc="-1" strike="noStrike">
                <a:solidFill>
                  <a:srgbClr val="000000"/>
                </a:solidFill>
                <a:latin typeface="Times New Roman"/>
                <a:ea typeface="Times New Roman"/>
              </a:rPr>
              <a:t>(Dead load+Live load +                                                                                  Horizontal &amp; Vertical line loads condition)</a:t>
            </a:r>
            <a:endParaRPr b="0" lang="en-IN" sz="1600" spc="-1" strike="noStrike">
              <a:latin typeface="Arial"/>
            </a:endParaRPr>
          </a:p>
          <a:p>
            <a:pPr algn="just">
              <a:lnSpc>
                <a:spcPct val="100000"/>
              </a:lnSpc>
              <a:tabLst>
                <a:tab algn="l" pos="0"/>
              </a:tabLs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2.  Tension (T) is given by,</a:t>
            </a:r>
            <a:endParaRPr b="0" lang="en-IN" sz="1600" spc="-1" strike="noStrike">
              <a:latin typeface="Arial"/>
            </a:endParaRPr>
          </a:p>
          <a:p>
            <a:pPr>
              <a:lnSpc>
                <a:spcPct val="100000"/>
              </a:lnSpc>
              <a:tabLst>
                <a:tab algn="l" pos="0"/>
              </a:tabLs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a. T = K</a:t>
            </a:r>
            <a:r>
              <a:rPr b="0" lang="en-IN" sz="1600" spc="-1" strike="noStrike" baseline="-25000">
                <a:solidFill>
                  <a:srgbClr val="000000"/>
                </a:solidFill>
                <a:latin typeface="Times New Roman"/>
                <a:ea typeface="Times New Roman"/>
              </a:rPr>
              <a:t>a</a:t>
            </a:r>
            <a:r>
              <a:rPr b="0" lang="en-IN" sz="1600" spc="-1" strike="noStrike">
                <a:solidFill>
                  <a:srgbClr val="000000"/>
                </a:solidFill>
                <a:latin typeface="Times New Roman"/>
                <a:ea typeface="Times New Roman"/>
              </a:rPr>
              <a:t>σvS</a:t>
            </a:r>
            <a:r>
              <a:rPr b="0" lang="en-IN" sz="1600" spc="-1" strike="noStrike" baseline="-25000">
                <a:solidFill>
                  <a:srgbClr val="000000"/>
                </a:solidFill>
                <a:latin typeface="Times New Roman"/>
                <a:ea typeface="Times New Roman"/>
              </a:rPr>
              <a:t>v</a:t>
            </a:r>
            <a:r>
              <a:rPr b="0" lang="en-IN" sz="1600" spc="-1" strike="noStrike">
                <a:solidFill>
                  <a:srgbClr val="000000"/>
                </a:solidFill>
                <a:latin typeface="Times New Roman"/>
                <a:ea typeface="Times New Roman"/>
              </a:rPr>
              <a:t> – </a:t>
            </a:r>
            <a:r>
              <a:rPr b="0" i="1" lang="en-IN" sz="1600" spc="-1" strike="noStrike">
                <a:solidFill>
                  <a:srgbClr val="000000"/>
                </a:solidFill>
                <a:latin typeface="Times New Roman"/>
                <a:ea typeface="Times New Roman"/>
              </a:rPr>
              <a:t>(Dead load+Live load condition)</a:t>
            </a:r>
            <a:r>
              <a:rPr b="0" lang="en-IN" sz="1600" spc="-1" strike="noStrike">
                <a:solidFill>
                  <a:srgbClr val="000000"/>
                </a:solidFill>
                <a:latin typeface="Times New Roman"/>
                <a:ea typeface="Times New Roman"/>
              </a:rPr>
              <a:t> </a:t>
            </a:r>
            <a:endParaRPr b="0" lang="en-IN" sz="1600" spc="-1" strike="noStrike">
              <a:latin typeface="Arial"/>
            </a:endParaRPr>
          </a:p>
          <a:p>
            <a:pPr>
              <a:lnSpc>
                <a:spcPct val="100000"/>
              </a:lnSpc>
              <a:tabLst>
                <a:tab algn="l" pos="0"/>
              </a:tabLs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b. T = (K</a:t>
            </a:r>
            <a:r>
              <a:rPr b="0" lang="en-IN" sz="1600" spc="-1" strike="noStrike" baseline="-25000">
                <a:solidFill>
                  <a:srgbClr val="000000"/>
                </a:solidFill>
                <a:latin typeface="Times New Roman"/>
                <a:ea typeface="Times New Roman"/>
              </a:rPr>
              <a:t>a</a:t>
            </a:r>
            <a:r>
              <a:rPr b="0" lang="en-IN" sz="1600" spc="-1" strike="noStrike">
                <a:solidFill>
                  <a:srgbClr val="000000"/>
                </a:solidFill>
                <a:latin typeface="Times New Roman"/>
                <a:ea typeface="Times New Roman"/>
              </a:rPr>
              <a:t>σv+σH)S</a:t>
            </a:r>
            <a:r>
              <a:rPr b="0" lang="en-IN" sz="1600" spc="-1" strike="noStrike" baseline="-25000">
                <a:solidFill>
                  <a:srgbClr val="000000"/>
                </a:solidFill>
                <a:latin typeface="Times New Roman"/>
                <a:ea typeface="Times New Roman"/>
              </a:rPr>
              <a:t>v</a:t>
            </a:r>
            <a:r>
              <a:rPr b="0" lang="en-IN" sz="1600" spc="-1" strike="noStrike">
                <a:solidFill>
                  <a:srgbClr val="000000"/>
                </a:solidFill>
                <a:latin typeface="Times New Roman"/>
                <a:ea typeface="Times New Roman"/>
              </a:rPr>
              <a:t> – </a:t>
            </a:r>
            <a:r>
              <a:rPr b="0" i="1" lang="en-IN" sz="1600" spc="-1" strike="noStrike">
                <a:solidFill>
                  <a:srgbClr val="000000"/>
                </a:solidFill>
                <a:latin typeface="Times New Roman"/>
                <a:ea typeface="Times New Roman"/>
              </a:rPr>
              <a:t>(Dead load+Live load+Horizontal                                                                  &amp; Vertical line loads condition)</a:t>
            </a:r>
            <a:endParaRPr b="0" lang="en-IN" sz="1600" spc="-1" strike="noStrike">
              <a:latin typeface="Arial"/>
            </a:endParaRPr>
          </a:p>
          <a:p>
            <a:pPr algn="just">
              <a:lnSpc>
                <a:spcPct val="100000"/>
              </a:lnSpc>
              <a:tabLst>
                <a:tab algn="l" pos="0"/>
              </a:tabLs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3. Factor of safety against rupture is given by,</a:t>
            </a:r>
            <a:endParaRPr b="0" lang="en-IN" sz="1600" spc="-1" strike="noStrike">
              <a:latin typeface="Arial"/>
            </a:endParaRPr>
          </a:p>
          <a:p>
            <a:pPr>
              <a:lnSpc>
                <a:spcPct val="100000"/>
              </a:lnSpc>
              <a:tabLst>
                <a:tab algn="l" pos="0"/>
              </a:tabLs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a. Fos = T</a:t>
            </a:r>
            <a:r>
              <a:rPr b="0" lang="en-IN" sz="1600" spc="-1" strike="noStrike" baseline="-25000">
                <a:solidFill>
                  <a:srgbClr val="000000"/>
                </a:solidFill>
                <a:latin typeface="Times New Roman"/>
                <a:ea typeface="Times New Roman"/>
              </a:rPr>
              <a:t>D</a:t>
            </a:r>
            <a:r>
              <a:rPr b="0" lang="en-IN" sz="1600" spc="-1" strike="noStrike">
                <a:solidFill>
                  <a:srgbClr val="000000"/>
                </a:solidFill>
                <a:latin typeface="Times New Roman"/>
                <a:ea typeface="Times New Roman"/>
              </a:rPr>
              <a:t>/T</a:t>
            </a:r>
            <a:endParaRPr b="0" lang="en-IN" sz="1600" spc="-1" strike="noStrike">
              <a:latin typeface="Arial"/>
            </a:endParaRPr>
          </a:p>
        </p:txBody>
      </p:sp>
      <p:pic>
        <p:nvPicPr>
          <p:cNvPr id="130" name="" descr=""/>
          <p:cNvPicPr/>
          <p:nvPr/>
        </p:nvPicPr>
        <p:blipFill>
          <a:blip r:embed="rId1"/>
          <a:stretch/>
        </p:blipFill>
        <p:spPr>
          <a:xfrm>
            <a:off x="4904640" y="768960"/>
            <a:ext cx="3269880" cy="1600560"/>
          </a:xfrm>
          <a:prstGeom prst="rect">
            <a:avLst/>
          </a:prstGeom>
          <a:ln w="0">
            <a:noFill/>
          </a:ln>
        </p:spPr>
      </p:pic>
      <p:sp>
        <p:nvSpPr>
          <p:cNvPr id="131" name=""/>
          <p:cNvSpPr/>
          <p:nvPr/>
        </p:nvSpPr>
        <p:spPr>
          <a:xfrm>
            <a:off x="4904640" y="2449440"/>
            <a:ext cx="3454560" cy="341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400" spc="-1" strike="noStrike">
                <a:solidFill>
                  <a:srgbClr val="000000"/>
                </a:solidFill>
                <a:latin typeface="Times New Roman"/>
                <a:ea typeface="DejaVu Sans"/>
              </a:rPr>
              <a:t>Fig.1.5 </a:t>
            </a:r>
            <a:r>
              <a:rPr b="0" lang="en-IN" sz="1400" spc="-1" strike="noStrike">
                <a:solidFill>
                  <a:srgbClr val="000000"/>
                </a:solidFill>
                <a:latin typeface="Times New Roman"/>
                <a:ea typeface="DejaVu Sans"/>
              </a:rPr>
              <a:t> Internal failure modes of RE wall</a:t>
            </a:r>
            <a:endParaRPr b="0" lang="en-IN" sz="1400" spc="-1" strike="noStrike">
              <a:latin typeface="Arial"/>
            </a:endParaRPr>
          </a:p>
        </p:txBody>
      </p:sp>
      <p:sp>
        <p:nvSpPr>
          <p:cNvPr id="132" name=""/>
          <p:cNvSpPr/>
          <p:nvPr/>
        </p:nvSpPr>
        <p:spPr>
          <a:xfrm>
            <a:off x="554760" y="682200"/>
            <a:ext cx="4141080" cy="1443960"/>
          </a:xfrm>
          <a:prstGeom prst="rect">
            <a:avLst/>
          </a:prstGeom>
          <a:noFill/>
          <a:ln w="0">
            <a:noFill/>
          </a:ln>
        </p:spPr>
        <p:style>
          <a:lnRef idx="0"/>
          <a:fillRef idx="0"/>
          <a:effectRef idx="0"/>
          <a:fontRef idx="minor"/>
        </p:style>
        <p:txBody>
          <a:bodyPr lIns="90000" rIns="90000" tIns="45000" bIns="45000" anchor="t">
            <a:noAutofit/>
          </a:bodyPr>
          <a:p>
            <a:pPr marL="216000" indent="-216000" algn="just">
              <a:lnSpc>
                <a:spcPct val="115000"/>
              </a:lnSpc>
              <a:buClr>
                <a:srgbClr val="000000"/>
              </a:buClr>
              <a:buSzPct val="45000"/>
              <a:buFont typeface="Segoe UI"/>
              <a:buChar char="■"/>
            </a:pPr>
            <a:r>
              <a:rPr b="0" lang="en-IN" sz="1600" spc="-1" strike="noStrike">
                <a:solidFill>
                  <a:srgbClr val="000000"/>
                </a:solidFill>
                <a:latin typeface="Times New Roman"/>
                <a:ea typeface="Microsoft YaHei"/>
              </a:rPr>
              <a:t>Internal stability governs reinforced spacing &amp; must have adequate wedge stability for tension &amp; pullout resistance.</a:t>
            </a:r>
            <a:endParaRPr b="0" lang="en-IN" sz="1600" spc="-1" strike="noStrike">
              <a:latin typeface="Arial"/>
            </a:endParaRPr>
          </a:p>
          <a:p>
            <a:pPr marL="216000" indent="-216000" algn="just">
              <a:lnSpc>
                <a:spcPct val="115000"/>
              </a:lnSpc>
              <a:buClr>
                <a:srgbClr val="000000"/>
              </a:buClr>
              <a:buSzPct val="45000"/>
              <a:buFont typeface="Segoe UI"/>
              <a:buChar char="■"/>
            </a:pPr>
            <a:r>
              <a:rPr b="0" lang="en-IN" sz="1600" spc="-1" strike="noStrike">
                <a:solidFill>
                  <a:srgbClr val="000000"/>
                </a:solidFill>
                <a:latin typeface="Times New Roman"/>
                <a:ea typeface="Microsoft YaHei"/>
              </a:rPr>
              <a:t>Each layer is assumed to carry the local horizontal stresses, acting over an area equal to half the vertical spacing on either side of the layer per meter run of the wall. </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2109</TotalTime>
  <Application>LibreOffice/7.4.0.3$Windows_X86_64 LibreOffice_project/f85e47c08ddd19c015c0114a68350214f7066f5a</Application>
  <AppVersion>15.0000</AppVersion>
  <Company>HP</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2022-11-17T07:27:29Z</dcterms:created>
  <dc:creator>rgade</dc:creator>
  <dc:description/>
  <dc:language>en-IN</dc:language>
  <cp:lastModifiedBy/>
  <dcterms:modified xsi:type="dcterms:W3CDTF">2023-05-02T16:12:45Z</dcterms:modified>
  <cp:revision>540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15</vt:i4>
  </property>
</Properties>
</file>