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>
        <p:scale>
          <a:sx n="76" d="100"/>
          <a:sy n="76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theme" Target="theme/theme1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104875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5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5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5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6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24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0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4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0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0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1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7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9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4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95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9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8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4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9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5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3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37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3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4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0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4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4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4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1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71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104859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9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2.xml" /><Relationship Id="rId4" Type="http://schemas.microsoft.com/office/2007/relationships/hdphoto" Target="../media/hdphoto2.wdp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microsoft.com/office/2007/relationships/hdphoto" Target="../media/hdphoto3.wd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 71"/>
          <p:cNvSpPr txBox="1"/>
          <p:nvPr/>
        </p:nvSpPr>
        <p:spPr>
          <a:xfrm>
            <a:off x="4308496" y="2679672"/>
            <a:ext cx="7665188" cy="584775"/>
          </a:xfrm>
          <a:prstGeom prst="rect">
            <a:avLst/>
          </a:prstGeom>
          <a:solidFill>
            <a:srgbClr val="000000"/>
          </a:solidFill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IN" sz="3200" b="1" u="sng" dirty="0">
                <a:solidFill>
                  <a:srgbClr val="FFFFFF"/>
                </a:solidFill>
                <a:effectLst/>
                <a:latin typeface="Roboto Condensed"/>
                <a:ea typeface="Noto Sans Coptic"/>
                <a:cs typeface="Noto Serif Thai"/>
              </a:rPr>
              <a:t>SIGNAL DESIGN OF AN UNCONTROLLED </a:t>
            </a:r>
            <a:endParaRPr lang="en-US" altLang="zh-CN" sz="3200" b="1" u="sng" dirty="0">
              <a:solidFill>
                <a:srgbClr val="FFFFFF"/>
              </a:solidFill>
              <a:effectLst/>
              <a:latin typeface="Roboto Condensed"/>
              <a:ea typeface="Noto Sans Coptic"/>
              <a:cs typeface="Noto Serif Thai"/>
            </a:endParaRPr>
          </a:p>
        </p:txBody>
      </p:sp>
      <p:sp>
        <p:nvSpPr>
          <p:cNvPr id="1048616" name="TextBox 1048615"/>
          <p:cNvSpPr txBox="1"/>
          <p:nvPr/>
        </p:nvSpPr>
        <p:spPr>
          <a:xfrm>
            <a:off x="0" y="1427758"/>
            <a:ext cx="6740767" cy="584775"/>
          </a:xfrm>
          <a:prstGeom prst="rect">
            <a:avLst/>
          </a:prstGeom>
          <a:solidFill>
            <a:srgbClr val="FFC000"/>
          </a:solidFill>
          <a:ln>
            <a:solidFill>
              <a:srgbClr val="FFCB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36363D"/>
                </a:solidFill>
                <a:latin typeface="Carrois Gothic SC"/>
                <a:cs typeface="Droid Sans Mono"/>
              </a:rPr>
              <a:t>MVGR COLLEGE OF ENGINEERING</a:t>
            </a:r>
          </a:p>
        </p:txBody>
      </p:sp>
      <p:sp>
        <p:nvSpPr>
          <p:cNvPr id="1048617" name="TextBox 1048616"/>
          <p:cNvSpPr txBox="1"/>
          <p:nvPr/>
        </p:nvSpPr>
        <p:spPr>
          <a:xfrm>
            <a:off x="0" y="438244"/>
            <a:ext cx="7363559" cy="584775"/>
          </a:xfrm>
          <a:prstGeom prst="rect">
            <a:avLst/>
          </a:prstGeom>
          <a:solidFill>
            <a:srgbClr val="000080"/>
          </a:solidFill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FFFFFF"/>
                </a:solidFill>
                <a:latin typeface="Carrois Gothic SC"/>
                <a:cs typeface="Droid Sans Mono"/>
              </a:rPr>
              <a:t>DEPARTMENT OF CIVIL ENGINEERING</a:t>
            </a: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85" y="360332"/>
            <a:ext cx="2582578" cy="1756002"/>
          </a:xfrm>
          <a:prstGeom prst="rect">
            <a:avLst/>
          </a:prstGeom>
        </p:spPr>
      </p:pic>
      <p:sp>
        <p:nvSpPr>
          <p:cNvPr id="1048618" name="TextBox 1048617"/>
          <p:cNvSpPr txBox="1"/>
          <p:nvPr/>
        </p:nvSpPr>
        <p:spPr>
          <a:xfrm>
            <a:off x="0" y="5819567"/>
            <a:ext cx="4384110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altLang="en-IN" sz="2800" b="1" i="1">
                <a:solidFill>
                  <a:srgbClr val="FFFFFF"/>
                </a:solidFill>
                <a:latin typeface="Carrois Gothic SC"/>
                <a:cs typeface="Droid Sans Mono"/>
              </a:rPr>
              <a:t>R</a:t>
            </a:r>
            <a:r>
              <a:rPr lang="en-US" altLang="en-IN" sz="2800" b="1" i="1">
                <a:solidFill>
                  <a:srgbClr val="FFFFFF"/>
                </a:solidFill>
                <a:latin typeface="Carrois Gothic SC"/>
                <a:cs typeface="Droid Sans Mono"/>
              </a:rPr>
              <a:t>eporter : </a:t>
            </a:r>
            <a:r>
              <a:rPr lang="en-IN" altLang="en-IN" sz="2800" b="1" i="1">
                <a:solidFill>
                  <a:srgbClr val="FFFFFF"/>
                </a:solidFill>
                <a:latin typeface="Carrois Gothic SC"/>
                <a:cs typeface="Droid Sans Mono"/>
              </a:rPr>
              <a:t>A</a:t>
            </a:r>
            <a:r>
              <a:rPr lang="en-US" altLang="en-IN" sz="2800" b="1" i="1">
                <a:solidFill>
                  <a:srgbClr val="FFFFFF"/>
                </a:solidFill>
                <a:latin typeface="Carrois Gothic SC"/>
                <a:cs typeface="Droid Sans Mono"/>
              </a:rPr>
              <a:t>. </a:t>
            </a:r>
            <a:r>
              <a:rPr lang="en-IN" altLang="en-IN" sz="2800" b="1" i="1">
                <a:solidFill>
                  <a:srgbClr val="FFFFFF"/>
                </a:solidFill>
                <a:latin typeface="Carrois Gothic SC"/>
                <a:cs typeface="Droid Sans Mono"/>
              </a:rPr>
              <a:t>R</a:t>
            </a:r>
            <a:r>
              <a:rPr lang="en-US" altLang="en-IN" sz="2800" b="1" i="1">
                <a:solidFill>
                  <a:srgbClr val="FFFFFF"/>
                </a:solidFill>
                <a:latin typeface="Carrois Gothic SC"/>
                <a:cs typeface="Droid Sans Mono"/>
              </a:rPr>
              <a:t>aj kumar</a:t>
            </a:r>
            <a:endParaRPr lang="en-US" sz="4000" b="1" i="1">
              <a:solidFill>
                <a:srgbClr val="FFFFFF"/>
              </a:solidFill>
              <a:latin typeface="Carrois Gothic SC"/>
              <a:cs typeface="Droid Sans Mono"/>
            </a:endParaRPr>
          </a:p>
        </p:txBody>
      </p:sp>
      <p:sp>
        <p:nvSpPr>
          <p:cNvPr id="1048619" name="TextBox 1048618"/>
          <p:cNvSpPr txBox="1"/>
          <p:nvPr/>
        </p:nvSpPr>
        <p:spPr>
          <a:xfrm>
            <a:off x="4308496" y="4367135"/>
            <a:ext cx="4129003" cy="58477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en-IN" sz="3200" b="1" u="sng" dirty="0">
                <a:solidFill>
                  <a:srgbClr val="FFFFFF"/>
                </a:solidFill>
                <a:latin typeface="Roboto Condensed"/>
                <a:ea typeface="Noto Sans Coptic"/>
                <a:cs typeface="Noto Serif Thai"/>
              </a:rPr>
              <a:t>WEBSTER METHOD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48620" name="TextBox 1048619"/>
          <p:cNvSpPr txBox="1"/>
          <p:nvPr/>
        </p:nvSpPr>
        <p:spPr>
          <a:xfrm>
            <a:off x="4308496" y="3552965"/>
            <a:ext cx="4894003" cy="58477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en-IN" sz="3200" b="1" u="sng" dirty="0">
                <a:solidFill>
                  <a:srgbClr val="FFFFFF"/>
                </a:solidFill>
                <a:effectLst/>
                <a:latin typeface="Roboto Condensed"/>
                <a:ea typeface="Noto Sans Coptic"/>
                <a:cs typeface="Noto Serif Thai"/>
              </a:rPr>
              <a:t>ROAD INTERSECTION BY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48621" name="文本框 71"/>
          <p:cNvSpPr txBox="1"/>
          <p:nvPr/>
        </p:nvSpPr>
        <p:spPr>
          <a:xfrm>
            <a:off x="7083920" y="5097266"/>
            <a:ext cx="4997718" cy="67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IN" sz="3200" b="1" dirty="0">
                <a:solidFill>
                  <a:srgbClr val="FFFFFF"/>
                </a:solidFill>
                <a:latin typeface="Roboto"/>
                <a:ea typeface="Noto Sans Coptic"/>
                <a:cs typeface="Zawgyi-One"/>
              </a:rPr>
              <a:t>Under the guidance of</a:t>
            </a:r>
            <a:endParaRPr lang="en-US" altLang="zh-CN" sz="6000" b="1" dirty="0">
              <a:solidFill>
                <a:srgbClr val="FFFFFF"/>
              </a:solidFill>
              <a:latin typeface="Roboto"/>
              <a:ea typeface="Noto Sans Coptic"/>
              <a:cs typeface="Zawgyi-One"/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7182472" y="5814464"/>
            <a:ext cx="3233575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IN" sz="2800" b="1">
                <a:solidFill>
                  <a:srgbClr val="FFFFFF"/>
                </a:solidFill>
                <a:latin typeface="Noto Serif Thai"/>
                <a:cs typeface="Noto Serif Thai"/>
              </a:rPr>
              <a:t>Mrs. M.Sai Priya</a:t>
            </a:r>
            <a:r>
              <a:rPr lang="en-US" sz="2800" b="1">
                <a:solidFill>
                  <a:srgbClr val="FFFFFF"/>
                </a:solidFill>
                <a:latin typeface="Noto Serif Thai"/>
                <a:cs typeface="Noto Serif Tha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29" name="TextBox 9"/>
          <p:cNvSpPr txBox="1"/>
          <p:nvPr/>
        </p:nvSpPr>
        <p:spPr>
          <a:xfrm>
            <a:off x="794106" y="-96646"/>
            <a:ext cx="3802381" cy="1285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4000" b="1" dirty="0"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4180A9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INTRODUCTION</a:t>
            </a:r>
            <a:r>
              <a:rPr lang="en-US" sz="4000" b="1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 </a:t>
            </a:r>
            <a:endParaRPr lang="en-US" sz="4400" b="1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145734" name="Straight Connector 13"/>
          <p:cNvCxnSpPr>
            <a:cxnSpLocks/>
          </p:cNvCxnSpPr>
          <p:nvPr/>
        </p:nvCxnSpPr>
        <p:spPr>
          <a:xfrm flipV="1">
            <a:off x="879679" y="6146233"/>
            <a:ext cx="10409327" cy="1230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0517095" y="61462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9" name="Picture 2097158"/>
          <p:cNvPicPr>
            <a:picLocks/>
          </p:cNvPicPr>
          <p:nvPr/>
        </p:nvPicPr>
        <p:blipFill>
          <a:blip r:embed="rId2"/>
          <a:srcRect l="6343"/>
          <a:stretch>
            <a:fillRect/>
          </a:stretch>
        </p:blipFill>
        <p:spPr>
          <a:xfrm>
            <a:off x="9774170" y="1114270"/>
            <a:ext cx="1765817" cy="1976021"/>
          </a:xfrm>
          <a:prstGeom prst="rect">
            <a:avLst/>
          </a:prstGeom>
        </p:spPr>
      </p:pic>
      <p:sp>
        <p:nvSpPr>
          <p:cNvPr id="1048630" name="Oval 1048629"/>
          <p:cNvSpPr/>
          <p:nvPr/>
        </p:nvSpPr>
        <p:spPr>
          <a:xfrm>
            <a:off x="10522563" y="1397397"/>
            <a:ext cx="396458" cy="396458"/>
          </a:xfrm>
          <a:prstGeom prst="ellipse">
            <a:avLst/>
          </a:prstGeom>
          <a:solidFill>
            <a:srgbClr val="D04617"/>
          </a:solidFill>
          <a:ln w="25400">
            <a:solidFill>
              <a:srgbClr val="000000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31" name="Oval 1048630"/>
          <p:cNvSpPr/>
          <p:nvPr/>
        </p:nvSpPr>
        <p:spPr>
          <a:xfrm>
            <a:off x="10505542" y="1890277"/>
            <a:ext cx="401639" cy="401639"/>
          </a:xfrm>
          <a:prstGeom prst="ellipse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32" name="TextBox 12"/>
          <p:cNvSpPr txBox="1"/>
          <p:nvPr/>
        </p:nvSpPr>
        <p:spPr>
          <a:xfrm>
            <a:off x="794105" y="1397396"/>
            <a:ext cx="8660078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traffic signal is used as an instructing device that indicates the road user to act according to the</a:t>
            </a:r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displayed sign.</a:t>
            </a:r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designing is a technique which is generally adopted by the traffic</a:t>
            </a:r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engineers use to determine who has the right-of-way at an intersection which involves deciding how much green time the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traffic lights shall provide a</a:t>
            </a:r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intersection</a:t>
            </a:r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Traffic signal controls the movement of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traffic and not only reduces accidents 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 enables the road safety users to 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effectively use the area of road at the 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intersection.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3" name="Oval 1048632"/>
          <p:cNvSpPr/>
          <p:nvPr/>
        </p:nvSpPr>
        <p:spPr>
          <a:xfrm>
            <a:off x="10517095" y="2405645"/>
            <a:ext cx="390086" cy="390086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3"/>
          <a:srcRect b="-1071"/>
          <a:stretch>
            <a:fillRect/>
          </a:stretch>
        </p:blipFill>
        <p:spPr>
          <a:xfrm>
            <a:off x="4936048" y="2573069"/>
            <a:ext cx="4224796" cy="2884899"/>
          </a:xfrm>
          <a:prstGeom prst="rect">
            <a:avLst/>
          </a:prstGeom>
        </p:spPr>
      </p:pic>
      <p:cxnSp>
        <p:nvCxnSpPr>
          <p:cNvPr id="3145736" name="Straight Arrow Connector 3145735"/>
          <p:cNvCxnSpPr>
            <a:cxnSpLocks/>
          </p:cNvCxnSpPr>
          <p:nvPr/>
        </p:nvCxnSpPr>
        <p:spPr>
          <a:xfrm flipH="1" flipV="1">
            <a:off x="10720792" y="3090290"/>
            <a:ext cx="8322" cy="911016"/>
          </a:xfrm>
          <a:prstGeom prst="straightConnector1">
            <a:avLst/>
          </a:prstGeom>
          <a:solidFill>
            <a:srgbClr val="FFFFFF"/>
          </a:solidFill>
          <a:ln w="38100">
            <a:solidFill>
              <a:srgbClr val="3893E0"/>
            </a:solidFill>
            <a:tailEnd type="triangle" w="lg" len="lg"/>
          </a:ln>
        </p:spPr>
      </p:cxnSp>
      <p:cxnSp>
        <p:nvCxnSpPr>
          <p:cNvPr id="3145737" name="Straight Arrow Connector 3145736"/>
          <p:cNvCxnSpPr>
            <a:cxnSpLocks/>
          </p:cNvCxnSpPr>
          <p:nvPr/>
        </p:nvCxnSpPr>
        <p:spPr>
          <a:xfrm flipH="1" flipV="1">
            <a:off x="7261060" y="3948352"/>
            <a:ext cx="3449876" cy="33747"/>
          </a:xfrm>
          <a:prstGeom prst="straightConnector1">
            <a:avLst/>
          </a:prstGeom>
          <a:solidFill>
            <a:srgbClr val="FFFFFF"/>
          </a:solidFill>
          <a:ln w="38100">
            <a:solidFill>
              <a:srgbClr val="3893E0"/>
            </a:solidFill>
            <a:tailEnd type="triangle" w="lg" len="lg"/>
          </a:ln>
        </p:spPr>
      </p:cxnSp>
      <p:sp>
        <p:nvSpPr>
          <p:cNvPr id="1048634" name="Oval 1048633"/>
          <p:cNvSpPr/>
          <p:nvPr/>
        </p:nvSpPr>
        <p:spPr>
          <a:xfrm>
            <a:off x="10400643" y="2478854"/>
            <a:ext cx="611436" cy="611436"/>
          </a:xfrm>
          <a:prstGeom prst="ellipse">
            <a:avLst/>
          </a:prstGeom>
          <a:solidFill>
            <a:srgbClr val="000000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35" name="Oval 1048634"/>
          <p:cNvSpPr/>
          <p:nvPr/>
        </p:nvSpPr>
        <p:spPr>
          <a:xfrm>
            <a:off x="10519246" y="2381481"/>
            <a:ext cx="403092" cy="403091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36" name="TextBox 1048635"/>
          <p:cNvSpPr txBox="1"/>
          <p:nvPr/>
        </p:nvSpPr>
        <p:spPr>
          <a:xfrm>
            <a:off x="799071" y="4490228"/>
            <a:ext cx="410512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Location of road intersection :</a:t>
            </a:r>
            <a:r>
              <a:rPr lang="en-US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17.8969738, 83.1853109 - Kothavalasa junction, Andhra Pradesh, 535183</a:t>
            </a:r>
            <a:r>
              <a:rPr lang="en-US" sz="1600" dirty="0">
                <a:solidFill>
                  <a:srgbClr val="36363D"/>
                </a:solidFill>
                <a:latin typeface="Roboto Medium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矩形 1"/>
          <p:cNvSpPr/>
          <p:nvPr/>
        </p:nvSpPr>
        <p:spPr>
          <a:xfrm>
            <a:off x="289435" y="576047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38" name="TextBox 9"/>
          <p:cNvSpPr txBox="1"/>
          <p:nvPr/>
        </p:nvSpPr>
        <p:spPr>
          <a:xfrm>
            <a:off x="822335" y="-66573"/>
            <a:ext cx="3903981" cy="1285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4000" b="1" dirty="0"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4180A9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METHODOLOGY</a:t>
            </a:r>
            <a:r>
              <a:rPr lang="en-US" sz="4000" b="1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 </a:t>
            </a:r>
            <a:endParaRPr lang="en-US" sz="4400" b="1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48639" name="TextBox 12"/>
          <p:cNvSpPr txBox="1"/>
          <p:nvPr/>
        </p:nvSpPr>
        <p:spPr>
          <a:xfrm>
            <a:off x="459692" y="1861287"/>
            <a:ext cx="1127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3399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Webster method is a rational approach for signal design</a:t>
            </a:r>
            <a:r>
              <a:rPr lang="en-US" altLang="en-IN" b="0" dirty="0">
                <a:solidFill>
                  <a:srgbClr val="3399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since it is completely mathematical based</a:t>
            </a:r>
            <a:r>
              <a:rPr lang="en-US" altLang="zh-CN" b="0" dirty="0">
                <a:solidFill>
                  <a:srgbClr val="3399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. The design is simple and is totally based </a:t>
            </a:r>
            <a:r>
              <a:rPr lang="en-US" altLang="en-IN" b="0" dirty="0">
                <a:solidFill>
                  <a:srgbClr val="3399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b="0" dirty="0">
                <a:solidFill>
                  <a:srgbClr val="3399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on formulas laid down by Webster.  </a:t>
            </a:r>
            <a:endParaRPr lang="en-US" altLang="zh-CN" sz="1600" b="0" dirty="0">
              <a:solidFill>
                <a:srgbClr val="3399FF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48640" name="TextBox 1048639"/>
          <p:cNvSpPr txBox="1"/>
          <p:nvPr/>
        </p:nvSpPr>
        <p:spPr>
          <a:xfrm>
            <a:off x="459693" y="1260952"/>
            <a:ext cx="4000000" cy="510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b="1" u="sng" dirty="0">
                <a:solidFill>
                  <a:srgbClr val="FF0000"/>
                </a:solidFill>
              </a:rPr>
              <a:t>Webster Method 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048641" name="TextBox 1048640"/>
          <p:cNvSpPr txBox="1"/>
          <p:nvPr/>
        </p:nvSpPr>
        <p:spPr>
          <a:xfrm>
            <a:off x="459694" y="2721204"/>
            <a:ext cx="6342128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Steps involved in Webster method of Signal design are as follows :</a:t>
            </a: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 The normal flows q1, q2 and q3 on the approach roads, during the design peak hour traffic are obtained from field observations by manual counting</a:t>
            </a:r>
            <a:r>
              <a:rPr lang="en-US" altLang="en-I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.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 Saturation flow of traffic S1, S2 and S3, </a:t>
            </a: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 Critical flow ratio (Y)</a:t>
            </a: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 Total Lost time (L) </a:t>
            </a: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5. Optimum Cycle length (Co)</a:t>
            </a: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6. Effective green time</a:t>
            </a:r>
            <a:r>
              <a:rPr lang="en-US" altLang="en-I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(G)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I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7. Amber time (A)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I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. Red time</a:t>
            </a:r>
            <a:r>
              <a:rPr lang="en-US" altLang="en-I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(R)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45738" name="Straight Connector 13"/>
          <p:cNvCxnSpPr>
            <a:cxnSpLocks/>
          </p:cNvCxnSpPr>
          <p:nvPr/>
        </p:nvCxnSpPr>
        <p:spPr>
          <a:xfrm>
            <a:off x="596694" y="6210021"/>
            <a:ext cx="5700126" cy="91"/>
          </a:xfrm>
          <a:prstGeom prst="line">
            <a:avLst/>
          </a:prstGeom>
          <a:ln w="38100">
            <a:solidFill>
              <a:srgbClr val="000000">
                <a:alpha val="10000"/>
              </a:srgbClr>
            </a:solidFill>
          </a:ln>
        </p:spPr>
      </p:cxnSp>
      <p:cxnSp>
        <p:nvCxnSpPr>
          <p:cNvPr id="3145739" name="Straight Connector 14"/>
          <p:cNvCxnSpPr>
            <a:cxnSpLocks/>
          </p:cNvCxnSpPr>
          <p:nvPr/>
        </p:nvCxnSpPr>
        <p:spPr>
          <a:xfrm>
            <a:off x="5712400" y="6210021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</p:cxnSp>
      <p:pic>
        <p:nvPicPr>
          <p:cNvPr id="2097161" name="Picture 2097160"/>
          <p:cNvPicPr>
            <a:picLocks/>
          </p:cNvPicPr>
          <p:nvPr/>
        </p:nvPicPr>
        <p:blipFill>
          <a:blip r:embed="rId2"/>
          <a:srcRect l="12444" t="3821" r="3089"/>
          <a:stretch>
            <a:fillRect/>
          </a:stretch>
        </p:blipFill>
        <p:spPr>
          <a:xfrm>
            <a:off x="7310427" y="2701188"/>
            <a:ext cx="4108762" cy="3508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矩形 1"/>
          <p:cNvSpPr/>
          <p:nvPr/>
        </p:nvSpPr>
        <p:spPr>
          <a:xfrm>
            <a:off x="300546" y="576047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43" name="TextBox 9"/>
          <p:cNvSpPr txBox="1"/>
          <p:nvPr/>
        </p:nvSpPr>
        <p:spPr>
          <a:xfrm>
            <a:off x="879679" y="-66573"/>
            <a:ext cx="5796280" cy="1285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4000" b="1" dirty="0"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4180A9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RESULS &amp; DISCUSSIONS</a:t>
            </a:r>
            <a:r>
              <a:rPr lang="en-US" sz="4000" b="1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 </a:t>
            </a:r>
            <a:endParaRPr lang="en-US" sz="4400" b="1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879679" y="6158533"/>
            <a:ext cx="10223407" cy="2825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Connector 14"/>
          <p:cNvCxnSpPr>
            <a:cxnSpLocks/>
          </p:cNvCxnSpPr>
          <p:nvPr/>
        </p:nvCxnSpPr>
        <p:spPr>
          <a:xfrm>
            <a:off x="10305328" y="618678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2" name="Picture 209716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06" t="22769" r="1938" b="60800"/>
          <a:stretch>
            <a:fillRect/>
          </a:stretch>
        </p:blipFill>
        <p:spPr>
          <a:xfrm>
            <a:off x="740053" y="2528925"/>
            <a:ext cx="10032273" cy="3307595"/>
          </a:xfrm>
          <a:prstGeom prst="rect">
            <a:avLst/>
          </a:prstGeom>
        </p:spPr>
      </p:pic>
      <p:sp>
        <p:nvSpPr>
          <p:cNvPr id="1048644" name="TextBox 12"/>
          <p:cNvSpPr txBox="1"/>
          <p:nvPr/>
        </p:nvSpPr>
        <p:spPr>
          <a:xfrm>
            <a:off x="641064" y="1344206"/>
            <a:ext cx="109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IN" b="0" dirty="0">
                <a:solidFill>
                  <a:srgbClr val="3399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Normal traffic flow at the intersection during a peak hour is measured manually and noted the data such as category of vehicle, number of vehicles travelling for corresponding time interval in a data sheet as shown below,</a:t>
            </a:r>
            <a:r>
              <a:rPr lang="en-US" altLang="zh-CN" b="0" dirty="0">
                <a:solidFill>
                  <a:srgbClr val="3399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</a:t>
            </a:r>
            <a:endParaRPr lang="en-US" altLang="zh-CN" sz="1600" b="0" dirty="0">
              <a:solidFill>
                <a:srgbClr val="3399FF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48645" name="TextBox 1048644"/>
          <p:cNvSpPr txBox="1"/>
          <p:nvPr/>
        </p:nvSpPr>
        <p:spPr>
          <a:xfrm>
            <a:off x="641064" y="2128814"/>
            <a:ext cx="5662606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Table.1 : Road intersection 1 (Vizianagaram) 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2" name="Straight Connector 13"/>
          <p:cNvCxnSpPr>
            <a:cxnSpLocks/>
          </p:cNvCxnSpPr>
          <p:nvPr/>
        </p:nvCxnSpPr>
        <p:spPr>
          <a:xfrm>
            <a:off x="879679" y="6158533"/>
            <a:ext cx="10223407" cy="2825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4"/>
          <p:cNvCxnSpPr>
            <a:cxnSpLocks/>
          </p:cNvCxnSpPr>
          <p:nvPr/>
        </p:nvCxnSpPr>
        <p:spPr>
          <a:xfrm>
            <a:off x="10937758" y="618678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5" name="Picture 2097154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43" t="61789" r="2374" b="21256"/>
          <a:stretch>
            <a:fillRect/>
          </a:stretch>
        </p:blipFill>
        <p:spPr>
          <a:xfrm>
            <a:off x="6161321" y="1129978"/>
            <a:ext cx="5548348" cy="3279957"/>
          </a:xfrm>
          <a:prstGeom prst="rect">
            <a:avLst/>
          </a:prstGeom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358" t="42289" r="731" b="41353"/>
          <a:stretch>
            <a:fillRect/>
          </a:stretch>
        </p:blipFill>
        <p:spPr>
          <a:xfrm>
            <a:off x="627786" y="1129977"/>
            <a:ext cx="5540940" cy="3201422"/>
          </a:xfrm>
          <a:prstGeom prst="rect">
            <a:avLst/>
          </a:prstGeom>
        </p:spPr>
      </p:pic>
      <p:sp>
        <p:nvSpPr>
          <p:cNvPr id="1048611" name="TextBox 1048610"/>
          <p:cNvSpPr txBox="1"/>
          <p:nvPr/>
        </p:nvSpPr>
        <p:spPr>
          <a:xfrm>
            <a:off x="654323" y="674278"/>
            <a:ext cx="4596135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Table.2 : Road intersection 2 (S.kota) 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2" name="TextBox 1048611"/>
          <p:cNvSpPr txBox="1"/>
          <p:nvPr/>
        </p:nvSpPr>
        <p:spPr>
          <a:xfrm>
            <a:off x="6159837" y="674278"/>
            <a:ext cx="5805943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Table.3 : Road intersection 3 (Visakhapatnam</a:t>
            </a:r>
            <a:r>
              <a:rPr lang="en-US" altLang="en-IN" sz="1600" b="1" dirty="0">
                <a:solidFill>
                  <a:srgbClr val="FF0000"/>
                </a:solidFill>
                <a:latin typeface="Roboto Medium"/>
              </a:rPr>
              <a:t>) </a:t>
            </a:r>
            <a:endParaRPr lang="en-US" sz="1600" b="1" dirty="0">
              <a:solidFill>
                <a:srgbClr val="FF0000"/>
              </a:solidFill>
              <a:latin typeface="Roboto Medium"/>
            </a:endParaRPr>
          </a:p>
        </p:txBody>
      </p:sp>
      <p:sp>
        <p:nvSpPr>
          <p:cNvPr id="1048613" name="TextBox 1048612"/>
          <p:cNvSpPr txBox="1"/>
          <p:nvPr/>
        </p:nvSpPr>
        <p:spPr>
          <a:xfrm>
            <a:off x="627786" y="4615046"/>
            <a:ext cx="1772994" cy="120032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flow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q1 = 632 PCU 
q2 = 361 PCU 
q3 = 714 PCU</a:t>
            </a: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4"/>
          <a:srcRect t="11532" b="10224"/>
          <a:stretch>
            <a:fillRect/>
          </a:stretch>
        </p:blipFill>
        <p:spPr>
          <a:xfrm>
            <a:off x="6200621" y="4525168"/>
            <a:ext cx="5509047" cy="1259838"/>
          </a:xfrm>
          <a:prstGeom prst="rect">
            <a:avLst/>
          </a:prstGeom>
        </p:spPr>
      </p:pic>
      <p:sp>
        <p:nvSpPr>
          <p:cNvPr id="1048614" name="TextBox 1048613"/>
          <p:cNvSpPr txBox="1"/>
          <p:nvPr/>
        </p:nvSpPr>
        <p:spPr>
          <a:xfrm>
            <a:off x="2400780" y="4615046"/>
            <a:ext cx="3590600" cy="120032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Saturation flow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S1 = 525w = 525(7) = 3675 PCU
S2 = 525w = 525(7) = 3675 PCU
S3 = 525w = 525(7) = 3675 PCU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879679" y="6158533"/>
            <a:ext cx="10223407" cy="2825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0937758" y="618678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5" name="TextBox 1048604"/>
          <p:cNvSpPr txBox="1"/>
          <p:nvPr/>
        </p:nvSpPr>
        <p:spPr>
          <a:xfrm>
            <a:off x="597632" y="613703"/>
            <a:ext cx="205788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lost time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(L) :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 L = 2n+R
 = 2(2)+12
 = 16 sec</a:t>
            </a:r>
          </a:p>
        </p:txBody>
      </p:sp>
      <p:sp>
        <p:nvSpPr>
          <p:cNvPr id="1048606" name="TextBox 1048605"/>
          <p:cNvSpPr txBox="1"/>
          <p:nvPr/>
        </p:nvSpPr>
        <p:spPr>
          <a:xfrm>
            <a:off x="597633" y="2020089"/>
            <a:ext cx="597836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Optimum Cycle length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(Co) :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Co = (1.5L+5)/(1-Y)</a:t>
            </a:r>
            <a:r>
              <a:rPr lang="en-IN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= (1.5*16+5)/(1-0.464) = 54.10 sec</a:t>
            </a:r>
          </a:p>
        </p:txBody>
      </p:sp>
      <p:sp>
        <p:nvSpPr>
          <p:cNvPr id="1048607" name="TextBox 1048606"/>
          <p:cNvSpPr txBox="1"/>
          <p:nvPr/>
        </p:nvSpPr>
        <p:spPr>
          <a:xfrm>
            <a:off x="597633" y="2770632"/>
            <a:ext cx="6433962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Effective Green time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(G) :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G1 = y1(Co-L)/Y= 0.171(54.10-16)/0.46</a:t>
            </a:r>
            <a:r>
              <a:rPr lang="en-IN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= 14.92~15 sec.
G2 = y2(Co-L)/Y = </a:t>
            </a:r>
            <a:r>
              <a:rPr lang="en-US" sz="2000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0.098(54.10-16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)/0.464 = 8.01~8 sec.
G3 = y3(Co-L)/Y= 0.194(54.10-16)/0.464 = 15.96~16 sec</a:t>
            </a:r>
            <a:r>
              <a:rPr lang="en-US" sz="1600" dirty="0">
                <a:solidFill>
                  <a:srgbClr val="3399FF"/>
                </a:solidFill>
                <a:latin typeface="Roboto Medium"/>
              </a:rPr>
              <a:t>.</a:t>
            </a:r>
          </a:p>
        </p:txBody>
      </p:sp>
      <p:sp>
        <p:nvSpPr>
          <p:cNvPr id="1048608" name="TextBox 1048607"/>
          <p:cNvSpPr txBox="1"/>
          <p:nvPr/>
        </p:nvSpPr>
        <p:spPr>
          <a:xfrm>
            <a:off x="597630" y="4125860"/>
            <a:ext cx="4025779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Amber time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(A) :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A1 = A2 = A3 = 2 sec</a:t>
            </a:r>
            <a:endParaRPr lang="en-IN" dirty="0">
              <a:solidFill>
                <a:srgbClr val="3399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u="sng" dirty="0">
              <a:solidFill>
                <a:srgbClr val="3399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 time (R)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R1 = 54.10-15-2 = 37.1 sec
R2 = 54.10-8-2 = 44.1 sec
R3 = 54.10-16-2 = 36.1 sec</a:t>
            </a: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41" y="810963"/>
            <a:ext cx="3623772" cy="4399293"/>
          </a:xfrm>
          <a:prstGeom prst="rect">
            <a:avLst/>
          </a:prstGeom>
        </p:spPr>
      </p:pic>
      <p:sp>
        <p:nvSpPr>
          <p:cNvPr id="1048609" name="矩形 10"/>
          <p:cNvSpPr/>
          <p:nvPr/>
        </p:nvSpPr>
        <p:spPr>
          <a:xfrm>
            <a:off x="7297934" y="810964"/>
            <a:ext cx="4025779" cy="4379165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48610" name="TextBox 1048609"/>
          <p:cNvSpPr txBox="1"/>
          <p:nvPr/>
        </p:nvSpPr>
        <p:spPr>
          <a:xfrm>
            <a:off x="2655518" y="541412"/>
            <a:ext cx="4376077" cy="1477328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Critical flow ratio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(Y) :
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Y = (q1/S1)+(q2/S2)+(q3/S3)
</a:t>
            </a:r>
            <a:r>
              <a:rPr lang="en-US" altLang="en-IN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= (632/3675)+(361/3675)+(714/3675)
</a:t>
            </a:r>
            <a:r>
              <a:rPr lang="en-US" altLang="en-IN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= 0.464</a:t>
            </a:r>
            <a:r>
              <a:rPr lang="en-US" dirty="0">
                <a:solidFill>
                  <a:srgbClr val="3399FF"/>
                </a:solidFill>
                <a:latin typeface="Roboto Medium"/>
              </a:rPr>
              <a:t>
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矩形 1"/>
          <p:cNvSpPr/>
          <p:nvPr/>
        </p:nvSpPr>
        <p:spPr>
          <a:xfrm>
            <a:off x="289434" y="641307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03" name="TextBox 9"/>
          <p:cNvSpPr txBox="1"/>
          <p:nvPr/>
        </p:nvSpPr>
        <p:spPr>
          <a:xfrm>
            <a:off x="879679" y="-1313"/>
            <a:ext cx="3332480" cy="1285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4000" b="1" dirty="0"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4180A9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CONCLUSION</a:t>
            </a:r>
            <a:r>
              <a:rPr lang="en-US" sz="4000" b="1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 </a:t>
            </a:r>
            <a:endParaRPr lang="en-US" sz="4400" b="1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145728" name="Straight Connector 13"/>
          <p:cNvCxnSpPr>
            <a:cxnSpLocks/>
          </p:cNvCxnSpPr>
          <p:nvPr/>
        </p:nvCxnSpPr>
        <p:spPr>
          <a:xfrm>
            <a:off x="879679" y="6158533"/>
            <a:ext cx="7702846" cy="4964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Picture 2097151"/>
          <p:cNvPicPr>
            <a:picLocks/>
          </p:cNvPicPr>
          <p:nvPr/>
        </p:nvPicPr>
        <p:blipFill>
          <a:blip r:embed="rId2"/>
          <a:srcRect l="13304" r="15205"/>
          <a:stretch>
            <a:fillRect/>
          </a:stretch>
        </p:blipFill>
        <p:spPr>
          <a:xfrm>
            <a:off x="8781321" y="950402"/>
            <a:ext cx="2542392" cy="4957195"/>
          </a:xfrm>
          <a:prstGeom prst="rect">
            <a:avLst/>
          </a:prstGeom>
        </p:spPr>
      </p:pic>
      <p:sp>
        <p:nvSpPr>
          <p:cNvPr id="1048604" name="TextBox 1048603"/>
          <p:cNvSpPr txBox="1"/>
          <p:nvPr/>
        </p:nvSpPr>
        <p:spPr>
          <a:xfrm>
            <a:off x="723046" y="1424158"/>
            <a:ext cx="7672320" cy="175432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 for collision of vehicles &amp; accidents is more at uncontrolled road intersections. This can be rectified by designing a traffic signal. Signal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designing at an uncontrolled intersection (kothavalasa junction) is carried out using Webster method of signal design &amp; traffic flow regulatory parameters such as green time, amber time &amp; red time are determined. This signal designing ensures smooth flow of traffic, reduce accidents thereby increasing safety of road users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816" t="40709" b="46925"/>
          <a:stretch>
            <a:fillRect/>
          </a:stretch>
        </p:blipFill>
        <p:spPr>
          <a:xfrm>
            <a:off x="629952" y="3639492"/>
            <a:ext cx="7913279" cy="2147743"/>
          </a:xfrm>
          <a:prstGeom prst="rect">
            <a:avLst/>
          </a:prstGeom>
        </p:spPr>
      </p:pic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8395366" y="6163497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5000" contrast="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任意多边形 107"/>
          <p:cNvSpPr/>
          <p:nvPr/>
        </p:nvSpPr>
        <p:spPr>
          <a:xfrm>
            <a:off x="-1215072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585" name="文本框 71"/>
          <p:cNvSpPr txBox="1"/>
          <p:nvPr/>
        </p:nvSpPr>
        <p:spPr>
          <a:xfrm>
            <a:off x="403360" y="2622689"/>
            <a:ext cx="50188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600" b="1">
                <a:solidFill>
                  <a:schemeClr val="bg1"/>
                </a:solidFill>
                <a:latin typeface="Roboto"/>
                <a:ea typeface="Noto Sans Coptic"/>
                <a:cs typeface="Zawgyi-One"/>
              </a:rPr>
              <a:t>Thank You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Noto Sans Coptic"/>
              <a:cs typeface="Zawgyi-One"/>
            </a:endParaRPr>
          </a:p>
        </p:txBody>
      </p:sp>
      <p:sp>
        <p:nvSpPr>
          <p:cNvPr id="1048586" name="平行四边形 81"/>
          <p:cNvSpPr/>
          <p:nvPr/>
        </p:nvSpPr>
        <p:spPr>
          <a:xfrm flipH="1">
            <a:off x="5521223" y="3118307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708018" y="3836808"/>
            <a:ext cx="3351046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IN" sz="2800" b="1">
                <a:solidFill>
                  <a:srgbClr val="FFFFFF"/>
                </a:solidFill>
                <a:latin typeface="Noto Serif Thai"/>
                <a:cs typeface="Noto Serif Thai"/>
              </a:rPr>
              <a:t>For your attention</a:t>
            </a:r>
            <a:r>
              <a:rPr lang="en-US" sz="2800" b="1">
                <a:solidFill>
                  <a:srgbClr val="FFFFFF"/>
                </a:solidFill>
                <a:latin typeface="Noto Serif Thai"/>
                <a:cs typeface="Noto Serif Tha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469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主题​​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lastModifiedBy>allalakshmir@gmail.com</cp:lastModifiedBy>
  <cp:revision>14</cp:revision>
  <dcterms:created xsi:type="dcterms:W3CDTF">2018-08-05T04:22:00Z</dcterms:created>
  <dcterms:modified xsi:type="dcterms:W3CDTF">2022-03-20T03:33:35Z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a37fa398414a4c7183f2d6578157a630</vt:lpwstr>
  </property>
</Properties>
</file>