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</a:t>
            </a:r>
            <a:r>
              <a:rPr b="0" lang="en-IN" sz="4400" spc="-1" strike="noStrike">
                <a:latin typeface="Arial"/>
              </a:rPr>
              <a:t>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36000" y="1332000"/>
            <a:ext cx="2373120" cy="789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836000" y="2880000"/>
            <a:ext cx="2373120" cy="789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836000" y="4176000"/>
            <a:ext cx="2373120" cy="789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292000" y="900000"/>
            <a:ext cx="2373120" cy="1509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292000" y="2571480"/>
            <a:ext cx="2373120" cy="127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292000" y="4047480"/>
            <a:ext cx="2373120" cy="102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2988000" y="360000"/>
            <a:ext cx="4389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440000" y="720000"/>
            <a:ext cx="6767280" cy="17992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2016000" y="1188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92000" y="1188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4140000" y="900000"/>
            <a:ext cx="143748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8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9"/>
          <p:cNvSpPr/>
          <p:nvPr/>
        </p:nvSpPr>
        <p:spPr>
          <a:xfrm>
            <a:off x="4320000" y="3168000"/>
            <a:ext cx="1041480" cy="79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4176000" y="4428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Line 1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5870160" y="33141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Line 13"/>
          <p:cNvSpPr/>
          <p:nvPr/>
        </p:nvSpPr>
        <p:spPr>
          <a:xfrm>
            <a:off x="4860000" y="2520000"/>
            <a:ext cx="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4"/>
          <p:cNvSpPr/>
          <p:nvPr/>
        </p:nvSpPr>
        <p:spPr>
          <a:xfrm>
            <a:off x="5362200" y="3564000"/>
            <a:ext cx="5079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944000" y="900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120000" y="900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68000" y="612000"/>
            <a:ext cx="143748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6" name="Line 4"/>
          <p:cNvSpPr/>
          <p:nvPr/>
        </p:nvSpPr>
        <p:spPr>
          <a:xfrm>
            <a:off x="3384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7"/>
          <p:cNvSpPr/>
          <p:nvPr/>
        </p:nvSpPr>
        <p:spPr>
          <a:xfrm>
            <a:off x="2592000" y="5904000"/>
            <a:ext cx="7126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360000" y="2163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ACC_NO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1727640" y="2163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359280" y="10083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11"/>
          <p:cNvSpPr/>
          <p:nvPr/>
        </p:nvSpPr>
        <p:spPr>
          <a:xfrm>
            <a:off x="358920" y="18003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PUB.DATE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4" name="CustomShape 12"/>
          <p:cNvSpPr/>
          <p:nvPr/>
        </p:nvSpPr>
        <p:spPr>
          <a:xfrm>
            <a:off x="1906560" y="18363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CustomShape 13"/>
          <p:cNvSpPr/>
          <p:nvPr/>
        </p:nvSpPr>
        <p:spPr>
          <a:xfrm>
            <a:off x="4211280" y="3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6" name="CustomShape 14"/>
          <p:cNvSpPr/>
          <p:nvPr/>
        </p:nvSpPr>
        <p:spPr>
          <a:xfrm>
            <a:off x="6226920" y="3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7" name="CustomShape 15"/>
          <p:cNvSpPr/>
          <p:nvPr/>
        </p:nvSpPr>
        <p:spPr>
          <a:xfrm>
            <a:off x="4210920" y="3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8" name="CustomShape 16"/>
          <p:cNvSpPr/>
          <p:nvPr/>
        </p:nvSpPr>
        <p:spPr>
          <a:xfrm>
            <a:off x="7738920" y="2523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CustomShape 17"/>
          <p:cNvSpPr/>
          <p:nvPr/>
        </p:nvSpPr>
        <p:spPr>
          <a:xfrm>
            <a:off x="7810920" y="9363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Line 18"/>
          <p:cNvSpPr/>
          <p:nvPr/>
        </p:nvSpPr>
        <p:spPr>
          <a:xfrm>
            <a:off x="5472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9"/>
          <p:cNvSpPr/>
          <p:nvPr/>
        </p:nvSpPr>
        <p:spPr>
          <a:xfrm>
            <a:off x="7557840" y="1224000"/>
            <a:ext cx="25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0"/>
          <p:cNvSpPr/>
          <p:nvPr/>
        </p:nvSpPr>
        <p:spPr>
          <a:xfrm flipV="1">
            <a:off x="7557840" y="756000"/>
            <a:ext cx="362160" cy="14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1"/>
          <p:cNvSpPr/>
          <p:nvPr/>
        </p:nvSpPr>
        <p:spPr>
          <a:xfrm flipV="1">
            <a:off x="6768000" y="504000"/>
            <a:ext cx="0" cy="39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2"/>
          <p:cNvSpPr/>
          <p:nvPr/>
        </p:nvSpPr>
        <p:spPr>
          <a:xfrm flipV="1">
            <a:off x="4788000" y="504000"/>
            <a:ext cx="0" cy="10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3"/>
          <p:cNvSpPr/>
          <p:nvPr/>
        </p:nvSpPr>
        <p:spPr>
          <a:xfrm flipV="1">
            <a:off x="2232000" y="720000"/>
            <a:ext cx="0" cy="18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24"/>
          <p:cNvSpPr/>
          <p:nvPr/>
        </p:nvSpPr>
        <p:spPr>
          <a:xfrm flipH="1" flipV="1">
            <a:off x="1008000" y="648000"/>
            <a:ext cx="936000" cy="25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25"/>
          <p:cNvSpPr/>
          <p:nvPr/>
        </p:nvSpPr>
        <p:spPr>
          <a:xfrm flipH="1">
            <a:off x="1510920" y="1224000"/>
            <a:ext cx="43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26"/>
          <p:cNvSpPr/>
          <p:nvPr/>
        </p:nvSpPr>
        <p:spPr>
          <a:xfrm flipH="1">
            <a:off x="1368000" y="1689840"/>
            <a:ext cx="576000" cy="254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27"/>
          <p:cNvSpPr/>
          <p:nvPr/>
        </p:nvSpPr>
        <p:spPr>
          <a:xfrm flipH="1">
            <a:off x="2304000" y="1689840"/>
            <a:ext cx="432000" cy="146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0" name="Table 28"/>
          <p:cNvGraphicFramePr/>
          <p:nvPr/>
        </p:nvGraphicFramePr>
        <p:xfrm>
          <a:off x="56880" y="2866680"/>
          <a:ext cx="5075280" cy="120600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432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AUTHO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PUBDA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Table 29"/>
          <p:cNvGraphicFramePr/>
          <p:nvPr/>
        </p:nvGraphicFramePr>
        <p:xfrm>
          <a:off x="6489000" y="2479320"/>
          <a:ext cx="3271680" cy="1079640"/>
        </p:xfrm>
        <a:graphic>
          <a:graphicData uri="http://schemas.openxmlformats.org/drawingml/2006/table">
            <a:tbl>
              <a:tblPr/>
              <a:tblGrid>
                <a:gridCol w="1233000"/>
                <a:gridCol w="982440"/>
                <a:gridCol w="1056600"/>
              </a:tblGrid>
              <a:tr h="363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ADDR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Table 30"/>
          <p:cNvGraphicFramePr/>
          <p:nvPr/>
        </p:nvGraphicFramePr>
        <p:xfrm>
          <a:off x="5065920" y="4241880"/>
          <a:ext cx="3125520" cy="1086840"/>
        </p:xfrm>
        <a:graphic>
          <a:graphicData uri="http://schemas.openxmlformats.org/drawingml/2006/table">
            <a:tbl>
              <a:tblPr/>
              <a:tblGrid>
                <a:gridCol w="729720"/>
                <a:gridCol w="1145880"/>
                <a:gridCol w="1250280"/>
              </a:tblGrid>
              <a:tr h="39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DOI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43" name="CustomShape 31"/>
          <p:cNvSpPr/>
          <p:nvPr/>
        </p:nvSpPr>
        <p:spPr>
          <a:xfrm>
            <a:off x="576000" y="4320000"/>
            <a:ext cx="244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BOOKS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CustomShape 32"/>
          <p:cNvSpPr/>
          <p:nvPr/>
        </p:nvSpPr>
        <p:spPr>
          <a:xfrm>
            <a:off x="7092000" y="3672000"/>
            <a:ext cx="244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USERS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" name="CustomShape 33"/>
          <p:cNvSpPr/>
          <p:nvPr/>
        </p:nvSpPr>
        <p:spPr>
          <a:xfrm>
            <a:off x="3744000" y="5328000"/>
            <a:ext cx="244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Borrowed By TABLE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934960" y="1050480"/>
            <a:ext cx="1695960" cy="100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1908000" y="1152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6084000" y="1152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4032000" y="864000"/>
            <a:ext cx="143748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0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7"/>
          <p:cNvSpPr/>
          <p:nvPr/>
        </p:nvSpPr>
        <p:spPr>
          <a:xfrm>
            <a:off x="1548000" y="576000"/>
            <a:ext cx="2123640" cy="4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STRONG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Line 8"/>
          <p:cNvSpPr/>
          <p:nvPr/>
        </p:nvSpPr>
        <p:spPr>
          <a:xfrm>
            <a:off x="5470560" y="154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9"/>
          <p:cNvSpPr/>
          <p:nvPr/>
        </p:nvSpPr>
        <p:spPr>
          <a:xfrm flipH="1">
            <a:off x="3345840" y="1548000"/>
            <a:ext cx="686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0"/>
          <p:cNvSpPr/>
          <p:nvPr/>
        </p:nvSpPr>
        <p:spPr>
          <a:xfrm>
            <a:off x="5760000" y="576000"/>
            <a:ext cx="2123640" cy="4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216000" y="2376000"/>
            <a:ext cx="2123640" cy="25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realtion is  that a customer can have multiple accounts and if there is an account then there must be a customer associated to that account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57" name="Table 12"/>
          <p:cNvGraphicFramePr/>
          <p:nvPr/>
        </p:nvGraphicFramePr>
        <p:xfrm>
          <a:off x="2967840" y="3226680"/>
          <a:ext cx="2872440" cy="1154520"/>
        </p:xfrm>
        <a:graphic>
          <a:graphicData uri="http://schemas.openxmlformats.org/drawingml/2006/table">
            <a:tbl>
              <a:tblPr/>
              <a:tblGrid>
                <a:gridCol w="1027440"/>
                <a:gridCol w="982080"/>
                <a:gridCol w="8632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Table 13"/>
          <p:cNvGraphicFramePr/>
          <p:nvPr/>
        </p:nvGraphicFramePr>
        <p:xfrm>
          <a:off x="6654600" y="3214800"/>
          <a:ext cx="2351520" cy="1124280"/>
        </p:xfrm>
        <a:graphic>
          <a:graphicData uri="http://schemas.openxmlformats.org/drawingml/2006/table">
            <a:tbl>
              <a:tblPr/>
              <a:tblGrid>
                <a:gridCol w="744480"/>
                <a:gridCol w="803880"/>
                <a:gridCol w="803520"/>
              </a:tblGrid>
              <a:tr h="410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3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59" name="Line 14"/>
          <p:cNvSpPr/>
          <p:nvPr/>
        </p:nvSpPr>
        <p:spPr>
          <a:xfrm>
            <a:off x="2736000" y="2088000"/>
            <a:ext cx="576000" cy="100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5"/>
          <p:cNvSpPr/>
          <p:nvPr/>
        </p:nvSpPr>
        <p:spPr>
          <a:xfrm>
            <a:off x="5040000" y="2304000"/>
            <a:ext cx="1728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6"/>
          <p:cNvSpPr/>
          <p:nvPr/>
        </p:nvSpPr>
        <p:spPr>
          <a:xfrm>
            <a:off x="6696000" y="2232000"/>
            <a:ext cx="72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945800" y="3636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300000" y="36738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4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5"/>
          <p:cNvSpPr/>
          <p:nvPr/>
        </p:nvSpPr>
        <p:spPr>
          <a:xfrm>
            <a:off x="1764000" y="4860000"/>
            <a:ext cx="7126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6"/>
          <p:cNvSpPr/>
          <p:nvPr/>
        </p:nvSpPr>
        <p:spPr>
          <a:xfrm>
            <a:off x="4140000" y="1080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4392000" y="2267640"/>
            <a:ext cx="935280" cy="100728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8"/>
          <p:cNvSpPr/>
          <p:nvPr/>
        </p:nvSpPr>
        <p:spPr>
          <a:xfrm>
            <a:off x="4572000" y="2304000"/>
            <a:ext cx="647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0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2"/>
          <p:cNvSpPr/>
          <p:nvPr/>
        </p:nvSpPr>
        <p:spPr>
          <a:xfrm>
            <a:off x="2592000" y="43200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>
            <a:off x="4104360" y="3603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5652720" y="43272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6" name="CustomShape 15"/>
          <p:cNvSpPr/>
          <p:nvPr/>
        </p:nvSpPr>
        <p:spPr>
          <a:xfrm>
            <a:off x="3813480" y="432108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7" name="CustomShape 16"/>
          <p:cNvSpPr/>
          <p:nvPr/>
        </p:nvSpPr>
        <p:spPr>
          <a:xfrm>
            <a:off x="2193840" y="471744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8" name="CustomShape 17"/>
          <p:cNvSpPr/>
          <p:nvPr/>
        </p:nvSpPr>
        <p:spPr>
          <a:xfrm>
            <a:off x="682200" y="450180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9" name="CustomShape 18"/>
          <p:cNvSpPr/>
          <p:nvPr/>
        </p:nvSpPr>
        <p:spPr>
          <a:xfrm>
            <a:off x="5434560" y="45741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0" name="CustomShape 19"/>
          <p:cNvSpPr/>
          <p:nvPr/>
        </p:nvSpPr>
        <p:spPr>
          <a:xfrm>
            <a:off x="7634160" y="457452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1" name="CustomShape 20"/>
          <p:cNvSpPr/>
          <p:nvPr/>
        </p:nvSpPr>
        <p:spPr>
          <a:xfrm>
            <a:off x="686520" y="309888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0"/>
          <p:cNvSpPr/>
          <p:nvPr/>
        </p:nvSpPr>
        <p:spPr>
          <a:xfrm>
            <a:off x="216000" y="288000"/>
            <a:ext cx="2375640" cy="23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types of ER models (generalization) are represented using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Variant record structure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Two table structure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908000" y="936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084000" y="936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4934160" y="4392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4032000" y="648000"/>
            <a:ext cx="143748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1908000" y="3204360"/>
            <a:ext cx="143748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7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7"/>
          <p:cNvSpPr/>
          <p:nvPr/>
        </p:nvSpPr>
        <p:spPr>
          <a:xfrm>
            <a:off x="2628000" y="1728000"/>
            <a:ext cx="0" cy="1512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8"/>
          <p:cNvSpPr/>
          <p:nvPr/>
        </p:nvSpPr>
        <p:spPr>
          <a:xfrm>
            <a:off x="4140000" y="2234160"/>
            <a:ext cx="1151640" cy="573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0" name="CustomShape 9"/>
          <p:cNvSpPr/>
          <p:nvPr/>
        </p:nvSpPr>
        <p:spPr>
          <a:xfrm>
            <a:off x="3708360" y="3636360"/>
            <a:ext cx="1079280" cy="573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1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2"/>
          <p:cNvSpPr/>
          <p:nvPr/>
        </p:nvSpPr>
        <p:spPr>
          <a:xfrm>
            <a:off x="504000" y="396000"/>
            <a:ext cx="1151640" cy="573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4" name="CustomShape 13"/>
          <p:cNvSpPr/>
          <p:nvPr/>
        </p:nvSpPr>
        <p:spPr>
          <a:xfrm>
            <a:off x="1944000" y="180000"/>
            <a:ext cx="1151640" cy="573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5" name="CustomShape 14"/>
          <p:cNvSpPr/>
          <p:nvPr/>
        </p:nvSpPr>
        <p:spPr>
          <a:xfrm>
            <a:off x="288000" y="1152000"/>
            <a:ext cx="1151640" cy="573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6" name="CustomShape 15"/>
          <p:cNvSpPr/>
          <p:nvPr/>
        </p:nvSpPr>
        <p:spPr>
          <a:xfrm>
            <a:off x="5940000" y="180000"/>
            <a:ext cx="1151640" cy="573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7" name="CustomShape 16"/>
          <p:cNvSpPr/>
          <p:nvPr/>
        </p:nvSpPr>
        <p:spPr>
          <a:xfrm>
            <a:off x="7560000" y="180000"/>
            <a:ext cx="1151640" cy="573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8" name="CustomShape 17"/>
          <p:cNvSpPr/>
          <p:nvPr/>
        </p:nvSpPr>
        <p:spPr>
          <a:xfrm>
            <a:off x="7992000" y="972000"/>
            <a:ext cx="1151640" cy="573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9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9"/>
          <p:cNvSpPr/>
          <p:nvPr/>
        </p:nvSpPr>
        <p:spPr>
          <a:xfrm>
            <a:off x="432000" y="3636360"/>
            <a:ext cx="1079280" cy="573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1" name="CustomShape 20"/>
          <p:cNvSpPr/>
          <p:nvPr/>
        </p:nvSpPr>
        <p:spPr>
          <a:xfrm>
            <a:off x="6803640" y="4068360"/>
            <a:ext cx="1079280" cy="573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21"/>
          <p:cNvSpPr/>
          <p:nvPr/>
        </p:nvSpPr>
        <p:spPr>
          <a:xfrm>
            <a:off x="6839280" y="4752360"/>
            <a:ext cx="1079280" cy="573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3" name="Line 22"/>
          <p:cNvSpPr/>
          <p:nvPr/>
        </p:nvSpPr>
        <p:spPr>
          <a:xfrm flipH="1" flipV="1">
            <a:off x="2520000" y="753840"/>
            <a:ext cx="7200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23"/>
          <p:cNvSpPr/>
          <p:nvPr/>
        </p:nvSpPr>
        <p:spPr>
          <a:xfrm flipH="1" flipV="1">
            <a:off x="1440000" y="864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24"/>
          <p:cNvSpPr/>
          <p:nvPr/>
        </p:nvSpPr>
        <p:spPr>
          <a:xfrm flipH="1">
            <a:off x="1440000" y="1296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25"/>
          <p:cNvSpPr/>
          <p:nvPr/>
        </p:nvSpPr>
        <p:spPr>
          <a:xfrm flipH="1">
            <a:off x="151164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26"/>
          <p:cNvSpPr/>
          <p:nvPr/>
        </p:nvSpPr>
        <p:spPr>
          <a:xfrm flipH="1">
            <a:off x="331200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27"/>
          <p:cNvSpPr/>
          <p:nvPr/>
        </p:nvSpPr>
        <p:spPr>
          <a:xfrm flipH="1">
            <a:off x="6372000" y="4392000"/>
            <a:ext cx="43272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28"/>
          <p:cNvSpPr/>
          <p:nvPr/>
        </p:nvSpPr>
        <p:spPr>
          <a:xfrm flipH="1">
            <a:off x="6372000" y="5040000"/>
            <a:ext cx="467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29"/>
          <p:cNvSpPr/>
          <p:nvPr/>
        </p:nvSpPr>
        <p:spPr>
          <a:xfrm flipV="1">
            <a:off x="4752000" y="2013840"/>
            <a:ext cx="0" cy="220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30"/>
          <p:cNvSpPr/>
          <p:nvPr/>
        </p:nvSpPr>
        <p:spPr>
          <a:xfrm flipV="1">
            <a:off x="6552000" y="753840"/>
            <a:ext cx="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31"/>
          <p:cNvSpPr/>
          <p:nvPr/>
        </p:nvSpPr>
        <p:spPr>
          <a:xfrm flipV="1">
            <a:off x="7521840" y="753840"/>
            <a:ext cx="47016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32"/>
          <p:cNvSpPr/>
          <p:nvPr/>
        </p:nvSpPr>
        <p:spPr>
          <a:xfrm>
            <a:off x="7521840" y="1224000"/>
            <a:ext cx="4701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33"/>
          <p:cNvSpPr/>
          <p:nvPr/>
        </p:nvSpPr>
        <p:spPr>
          <a:xfrm>
            <a:off x="5469840" y="1332000"/>
            <a:ext cx="614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2556000" y="1152000"/>
            <a:ext cx="453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FORMAL SPECIFICATION LANGUAGES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326" name="Table 2"/>
          <p:cNvGraphicFramePr/>
          <p:nvPr/>
        </p:nvGraphicFramePr>
        <p:xfrm>
          <a:off x="1008000" y="1994760"/>
          <a:ext cx="7704000" cy="2698920"/>
        </p:xfrm>
        <a:graphic>
          <a:graphicData uri="http://schemas.openxmlformats.org/drawingml/2006/table">
            <a:tbl>
              <a:tblPr/>
              <a:tblGrid>
                <a:gridCol w="2567160"/>
                <a:gridCol w="2567160"/>
                <a:gridCol w="25696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Sequential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Concurrent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Algebraic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Larch(Guttag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OBJ(Futatsugi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Lotos(Bolognesi)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Model-based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Z (Spivey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VDM(Jones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CSP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Petri Nets(Peterson)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908000" y="936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084000" y="936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908000" y="4068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032000" y="648000"/>
            <a:ext cx="143748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872000" y="2232360"/>
            <a:ext cx="143748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5184000" y="2340000"/>
            <a:ext cx="2013480" cy="573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960360" y="3240360"/>
            <a:ext cx="2013480" cy="573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060000" y="2268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832000" y="1980000"/>
            <a:ext cx="143748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3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>
            <a:off x="2376000" y="1044000"/>
            <a:ext cx="1149480" cy="68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3780360" y="1044360"/>
            <a:ext cx="1149480" cy="68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2376360" y="1044360"/>
            <a:ext cx="1149480" cy="68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1512720" y="2160720"/>
            <a:ext cx="1149480" cy="681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2"/>
          <p:cNvSpPr/>
          <p:nvPr/>
        </p:nvSpPr>
        <p:spPr>
          <a:xfrm>
            <a:off x="4500000" y="2376000"/>
            <a:ext cx="14014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4320000" y="3204360"/>
            <a:ext cx="14014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576000"/>
            <a:ext cx="429840" cy="165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"/>
          <p:cNvSpPr/>
          <p:nvPr/>
        </p:nvSpPr>
        <p:spPr>
          <a:xfrm>
            <a:off x="1440360" y="576360"/>
            <a:ext cx="429840" cy="165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3204720" y="612720"/>
            <a:ext cx="429840" cy="165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>
            <a:off x="4068720" y="576720"/>
            <a:ext cx="429840" cy="165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504720" y="3204720"/>
            <a:ext cx="429840" cy="165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6"/>
          <p:cNvSpPr/>
          <p:nvPr/>
        </p:nvSpPr>
        <p:spPr>
          <a:xfrm>
            <a:off x="1440720" y="3168720"/>
            <a:ext cx="429840" cy="165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"/>
          <p:cNvSpPr/>
          <p:nvPr/>
        </p:nvSpPr>
        <p:spPr>
          <a:xfrm>
            <a:off x="3240720" y="3168720"/>
            <a:ext cx="429840" cy="165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"/>
          <p:cNvSpPr/>
          <p:nvPr/>
        </p:nvSpPr>
        <p:spPr>
          <a:xfrm>
            <a:off x="4068720" y="3168720"/>
            <a:ext cx="429840" cy="1653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9"/>
          <p:cNvSpPr/>
          <p:nvPr/>
        </p:nvSpPr>
        <p:spPr>
          <a:xfrm>
            <a:off x="540000" y="936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540000" y="1512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CustomShape 11"/>
          <p:cNvSpPr/>
          <p:nvPr/>
        </p:nvSpPr>
        <p:spPr>
          <a:xfrm>
            <a:off x="1512000" y="1512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1512000" y="900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CustomShape 13"/>
          <p:cNvSpPr/>
          <p:nvPr/>
        </p:nvSpPr>
        <p:spPr>
          <a:xfrm>
            <a:off x="540000" y="1260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14"/>
          <p:cNvSpPr/>
          <p:nvPr/>
        </p:nvSpPr>
        <p:spPr>
          <a:xfrm>
            <a:off x="1512000" y="1224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15"/>
          <p:cNvSpPr/>
          <p:nvPr/>
        </p:nvSpPr>
        <p:spPr>
          <a:xfrm>
            <a:off x="3240000" y="900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CustomShape 16"/>
          <p:cNvSpPr/>
          <p:nvPr/>
        </p:nvSpPr>
        <p:spPr>
          <a:xfrm>
            <a:off x="4104000" y="900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17"/>
          <p:cNvSpPr/>
          <p:nvPr/>
        </p:nvSpPr>
        <p:spPr>
          <a:xfrm>
            <a:off x="4104000" y="1224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CustomShape 18"/>
          <p:cNvSpPr/>
          <p:nvPr/>
        </p:nvSpPr>
        <p:spPr>
          <a:xfrm>
            <a:off x="4104000" y="1620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CustomShape 19"/>
          <p:cNvSpPr/>
          <p:nvPr/>
        </p:nvSpPr>
        <p:spPr>
          <a:xfrm>
            <a:off x="576000" y="3492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CustomShape 20"/>
          <p:cNvSpPr/>
          <p:nvPr/>
        </p:nvSpPr>
        <p:spPr>
          <a:xfrm>
            <a:off x="576000" y="3852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21"/>
          <p:cNvSpPr/>
          <p:nvPr/>
        </p:nvSpPr>
        <p:spPr>
          <a:xfrm>
            <a:off x="576000" y="4176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22"/>
          <p:cNvSpPr/>
          <p:nvPr/>
        </p:nvSpPr>
        <p:spPr>
          <a:xfrm>
            <a:off x="1476000" y="3492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23"/>
          <p:cNvSpPr/>
          <p:nvPr/>
        </p:nvSpPr>
        <p:spPr>
          <a:xfrm>
            <a:off x="3240000" y="3492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CustomShape 24"/>
          <p:cNvSpPr/>
          <p:nvPr/>
        </p:nvSpPr>
        <p:spPr>
          <a:xfrm>
            <a:off x="3276000" y="3960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CustomShape 25"/>
          <p:cNvSpPr/>
          <p:nvPr/>
        </p:nvSpPr>
        <p:spPr>
          <a:xfrm>
            <a:off x="4140000" y="3492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26"/>
          <p:cNvSpPr/>
          <p:nvPr/>
        </p:nvSpPr>
        <p:spPr>
          <a:xfrm>
            <a:off x="4140000" y="3924000"/>
            <a:ext cx="501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8"/>
          <p:cNvSpPr/>
          <p:nvPr/>
        </p:nvSpPr>
        <p:spPr>
          <a:xfrm>
            <a:off x="540000" y="2412000"/>
            <a:ext cx="1293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CustomShape 39"/>
          <p:cNvSpPr/>
          <p:nvPr/>
        </p:nvSpPr>
        <p:spPr>
          <a:xfrm>
            <a:off x="3168000" y="2412000"/>
            <a:ext cx="14378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CustomShape 40"/>
          <p:cNvSpPr/>
          <p:nvPr/>
        </p:nvSpPr>
        <p:spPr>
          <a:xfrm>
            <a:off x="3168000" y="4968000"/>
            <a:ext cx="1581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CustomShape 41"/>
          <p:cNvSpPr/>
          <p:nvPr/>
        </p:nvSpPr>
        <p:spPr>
          <a:xfrm>
            <a:off x="504000" y="4968000"/>
            <a:ext cx="1437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872000" y="1008000"/>
            <a:ext cx="2086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328000" y="756000"/>
            <a:ext cx="1654200" cy="122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1872360" y="3672360"/>
            <a:ext cx="2086200" cy="790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5328360" y="3420360"/>
            <a:ext cx="1654200" cy="122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7"/>
          <p:cNvSpPr/>
          <p:nvPr/>
        </p:nvSpPr>
        <p:spPr>
          <a:xfrm>
            <a:off x="1188000" y="2304000"/>
            <a:ext cx="6910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1080000" y="4788000"/>
            <a:ext cx="7162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08000" y="2232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84000" y="2232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032000" y="1944000"/>
            <a:ext cx="143748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2592000" y="3636000"/>
            <a:ext cx="7126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34960" y="2130480"/>
            <a:ext cx="1695960" cy="100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1908000" y="2232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084000" y="2232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032000" y="1944000"/>
            <a:ext cx="143748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1764000" y="3564000"/>
            <a:ext cx="7126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 is EXISTENT DEPENDANTA on CUSTOMER, so ACCOUNT is a 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945800" y="3636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300000" y="36738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2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764000" y="4860000"/>
            <a:ext cx="7126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6"/>
          <p:cNvSpPr/>
          <p:nvPr/>
        </p:nvSpPr>
        <p:spPr>
          <a:xfrm>
            <a:off x="4140000" y="1080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392000" y="2267640"/>
            <a:ext cx="935280" cy="100728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8"/>
          <p:cNvSpPr/>
          <p:nvPr/>
        </p:nvSpPr>
        <p:spPr>
          <a:xfrm>
            <a:off x="4572000" y="2304000"/>
            <a:ext cx="647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2"/>
          <p:cNvSpPr/>
          <p:nvPr/>
        </p:nvSpPr>
        <p:spPr>
          <a:xfrm>
            <a:off x="2592000" y="43200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4104360" y="3603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5652720" y="43272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3813480" y="432108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2193840" y="471744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682200" y="450180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>
            <a:off x="5434560" y="45741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CustomShape 19"/>
          <p:cNvSpPr/>
          <p:nvPr/>
        </p:nvSpPr>
        <p:spPr>
          <a:xfrm>
            <a:off x="7634160" y="457452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686520" y="309888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2000" y="72000"/>
            <a:ext cx="9071280" cy="251928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2016000" y="1188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92000" y="1188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140000" y="900000"/>
            <a:ext cx="1437480" cy="136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-36000" y="3384000"/>
            <a:ext cx="262728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require the set of books used by the teacher to teach the 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>
            <a:off x="5868360" y="1803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7344720" y="21672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7921080" y="93708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7921440" y="169344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LTP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7921440" y="93744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2089440" y="43344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649800" y="54180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>
            <a:off x="4320000" y="3168000"/>
            <a:ext cx="1041480" cy="79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CustomShape 18"/>
          <p:cNvSpPr/>
          <p:nvPr/>
        </p:nvSpPr>
        <p:spPr>
          <a:xfrm>
            <a:off x="4176000" y="4428000"/>
            <a:ext cx="1437480" cy="789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2"/>
          <p:cNvSpPr/>
          <p:nvPr/>
        </p:nvSpPr>
        <p:spPr>
          <a:xfrm>
            <a:off x="5870160" y="3782160"/>
            <a:ext cx="1151280" cy="503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23"/>
          <p:cNvSpPr/>
          <p:nvPr/>
        </p:nvSpPr>
        <p:spPr>
          <a:xfrm>
            <a:off x="7380000" y="3115440"/>
            <a:ext cx="262728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consider the relationship TEACHES along with entities TEACHER and SUBJECT as an AGGRGATE entity and define the realtion USES.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Line 24"/>
          <p:cNvSpPr/>
          <p:nvPr/>
        </p:nvSpPr>
        <p:spPr>
          <a:xfrm>
            <a:off x="5112000" y="3744000"/>
            <a:ext cx="75816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5"/>
          <p:cNvSpPr/>
          <p:nvPr/>
        </p:nvSpPr>
        <p:spPr>
          <a:xfrm>
            <a:off x="7630200" y="1693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6"/>
          <p:cNvSpPr/>
          <p:nvPr/>
        </p:nvSpPr>
        <p:spPr>
          <a:xfrm>
            <a:off x="7630560" y="1477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27"/>
          <p:cNvSpPr/>
          <p:nvPr/>
        </p:nvSpPr>
        <p:spPr>
          <a:xfrm flipV="1">
            <a:off x="7234920" y="720720"/>
            <a:ext cx="613080" cy="467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8"/>
          <p:cNvSpPr/>
          <p:nvPr/>
        </p:nvSpPr>
        <p:spPr>
          <a:xfrm flipH="1" flipV="1">
            <a:off x="6480000" y="684360"/>
            <a:ext cx="144000" cy="503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29"/>
          <p:cNvSpPr/>
          <p:nvPr/>
        </p:nvSpPr>
        <p:spPr>
          <a:xfrm flipH="1" flipV="1">
            <a:off x="2664000" y="937440"/>
            <a:ext cx="72000" cy="2505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0"/>
          <p:cNvSpPr/>
          <p:nvPr/>
        </p:nvSpPr>
        <p:spPr>
          <a:xfrm flipH="1" flipV="1">
            <a:off x="1440000" y="1045800"/>
            <a:ext cx="576000" cy="1422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2020-08-18T19:05:31Z</dcterms:modified>
  <cp:revision>43</cp:revision>
  <dc:subject/>
  <dc:title/>
</cp:coreProperties>
</file>