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</a:t>
            </a:r>
            <a:r>
              <a:rPr b="0" lang="en-IN" sz="4400" spc="-1" strike="noStrike">
                <a:latin typeface="Arial"/>
              </a:rPr>
              <a:t>k to </a:t>
            </a:r>
            <a:r>
              <a:rPr b="0" lang="en-IN" sz="4400" spc="-1" strike="noStrike">
                <a:latin typeface="Arial"/>
              </a:rPr>
              <a:t>edit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form</a:t>
            </a:r>
            <a:r>
              <a:rPr b="0" lang="en-IN" sz="4400" spc="-1" strike="noStrike">
                <a:latin typeface="Arial"/>
              </a:rPr>
              <a:t>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836000" y="1332000"/>
            <a:ext cx="2373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Requirements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836000" y="2880000"/>
            <a:ext cx="2373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Requirements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836000" y="4176000"/>
            <a:ext cx="2373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desgin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Specification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292000" y="900000"/>
            <a:ext cx="2373480" cy="150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Managers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Contract Managers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292000" y="2571480"/>
            <a:ext cx="2373480" cy="127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5292000" y="4047480"/>
            <a:ext cx="2373480" cy="102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Line 7"/>
          <p:cNvSpPr/>
          <p:nvPr/>
        </p:nvSpPr>
        <p:spPr>
          <a:xfrm>
            <a:off x="4212000" y="1692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8"/>
          <p:cNvSpPr/>
          <p:nvPr/>
        </p:nvSpPr>
        <p:spPr>
          <a:xfrm>
            <a:off x="4212000" y="327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9"/>
          <p:cNvSpPr/>
          <p:nvPr/>
        </p:nvSpPr>
        <p:spPr>
          <a:xfrm>
            <a:off x="4212000" y="453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2988000" y="360000"/>
            <a:ext cx="4389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---&gt; Audience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440000" y="720000"/>
            <a:ext cx="6767640" cy="179964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2016000" y="1188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92000" y="1188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4140000" y="900000"/>
            <a:ext cx="1437840" cy="136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3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8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9"/>
          <p:cNvSpPr/>
          <p:nvPr/>
        </p:nvSpPr>
        <p:spPr>
          <a:xfrm>
            <a:off x="4320000" y="3168000"/>
            <a:ext cx="104184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8" name="CustomShape 10"/>
          <p:cNvSpPr/>
          <p:nvPr/>
        </p:nvSpPr>
        <p:spPr>
          <a:xfrm>
            <a:off x="4176000" y="4428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9" name="Line 1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2"/>
          <p:cNvSpPr/>
          <p:nvPr/>
        </p:nvSpPr>
        <p:spPr>
          <a:xfrm>
            <a:off x="5870160" y="331416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1" name="Line 13"/>
          <p:cNvSpPr/>
          <p:nvPr/>
        </p:nvSpPr>
        <p:spPr>
          <a:xfrm>
            <a:off x="4860000" y="2520000"/>
            <a:ext cx="0" cy="64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14"/>
          <p:cNvSpPr/>
          <p:nvPr/>
        </p:nvSpPr>
        <p:spPr>
          <a:xfrm>
            <a:off x="5362200" y="3564000"/>
            <a:ext cx="5079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944000" y="900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120000" y="900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068000" y="612000"/>
            <a:ext cx="1437840" cy="136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6" name="Line 4"/>
          <p:cNvSpPr/>
          <p:nvPr/>
        </p:nvSpPr>
        <p:spPr>
          <a:xfrm>
            <a:off x="3384000" y="1296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7"/>
          <p:cNvSpPr/>
          <p:nvPr/>
        </p:nvSpPr>
        <p:spPr>
          <a:xfrm>
            <a:off x="2592000" y="5904000"/>
            <a:ext cx="7126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0" name="CustomShape 8"/>
          <p:cNvSpPr/>
          <p:nvPr/>
        </p:nvSpPr>
        <p:spPr>
          <a:xfrm>
            <a:off x="360000" y="21636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ACC_NO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1" name="CustomShape 9"/>
          <p:cNvSpPr/>
          <p:nvPr/>
        </p:nvSpPr>
        <p:spPr>
          <a:xfrm>
            <a:off x="1727640" y="21636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2" name="CustomShape 10"/>
          <p:cNvSpPr/>
          <p:nvPr/>
        </p:nvSpPr>
        <p:spPr>
          <a:xfrm>
            <a:off x="359280" y="100836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AUTHOR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3" name="CustomShape 11"/>
          <p:cNvSpPr/>
          <p:nvPr/>
        </p:nvSpPr>
        <p:spPr>
          <a:xfrm>
            <a:off x="358920" y="180036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PUB.DATE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4" name="CustomShape 12"/>
          <p:cNvSpPr/>
          <p:nvPr/>
        </p:nvSpPr>
        <p:spPr>
          <a:xfrm>
            <a:off x="1906560" y="183636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PUBLISHER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5" name="CustomShape 13"/>
          <p:cNvSpPr/>
          <p:nvPr/>
        </p:nvSpPr>
        <p:spPr>
          <a:xfrm>
            <a:off x="4211280" y="36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6" name="CustomShape 14"/>
          <p:cNvSpPr/>
          <p:nvPr/>
        </p:nvSpPr>
        <p:spPr>
          <a:xfrm>
            <a:off x="6226920" y="36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7" name="CustomShape 15"/>
          <p:cNvSpPr/>
          <p:nvPr/>
        </p:nvSpPr>
        <p:spPr>
          <a:xfrm>
            <a:off x="4210920" y="36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8" name="CustomShape 16"/>
          <p:cNvSpPr/>
          <p:nvPr/>
        </p:nvSpPr>
        <p:spPr>
          <a:xfrm>
            <a:off x="7738920" y="25236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9" name="CustomShape 17"/>
          <p:cNvSpPr/>
          <p:nvPr/>
        </p:nvSpPr>
        <p:spPr>
          <a:xfrm>
            <a:off x="7810920" y="93636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" name="Line 18"/>
          <p:cNvSpPr/>
          <p:nvPr/>
        </p:nvSpPr>
        <p:spPr>
          <a:xfrm>
            <a:off x="5472000" y="1296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19"/>
          <p:cNvSpPr/>
          <p:nvPr/>
        </p:nvSpPr>
        <p:spPr>
          <a:xfrm>
            <a:off x="7557840" y="1224000"/>
            <a:ext cx="2530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20"/>
          <p:cNvSpPr/>
          <p:nvPr/>
        </p:nvSpPr>
        <p:spPr>
          <a:xfrm flipV="1">
            <a:off x="7557840" y="756000"/>
            <a:ext cx="362160" cy="14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21"/>
          <p:cNvSpPr/>
          <p:nvPr/>
        </p:nvSpPr>
        <p:spPr>
          <a:xfrm flipV="1">
            <a:off x="6768000" y="504000"/>
            <a:ext cx="0" cy="39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22"/>
          <p:cNvSpPr/>
          <p:nvPr/>
        </p:nvSpPr>
        <p:spPr>
          <a:xfrm flipV="1">
            <a:off x="4788000" y="504000"/>
            <a:ext cx="0" cy="10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23"/>
          <p:cNvSpPr/>
          <p:nvPr/>
        </p:nvSpPr>
        <p:spPr>
          <a:xfrm flipV="1">
            <a:off x="2232000" y="720000"/>
            <a:ext cx="0" cy="18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24"/>
          <p:cNvSpPr/>
          <p:nvPr/>
        </p:nvSpPr>
        <p:spPr>
          <a:xfrm flipH="1" flipV="1">
            <a:off x="1008000" y="648000"/>
            <a:ext cx="936000" cy="25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25"/>
          <p:cNvSpPr/>
          <p:nvPr/>
        </p:nvSpPr>
        <p:spPr>
          <a:xfrm flipH="1">
            <a:off x="1510920" y="1224000"/>
            <a:ext cx="4330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26"/>
          <p:cNvSpPr/>
          <p:nvPr/>
        </p:nvSpPr>
        <p:spPr>
          <a:xfrm flipH="1">
            <a:off x="1368000" y="1689840"/>
            <a:ext cx="576000" cy="254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27"/>
          <p:cNvSpPr/>
          <p:nvPr/>
        </p:nvSpPr>
        <p:spPr>
          <a:xfrm flipH="1">
            <a:off x="2304000" y="1689840"/>
            <a:ext cx="432000" cy="146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0" name="Table 28"/>
          <p:cNvGraphicFramePr/>
          <p:nvPr/>
        </p:nvGraphicFramePr>
        <p:xfrm>
          <a:off x="56880" y="2866680"/>
          <a:ext cx="5075280" cy="215928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4323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AUTHO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PUBDA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PUB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Table 29"/>
          <p:cNvGraphicFramePr/>
          <p:nvPr/>
        </p:nvGraphicFramePr>
        <p:xfrm>
          <a:off x="6489000" y="2479320"/>
          <a:ext cx="5075280" cy="2159280"/>
        </p:xfrm>
        <a:graphic>
          <a:graphicData uri="http://schemas.openxmlformats.org/drawingml/2006/table">
            <a:tbl>
              <a:tblPr/>
              <a:tblGrid>
                <a:gridCol w="1233000"/>
                <a:gridCol w="982440"/>
                <a:gridCol w="1056600"/>
              </a:tblGrid>
              <a:tr h="365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ADDR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1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2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Table 30"/>
          <p:cNvGraphicFramePr/>
          <p:nvPr/>
        </p:nvGraphicFramePr>
        <p:xfrm>
          <a:off x="5065920" y="4241880"/>
          <a:ext cx="5075280" cy="2159280"/>
        </p:xfrm>
        <a:graphic>
          <a:graphicData uri="http://schemas.openxmlformats.org/drawingml/2006/table">
            <a:tbl>
              <a:tblPr/>
              <a:tblGrid>
                <a:gridCol w="729720"/>
                <a:gridCol w="1145880"/>
                <a:gridCol w="1250280"/>
              </a:tblGrid>
              <a:tr h="410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DOI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2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4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43" name="TextShape 31"/>
          <p:cNvSpPr txBox="1"/>
          <p:nvPr/>
        </p:nvSpPr>
        <p:spPr>
          <a:xfrm>
            <a:off x="576000" y="4320000"/>
            <a:ext cx="244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BOOKS </a:t>
            </a:r>
            <a:r>
              <a:rPr b="0" lang="en-IN" sz="1800" spc="-1" strike="noStrike">
                <a:latin typeface="Arial"/>
              </a:rPr>
              <a:t>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4" name="TextShape 32"/>
          <p:cNvSpPr txBox="1"/>
          <p:nvPr/>
        </p:nvSpPr>
        <p:spPr>
          <a:xfrm>
            <a:off x="7092000" y="3672000"/>
            <a:ext cx="244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USERS </a:t>
            </a:r>
            <a:r>
              <a:rPr b="0" lang="en-IN" sz="1800" spc="-1" strike="noStrike">
                <a:latin typeface="Arial"/>
              </a:rPr>
              <a:t>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5" name="TextShape 33"/>
          <p:cNvSpPr txBox="1"/>
          <p:nvPr/>
        </p:nvSpPr>
        <p:spPr>
          <a:xfrm>
            <a:off x="3744000" y="5328000"/>
            <a:ext cx="244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Borrow</a:t>
            </a:r>
            <a:r>
              <a:rPr b="0" lang="en-IN" sz="1800" spc="-1" strike="noStrike">
                <a:latin typeface="Arial"/>
              </a:rPr>
              <a:t>ed By </a:t>
            </a:r>
            <a:r>
              <a:rPr b="0" lang="en-IN" sz="1800" spc="-1" strike="noStrike">
                <a:latin typeface="Arial"/>
              </a:rPr>
              <a:t>TABLE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934960" y="1050480"/>
            <a:ext cx="1696320" cy="100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1908000" y="1152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6084000" y="1152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4032000" y="864000"/>
            <a:ext cx="1437840" cy="136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0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7"/>
          <p:cNvSpPr/>
          <p:nvPr/>
        </p:nvSpPr>
        <p:spPr>
          <a:xfrm>
            <a:off x="1548000" y="576000"/>
            <a:ext cx="212400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STRONG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3" name="Line 8"/>
          <p:cNvSpPr/>
          <p:nvPr/>
        </p:nvSpPr>
        <p:spPr>
          <a:xfrm>
            <a:off x="5470560" y="1548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9"/>
          <p:cNvSpPr/>
          <p:nvPr/>
        </p:nvSpPr>
        <p:spPr>
          <a:xfrm flipH="1">
            <a:off x="3345840" y="1548000"/>
            <a:ext cx="686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0"/>
          <p:cNvSpPr/>
          <p:nvPr/>
        </p:nvSpPr>
        <p:spPr>
          <a:xfrm>
            <a:off x="5760000" y="576000"/>
            <a:ext cx="212400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WEAK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6" name="CustomShape 11"/>
          <p:cNvSpPr/>
          <p:nvPr/>
        </p:nvSpPr>
        <p:spPr>
          <a:xfrm>
            <a:off x="216000" y="2376000"/>
            <a:ext cx="2124000" cy="25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the realtion is  that a customer can have multiple accounts and if there is an account then there must be a customer associated to that account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257" name="Table 12"/>
          <p:cNvGraphicFramePr/>
          <p:nvPr/>
        </p:nvGraphicFramePr>
        <p:xfrm>
          <a:off x="2967840" y="3226680"/>
          <a:ext cx="5075280" cy="2159280"/>
        </p:xfrm>
        <a:graphic>
          <a:graphicData uri="http://schemas.openxmlformats.org/drawingml/2006/table">
            <a:tbl>
              <a:tblPr/>
              <a:tblGrid>
                <a:gridCol w="1027440"/>
                <a:gridCol w="982080"/>
                <a:gridCol w="863280"/>
              </a:tblGrid>
              <a:tr h="343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80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1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Table 13"/>
          <p:cNvGraphicFramePr/>
          <p:nvPr/>
        </p:nvGraphicFramePr>
        <p:xfrm>
          <a:off x="6654600" y="3214800"/>
          <a:ext cx="5075280" cy="2159280"/>
        </p:xfrm>
        <a:graphic>
          <a:graphicData uri="http://schemas.openxmlformats.org/drawingml/2006/table">
            <a:tbl>
              <a:tblPr/>
              <a:tblGrid>
                <a:gridCol w="744480"/>
                <a:gridCol w="803880"/>
                <a:gridCol w="803520"/>
              </a:tblGrid>
              <a:tr h="410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0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3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59" name="Line 14"/>
          <p:cNvSpPr/>
          <p:nvPr/>
        </p:nvSpPr>
        <p:spPr>
          <a:xfrm>
            <a:off x="2736000" y="2088000"/>
            <a:ext cx="576000" cy="100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15"/>
          <p:cNvSpPr/>
          <p:nvPr/>
        </p:nvSpPr>
        <p:spPr>
          <a:xfrm>
            <a:off x="5040000" y="2304000"/>
            <a:ext cx="1728000" cy="72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6"/>
          <p:cNvSpPr/>
          <p:nvPr/>
        </p:nvSpPr>
        <p:spPr>
          <a:xfrm>
            <a:off x="6696000" y="2232000"/>
            <a:ext cx="72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945800" y="3636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6300000" y="36738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4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5"/>
          <p:cNvSpPr/>
          <p:nvPr/>
        </p:nvSpPr>
        <p:spPr>
          <a:xfrm>
            <a:off x="1764000" y="4860000"/>
            <a:ext cx="7126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6"/>
          <p:cNvSpPr/>
          <p:nvPr/>
        </p:nvSpPr>
        <p:spPr>
          <a:xfrm>
            <a:off x="4140000" y="1080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8" name="CustomShape 7"/>
          <p:cNvSpPr/>
          <p:nvPr/>
        </p:nvSpPr>
        <p:spPr>
          <a:xfrm>
            <a:off x="4392000" y="2267640"/>
            <a:ext cx="935640" cy="100764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8"/>
          <p:cNvSpPr/>
          <p:nvPr/>
        </p:nvSpPr>
        <p:spPr>
          <a:xfrm>
            <a:off x="4572000" y="2304000"/>
            <a:ext cx="64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IS 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0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2"/>
          <p:cNvSpPr/>
          <p:nvPr/>
        </p:nvSpPr>
        <p:spPr>
          <a:xfrm>
            <a:off x="2592000" y="43200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4" name="CustomShape 13"/>
          <p:cNvSpPr/>
          <p:nvPr/>
        </p:nvSpPr>
        <p:spPr>
          <a:xfrm>
            <a:off x="4104360" y="36036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5" name="CustomShape 14"/>
          <p:cNvSpPr/>
          <p:nvPr/>
        </p:nvSpPr>
        <p:spPr>
          <a:xfrm>
            <a:off x="5652720" y="43272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6" name="CustomShape 15"/>
          <p:cNvSpPr/>
          <p:nvPr/>
        </p:nvSpPr>
        <p:spPr>
          <a:xfrm>
            <a:off x="3813480" y="432108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7" name="CustomShape 16"/>
          <p:cNvSpPr/>
          <p:nvPr/>
        </p:nvSpPr>
        <p:spPr>
          <a:xfrm>
            <a:off x="2193840" y="471744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8" name="CustomShape 17"/>
          <p:cNvSpPr/>
          <p:nvPr/>
        </p:nvSpPr>
        <p:spPr>
          <a:xfrm>
            <a:off x="682200" y="450180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9" name="CustomShape 18"/>
          <p:cNvSpPr/>
          <p:nvPr/>
        </p:nvSpPr>
        <p:spPr>
          <a:xfrm>
            <a:off x="5434560" y="457416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0" name="CustomShape 19"/>
          <p:cNvSpPr/>
          <p:nvPr/>
        </p:nvSpPr>
        <p:spPr>
          <a:xfrm>
            <a:off x="7634160" y="457452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1" name="CustomShape 20"/>
          <p:cNvSpPr/>
          <p:nvPr/>
        </p:nvSpPr>
        <p:spPr>
          <a:xfrm>
            <a:off x="686520" y="309888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2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0"/>
          <p:cNvSpPr/>
          <p:nvPr/>
        </p:nvSpPr>
        <p:spPr>
          <a:xfrm>
            <a:off x="216000" y="288000"/>
            <a:ext cx="2376000" cy="23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types of ER models (generalization) are represented using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Variant record structure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Two table structure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908000" y="936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6084000" y="936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4934160" y="4392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4032000" y="648000"/>
            <a:ext cx="1437840" cy="136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1908000" y="3204360"/>
            <a:ext cx="1437840" cy="136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7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7"/>
          <p:cNvSpPr/>
          <p:nvPr/>
        </p:nvSpPr>
        <p:spPr>
          <a:xfrm>
            <a:off x="2628000" y="1728000"/>
            <a:ext cx="0" cy="1512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8"/>
          <p:cNvSpPr/>
          <p:nvPr/>
        </p:nvSpPr>
        <p:spPr>
          <a:xfrm>
            <a:off x="4140000" y="2234160"/>
            <a:ext cx="1152000" cy="573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0" name="CustomShape 9"/>
          <p:cNvSpPr/>
          <p:nvPr/>
        </p:nvSpPr>
        <p:spPr>
          <a:xfrm>
            <a:off x="3708360" y="3636360"/>
            <a:ext cx="1079640" cy="573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1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2"/>
          <p:cNvSpPr/>
          <p:nvPr/>
        </p:nvSpPr>
        <p:spPr>
          <a:xfrm>
            <a:off x="504000" y="396000"/>
            <a:ext cx="1152000" cy="573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4" name="CustomShape 13"/>
          <p:cNvSpPr/>
          <p:nvPr/>
        </p:nvSpPr>
        <p:spPr>
          <a:xfrm>
            <a:off x="1944000" y="180000"/>
            <a:ext cx="1152000" cy="573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5" name="CustomShape 14"/>
          <p:cNvSpPr/>
          <p:nvPr/>
        </p:nvSpPr>
        <p:spPr>
          <a:xfrm>
            <a:off x="288000" y="1152000"/>
            <a:ext cx="1152000" cy="573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6" name="CustomShape 15"/>
          <p:cNvSpPr/>
          <p:nvPr/>
        </p:nvSpPr>
        <p:spPr>
          <a:xfrm>
            <a:off x="5940000" y="180000"/>
            <a:ext cx="1152000" cy="573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7" name="CustomShape 16"/>
          <p:cNvSpPr/>
          <p:nvPr/>
        </p:nvSpPr>
        <p:spPr>
          <a:xfrm>
            <a:off x="7560000" y="180000"/>
            <a:ext cx="1152000" cy="573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8" name="CustomShape 17"/>
          <p:cNvSpPr/>
          <p:nvPr/>
        </p:nvSpPr>
        <p:spPr>
          <a:xfrm>
            <a:off x="7992000" y="972000"/>
            <a:ext cx="1152000" cy="573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en-IN" sz="1800" spc="-1" strike="noStrike">
              <a:latin typeface="Arial"/>
            </a:endParaRPr>
          </a:p>
        </p:txBody>
      </p:sp>
      <p:cxnSp>
        <p:nvCxnSpPr>
          <p:cNvPr id="309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310" name="CustomShape 19"/>
          <p:cNvSpPr/>
          <p:nvPr/>
        </p:nvSpPr>
        <p:spPr>
          <a:xfrm>
            <a:off x="432000" y="3636360"/>
            <a:ext cx="1079640" cy="573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1" name="CustomShape 20"/>
          <p:cNvSpPr/>
          <p:nvPr/>
        </p:nvSpPr>
        <p:spPr>
          <a:xfrm>
            <a:off x="6803640" y="4068360"/>
            <a:ext cx="1079640" cy="573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2" name="CustomShape 21"/>
          <p:cNvSpPr/>
          <p:nvPr/>
        </p:nvSpPr>
        <p:spPr>
          <a:xfrm>
            <a:off x="6839280" y="4752360"/>
            <a:ext cx="1079640" cy="573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3" name="Line 22"/>
          <p:cNvSpPr/>
          <p:nvPr/>
        </p:nvSpPr>
        <p:spPr>
          <a:xfrm flipH="1" flipV="1">
            <a:off x="2520000" y="753840"/>
            <a:ext cx="7200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23"/>
          <p:cNvSpPr/>
          <p:nvPr/>
        </p:nvSpPr>
        <p:spPr>
          <a:xfrm flipH="1" flipV="1">
            <a:off x="1440000" y="864000"/>
            <a:ext cx="468000" cy="7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24"/>
          <p:cNvSpPr/>
          <p:nvPr/>
        </p:nvSpPr>
        <p:spPr>
          <a:xfrm flipH="1">
            <a:off x="1440000" y="1296000"/>
            <a:ext cx="468000" cy="7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25"/>
          <p:cNvSpPr/>
          <p:nvPr/>
        </p:nvSpPr>
        <p:spPr>
          <a:xfrm flipH="1">
            <a:off x="1511640" y="3888000"/>
            <a:ext cx="3963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26"/>
          <p:cNvSpPr/>
          <p:nvPr/>
        </p:nvSpPr>
        <p:spPr>
          <a:xfrm flipH="1">
            <a:off x="3312000" y="3888000"/>
            <a:ext cx="3963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27"/>
          <p:cNvSpPr/>
          <p:nvPr/>
        </p:nvSpPr>
        <p:spPr>
          <a:xfrm flipH="1">
            <a:off x="6372000" y="4392000"/>
            <a:ext cx="43272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28"/>
          <p:cNvSpPr/>
          <p:nvPr/>
        </p:nvSpPr>
        <p:spPr>
          <a:xfrm flipH="1">
            <a:off x="6372000" y="5040000"/>
            <a:ext cx="4672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29"/>
          <p:cNvSpPr/>
          <p:nvPr/>
        </p:nvSpPr>
        <p:spPr>
          <a:xfrm flipV="1">
            <a:off x="4752000" y="2013840"/>
            <a:ext cx="0" cy="2203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30"/>
          <p:cNvSpPr/>
          <p:nvPr/>
        </p:nvSpPr>
        <p:spPr>
          <a:xfrm flipV="1">
            <a:off x="6552000" y="753840"/>
            <a:ext cx="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31"/>
          <p:cNvSpPr/>
          <p:nvPr/>
        </p:nvSpPr>
        <p:spPr>
          <a:xfrm flipV="1">
            <a:off x="7521840" y="753840"/>
            <a:ext cx="47016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32"/>
          <p:cNvSpPr/>
          <p:nvPr/>
        </p:nvSpPr>
        <p:spPr>
          <a:xfrm>
            <a:off x="7521840" y="1224000"/>
            <a:ext cx="4701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33"/>
          <p:cNvSpPr/>
          <p:nvPr/>
        </p:nvSpPr>
        <p:spPr>
          <a:xfrm>
            <a:off x="5469840" y="1332000"/>
            <a:ext cx="614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908000" y="936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084000" y="936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908000" y="4068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4032000" y="648000"/>
            <a:ext cx="1437840" cy="136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872000" y="2232360"/>
            <a:ext cx="1437840" cy="136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7"/>
          <p:cNvSpPr/>
          <p:nvPr/>
        </p:nvSpPr>
        <p:spPr>
          <a:xfrm>
            <a:off x="5436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8"/>
          <p:cNvSpPr/>
          <p:nvPr/>
        </p:nvSpPr>
        <p:spPr>
          <a:xfrm>
            <a:off x="2592000" y="1728000"/>
            <a:ext cx="0" cy="504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9"/>
          <p:cNvSpPr/>
          <p:nvPr/>
        </p:nvSpPr>
        <p:spPr>
          <a:xfrm>
            <a:off x="2592000" y="3564360"/>
            <a:ext cx="0" cy="504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5184000" y="2340000"/>
            <a:ext cx="2013840" cy="573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Issue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3960360" y="3240360"/>
            <a:ext cx="2013840" cy="573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Supply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060000" y="2268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STAFF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5832000" y="1980000"/>
            <a:ext cx="1437840" cy="136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Report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" name="Line 3"/>
          <p:cNvSpPr/>
          <p:nvPr/>
        </p:nvSpPr>
        <p:spPr>
          <a:xfrm>
            <a:off x="4500000" y="2664000"/>
            <a:ext cx="133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5"/>
          <p:cNvSpPr/>
          <p:nvPr/>
        </p:nvSpPr>
        <p:spPr>
          <a:xfrm>
            <a:off x="2376000" y="1044000"/>
            <a:ext cx="1149840" cy="681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6" name="CustomShape 6"/>
          <p:cNvSpPr/>
          <p:nvPr/>
        </p:nvSpPr>
        <p:spPr>
          <a:xfrm>
            <a:off x="3780360" y="1044360"/>
            <a:ext cx="1149840" cy="681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7" name="CustomShape 7"/>
          <p:cNvSpPr/>
          <p:nvPr/>
        </p:nvSpPr>
        <p:spPr>
          <a:xfrm>
            <a:off x="2376360" y="1044360"/>
            <a:ext cx="1149840" cy="681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8" name="CustomShape 8"/>
          <p:cNvSpPr/>
          <p:nvPr/>
        </p:nvSpPr>
        <p:spPr>
          <a:xfrm>
            <a:off x="1512720" y="2160720"/>
            <a:ext cx="1149840" cy="681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9" name="Line 9"/>
          <p:cNvSpPr/>
          <p:nvPr/>
        </p:nvSpPr>
        <p:spPr>
          <a:xfrm>
            <a:off x="3096000" y="1728360"/>
            <a:ext cx="576000" cy="539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10"/>
          <p:cNvSpPr/>
          <p:nvPr/>
        </p:nvSpPr>
        <p:spPr>
          <a:xfrm flipH="1">
            <a:off x="3960000" y="1728360"/>
            <a:ext cx="360000" cy="54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11"/>
          <p:cNvSpPr/>
          <p:nvPr/>
        </p:nvSpPr>
        <p:spPr>
          <a:xfrm flipH="1">
            <a:off x="2664720" y="2520360"/>
            <a:ext cx="3952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2"/>
          <p:cNvSpPr/>
          <p:nvPr/>
        </p:nvSpPr>
        <p:spPr>
          <a:xfrm>
            <a:off x="4500000" y="2376000"/>
            <a:ext cx="140184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" name="CustomShape 13"/>
          <p:cNvSpPr/>
          <p:nvPr/>
        </p:nvSpPr>
        <p:spPr>
          <a:xfrm>
            <a:off x="4320000" y="3204360"/>
            <a:ext cx="140184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576000"/>
            <a:ext cx="430200" cy="1654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"/>
          <p:cNvSpPr/>
          <p:nvPr/>
        </p:nvSpPr>
        <p:spPr>
          <a:xfrm>
            <a:off x="1440360" y="576360"/>
            <a:ext cx="430200" cy="1654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3204720" y="612720"/>
            <a:ext cx="430200" cy="1654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"/>
          <p:cNvSpPr/>
          <p:nvPr/>
        </p:nvSpPr>
        <p:spPr>
          <a:xfrm>
            <a:off x="4068720" y="576720"/>
            <a:ext cx="430200" cy="1654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5"/>
          <p:cNvSpPr/>
          <p:nvPr/>
        </p:nvSpPr>
        <p:spPr>
          <a:xfrm>
            <a:off x="504720" y="3204720"/>
            <a:ext cx="430200" cy="1654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6"/>
          <p:cNvSpPr/>
          <p:nvPr/>
        </p:nvSpPr>
        <p:spPr>
          <a:xfrm>
            <a:off x="1440720" y="3168720"/>
            <a:ext cx="430200" cy="1654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"/>
          <p:cNvSpPr/>
          <p:nvPr/>
        </p:nvSpPr>
        <p:spPr>
          <a:xfrm>
            <a:off x="3240720" y="3168720"/>
            <a:ext cx="430200" cy="1654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"/>
          <p:cNvSpPr/>
          <p:nvPr/>
        </p:nvSpPr>
        <p:spPr>
          <a:xfrm>
            <a:off x="4068720" y="3168720"/>
            <a:ext cx="430200" cy="1654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9"/>
          <p:cNvSpPr/>
          <p:nvPr/>
        </p:nvSpPr>
        <p:spPr>
          <a:xfrm>
            <a:off x="540000" y="93600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" name="CustomShape 10"/>
          <p:cNvSpPr/>
          <p:nvPr/>
        </p:nvSpPr>
        <p:spPr>
          <a:xfrm>
            <a:off x="540000" y="151200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" name="CustomShape 11"/>
          <p:cNvSpPr/>
          <p:nvPr/>
        </p:nvSpPr>
        <p:spPr>
          <a:xfrm>
            <a:off x="1512000" y="151200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5" name="CustomShape 12"/>
          <p:cNvSpPr/>
          <p:nvPr/>
        </p:nvSpPr>
        <p:spPr>
          <a:xfrm>
            <a:off x="1512000" y="90000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CustomShape 13"/>
          <p:cNvSpPr/>
          <p:nvPr/>
        </p:nvSpPr>
        <p:spPr>
          <a:xfrm>
            <a:off x="540000" y="126000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14"/>
          <p:cNvSpPr/>
          <p:nvPr/>
        </p:nvSpPr>
        <p:spPr>
          <a:xfrm>
            <a:off x="1512000" y="122400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15"/>
          <p:cNvSpPr/>
          <p:nvPr/>
        </p:nvSpPr>
        <p:spPr>
          <a:xfrm>
            <a:off x="3240000" y="90000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CustomShape 16"/>
          <p:cNvSpPr/>
          <p:nvPr/>
        </p:nvSpPr>
        <p:spPr>
          <a:xfrm>
            <a:off x="4104000" y="90000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" name="CustomShape 17"/>
          <p:cNvSpPr/>
          <p:nvPr/>
        </p:nvSpPr>
        <p:spPr>
          <a:xfrm>
            <a:off x="4104000" y="122400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CustomShape 18"/>
          <p:cNvSpPr/>
          <p:nvPr/>
        </p:nvSpPr>
        <p:spPr>
          <a:xfrm>
            <a:off x="4104000" y="162000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CustomShape 19"/>
          <p:cNvSpPr/>
          <p:nvPr/>
        </p:nvSpPr>
        <p:spPr>
          <a:xfrm>
            <a:off x="576000" y="349200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" name="CustomShape 20"/>
          <p:cNvSpPr/>
          <p:nvPr/>
        </p:nvSpPr>
        <p:spPr>
          <a:xfrm>
            <a:off x="576000" y="385200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CustomShape 21"/>
          <p:cNvSpPr/>
          <p:nvPr/>
        </p:nvSpPr>
        <p:spPr>
          <a:xfrm>
            <a:off x="576000" y="417600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" name="CustomShape 22"/>
          <p:cNvSpPr/>
          <p:nvPr/>
        </p:nvSpPr>
        <p:spPr>
          <a:xfrm>
            <a:off x="1476000" y="349200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CustomShape 23"/>
          <p:cNvSpPr/>
          <p:nvPr/>
        </p:nvSpPr>
        <p:spPr>
          <a:xfrm>
            <a:off x="3240000" y="349200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CustomShape 24"/>
          <p:cNvSpPr/>
          <p:nvPr/>
        </p:nvSpPr>
        <p:spPr>
          <a:xfrm>
            <a:off x="3276000" y="396000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" name="CustomShape 25"/>
          <p:cNvSpPr/>
          <p:nvPr/>
        </p:nvSpPr>
        <p:spPr>
          <a:xfrm>
            <a:off x="4140000" y="349200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9" name="CustomShape 26"/>
          <p:cNvSpPr/>
          <p:nvPr/>
        </p:nvSpPr>
        <p:spPr>
          <a:xfrm>
            <a:off x="4140000" y="392400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" name="Line 27"/>
          <p:cNvSpPr/>
          <p:nvPr/>
        </p:nvSpPr>
        <p:spPr>
          <a:xfrm>
            <a:off x="720000" y="108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28"/>
          <p:cNvSpPr/>
          <p:nvPr/>
        </p:nvSpPr>
        <p:spPr>
          <a:xfrm>
            <a:off x="720000" y="1692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29"/>
          <p:cNvSpPr/>
          <p:nvPr/>
        </p:nvSpPr>
        <p:spPr>
          <a:xfrm>
            <a:off x="3420000" y="1044000"/>
            <a:ext cx="75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30"/>
          <p:cNvSpPr/>
          <p:nvPr/>
        </p:nvSpPr>
        <p:spPr>
          <a:xfrm>
            <a:off x="3420000" y="1044000"/>
            <a:ext cx="828000" cy="32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31"/>
          <p:cNvSpPr/>
          <p:nvPr/>
        </p:nvSpPr>
        <p:spPr>
          <a:xfrm>
            <a:off x="3420000" y="1044000"/>
            <a:ext cx="828000" cy="75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32"/>
          <p:cNvSpPr/>
          <p:nvPr/>
        </p:nvSpPr>
        <p:spPr>
          <a:xfrm>
            <a:off x="792000" y="3672000"/>
            <a:ext cx="7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33"/>
          <p:cNvSpPr/>
          <p:nvPr/>
        </p:nvSpPr>
        <p:spPr>
          <a:xfrm flipV="1">
            <a:off x="792000" y="3672000"/>
            <a:ext cx="792000" cy="36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34"/>
          <p:cNvSpPr/>
          <p:nvPr/>
        </p:nvSpPr>
        <p:spPr>
          <a:xfrm flipV="1">
            <a:off x="792000" y="3672000"/>
            <a:ext cx="792000" cy="64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35"/>
          <p:cNvSpPr/>
          <p:nvPr/>
        </p:nvSpPr>
        <p:spPr>
          <a:xfrm>
            <a:off x="3456000" y="3672000"/>
            <a:ext cx="7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36"/>
          <p:cNvSpPr/>
          <p:nvPr/>
        </p:nvSpPr>
        <p:spPr>
          <a:xfrm flipV="1">
            <a:off x="3528000" y="3672000"/>
            <a:ext cx="72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37"/>
          <p:cNvSpPr/>
          <p:nvPr/>
        </p:nvSpPr>
        <p:spPr>
          <a:xfrm>
            <a:off x="3456000" y="3672000"/>
            <a:ext cx="792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8"/>
          <p:cNvSpPr/>
          <p:nvPr/>
        </p:nvSpPr>
        <p:spPr>
          <a:xfrm>
            <a:off x="540000" y="2412000"/>
            <a:ext cx="1294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ONE-ONE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2" name="CustomShape 39"/>
          <p:cNvSpPr/>
          <p:nvPr/>
        </p:nvSpPr>
        <p:spPr>
          <a:xfrm>
            <a:off x="3168000" y="2412000"/>
            <a:ext cx="14382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ONE-MANY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3" name="CustomShape 40"/>
          <p:cNvSpPr/>
          <p:nvPr/>
        </p:nvSpPr>
        <p:spPr>
          <a:xfrm>
            <a:off x="3168000" y="4968000"/>
            <a:ext cx="15822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MANY-MANY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4" name="CustomShape 41"/>
          <p:cNvSpPr/>
          <p:nvPr/>
        </p:nvSpPr>
        <p:spPr>
          <a:xfrm>
            <a:off x="504000" y="4968000"/>
            <a:ext cx="14382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MANY-ONE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872000" y="1008000"/>
            <a:ext cx="2086560" cy="790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5328000" y="756000"/>
            <a:ext cx="1654560" cy="122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1872360" y="3672360"/>
            <a:ext cx="2086560" cy="790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5328360" y="3420360"/>
            <a:ext cx="1654560" cy="122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5"/>
          <p:cNvSpPr/>
          <p:nvPr/>
        </p:nvSpPr>
        <p:spPr>
          <a:xfrm flipH="1">
            <a:off x="3960000" y="1368000"/>
            <a:ext cx="1368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6"/>
          <p:cNvSpPr/>
          <p:nvPr/>
        </p:nvSpPr>
        <p:spPr>
          <a:xfrm flipH="1">
            <a:off x="3960360" y="4032000"/>
            <a:ext cx="136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7"/>
          <p:cNvSpPr/>
          <p:nvPr/>
        </p:nvSpPr>
        <p:spPr>
          <a:xfrm>
            <a:off x="1188000" y="2304000"/>
            <a:ext cx="6910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one-one/one-many relationship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1080000" y="4788000"/>
            <a:ext cx="7162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many-one/many-many relationship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908000" y="2232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084000" y="2232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032000" y="1944000"/>
            <a:ext cx="1437840" cy="136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" name="Line 4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7"/>
          <p:cNvSpPr/>
          <p:nvPr/>
        </p:nvSpPr>
        <p:spPr>
          <a:xfrm>
            <a:off x="5471280" y="2628000"/>
            <a:ext cx="612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8"/>
          <p:cNvSpPr/>
          <p:nvPr/>
        </p:nvSpPr>
        <p:spPr>
          <a:xfrm>
            <a:off x="2592000" y="3636000"/>
            <a:ext cx="7126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34960" y="2130480"/>
            <a:ext cx="1696320" cy="100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1908000" y="2232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084000" y="2232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032000" y="1944000"/>
            <a:ext cx="1437840" cy="136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Line 5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8"/>
          <p:cNvSpPr/>
          <p:nvPr/>
        </p:nvSpPr>
        <p:spPr>
          <a:xfrm>
            <a:off x="1764000" y="3564000"/>
            <a:ext cx="7126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 is EXISTENT DEPENDANTA on CUSTOMER, so ACCOUNT is a weak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9" name="Line 9"/>
          <p:cNvSpPr/>
          <p:nvPr/>
        </p:nvSpPr>
        <p:spPr>
          <a:xfrm>
            <a:off x="5470560" y="2628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945800" y="3636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300000" y="36738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2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764000" y="4860000"/>
            <a:ext cx="7126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6"/>
          <p:cNvSpPr/>
          <p:nvPr/>
        </p:nvSpPr>
        <p:spPr>
          <a:xfrm>
            <a:off x="4140000" y="1080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4392000" y="2267640"/>
            <a:ext cx="935640" cy="100764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8"/>
          <p:cNvSpPr/>
          <p:nvPr/>
        </p:nvSpPr>
        <p:spPr>
          <a:xfrm>
            <a:off x="4572000" y="2304000"/>
            <a:ext cx="64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IS 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8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2"/>
          <p:cNvSpPr/>
          <p:nvPr/>
        </p:nvSpPr>
        <p:spPr>
          <a:xfrm>
            <a:off x="2592000" y="43200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2" name="CustomShape 13"/>
          <p:cNvSpPr/>
          <p:nvPr/>
        </p:nvSpPr>
        <p:spPr>
          <a:xfrm>
            <a:off x="4104360" y="36036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3" name="CustomShape 14"/>
          <p:cNvSpPr/>
          <p:nvPr/>
        </p:nvSpPr>
        <p:spPr>
          <a:xfrm>
            <a:off x="5652720" y="43272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>
            <a:off x="3813480" y="432108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2193840" y="471744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682200" y="450180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CustomShape 18"/>
          <p:cNvSpPr/>
          <p:nvPr/>
        </p:nvSpPr>
        <p:spPr>
          <a:xfrm>
            <a:off x="5434560" y="457416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8" name="CustomShape 19"/>
          <p:cNvSpPr/>
          <p:nvPr/>
        </p:nvSpPr>
        <p:spPr>
          <a:xfrm>
            <a:off x="7634160" y="457452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9" name="CustomShape 20"/>
          <p:cNvSpPr/>
          <p:nvPr/>
        </p:nvSpPr>
        <p:spPr>
          <a:xfrm>
            <a:off x="686520" y="309888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32000" y="72000"/>
            <a:ext cx="9071640" cy="251964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2016000" y="1188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192000" y="1188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140000" y="900000"/>
            <a:ext cx="1437840" cy="136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8"/>
          <p:cNvSpPr/>
          <p:nvPr/>
        </p:nvSpPr>
        <p:spPr>
          <a:xfrm>
            <a:off x="-36000" y="3384000"/>
            <a:ext cx="262764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require the set of books used by the teacher to teach the 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" name="Line 9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0"/>
          <p:cNvSpPr/>
          <p:nvPr/>
        </p:nvSpPr>
        <p:spPr>
          <a:xfrm>
            <a:off x="5868360" y="18036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7344720" y="21672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>
            <a:off x="7921080" y="93708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" name="CustomShape 13"/>
          <p:cNvSpPr/>
          <p:nvPr/>
        </p:nvSpPr>
        <p:spPr>
          <a:xfrm>
            <a:off x="7921440" y="169344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LTP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>
            <a:off x="7921440" y="93744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>
            <a:off x="2089440" y="43344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" name="CustomShape 16"/>
          <p:cNvSpPr/>
          <p:nvPr/>
        </p:nvSpPr>
        <p:spPr>
          <a:xfrm>
            <a:off x="649800" y="54180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5" name="CustomShape 17"/>
          <p:cNvSpPr/>
          <p:nvPr/>
        </p:nvSpPr>
        <p:spPr>
          <a:xfrm>
            <a:off x="4320000" y="3168000"/>
            <a:ext cx="104184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6" name="CustomShape 18"/>
          <p:cNvSpPr/>
          <p:nvPr/>
        </p:nvSpPr>
        <p:spPr>
          <a:xfrm>
            <a:off x="4176000" y="4428000"/>
            <a:ext cx="1437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7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2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2"/>
          <p:cNvSpPr/>
          <p:nvPr/>
        </p:nvSpPr>
        <p:spPr>
          <a:xfrm>
            <a:off x="5870160" y="3782160"/>
            <a:ext cx="1151640" cy="50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CustomShape 23"/>
          <p:cNvSpPr/>
          <p:nvPr/>
        </p:nvSpPr>
        <p:spPr>
          <a:xfrm>
            <a:off x="7380000" y="3115440"/>
            <a:ext cx="262764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consider the relationship TEACHES along with entities TEACHER and SUBJECT as an AGGRGATE entity and define the realtion USES.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" name="Line 24"/>
          <p:cNvSpPr/>
          <p:nvPr/>
        </p:nvSpPr>
        <p:spPr>
          <a:xfrm>
            <a:off x="5112000" y="3744000"/>
            <a:ext cx="75816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25"/>
          <p:cNvSpPr/>
          <p:nvPr/>
        </p:nvSpPr>
        <p:spPr>
          <a:xfrm>
            <a:off x="7630200" y="1693440"/>
            <a:ext cx="793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26"/>
          <p:cNvSpPr/>
          <p:nvPr/>
        </p:nvSpPr>
        <p:spPr>
          <a:xfrm>
            <a:off x="7630560" y="1477440"/>
            <a:ext cx="793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27"/>
          <p:cNvSpPr/>
          <p:nvPr/>
        </p:nvSpPr>
        <p:spPr>
          <a:xfrm flipV="1">
            <a:off x="7234920" y="720720"/>
            <a:ext cx="613080" cy="467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28"/>
          <p:cNvSpPr/>
          <p:nvPr/>
        </p:nvSpPr>
        <p:spPr>
          <a:xfrm flipH="1" flipV="1">
            <a:off x="6480000" y="684360"/>
            <a:ext cx="144000" cy="503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29"/>
          <p:cNvSpPr/>
          <p:nvPr/>
        </p:nvSpPr>
        <p:spPr>
          <a:xfrm flipH="1" flipV="1">
            <a:off x="2664000" y="937440"/>
            <a:ext cx="72000" cy="2505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30"/>
          <p:cNvSpPr/>
          <p:nvPr/>
        </p:nvSpPr>
        <p:spPr>
          <a:xfrm flipH="1" flipV="1">
            <a:off x="1440000" y="1045800"/>
            <a:ext cx="576000" cy="1422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2020-08-15T16:13:42Z</dcterms:created>
  <dc:creator/>
  <dc:description/>
  <dc:language>en-IN</dc:language>
  <cp:lastModifiedBy/>
  <dcterms:modified xsi:type="dcterms:W3CDTF">2020-08-18T08:48:31Z</dcterms:modified>
  <cp:revision>41</cp:revision>
  <dc:subject/>
  <dc:title/>
</cp:coreProperties>
</file>