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836000" y="1332000"/>
            <a:ext cx="2367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Requirements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836000" y="2880000"/>
            <a:ext cx="2367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Requirements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836000" y="4176000"/>
            <a:ext cx="2367720" cy="78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desgin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292000" y="900000"/>
            <a:ext cx="2367720" cy="1503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Contract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5292000" y="2571480"/>
            <a:ext cx="2367720" cy="1272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5292000" y="4047480"/>
            <a:ext cx="2367720" cy="1020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Line 7"/>
          <p:cNvSpPr/>
          <p:nvPr/>
        </p:nvSpPr>
        <p:spPr>
          <a:xfrm>
            <a:off x="4212000" y="1692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8"/>
          <p:cNvSpPr/>
          <p:nvPr/>
        </p:nvSpPr>
        <p:spPr>
          <a:xfrm>
            <a:off x="4212000" y="327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9"/>
          <p:cNvSpPr/>
          <p:nvPr/>
        </p:nvSpPr>
        <p:spPr>
          <a:xfrm>
            <a:off x="4212000" y="453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2988000" y="360000"/>
            <a:ext cx="43837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---&gt; Audience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40000" y="720000"/>
            <a:ext cx="6761880" cy="179388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2016000" y="1188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192000" y="1188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4140000" y="900000"/>
            <a:ext cx="143208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8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9"/>
          <p:cNvSpPr/>
          <p:nvPr/>
        </p:nvSpPr>
        <p:spPr>
          <a:xfrm>
            <a:off x="4320000" y="3168000"/>
            <a:ext cx="1036080" cy="78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4176000" y="4428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7" name="Line 1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2"/>
          <p:cNvSpPr/>
          <p:nvPr/>
        </p:nvSpPr>
        <p:spPr>
          <a:xfrm>
            <a:off x="5870160" y="33141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" name="Line 13"/>
          <p:cNvSpPr/>
          <p:nvPr/>
        </p:nvSpPr>
        <p:spPr>
          <a:xfrm>
            <a:off x="4860000" y="2520000"/>
            <a:ext cx="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4"/>
          <p:cNvSpPr/>
          <p:nvPr/>
        </p:nvSpPr>
        <p:spPr>
          <a:xfrm>
            <a:off x="5362200" y="3564000"/>
            <a:ext cx="5079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944000" y="900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120000" y="900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068000" y="612000"/>
            <a:ext cx="143208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4" name="Line 4"/>
          <p:cNvSpPr/>
          <p:nvPr/>
        </p:nvSpPr>
        <p:spPr>
          <a:xfrm>
            <a:off x="3384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7"/>
          <p:cNvSpPr/>
          <p:nvPr/>
        </p:nvSpPr>
        <p:spPr>
          <a:xfrm>
            <a:off x="2592000" y="5904000"/>
            <a:ext cx="712080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8" name="CustomShape 8"/>
          <p:cNvSpPr/>
          <p:nvPr/>
        </p:nvSpPr>
        <p:spPr>
          <a:xfrm>
            <a:off x="360000" y="2163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ACC_NO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9" name="CustomShape 9"/>
          <p:cNvSpPr/>
          <p:nvPr/>
        </p:nvSpPr>
        <p:spPr>
          <a:xfrm>
            <a:off x="1727640" y="2163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0" name="CustomShape 10"/>
          <p:cNvSpPr/>
          <p:nvPr/>
        </p:nvSpPr>
        <p:spPr>
          <a:xfrm>
            <a:off x="359280" y="10083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1" name="CustomShape 11"/>
          <p:cNvSpPr/>
          <p:nvPr/>
        </p:nvSpPr>
        <p:spPr>
          <a:xfrm>
            <a:off x="358920" y="18003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PUB.DATE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2" name="CustomShape 12"/>
          <p:cNvSpPr/>
          <p:nvPr/>
        </p:nvSpPr>
        <p:spPr>
          <a:xfrm>
            <a:off x="1906560" y="18363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4211280" y="3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6226920" y="3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5" name="CustomShape 15"/>
          <p:cNvSpPr/>
          <p:nvPr/>
        </p:nvSpPr>
        <p:spPr>
          <a:xfrm>
            <a:off x="4210920" y="3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6" name="CustomShape 16"/>
          <p:cNvSpPr/>
          <p:nvPr/>
        </p:nvSpPr>
        <p:spPr>
          <a:xfrm>
            <a:off x="7738920" y="2523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7" name="CustomShape 17"/>
          <p:cNvSpPr/>
          <p:nvPr/>
        </p:nvSpPr>
        <p:spPr>
          <a:xfrm>
            <a:off x="7810920" y="9363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Line 18"/>
          <p:cNvSpPr/>
          <p:nvPr/>
        </p:nvSpPr>
        <p:spPr>
          <a:xfrm>
            <a:off x="5472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19"/>
          <p:cNvSpPr/>
          <p:nvPr/>
        </p:nvSpPr>
        <p:spPr>
          <a:xfrm>
            <a:off x="7557840" y="1224000"/>
            <a:ext cx="25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20"/>
          <p:cNvSpPr/>
          <p:nvPr/>
        </p:nvSpPr>
        <p:spPr>
          <a:xfrm flipV="1">
            <a:off x="7557840" y="756000"/>
            <a:ext cx="362160" cy="14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21"/>
          <p:cNvSpPr/>
          <p:nvPr/>
        </p:nvSpPr>
        <p:spPr>
          <a:xfrm flipV="1">
            <a:off x="6768000" y="504000"/>
            <a:ext cx="0" cy="39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22"/>
          <p:cNvSpPr/>
          <p:nvPr/>
        </p:nvSpPr>
        <p:spPr>
          <a:xfrm flipV="1">
            <a:off x="4788000" y="504000"/>
            <a:ext cx="0" cy="10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23"/>
          <p:cNvSpPr/>
          <p:nvPr/>
        </p:nvSpPr>
        <p:spPr>
          <a:xfrm flipV="1">
            <a:off x="2232000" y="720000"/>
            <a:ext cx="0" cy="18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24"/>
          <p:cNvSpPr/>
          <p:nvPr/>
        </p:nvSpPr>
        <p:spPr>
          <a:xfrm flipH="1" flipV="1">
            <a:off x="1008000" y="648000"/>
            <a:ext cx="936000" cy="25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25"/>
          <p:cNvSpPr/>
          <p:nvPr/>
        </p:nvSpPr>
        <p:spPr>
          <a:xfrm flipH="1">
            <a:off x="1510920" y="1224000"/>
            <a:ext cx="43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26"/>
          <p:cNvSpPr/>
          <p:nvPr/>
        </p:nvSpPr>
        <p:spPr>
          <a:xfrm flipH="1">
            <a:off x="1368000" y="1689840"/>
            <a:ext cx="576000" cy="254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27"/>
          <p:cNvSpPr/>
          <p:nvPr/>
        </p:nvSpPr>
        <p:spPr>
          <a:xfrm flipH="1">
            <a:off x="2304000" y="1689840"/>
            <a:ext cx="432000" cy="146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8" name="Table 28"/>
          <p:cNvGraphicFramePr/>
          <p:nvPr/>
        </p:nvGraphicFramePr>
        <p:xfrm>
          <a:off x="56880" y="2866680"/>
          <a:ext cx="5075280" cy="120600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432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AUTHO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PUBDA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Table 29"/>
          <p:cNvGraphicFramePr/>
          <p:nvPr/>
        </p:nvGraphicFramePr>
        <p:xfrm>
          <a:off x="6489000" y="2479320"/>
          <a:ext cx="3271680" cy="1079640"/>
        </p:xfrm>
        <a:graphic>
          <a:graphicData uri="http://schemas.openxmlformats.org/drawingml/2006/table">
            <a:tbl>
              <a:tblPr/>
              <a:tblGrid>
                <a:gridCol w="1233000"/>
                <a:gridCol w="982440"/>
                <a:gridCol w="1056600"/>
              </a:tblGrid>
              <a:tr h="363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ADDR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9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Table 30"/>
          <p:cNvGraphicFramePr/>
          <p:nvPr/>
        </p:nvGraphicFramePr>
        <p:xfrm>
          <a:off x="5065920" y="4241880"/>
          <a:ext cx="3125520" cy="1086480"/>
        </p:xfrm>
        <a:graphic>
          <a:graphicData uri="http://schemas.openxmlformats.org/drawingml/2006/table">
            <a:tbl>
              <a:tblPr/>
              <a:tblGrid>
                <a:gridCol w="729720"/>
                <a:gridCol w="1145880"/>
                <a:gridCol w="1250280"/>
              </a:tblGrid>
              <a:tr h="391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DOI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81" name="CustomShape 31"/>
          <p:cNvSpPr/>
          <p:nvPr/>
        </p:nvSpPr>
        <p:spPr>
          <a:xfrm>
            <a:off x="576000" y="4320000"/>
            <a:ext cx="24422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CustomShape 32"/>
          <p:cNvSpPr/>
          <p:nvPr/>
        </p:nvSpPr>
        <p:spPr>
          <a:xfrm>
            <a:off x="7092000" y="3672000"/>
            <a:ext cx="24422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3" name="CustomShape 33"/>
          <p:cNvSpPr/>
          <p:nvPr/>
        </p:nvSpPr>
        <p:spPr>
          <a:xfrm>
            <a:off x="3744000" y="5328000"/>
            <a:ext cx="24422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 By TABLE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934960" y="1050480"/>
            <a:ext cx="1690560" cy="100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1908000" y="1152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6084000" y="1152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4032000" y="864000"/>
            <a:ext cx="143208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8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7"/>
          <p:cNvSpPr/>
          <p:nvPr/>
        </p:nvSpPr>
        <p:spPr>
          <a:xfrm>
            <a:off x="1548000" y="576000"/>
            <a:ext cx="211824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STRONG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1" name="Line 8"/>
          <p:cNvSpPr/>
          <p:nvPr/>
        </p:nvSpPr>
        <p:spPr>
          <a:xfrm>
            <a:off x="5470560" y="154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9"/>
          <p:cNvSpPr/>
          <p:nvPr/>
        </p:nvSpPr>
        <p:spPr>
          <a:xfrm flipH="1">
            <a:off x="3345840" y="1548000"/>
            <a:ext cx="686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0"/>
          <p:cNvSpPr/>
          <p:nvPr/>
        </p:nvSpPr>
        <p:spPr>
          <a:xfrm>
            <a:off x="5760000" y="576000"/>
            <a:ext cx="211824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CustomShape 11"/>
          <p:cNvSpPr/>
          <p:nvPr/>
        </p:nvSpPr>
        <p:spPr>
          <a:xfrm>
            <a:off x="216000" y="2376000"/>
            <a:ext cx="2118240" cy="25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realtion is  that a customer can have multiple accounts and if there is an account then there must be a customer associated to that account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95" name="Table 12"/>
          <p:cNvGraphicFramePr/>
          <p:nvPr/>
        </p:nvGraphicFramePr>
        <p:xfrm>
          <a:off x="2967840" y="3226680"/>
          <a:ext cx="2872440" cy="1154160"/>
        </p:xfrm>
        <a:graphic>
          <a:graphicData uri="http://schemas.openxmlformats.org/drawingml/2006/table">
            <a:tbl>
              <a:tblPr/>
              <a:tblGrid>
                <a:gridCol w="1027440"/>
                <a:gridCol w="982080"/>
                <a:gridCol w="8632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8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Table 13"/>
          <p:cNvGraphicFramePr/>
          <p:nvPr/>
        </p:nvGraphicFramePr>
        <p:xfrm>
          <a:off x="6654600" y="3214800"/>
          <a:ext cx="2351520" cy="1124280"/>
        </p:xfrm>
        <a:graphic>
          <a:graphicData uri="http://schemas.openxmlformats.org/drawingml/2006/table">
            <a:tbl>
              <a:tblPr/>
              <a:tblGrid>
                <a:gridCol w="744480"/>
                <a:gridCol w="803880"/>
                <a:gridCol w="803520"/>
              </a:tblGrid>
              <a:tr h="410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3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97" name="Line 14"/>
          <p:cNvSpPr/>
          <p:nvPr/>
        </p:nvSpPr>
        <p:spPr>
          <a:xfrm>
            <a:off x="2736000" y="2088000"/>
            <a:ext cx="576000" cy="100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5"/>
          <p:cNvSpPr/>
          <p:nvPr/>
        </p:nvSpPr>
        <p:spPr>
          <a:xfrm>
            <a:off x="5040000" y="2304000"/>
            <a:ext cx="1728000" cy="72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6"/>
          <p:cNvSpPr/>
          <p:nvPr/>
        </p:nvSpPr>
        <p:spPr>
          <a:xfrm>
            <a:off x="6696000" y="2232000"/>
            <a:ext cx="72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945800" y="3636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6300000" y="36738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2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"/>
          <p:cNvSpPr/>
          <p:nvPr/>
        </p:nvSpPr>
        <p:spPr>
          <a:xfrm>
            <a:off x="1764000" y="4860000"/>
            <a:ext cx="712080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6"/>
          <p:cNvSpPr/>
          <p:nvPr/>
        </p:nvSpPr>
        <p:spPr>
          <a:xfrm>
            <a:off x="4140000" y="1080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6" name="CustomShape 7"/>
          <p:cNvSpPr/>
          <p:nvPr/>
        </p:nvSpPr>
        <p:spPr>
          <a:xfrm>
            <a:off x="4392000" y="2267640"/>
            <a:ext cx="929880" cy="100188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8"/>
          <p:cNvSpPr/>
          <p:nvPr/>
        </p:nvSpPr>
        <p:spPr>
          <a:xfrm>
            <a:off x="4572000" y="2304000"/>
            <a:ext cx="64188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8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2"/>
          <p:cNvSpPr/>
          <p:nvPr/>
        </p:nvSpPr>
        <p:spPr>
          <a:xfrm>
            <a:off x="2592000" y="43200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CustomShape 13"/>
          <p:cNvSpPr/>
          <p:nvPr/>
        </p:nvSpPr>
        <p:spPr>
          <a:xfrm>
            <a:off x="4104360" y="3603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3" name="CustomShape 14"/>
          <p:cNvSpPr/>
          <p:nvPr/>
        </p:nvSpPr>
        <p:spPr>
          <a:xfrm>
            <a:off x="5652720" y="43272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4" name="CustomShape 15"/>
          <p:cNvSpPr/>
          <p:nvPr/>
        </p:nvSpPr>
        <p:spPr>
          <a:xfrm>
            <a:off x="3813480" y="432108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5" name="CustomShape 16"/>
          <p:cNvSpPr/>
          <p:nvPr/>
        </p:nvSpPr>
        <p:spPr>
          <a:xfrm>
            <a:off x="2193840" y="471744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6" name="CustomShape 17"/>
          <p:cNvSpPr/>
          <p:nvPr/>
        </p:nvSpPr>
        <p:spPr>
          <a:xfrm>
            <a:off x="682200" y="450180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7" name="CustomShape 18"/>
          <p:cNvSpPr/>
          <p:nvPr/>
        </p:nvSpPr>
        <p:spPr>
          <a:xfrm>
            <a:off x="5434560" y="45741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8" name="CustomShape 19"/>
          <p:cNvSpPr/>
          <p:nvPr/>
        </p:nvSpPr>
        <p:spPr>
          <a:xfrm>
            <a:off x="7634160" y="457452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9" name="CustomShape 20"/>
          <p:cNvSpPr/>
          <p:nvPr/>
        </p:nvSpPr>
        <p:spPr>
          <a:xfrm>
            <a:off x="686520" y="309888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0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0"/>
          <p:cNvSpPr/>
          <p:nvPr/>
        </p:nvSpPr>
        <p:spPr>
          <a:xfrm>
            <a:off x="216000" y="288000"/>
            <a:ext cx="2370240" cy="22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types of ER models (generalization) are represented using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Variant record structure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Two table structure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908000" y="936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6084000" y="936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4934160" y="4392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4032000" y="648000"/>
            <a:ext cx="143208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1908000" y="3204360"/>
            <a:ext cx="143208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5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7"/>
          <p:cNvSpPr/>
          <p:nvPr/>
        </p:nvSpPr>
        <p:spPr>
          <a:xfrm>
            <a:off x="2628000" y="1728000"/>
            <a:ext cx="0" cy="1512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8"/>
          <p:cNvSpPr/>
          <p:nvPr/>
        </p:nvSpPr>
        <p:spPr>
          <a:xfrm>
            <a:off x="4140000" y="2234160"/>
            <a:ext cx="1146240" cy="56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3708360" y="3636360"/>
            <a:ext cx="1073880" cy="56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9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2"/>
          <p:cNvSpPr/>
          <p:nvPr/>
        </p:nvSpPr>
        <p:spPr>
          <a:xfrm>
            <a:off x="504000" y="396000"/>
            <a:ext cx="1146240" cy="56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1944000" y="180000"/>
            <a:ext cx="1146240" cy="56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288000" y="1152000"/>
            <a:ext cx="1146240" cy="56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5940000" y="180000"/>
            <a:ext cx="1146240" cy="56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7560000" y="180000"/>
            <a:ext cx="1146240" cy="56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6" name="CustomShape 17"/>
          <p:cNvSpPr/>
          <p:nvPr/>
        </p:nvSpPr>
        <p:spPr>
          <a:xfrm>
            <a:off x="7992000" y="972000"/>
            <a:ext cx="1146240" cy="56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7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9"/>
          <p:cNvSpPr/>
          <p:nvPr/>
        </p:nvSpPr>
        <p:spPr>
          <a:xfrm>
            <a:off x="432000" y="3636360"/>
            <a:ext cx="1073880" cy="56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9" name="CustomShape 20"/>
          <p:cNvSpPr/>
          <p:nvPr/>
        </p:nvSpPr>
        <p:spPr>
          <a:xfrm>
            <a:off x="6803640" y="4068360"/>
            <a:ext cx="1073880" cy="56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0" name="CustomShape 21"/>
          <p:cNvSpPr/>
          <p:nvPr/>
        </p:nvSpPr>
        <p:spPr>
          <a:xfrm>
            <a:off x="6839280" y="4752360"/>
            <a:ext cx="1073880" cy="56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1" name="Line 22"/>
          <p:cNvSpPr/>
          <p:nvPr/>
        </p:nvSpPr>
        <p:spPr>
          <a:xfrm flipH="1" flipV="1">
            <a:off x="2520000" y="753840"/>
            <a:ext cx="7200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23"/>
          <p:cNvSpPr/>
          <p:nvPr/>
        </p:nvSpPr>
        <p:spPr>
          <a:xfrm flipH="1" flipV="1">
            <a:off x="1440000" y="864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24"/>
          <p:cNvSpPr/>
          <p:nvPr/>
        </p:nvSpPr>
        <p:spPr>
          <a:xfrm flipH="1">
            <a:off x="1440000" y="1296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25"/>
          <p:cNvSpPr/>
          <p:nvPr/>
        </p:nvSpPr>
        <p:spPr>
          <a:xfrm flipH="1">
            <a:off x="151164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26"/>
          <p:cNvSpPr/>
          <p:nvPr/>
        </p:nvSpPr>
        <p:spPr>
          <a:xfrm flipH="1">
            <a:off x="331200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27"/>
          <p:cNvSpPr/>
          <p:nvPr/>
        </p:nvSpPr>
        <p:spPr>
          <a:xfrm flipH="1">
            <a:off x="6372000" y="4392000"/>
            <a:ext cx="43272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28"/>
          <p:cNvSpPr/>
          <p:nvPr/>
        </p:nvSpPr>
        <p:spPr>
          <a:xfrm flipH="1">
            <a:off x="6372000" y="5040000"/>
            <a:ext cx="467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29"/>
          <p:cNvSpPr/>
          <p:nvPr/>
        </p:nvSpPr>
        <p:spPr>
          <a:xfrm flipV="1">
            <a:off x="4752000" y="2013840"/>
            <a:ext cx="0" cy="220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30"/>
          <p:cNvSpPr/>
          <p:nvPr/>
        </p:nvSpPr>
        <p:spPr>
          <a:xfrm flipV="1">
            <a:off x="6552000" y="753840"/>
            <a:ext cx="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31"/>
          <p:cNvSpPr/>
          <p:nvPr/>
        </p:nvSpPr>
        <p:spPr>
          <a:xfrm flipV="1">
            <a:off x="7521840" y="753840"/>
            <a:ext cx="47016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32"/>
          <p:cNvSpPr/>
          <p:nvPr/>
        </p:nvSpPr>
        <p:spPr>
          <a:xfrm>
            <a:off x="7521840" y="1224000"/>
            <a:ext cx="4701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33"/>
          <p:cNvSpPr/>
          <p:nvPr/>
        </p:nvSpPr>
        <p:spPr>
          <a:xfrm>
            <a:off x="5469840" y="1332000"/>
            <a:ext cx="614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2556000" y="1152000"/>
            <a:ext cx="453060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FORMAL SPECIFICATION LANGUAGES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364" name="Table 2"/>
          <p:cNvGraphicFramePr/>
          <p:nvPr/>
        </p:nvGraphicFramePr>
        <p:xfrm>
          <a:off x="1008000" y="1994760"/>
          <a:ext cx="7703640" cy="2159280"/>
        </p:xfrm>
        <a:graphic>
          <a:graphicData uri="http://schemas.openxmlformats.org/drawingml/2006/table">
            <a:tbl>
              <a:tblPr/>
              <a:tblGrid>
                <a:gridCol w="2567160"/>
                <a:gridCol w="2567160"/>
                <a:gridCol w="25696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Sequential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Concurrent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Algebraic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Larch(Guttag et. al)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OBJ(Futatsugi et. 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Lotos(Bolognesi)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Model-based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Z (Spivey et. al)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VDM(Jones et. 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CSP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Petri Nets(Peterson)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Table 1"/>
          <p:cNvGraphicFramePr/>
          <p:nvPr/>
        </p:nvGraphicFramePr>
        <p:xfrm>
          <a:off x="648720" y="2534760"/>
          <a:ext cx="8783640" cy="4168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417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66" name="CustomShape 2"/>
          <p:cNvSpPr/>
          <p:nvPr/>
        </p:nvSpPr>
        <p:spPr>
          <a:xfrm>
            <a:off x="3492000" y="3541680"/>
            <a:ext cx="30196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144000" y="3564000"/>
            <a:ext cx="30196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7308000" y="3528000"/>
            <a:ext cx="30196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9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Table 1"/>
          <p:cNvGraphicFramePr/>
          <p:nvPr/>
        </p:nvGraphicFramePr>
        <p:xfrm>
          <a:off x="648720" y="2160000"/>
          <a:ext cx="8783640" cy="7912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791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74" name="CustomShape 2"/>
          <p:cNvSpPr/>
          <p:nvPr/>
        </p:nvSpPr>
        <p:spPr>
          <a:xfrm>
            <a:off x="3492000" y="3541680"/>
            <a:ext cx="30196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44000" y="3564000"/>
            <a:ext cx="30196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7308000" y="3528000"/>
            <a:ext cx="30196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7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Table 1"/>
          <p:cNvGraphicFramePr/>
          <p:nvPr/>
        </p:nvGraphicFramePr>
        <p:xfrm>
          <a:off x="587520" y="2302920"/>
          <a:ext cx="3229560" cy="1550880"/>
        </p:xfrm>
        <a:graphic>
          <a:graphicData uri="http://schemas.openxmlformats.org/drawingml/2006/table">
            <a:tbl>
              <a:tblPr/>
              <a:tblGrid>
                <a:gridCol w="1042200"/>
                <a:gridCol w="1131120"/>
                <a:gridCol w="1056600"/>
              </a:tblGrid>
              <a:tr h="405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2" name="Table 2"/>
          <p:cNvGraphicFramePr/>
          <p:nvPr/>
        </p:nvGraphicFramePr>
        <p:xfrm>
          <a:off x="5497200" y="2705040"/>
          <a:ext cx="2664000" cy="1580760"/>
        </p:xfrm>
        <a:graphic>
          <a:graphicData uri="http://schemas.openxmlformats.org/drawingml/2006/table">
            <a:tbl>
              <a:tblPr/>
              <a:tblGrid>
                <a:gridCol w="938160"/>
                <a:gridCol w="878040"/>
                <a:gridCol w="848160"/>
              </a:tblGrid>
              <a:tr h="420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1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3" name="CustomShape 3"/>
          <p:cNvSpPr/>
          <p:nvPr/>
        </p:nvSpPr>
        <p:spPr>
          <a:xfrm>
            <a:off x="3456000" y="1008000"/>
            <a:ext cx="3236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Fixed Length Records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648000" y="1836000"/>
            <a:ext cx="3236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5436000" y="2160000"/>
            <a:ext cx="3236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6" name="Line 6"/>
          <p:cNvSpPr/>
          <p:nvPr/>
        </p:nvSpPr>
        <p:spPr>
          <a:xfrm>
            <a:off x="8496000" y="2808000"/>
            <a:ext cx="0" cy="13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7"/>
          <p:cNvSpPr/>
          <p:nvPr/>
        </p:nvSpPr>
        <p:spPr>
          <a:xfrm>
            <a:off x="8676000" y="2988000"/>
            <a:ext cx="1040040" cy="7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Records in a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8" name="Line 8"/>
          <p:cNvSpPr/>
          <p:nvPr/>
        </p:nvSpPr>
        <p:spPr>
          <a:xfrm>
            <a:off x="3817080" y="28800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9"/>
          <p:cNvSpPr/>
          <p:nvPr/>
        </p:nvSpPr>
        <p:spPr>
          <a:xfrm>
            <a:off x="3816360" y="32958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10"/>
          <p:cNvSpPr/>
          <p:nvPr/>
        </p:nvSpPr>
        <p:spPr>
          <a:xfrm>
            <a:off x="3815640" y="36756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1"/>
          <p:cNvSpPr/>
          <p:nvPr/>
        </p:nvSpPr>
        <p:spPr>
          <a:xfrm>
            <a:off x="2448000" y="4464000"/>
            <a:ext cx="5828040" cy="7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tuple in the table is stored as a fixed length record in the file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Table 1"/>
          <p:cNvGraphicFramePr/>
          <p:nvPr/>
        </p:nvGraphicFramePr>
        <p:xfrm>
          <a:off x="5669280" y="1124640"/>
          <a:ext cx="3259440" cy="3825000"/>
        </p:xfrm>
        <a:graphic>
          <a:graphicData uri="http://schemas.openxmlformats.org/drawingml/2006/table">
            <a:tbl>
              <a:tblPr/>
              <a:tblGrid>
                <a:gridCol w="1101960"/>
                <a:gridCol w="758880"/>
                <a:gridCol w="758880"/>
                <a:gridCol w="64008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5790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3" name="Table 2"/>
          <p:cNvGraphicFramePr/>
          <p:nvPr/>
        </p:nvGraphicFramePr>
        <p:xfrm>
          <a:off x="1026360" y="2240640"/>
          <a:ext cx="2426040" cy="1130760"/>
        </p:xfrm>
        <a:graphic>
          <a:graphicData uri="http://schemas.openxmlformats.org/drawingml/2006/table">
            <a:tbl>
              <a:tblPr/>
              <a:tblGrid>
                <a:gridCol w="1310040"/>
                <a:gridCol w="1116360"/>
              </a:tblGrid>
              <a:tr h="369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4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94" name="Line 3"/>
          <p:cNvSpPr/>
          <p:nvPr/>
        </p:nvSpPr>
        <p:spPr>
          <a:xfrm flipV="1">
            <a:off x="3168000" y="1368000"/>
            <a:ext cx="2501280" cy="108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4"/>
          <p:cNvSpPr/>
          <p:nvPr/>
        </p:nvSpPr>
        <p:spPr>
          <a:xfrm flipV="1">
            <a:off x="3096000" y="2736000"/>
            <a:ext cx="257328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5"/>
          <p:cNvSpPr/>
          <p:nvPr/>
        </p:nvSpPr>
        <p:spPr>
          <a:xfrm>
            <a:off x="3240000" y="3240000"/>
            <a:ext cx="2429280" cy="86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"/>
          <p:cNvSpPr/>
          <p:nvPr/>
        </p:nvSpPr>
        <p:spPr>
          <a:xfrm>
            <a:off x="1728000" y="1741680"/>
            <a:ext cx="1148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8" name="CustomShape 7"/>
          <p:cNvSpPr/>
          <p:nvPr/>
        </p:nvSpPr>
        <p:spPr>
          <a:xfrm>
            <a:off x="6480000" y="648000"/>
            <a:ext cx="1688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Sequential file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908000" y="936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084000" y="936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908000" y="4068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032000" y="648000"/>
            <a:ext cx="143208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872000" y="2232360"/>
            <a:ext cx="143208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7"/>
          <p:cNvSpPr/>
          <p:nvPr/>
        </p:nvSpPr>
        <p:spPr>
          <a:xfrm>
            <a:off x="5436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8"/>
          <p:cNvSpPr/>
          <p:nvPr/>
        </p:nvSpPr>
        <p:spPr>
          <a:xfrm>
            <a:off x="2592000" y="172800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9"/>
          <p:cNvSpPr/>
          <p:nvPr/>
        </p:nvSpPr>
        <p:spPr>
          <a:xfrm>
            <a:off x="2592000" y="356436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0"/>
          <p:cNvSpPr/>
          <p:nvPr/>
        </p:nvSpPr>
        <p:spPr>
          <a:xfrm>
            <a:off x="5184000" y="2340000"/>
            <a:ext cx="2008080" cy="56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Issue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3960360" y="3240360"/>
            <a:ext cx="2008080" cy="568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Supply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551160"/>
                <a:gridCol w="1562040"/>
                <a:gridCol w="503280"/>
                <a:gridCol w="1678320"/>
                <a:gridCol w="58860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5272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5384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0" name="CustomShape 2"/>
          <p:cNvSpPr/>
          <p:nvPr/>
        </p:nvSpPr>
        <p:spPr>
          <a:xfrm>
            <a:off x="144000" y="2057400"/>
            <a:ext cx="251136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K=2, then 2 records and 3 pointers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405600" y="976680"/>
            <a:ext cx="29685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Non-Leaf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2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5"/>
          <p:cNvSpPr/>
          <p:nvPr/>
        </p:nvSpPr>
        <p:spPr>
          <a:xfrm>
            <a:off x="4921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7"/>
          <p:cNvSpPr/>
          <p:nvPr/>
        </p:nvSpPr>
        <p:spPr>
          <a:xfrm>
            <a:off x="457200" y="3742200"/>
            <a:ext cx="296856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&lt; 5272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3866400" y="3742200"/>
            <a:ext cx="2531160" cy="11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5272 and key &lt; 5384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7086600" y="3706200"/>
            <a:ext cx="2739960" cy="10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5384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7488360" y="2057760"/>
            <a:ext cx="25113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444240"/>
                <a:gridCol w="1001160"/>
                <a:gridCol w="429120"/>
                <a:gridCol w="992880"/>
                <a:gridCol w="415800"/>
                <a:gridCol w="1194120"/>
                <a:gridCol w="406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10" name="CustomShape 2"/>
          <p:cNvSpPr/>
          <p:nvPr/>
        </p:nvSpPr>
        <p:spPr>
          <a:xfrm>
            <a:off x="144000" y="2057400"/>
            <a:ext cx="251136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K=3, then 3 records and 4 pointers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3405600" y="976680"/>
            <a:ext cx="29685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2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5"/>
          <p:cNvSpPr/>
          <p:nvPr/>
        </p:nvSpPr>
        <p:spPr>
          <a:xfrm>
            <a:off x="4129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7"/>
          <p:cNvSpPr/>
          <p:nvPr/>
        </p:nvSpPr>
        <p:spPr>
          <a:xfrm>
            <a:off x="842400" y="3742200"/>
            <a:ext cx="1694160" cy="11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6" name="CustomShape 8"/>
          <p:cNvSpPr/>
          <p:nvPr/>
        </p:nvSpPr>
        <p:spPr>
          <a:xfrm>
            <a:off x="2822400" y="3742200"/>
            <a:ext cx="220716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7" name="CustomShape 9"/>
          <p:cNvSpPr/>
          <p:nvPr/>
        </p:nvSpPr>
        <p:spPr>
          <a:xfrm>
            <a:off x="7772400" y="3706200"/>
            <a:ext cx="2054160" cy="6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to the next 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8" name="CustomShape 10"/>
          <p:cNvSpPr/>
          <p:nvPr/>
        </p:nvSpPr>
        <p:spPr>
          <a:xfrm>
            <a:off x="7488360" y="2057760"/>
            <a:ext cx="25113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9" name="Line 11"/>
          <p:cNvSpPr/>
          <p:nvPr/>
        </p:nvSpPr>
        <p:spPr>
          <a:xfrm>
            <a:off x="5569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2"/>
          <p:cNvSpPr/>
          <p:nvPr/>
        </p:nvSpPr>
        <p:spPr>
          <a:xfrm>
            <a:off x="5090400" y="3742200"/>
            <a:ext cx="220716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1564920" y="685800"/>
            <a:ext cx="17784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2"/>
          <p:cNvSpPr/>
          <p:nvPr/>
        </p:nvSpPr>
        <p:spPr>
          <a:xfrm>
            <a:off x="228600" y="228600"/>
            <a:ext cx="1140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69200" y="950400"/>
            <a:ext cx="20545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Inital: Empty Tree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24" name="Table 4"/>
          <p:cNvGraphicFramePr/>
          <p:nvPr/>
        </p:nvGraphicFramePr>
        <p:xfrm>
          <a:off x="3226320" y="8838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5" name="Line 5"/>
          <p:cNvSpPr/>
          <p:nvPr/>
        </p:nvSpPr>
        <p:spPr>
          <a:xfrm>
            <a:off x="2226600" y="1143000"/>
            <a:ext cx="9738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6"/>
          <p:cNvSpPr/>
          <p:nvPr/>
        </p:nvSpPr>
        <p:spPr>
          <a:xfrm>
            <a:off x="3321000" y="11430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7" name="Table 7"/>
          <p:cNvGraphicFramePr/>
          <p:nvPr/>
        </p:nvGraphicFramePr>
        <p:xfrm>
          <a:off x="7018200" y="8841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8" name="Line 8"/>
          <p:cNvSpPr/>
          <p:nvPr/>
        </p:nvSpPr>
        <p:spPr>
          <a:xfrm>
            <a:off x="7154640" y="120276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9"/>
          <p:cNvSpPr/>
          <p:nvPr/>
        </p:nvSpPr>
        <p:spPr>
          <a:xfrm>
            <a:off x="8198640" y="120276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10"/>
          <p:cNvSpPr/>
          <p:nvPr/>
        </p:nvSpPr>
        <p:spPr>
          <a:xfrm>
            <a:off x="5839920" y="1143360"/>
            <a:ext cx="9738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11"/>
          <p:cNvSpPr/>
          <p:nvPr/>
        </p:nvSpPr>
        <p:spPr>
          <a:xfrm>
            <a:off x="8229600" y="18288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2" name="Table 12"/>
          <p:cNvGraphicFramePr/>
          <p:nvPr/>
        </p:nvGraphicFramePr>
        <p:xfrm>
          <a:off x="5086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3" name="Line 13"/>
          <p:cNvSpPr/>
          <p:nvPr/>
        </p:nvSpPr>
        <p:spPr>
          <a:xfrm>
            <a:off x="5223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14"/>
          <p:cNvSpPr/>
          <p:nvPr/>
        </p:nvSpPr>
        <p:spPr>
          <a:xfrm>
            <a:off x="6267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5" name="Table 15"/>
          <p:cNvGraphicFramePr/>
          <p:nvPr/>
        </p:nvGraphicFramePr>
        <p:xfrm>
          <a:off x="7534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6" name="Line 16"/>
          <p:cNvSpPr/>
          <p:nvPr/>
        </p:nvSpPr>
        <p:spPr>
          <a:xfrm>
            <a:off x="7671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7" name="Table 17"/>
          <p:cNvGraphicFramePr/>
          <p:nvPr/>
        </p:nvGraphicFramePr>
        <p:xfrm>
          <a:off x="6248160" y="3527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8" name="Line 18"/>
          <p:cNvSpPr/>
          <p:nvPr/>
        </p:nvSpPr>
        <p:spPr>
          <a:xfrm flipH="1">
            <a:off x="6148800" y="375408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19"/>
          <p:cNvSpPr/>
          <p:nvPr/>
        </p:nvSpPr>
        <p:spPr>
          <a:xfrm>
            <a:off x="7448400" y="368100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20"/>
          <p:cNvSpPr/>
          <p:nvPr/>
        </p:nvSpPr>
        <p:spPr>
          <a:xfrm flipH="1">
            <a:off x="4498200" y="3718800"/>
            <a:ext cx="1143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1" name="Table 21"/>
          <p:cNvGraphicFramePr/>
          <p:nvPr/>
        </p:nvGraphicFramePr>
        <p:xfrm>
          <a:off x="46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2" name="Line 22"/>
          <p:cNvSpPr/>
          <p:nvPr/>
        </p:nvSpPr>
        <p:spPr>
          <a:xfrm>
            <a:off x="183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23"/>
          <p:cNvSpPr/>
          <p:nvPr/>
        </p:nvSpPr>
        <p:spPr>
          <a:xfrm>
            <a:off x="1227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4" name="Table 24"/>
          <p:cNvGraphicFramePr/>
          <p:nvPr/>
        </p:nvGraphicFramePr>
        <p:xfrm>
          <a:off x="2494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5" name="Line 25"/>
          <p:cNvSpPr/>
          <p:nvPr/>
        </p:nvSpPr>
        <p:spPr>
          <a:xfrm>
            <a:off x="2631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6" name="Table 26"/>
          <p:cNvGraphicFramePr/>
          <p:nvPr/>
        </p:nvGraphicFramePr>
        <p:xfrm>
          <a:off x="1208160" y="35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7" name="Line 27"/>
          <p:cNvSpPr/>
          <p:nvPr/>
        </p:nvSpPr>
        <p:spPr>
          <a:xfrm flipH="1">
            <a:off x="1108800" y="378972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28"/>
          <p:cNvSpPr/>
          <p:nvPr/>
        </p:nvSpPr>
        <p:spPr>
          <a:xfrm>
            <a:off x="2408400" y="371664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9"/>
          <p:cNvSpPr/>
          <p:nvPr/>
        </p:nvSpPr>
        <p:spPr>
          <a:xfrm>
            <a:off x="2057400" y="685800"/>
            <a:ext cx="1140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5670720" y="685800"/>
            <a:ext cx="1140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8229600" y="2168280"/>
            <a:ext cx="1140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25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4572000" y="3311280"/>
            <a:ext cx="1140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30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3" name="Line 33"/>
          <p:cNvSpPr/>
          <p:nvPr/>
        </p:nvSpPr>
        <p:spPr>
          <a:xfrm>
            <a:off x="7315200" y="457200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34"/>
          <p:cNvSpPr/>
          <p:nvPr/>
        </p:nvSpPr>
        <p:spPr>
          <a:xfrm>
            <a:off x="2210040" y="463500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564920" y="685800"/>
            <a:ext cx="17784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"/>
          <p:cNvSpPr/>
          <p:nvPr/>
        </p:nvSpPr>
        <p:spPr>
          <a:xfrm>
            <a:off x="228600" y="228600"/>
            <a:ext cx="1140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57" name="Table 3"/>
          <p:cNvGraphicFramePr/>
          <p:nvPr/>
        </p:nvGraphicFramePr>
        <p:xfrm>
          <a:off x="2212200" y="42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8" name="Line 4"/>
          <p:cNvSpPr/>
          <p:nvPr/>
        </p:nvSpPr>
        <p:spPr>
          <a:xfrm>
            <a:off x="3999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5"/>
          <p:cNvSpPr/>
          <p:nvPr/>
        </p:nvSpPr>
        <p:spPr>
          <a:xfrm>
            <a:off x="5043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0" name="Table 6"/>
          <p:cNvGraphicFramePr/>
          <p:nvPr/>
        </p:nvGraphicFramePr>
        <p:xfrm>
          <a:off x="4942800" y="42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1" name="Line 7"/>
          <p:cNvSpPr/>
          <p:nvPr/>
        </p:nvSpPr>
        <p:spPr>
          <a:xfrm>
            <a:off x="6447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2" name="Table 8"/>
          <p:cNvGraphicFramePr/>
          <p:nvPr/>
        </p:nvGraphicFramePr>
        <p:xfrm>
          <a:off x="5024160" y="34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3" name="Line 9"/>
          <p:cNvSpPr/>
          <p:nvPr/>
        </p:nvSpPr>
        <p:spPr>
          <a:xfrm flipH="1">
            <a:off x="3405600" y="364608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10"/>
          <p:cNvSpPr/>
          <p:nvPr/>
        </p:nvSpPr>
        <p:spPr>
          <a:xfrm>
            <a:off x="6148800" y="357300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5" name="Table 11"/>
          <p:cNvGraphicFramePr/>
          <p:nvPr/>
        </p:nvGraphicFramePr>
        <p:xfrm>
          <a:off x="46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6" name="Line 12"/>
          <p:cNvSpPr/>
          <p:nvPr/>
        </p:nvSpPr>
        <p:spPr>
          <a:xfrm>
            <a:off x="183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13"/>
          <p:cNvSpPr/>
          <p:nvPr/>
        </p:nvSpPr>
        <p:spPr>
          <a:xfrm>
            <a:off x="1227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8" name="Table 14"/>
          <p:cNvGraphicFramePr/>
          <p:nvPr/>
        </p:nvGraphicFramePr>
        <p:xfrm>
          <a:off x="2494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9" name="Line 15"/>
          <p:cNvSpPr/>
          <p:nvPr/>
        </p:nvSpPr>
        <p:spPr>
          <a:xfrm>
            <a:off x="2631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0" name="Table 16"/>
          <p:cNvGraphicFramePr/>
          <p:nvPr/>
        </p:nvGraphicFramePr>
        <p:xfrm>
          <a:off x="1208160" y="8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71" name="Line 17"/>
          <p:cNvSpPr/>
          <p:nvPr/>
        </p:nvSpPr>
        <p:spPr>
          <a:xfrm flipH="1">
            <a:off x="1108800" y="108972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18"/>
          <p:cNvSpPr/>
          <p:nvPr/>
        </p:nvSpPr>
        <p:spPr>
          <a:xfrm>
            <a:off x="2408400" y="101664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3" name="Table 19"/>
          <p:cNvGraphicFramePr/>
          <p:nvPr/>
        </p:nvGraphicFramePr>
        <p:xfrm>
          <a:off x="7619040" y="42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74" name="Line 20"/>
          <p:cNvSpPr/>
          <p:nvPr/>
        </p:nvSpPr>
        <p:spPr>
          <a:xfrm>
            <a:off x="7226640" y="3608640"/>
            <a:ext cx="1208160" cy="690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3"/>
          <p:cNvSpPr/>
          <p:nvPr/>
        </p:nvSpPr>
        <p:spPr>
          <a:xfrm>
            <a:off x="6436080" y="1371600"/>
            <a:ext cx="1140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8" name="Line 24"/>
          <p:cNvSpPr/>
          <p:nvPr/>
        </p:nvSpPr>
        <p:spPr>
          <a:xfrm>
            <a:off x="2210040" y="193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25"/>
          <p:cNvSpPr/>
          <p:nvPr/>
        </p:nvSpPr>
        <p:spPr>
          <a:xfrm>
            <a:off x="4550040" y="4491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26"/>
          <p:cNvSpPr/>
          <p:nvPr/>
        </p:nvSpPr>
        <p:spPr>
          <a:xfrm>
            <a:off x="7250040" y="4491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1564920" y="685800"/>
            <a:ext cx="17784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2"/>
          <p:cNvSpPr/>
          <p:nvPr/>
        </p:nvSpPr>
        <p:spPr>
          <a:xfrm>
            <a:off x="228600" y="228600"/>
            <a:ext cx="1140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83" name="Table 3"/>
          <p:cNvGraphicFramePr/>
          <p:nvPr/>
        </p:nvGraphicFramePr>
        <p:xfrm>
          <a:off x="808200" y="15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4" name="Line 4"/>
          <p:cNvSpPr/>
          <p:nvPr/>
        </p:nvSpPr>
        <p:spPr>
          <a:xfrm>
            <a:off x="2595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5"/>
          <p:cNvSpPr/>
          <p:nvPr/>
        </p:nvSpPr>
        <p:spPr>
          <a:xfrm>
            <a:off x="3639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86" name="Table 6"/>
          <p:cNvGraphicFramePr/>
          <p:nvPr/>
        </p:nvGraphicFramePr>
        <p:xfrm>
          <a:off x="3538800" y="15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7" name="Line 7"/>
          <p:cNvSpPr/>
          <p:nvPr/>
        </p:nvSpPr>
        <p:spPr>
          <a:xfrm>
            <a:off x="5043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88" name="Table 8"/>
          <p:cNvGraphicFramePr/>
          <p:nvPr/>
        </p:nvGraphicFramePr>
        <p:xfrm>
          <a:off x="3620160" y="7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9" name="Line 9"/>
          <p:cNvSpPr/>
          <p:nvPr/>
        </p:nvSpPr>
        <p:spPr>
          <a:xfrm flipH="1">
            <a:off x="2001600" y="94608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10"/>
          <p:cNvSpPr/>
          <p:nvPr/>
        </p:nvSpPr>
        <p:spPr>
          <a:xfrm>
            <a:off x="4744800" y="87300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1" name="Table 11"/>
          <p:cNvGraphicFramePr/>
          <p:nvPr/>
        </p:nvGraphicFramePr>
        <p:xfrm>
          <a:off x="6215040" y="15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92" name="Line 12"/>
          <p:cNvSpPr/>
          <p:nvPr/>
        </p:nvSpPr>
        <p:spPr>
          <a:xfrm>
            <a:off x="5822640" y="908640"/>
            <a:ext cx="1208160" cy="690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13"/>
          <p:cNvSpPr/>
          <p:nvPr/>
        </p:nvSpPr>
        <p:spPr>
          <a:xfrm>
            <a:off x="5102640" y="252828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4"/>
          <p:cNvSpPr/>
          <p:nvPr/>
        </p:nvSpPr>
        <p:spPr>
          <a:xfrm>
            <a:off x="799920" y="4158720"/>
            <a:ext cx="177840" cy="4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5" name="Table 15"/>
          <p:cNvGraphicFramePr/>
          <p:nvPr/>
        </p:nvGraphicFramePr>
        <p:xfrm>
          <a:off x="43200" y="5030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96" name="Line 16"/>
          <p:cNvSpPr/>
          <p:nvPr/>
        </p:nvSpPr>
        <p:spPr>
          <a:xfrm>
            <a:off x="1830240" y="53748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17"/>
          <p:cNvSpPr/>
          <p:nvPr/>
        </p:nvSpPr>
        <p:spPr>
          <a:xfrm>
            <a:off x="2874240" y="53748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8" name="Table 18"/>
          <p:cNvGraphicFramePr/>
          <p:nvPr/>
        </p:nvGraphicFramePr>
        <p:xfrm>
          <a:off x="2773800" y="50562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9" name="Table 19"/>
          <p:cNvGraphicFramePr/>
          <p:nvPr/>
        </p:nvGraphicFramePr>
        <p:xfrm>
          <a:off x="2855160" y="41925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0" name="Line 20"/>
          <p:cNvSpPr/>
          <p:nvPr/>
        </p:nvSpPr>
        <p:spPr>
          <a:xfrm flipH="1">
            <a:off x="1236600" y="441900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21"/>
          <p:cNvSpPr/>
          <p:nvPr/>
        </p:nvSpPr>
        <p:spPr>
          <a:xfrm>
            <a:off x="3979800" y="434592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2" name="Table 22"/>
          <p:cNvGraphicFramePr/>
          <p:nvPr/>
        </p:nvGraphicFramePr>
        <p:xfrm>
          <a:off x="5450040" y="50724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1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Table 23"/>
          <p:cNvGraphicFramePr/>
          <p:nvPr/>
        </p:nvGraphicFramePr>
        <p:xfrm>
          <a:off x="5948640" y="4167360"/>
          <a:ext cx="2537640" cy="441000"/>
        </p:xfrm>
        <a:graphic>
          <a:graphicData uri="http://schemas.openxmlformats.org/drawingml/2006/table">
            <a:tbl>
              <a:tblPr/>
              <a:tblGrid>
                <a:gridCol w="273600"/>
                <a:gridCol w="875520"/>
                <a:gridCol w="226440"/>
                <a:gridCol w="923040"/>
                <a:gridCol w="239400"/>
              </a:tblGrid>
              <a:tr h="441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4" name="Line 24"/>
          <p:cNvSpPr/>
          <p:nvPr/>
        </p:nvSpPr>
        <p:spPr>
          <a:xfrm>
            <a:off x="6064200" y="4343400"/>
            <a:ext cx="93600" cy="729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5" name="Table 25"/>
          <p:cNvGraphicFramePr/>
          <p:nvPr/>
        </p:nvGraphicFramePr>
        <p:xfrm>
          <a:off x="4328640" y="3295800"/>
          <a:ext cx="1925280" cy="349560"/>
        </p:xfrm>
        <a:graphic>
          <a:graphicData uri="http://schemas.openxmlformats.org/drawingml/2006/table">
            <a:tbl>
              <a:tblPr/>
              <a:tblGrid>
                <a:gridCol w="224640"/>
                <a:gridCol w="517320"/>
                <a:gridCol w="231120"/>
                <a:gridCol w="680400"/>
                <a:gridCol w="27216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6" name="Line 26"/>
          <p:cNvSpPr/>
          <p:nvPr/>
        </p:nvSpPr>
        <p:spPr>
          <a:xfrm flipH="1">
            <a:off x="3994200" y="3465000"/>
            <a:ext cx="457200" cy="763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27"/>
          <p:cNvSpPr/>
          <p:nvPr/>
        </p:nvSpPr>
        <p:spPr>
          <a:xfrm>
            <a:off x="5221800" y="3465000"/>
            <a:ext cx="914400" cy="738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8" name="Table 28"/>
          <p:cNvGraphicFramePr/>
          <p:nvPr/>
        </p:nvGraphicFramePr>
        <p:xfrm>
          <a:off x="8000640" y="5139360"/>
          <a:ext cx="1816560" cy="349560"/>
        </p:xfrm>
        <a:graphic>
          <a:graphicData uri="http://schemas.openxmlformats.org/drawingml/2006/table">
            <a:tbl>
              <a:tblPr/>
              <a:tblGrid>
                <a:gridCol w="216000"/>
                <a:gridCol w="531360"/>
                <a:gridCol w="226440"/>
                <a:gridCol w="565920"/>
                <a:gridCol w="27720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9" name="Line 29"/>
          <p:cNvSpPr/>
          <p:nvPr/>
        </p:nvSpPr>
        <p:spPr>
          <a:xfrm>
            <a:off x="7207200" y="4464000"/>
            <a:ext cx="1251000" cy="675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0"/>
          <p:cNvSpPr/>
          <p:nvPr/>
        </p:nvSpPr>
        <p:spPr>
          <a:xfrm>
            <a:off x="5257800" y="2625480"/>
            <a:ext cx="1140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35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1" name="Line 31"/>
          <p:cNvSpPr/>
          <p:nvPr/>
        </p:nvSpPr>
        <p:spPr>
          <a:xfrm>
            <a:off x="3038040" y="175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32"/>
          <p:cNvSpPr/>
          <p:nvPr/>
        </p:nvSpPr>
        <p:spPr>
          <a:xfrm>
            <a:off x="5738040" y="175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33"/>
          <p:cNvSpPr/>
          <p:nvPr/>
        </p:nvSpPr>
        <p:spPr>
          <a:xfrm>
            <a:off x="4982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34"/>
          <p:cNvSpPr/>
          <p:nvPr/>
        </p:nvSpPr>
        <p:spPr>
          <a:xfrm>
            <a:off x="2282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35"/>
          <p:cNvSpPr/>
          <p:nvPr/>
        </p:nvSpPr>
        <p:spPr>
          <a:xfrm>
            <a:off x="7610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685800" y="685800"/>
            <a:ext cx="41130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 Diagram of a Transaction: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3988800" y="1636200"/>
            <a:ext cx="912600" cy="91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Partially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6841440" y="1622160"/>
            <a:ext cx="912600" cy="91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1945440" y="2594160"/>
            <a:ext cx="912600" cy="91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6877440" y="3638160"/>
            <a:ext cx="912600" cy="91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Aborted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1" name="CustomShape 6"/>
          <p:cNvSpPr/>
          <p:nvPr/>
        </p:nvSpPr>
        <p:spPr>
          <a:xfrm>
            <a:off x="3997440" y="3638160"/>
            <a:ext cx="912600" cy="91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Failed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2" name="Line 7"/>
          <p:cNvSpPr/>
          <p:nvPr/>
        </p:nvSpPr>
        <p:spPr>
          <a:xfrm flipV="1">
            <a:off x="2743200" y="2057400"/>
            <a:ext cx="12456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8"/>
          <p:cNvSpPr/>
          <p:nvPr/>
        </p:nvSpPr>
        <p:spPr>
          <a:xfrm>
            <a:off x="2743200" y="3357000"/>
            <a:ext cx="125424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9"/>
          <p:cNvSpPr/>
          <p:nvPr/>
        </p:nvSpPr>
        <p:spPr>
          <a:xfrm>
            <a:off x="4451400" y="2550600"/>
            <a:ext cx="0" cy="1087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10"/>
          <p:cNvSpPr/>
          <p:nvPr/>
        </p:nvSpPr>
        <p:spPr>
          <a:xfrm>
            <a:off x="4903200" y="2057400"/>
            <a:ext cx="1938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11"/>
          <p:cNvSpPr/>
          <p:nvPr/>
        </p:nvSpPr>
        <p:spPr>
          <a:xfrm>
            <a:off x="4925520" y="4095360"/>
            <a:ext cx="1938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60000" y="324000"/>
            <a:ext cx="626256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of algorithm to find the maximum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612000" y="446400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1512360" y="4464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0" name="CustomShape 4"/>
          <p:cNvSpPr/>
          <p:nvPr/>
        </p:nvSpPr>
        <p:spPr>
          <a:xfrm>
            <a:off x="2448360" y="4464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1" name="CustomShape 5"/>
          <p:cNvSpPr/>
          <p:nvPr/>
        </p:nvSpPr>
        <p:spPr>
          <a:xfrm>
            <a:off x="3420360" y="4464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2" name="CustomShape 6"/>
          <p:cNvSpPr/>
          <p:nvPr/>
        </p:nvSpPr>
        <p:spPr>
          <a:xfrm>
            <a:off x="4392360" y="4464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3" name="CustomShape 7"/>
          <p:cNvSpPr/>
          <p:nvPr/>
        </p:nvSpPr>
        <p:spPr>
          <a:xfrm>
            <a:off x="5292360" y="4464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4" name="CustomShape 8"/>
          <p:cNvSpPr/>
          <p:nvPr/>
        </p:nvSpPr>
        <p:spPr>
          <a:xfrm>
            <a:off x="1476360" y="3528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5" name="CustomShape 9"/>
          <p:cNvSpPr/>
          <p:nvPr/>
        </p:nvSpPr>
        <p:spPr>
          <a:xfrm>
            <a:off x="2412720" y="298872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6" name="CustomShape 10"/>
          <p:cNvSpPr/>
          <p:nvPr/>
        </p:nvSpPr>
        <p:spPr>
          <a:xfrm>
            <a:off x="3385080" y="248508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7" name="CustomShape 11"/>
          <p:cNvSpPr/>
          <p:nvPr/>
        </p:nvSpPr>
        <p:spPr>
          <a:xfrm>
            <a:off x="4321440" y="198144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8" name="CustomShape 12"/>
          <p:cNvSpPr/>
          <p:nvPr/>
        </p:nvSpPr>
        <p:spPr>
          <a:xfrm>
            <a:off x="5257800" y="154980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9" name="Line 13"/>
          <p:cNvSpPr/>
          <p:nvPr/>
        </p:nvSpPr>
        <p:spPr>
          <a:xfrm flipV="1">
            <a:off x="1008000" y="4104000"/>
            <a:ext cx="57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14"/>
          <p:cNvSpPr/>
          <p:nvPr/>
        </p:nvSpPr>
        <p:spPr>
          <a:xfrm flipH="1" flipV="1">
            <a:off x="1800000" y="4176360"/>
            <a:ext cx="14400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15"/>
          <p:cNvSpPr/>
          <p:nvPr/>
        </p:nvSpPr>
        <p:spPr>
          <a:xfrm flipV="1">
            <a:off x="2088000" y="3528000"/>
            <a:ext cx="432000" cy="1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Line 16"/>
          <p:cNvSpPr/>
          <p:nvPr/>
        </p:nvSpPr>
        <p:spPr>
          <a:xfrm flipV="1">
            <a:off x="2808000" y="3636720"/>
            <a:ext cx="0" cy="827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Line 17"/>
          <p:cNvSpPr/>
          <p:nvPr/>
        </p:nvSpPr>
        <p:spPr>
          <a:xfrm flipV="1">
            <a:off x="3024000" y="3024000"/>
            <a:ext cx="50400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Line 18"/>
          <p:cNvSpPr/>
          <p:nvPr/>
        </p:nvSpPr>
        <p:spPr>
          <a:xfrm flipV="1">
            <a:off x="3816000" y="3133080"/>
            <a:ext cx="0" cy="133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Line 19"/>
          <p:cNvSpPr/>
          <p:nvPr/>
        </p:nvSpPr>
        <p:spPr>
          <a:xfrm flipV="1">
            <a:off x="4032000" y="2376000"/>
            <a:ext cx="360000" cy="21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Line 20"/>
          <p:cNvSpPr/>
          <p:nvPr/>
        </p:nvSpPr>
        <p:spPr>
          <a:xfrm flipH="1" flipV="1">
            <a:off x="4680000" y="2629440"/>
            <a:ext cx="72000" cy="18349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Line 21"/>
          <p:cNvSpPr/>
          <p:nvPr/>
        </p:nvSpPr>
        <p:spPr>
          <a:xfrm flipV="1">
            <a:off x="4968000" y="1944000"/>
            <a:ext cx="289800" cy="1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Line 22"/>
          <p:cNvSpPr/>
          <p:nvPr/>
        </p:nvSpPr>
        <p:spPr>
          <a:xfrm flipV="1">
            <a:off x="5616000" y="2197800"/>
            <a:ext cx="0" cy="2266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Line 23"/>
          <p:cNvSpPr/>
          <p:nvPr/>
        </p:nvSpPr>
        <p:spPr>
          <a:xfrm>
            <a:off x="6840000" y="396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24"/>
          <p:cNvSpPr/>
          <p:nvPr/>
        </p:nvSpPr>
        <p:spPr>
          <a:xfrm>
            <a:off x="8604000" y="396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Line 25"/>
          <p:cNvSpPr/>
          <p:nvPr/>
        </p:nvSpPr>
        <p:spPr>
          <a:xfrm>
            <a:off x="7272000" y="3096000"/>
            <a:ext cx="172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Line 26"/>
          <p:cNvSpPr/>
          <p:nvPr/>
        </p:nvSpPr>
        <p:spPr>
          <a:xfrm>
            <a:off x="6840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27"/>
          <p:cNvSpPr/>
          <p:nvPr/>
        </p:nvSpPr>
        <p:spPr>
          <a:xfrm>
            <a:off x="7776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Line 28"/>
          <p:cNvSpPr/>
          <p:nvPr/>
        </p:nvSpPr>
        <p:spPr>
          <a:xfrm>
            <a:off x="8604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29"/>
          <p:cNvSpPr/>
          <p:nvPr/>
        </p:nvSpPr>
        <p:spPr>
          <a:xfrm>
            <a:off x="9540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Line 30"/>
          <p:cNvSpPr/>
          <p:nvPr/>
        </p:nvSpPr>
        <p:spPr>
          <a:xfrm>
            <a:off x="9000000" y="3096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Line 31"/>
          <p:cNvSpPr/>
          <p:nvPr/>
        </p:nvSpPr>
        <p:spPr>
          <a:xfrm>
            <a:off x="7272000" y="3096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Line 32"/>
          <p:cNvSpPr/>
          <p:nvPr/>
        </p:nvSpPr>
        <p:spPr>
          <a:xfrm>
            <a:off x="8100000" y="2232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60000" y="324000"/>
            <a:ext cx="626256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of algorithm to find the maximum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612000" y="446400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1512360" y="4464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2" name="CustomShape 4"/>
          <p:cNvSpPr/>
          <p:nvPr/>
        </p:nvSpPr>
        <p:spPr>
          <a:xfrm>
            <a:off x="2448360" y="4464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3" name="CustomShape 5"/>
          <p:cNvSpPr/>
          <p:nvPr/>
        </p:nvSpPr>
        <p:spPr>
          <a:xfrm>
            <a:off x="3420360" y="4464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4" name="CustomShape 6"/>
          <p:cNvSpPr/>
          <p:nvPr/>
        </p:nvSpPr>
        <p:spPr>
          <a:xfrm>
            <a:off x="4392360" y="4464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5" name="CustomShape 7"/>
          <p:cNvSpPr/>
          <p:nvPr/>
        </p:nvSpPr>
        <p:spPr>
          <a:xfrm>
            <a:off x="5292360" y="4464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6" name="CustomShape 8"/>
          <p:cNvSpPr/>
          <p:nvPr/>
        </p:nvSpPr>
        <p:spPr>
          <a:xfrm>
            <a:off x="1080360" y="3528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7" name="CustomShape 9"/>
          <p:cNvSpPr/>
          <p:nvPr/>
        </p:nvSpPr>
        <p:spPr>
          <a:xfrm>
            <a:off x="2880720" y="349272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8" name="CustomShape 10"/>
          <p:cNvSpPr/>
          <p:nvPr/>
        </p:nvSpPr>
        <p:spPr>
          <a:xfrm>
            <a:off x="2016000" y="244800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9" name="CustomShape 11"/>
          <p:cNvSpPr/>
          <p:nvPr/>
        </p:nvSpPr>
        <p:spPr>
          <a:xfrm>
            <a:off x="4753440" y="349344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0" name="CustomShape 12"/>
          <p:cNvSpPr/>
          <p:nvPr/>
        </p:nvSpPr>
        <p:spPr>
          <a:xfrm>
            <a:off x="3096000" y="144000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1" name="Line 13"/>
          <p:cNvSpPr/>
          <p:nvPr/>
        </p:nvSpPr>
        <p:spPr>
          <a:xfrm flipV="1">
            <a:off x="1008000" y="4104000"/>
            <a:ext cx="21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14"/>
          <p:cNvSpPr/>
          <p:nvPr/>
        </p:nvSpPr>
        <p:spPr>
          <a:xfrm flipH="1" flipV="1">
            <a:off x="1656000" y="4104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Line 15"/>
          <p:cNvSpPr/>
          <p:nvPr/>
        </p:nvSpPr>
        <p:spPr>
          <a:xfrm flipV="1">
            <a:off x="2808000" y="4104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Line 16"/>
          <p:cNvSpPr/>
          <p:nvPr/>
        </p:nvSpPr>
        <p:spPr>
          <a:xfrm flipH="1" flipV="1">
            <a:off x="3456000" y="4032000"/>
            <a:ext cx="360000" cy="43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Line 17"/>
          <p:cNvSpPr/>
          <p:nvPr/>
        </p:nvSpPr>
        <p:spPr>
          <a:xfrm flipV="1">
            <a:off x="4752000" y="4104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Line 18"/>
          <p:cNvSpPr/>
          <p:nvPr/>
        </p:nvSpPr>
        <p:spPr>
          <a:xfrm flipH="1" flipV="1">
            <a:off x="2592000" y="3024000"/>
            <a:ext cx="648000" cy="4687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Line 19"/>
          <p:cNvSpPr/>
          <p:nvPr/>
        </p:nvSpPr>
        <p:spPr>
          <a:xfrm flipH="1" flipV="1">
            <a:off x="5328000" y="4104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Line 20"/>
          <p:cNvSpPr/>
          <p:nvPr/>
        </p:nvSpPr>
        <p:spPr>
          <a:xfrm flipV="1">
            <a:off x="1584000" y="3024360"/>
            <a:ext cx="54036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21"/>
          <p:cNvSpPr/>
          <p:nvPr/>
        </p:nvSpPr>
        <p:spPr>
          <a:xfrm flipV="1">
            <a:off x="2664000" y="2016000"/>
            <a:ext cx="50400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Line 22"/>
          <p:cNvSpPr/>
          <p:nvPr/>
        </p:nvSpPr>
        <p:spPr>
          <a:xfrm flipH="1" flipV="1">
            <a:off x="3708000" y="2016360"/>
            <a:ext cx="1332000" cy="1477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5544000" y="834120"/>
            <a:ext cx="417492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of algorithm to find the minimum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576000" y="288000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1476360" y="2880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2412360" y="2880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5" name="CustomShape 5"/>
          <p:cNvSpPr/>
          <p:nvPr/>
        </p:nvSpPr>
        <p:spPr>
          <a:xfrm>
            <a:off x="3384360" y="2880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6" name="CustomShape 6"/>
          <p:cNvSpPr/>
          <p:nvPr/>
        </p:nvSpPr>
        <p:spPr>
          <a:xfrm>
            <a:off x="4356360" y="2880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7" name="CustomShape 7"/>
          <p:cNvSpPr/>
          <p:nvPr/>
        </p:nvSpPr>
        <p:spPr>
          <a:xfrm>
            <a:off x="5256360" y="2880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8" name="CustomShape 8"/>
          <p:cNvSpPr/>
          <p:nvPr/>
        </p:nvSpPr>
        <p:spPr>
          <a:xfrm>
            <a:off x="1044360" y="194436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9" name="CustomShape 9"/>
          <p:cNvSpPr/>
          <p:nvPr/>
        </p:nvSpPr>
        <p:spPr>
          <a:xfrm>
            <a:off x="2844720" y="190872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0" name="CustomShape 10"/>
          <p:cNvSpPr/>
          <p:nvPr/>
        </p:nvSpPr>
        <p:spPr>
          <a:xfrm>
            <a:off x="1836000" y="118800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1" name="CustomShape 11"/>
          <p:cNvSpPr/>
          <p:nvPr/>
        </p:nvSpPr>
        <p:spPr>
          <a:xfrm>
            <a:off x="4717440" y="190944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2" name="CustomShape 12"/>
          <p:cNvSpPr/>
          <p:nvPr/>
        </p:nvSpPr>
        <p:spPr>
          <a:xfrm>
            <a:off x="3060000" y="432000"/>
            <a:ext cx="718560" cy="64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3" name="Line 13"/>
          <p:cNvSpPr/>
          <p:nvPr/>
        </p:nvSpPr>
        <p:spPr>
          <a:xfrm flipV="1">
            <a:off x="972000" y="2520000"/>
            <a:ext cx="21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14"/>
          <p:cNvSpPr/>
          <p:nvPr/>
        </p:nvSpPr>
        <p:spPr>
          <a:xfrm flipH="1" flipV="1">
            <a:off x="1620000" y="2520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15"/>
          <p:cNvSpPr/>
          <p:nvPr/>
        </p:nvSpPr>
        <p:spPr>
          <a:xfrm flipV="1">
            <a:off x="2772000" y="2520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16"/>
          <p:cNvSpPr/>
          <p:nvPr/>
        </p:nvSpPr>
        <p:spPr>
          <a:xfrm flipH="1" flipV="1">
            <a:off x="3420000" y="2448000"/>
            <a:ext cx="360000" cy="43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Line 17"/>
          <p:cNvSpPr/>
          <p:nvPr/>
        </p:nvSpPr>
        <p:spPr>
          <a:xfrm flipV="1">
            <a:off x="4716000" y="2520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Line 18"/>
          <p:cNvSpPr/>
          <p:nvPr/>
        </p:nvSpPr>
        <p:spPr>
          <a:xfrm flipH="1" flipV="1">
            <a:off x="2556000" y="1620000"/>
            <a:ext cx="648000" cy="2887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Line 19"/>
          <p:cNvSpPr/>
          <p:nvPr/>
        </p:nvSpPr>
        <p:spPr>
          <a:xfrm flipH="1" flipV="1">
            <a:off x="5292000" y="2520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Line 20"/>
          <p:cNvSpPr/>
          <p:nvPr/>
        </p:nvSpPr>
        <p:spPr>
          <a:xfrm flipV="1">
            <a:off x="1512000" y="1656000"/>
            <a:ext cx="360000" cy="32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Line 21"/>
          <p:cNvSpPr/>
          <p:nvPr/>
        </p:nvSpPr>
        <p:spPr>
          <a:xfrm flipV="1">
            <a:off x="2412000" y="828000"/>
            <a:ext cx="648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Line 22"/>
          <p:cNvSpPr/>
          <p:nvPr/>
        </p:nvSpPr>
        <p:spPr>
          <a:xfrm flipH="1" flipV="1">
            <a:off x="3779640" y="900000"/>
            <a:ext cx="1224360" cy="1009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Line 23"/>
          <p:cNvSpPr/>
          <p:nvPr/>
        </p:nvSpPr>
        <p:spPr>
          <a:xfrm>
            <a:off x="1944000" y="3528000"/>
            <a:ext cx="1080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Line 24"/>
          <p:cNvSpPr/>
          <p:nvPr/>
        </p:nvSpPr>
        <p:spPr>
          <a:xfrm flipH="1">
            <a:off x="3024000" y="3528000"/>
            <a:ext cx="648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Line 25"/>
          <p:cNvSpPr/>
          <p:nvPr/>
        </p:nvSpPr>
        <p:spPr>
          <a:xfrm flipH="1">
            <a:off x="3024360" y="3528000"/>
            <a:ext cx="237564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26"/>
          <p:cNvSpPr/>
          <p:nvPr/>
        </p:nvSpPr>
        <p:spPr>
          <a:xfrm>
            <a:off x="1656000" y="4335840"/>
            <a:ext cx="705492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minimum will be in the set of {-1,4,0} which are the numbers that lost in the first knock out set.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2880000" y="504000"/>
            <a:ext cx="3815280" cy="1079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Processor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(Control Unit + Arithmetic Logic Unit)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8" name="CustomShape 2"/>
          <p:cNvSpPr/>
          <p:nvPr/>
        </p:nvSpPr>
        <p:spPr>
          <a:xfrm>
            <a:off x="2880000" y="2448000"/>
            <a:ext cx="3815280" cy="2951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(Primary Memory +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Secondary Memory)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7416000" y="2952000"/>
            <a:ext cx="1943280" cy="100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 Devices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0" name="CustomShape 4"/>
          <p:cNvSpPr/>
          <p:nvPr/>
        </p:nvSpPr>
        <p:spPr>
          <a:xfrm>
            <a:off x="216000" y="2952000"/>
            <a:ext cx="1943280" cy="100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 Devices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1" name="CustomShape 5"/>
          <p:cNvSpPr/>
          <p:nvPr/>
        </p:nvSpPr>
        <p:spPr>
          <a:xfrm>
            <a:off x="4536000" y="1800000"/>
            <a:ext cx="143280" cy="503280"/>
          </a:xfrm>
          <a:custGeom>
            <a:avLst/>
            <a:gdLst/>
            <a:ahLst/>
            <a:rect l="l" t="t" r="r" b="b"/>
            <a:pathLst>
              <a:path w="402" h="1401">
                <a:moveTo>
                  <a:pt x="100" y="0"/>
                </a:moveTo>
                <a:lnTo>
                  <a:pt x="100" y="1050"/>
                </a:lnTo>
                <a:lnTo>
                  <a:pt x="0" y="1050"/>
                </a:lnTo>
                <a:lnTo>
                  <a:pt x="200" y="1400"/>
                </a:lnTo>
                <a:lnTo>
                  <a:pt x="401" y="1050"/>
                </a:lnTo>
                <a:lnTo>
                  <a:pt x="300" y="105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6"/>
          <p:cNvSpPr/>
          <p:nvPr/>
        </p:nvSpPr>
        <p:spPr>
          <a:xfrm>
            <a:off x="4788000" y="1764000"/>
            <a:ext cx="143280" cy="503280"/>
          </a:xfrm>
          <a:custGeom>
            <a:avLst/>
            <a:gdLst/>
            <a:ahLst/>
            <a:rect l="l" t="t" r="r" b="b"/>
            <a:pathLst>
              <a:path w="402" h="1401">
                <a:moveTo>
                  <a:pt x="100" y="1400"/>
                </a:moveTo>
                <a:lnTo>
                  <a:pt x="100" y="350"/>
                </a:lnTo>
                <a:lnTo>
                  <a:pt x="0" y="350"/>
                </a:lnTo>
                <a:lnTo>
                  <a:pt x="200" y="0"/>
                </a:lnTo>
                <a:lnTo>
                  <a:pt x="401" y="350"/>
                </a:lnTo>
                <a:lnTo>
                  <a:pt x="300" y="350"/>
                </a:lnTo>
                <a:lnTo>
                  <a:pt x="300" y="1400"/>
                </a:lnTo>
                <a:lnTo>
                  <a:pt x="100" y="14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7"/>
          <p:cNvSpPr/>
          <p:nvPr/>
        </p:nvSpPr>
        <p:spPr>
          <a:xfrm>
            <a:off x="2304000" y="3384000"/>
            <a:ext cx="503280" cy="143280"/>
          </a:xfrm>
          <a:custGeom>
            <a:avLst/>
            <a:gdLst/>
            <a:ahLst/>
            <a:rect l="l" t="t" r="r" b="b"/>
            <a:pathLst>
              <a:path w="1401" h="402">
                <a:moveTo>
                  <a:pt x="0" y="100"/>
                </a:moveTo>
                <a:lnTo>
                  <a:pt x="1050" y="100"/>
                </a:lnTo>
                <a:lnTo>
                  <a:pt x="1050" y="0"/>
                </a:lnTo>
                <a:lnTo>
                  <a:pt x="1400" y="200"/>
                </a:lnTo>
                <a:lnTo>
                  <a:pt x="1050" y="401"/>
                </a:lnTo>
                <a:lnTo>
                  <a:pt x="10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8"/>
          <p:cNvSpPr/>
          <p:nvPr/>
        </p:nvSpPr>
        <p:spPr>
          <a:xfrm>
            <a:off x="6804000" y="3384360"/>
            <a:ext cx="503280" cy="143280"/>
          </a:xfrm>
          <a:custGeom>
            <a:avLst/>
            <a:gdLst/>
            <a:ahLst/>
            <a:rect l="l" t="t" r="r" b="b"/>
            <a:pathLst>
              <a:path w="1401" h="402">
                <a:moveTo>
                  <a:pt x="0" y="100"/>
                </a:moveTo>
                <a:lnTo>
                  <a:pt x="1050" y="100"/>
                </a:lnTo>
                <a:lnTo>
                  <a:pt x="1050" y="0"/>
                </a:lnTo>
                <a:lnTo>
                  <a:pt x="1400" y="200"/>
                </a:lnTo>
                <a:lnTo>
                  <a:pt x="1050" y="401"/>
                </a:lnTo>
                <a:lnTo>
                  <a:pt x="10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060000" y="2268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STAFF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832000" y="1980000"/>
            <a:ext cx="143208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Line 3"/>
          <p:cNvSpPr/>
          <p:nvPr/>
        </p:nvSpPr>
        <p:spPr>
          <a:xfrm>
            <a:off x="4500000" y="2664000"/>
            <a:ext cx="133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2376000" y="1044000"/>
            <a:ext cx="1144080" cy="676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3780360" y="1044360"/>
            <a:ext cx="1144080" cy="676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2376360" y="1044360"/>
            <a:ext cx="1144080" cy="676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1512720" y="2160720"/>
            <a:ext cx="1144080" cy="676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Line 9"/>
          <p:cNvSpPr/>
          <p:nvPr/>
        </p:nvSpPr>
        <p:spPr>
          <a:xfrm>
            <a:off x="3096000" y="1728360"/>
            <a:ext cx="576000" cy="539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10"/>
          <p:cNvSpPr/>
          <p:nvPr/>
        </p:nvSpPr>
        <p:spPr>
          <a:xfrm flipH="1">
            <a:off x="3960000" y="1728360"/>
            <a:ext cx="360000" cy="54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1"/>
          <p:cNvSpPr/>
          <p:nvPr/>
        </p:nvSpPr>
        <p:spPr>
          <a:xfrm flipH="1">
            <a:off x="2664720" y="2520360"/>
            <a:ext cx="395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2"/>
          <p:cNvSpPr/>
          <p:nvPr/>
        </p:nvSpPr>
        <p:spPr>
          <a:xfrm>
            <a:off x="4500000" y="2376000"/>
            <a:ext cx="139608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4320000" y="3204360"/>
            <a:ext cx="139608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864000" y="1080000"/>
            <a:ext cx="3095640" cy="345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3384000" y="1656000"/>
            <a:ext cx="575640" cy="93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7" name="CustomShape 3"/>
          <p:cNvSpPr/>
          <p:nvPr/>
        </p:nvSpPr>
        <p:spPr>
          <a:xfrm>
            <a:off x="3384000" y="2952000"/>
            <a:ext cx="575640" cy="100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8" name="CustomShape 4"/>
          <p:cNvSpPr/>
          <p:nvPr/>
        </p:nvSpPr>
        <p:spPr>
          <a:xfrm>
            <a:off x="5832000" y="1692000"/>
            <a:ext cx="2231640" cy="21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Primary 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9" name="CustomShape 5"/>
          <p:cNvSpPr/>
          <p:nvPr/>
        </p:nvSpPr>
        <p:spPr>
          <a:xfrm>
            <a:off x="3960000" y="2016000"/>
            <a:ext cx="1871640" cy="215640"/>
          </a:xfrm>
          <a:custGeom>
            <a:avLst/>
            <a:gdLst/>
            <a:ahLst/>
            <a:rect l="l" t="t" r="r" b="b"/>
            <a:pathLst>
              <a:path w="5202" h="602">
                <a:moveTo>
                  <a:pt x="0" y="150"/>
                </a:moveTo>
                <a:lnTo>
                  <a:pt x="3900" y="150"/>
                </a:lnTo>
                <a:lnTo>
                  <a:pt x="3900" y="0"/>
                </a:lnTo>
                <a:lnTo>
                  <a:pt x="5201" y="300"/>
                </a:lnTo>
                <a:lnTo>
                  <a:pt x="3900" y="601"/>
                </a:lnTo>
                <a:lnTo>
                  <a:pt x="390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6"/>
          <p:cNvSpPr/>
          <p:nvPr/>
        </p:nvSpPr>
        <p:spPr>
          <a:xfrm>
            <a:off x="3960000" y="3168000"/>
            <a:ext cx="1871640" cy="287640"/>
          </a:xfrm>
          <a:custGeom>
            <a:avLst/>
            <a:gdLst/>
            <a:ahLst/>
            <a:rect l="l" t="t" r="r" b="b"/>
            <a:pathLst>
              <a:path w="5202" h="802">
                <a:moveTo>
                  <a:pt x="0" y="400"/>
                </a:moveTo>
                <a:lnTo>
                  <a:pt x="1035" y="0"/>
                </a:lnTo>
                <a:lnTo>
                  <a:pt x="1035" y="200"/>
                </a:lnTo>
                <a:lnTo>
                  <a:pt x="4165" y="200"/>
                </a:lnTo>
                <a:lnTo>
                  <a:pt x="4165" y="0"/>
                </a:lnTo>
                <a:lnTo>
                  <a:pt x="5201" y="400"/>
                </a:lnTo>
                <a:lnTo>
                  <a:pt x="4165" y="801"/>
                </a:lnTo>
                <a:lnTo>
                  <a:pt x="4165" y="600"/>
                </a:lnTo>
                <a:lnTo>
                  <a:pt x="1035" y="600"/>
                </a:lnTo>
                <a:lnTo>
                  <a:pt x="1035" y="801"/>
                </a:lnTo>
                <a:lnTo>
                  <a:pt x="0" y="4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8"/>
          <p:cNvSpPr/>
          <p:nvPr/>
        </p:nvSpPr>
        <p:spPr>
          <a:xfrm>
            <a:off x="4320000" y="4428000"/>
            <a:ext cx="25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Control Signals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3" name="CustomShape 9"/>
          <p:cNvSpPr/>
          <p:nvPr/>
        </p:nvSpPr>
        <p:spPr>
          <a:xfrm>
            <a:off x="4536000" y="2916000"/>
            <a:ext cx="25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4" name="CustomShape 10"/>
          <p:cNvSpPr/>
          <p:nvPr/>
        </p:nvSpPr>
        <p:spPr>
          <a:xfrm>
            <a:off x="4248000" y="1764000"/>
            <a:ext cx="25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Address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720000" y="1800000"/>
            <a:ext cx="1656000" cy="100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Input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2844000" y="1800000"/>
            <a:ext cx="1656000" cy="100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Output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7" name="CustomShape 3"/>
          <p:cNvSpPr/>
          <p:nvPr/>
        </p:nvSpPr>
        <p:spPr>
          <a:xfrm>
            <a:off x="4932000" y="1800000"/>
            <a:ext cx="1656000" cy="100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8" name="CustomShape 4"/>
          <p:cNvSpPr/>
          <p:nvPr/>
        </p:nvSpPr>
        <p:spPr>
          <a:xfrm>
            <a:off x="7056000" y="1800000"/>
            <a:ext cx="1656000" cy="100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Processor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9" name="CustomShape 5"/>
          <p:cNvSpPr/>
          <p:nvPr/>
        </p:nvSpPr>
        <p:spPr>
          <a:xfrm>
            <a:off x="288000" y="3456000"/>
            <a:ext cx="9216000" cy="792000"/>
          </a:xfrm>
          <a:custGeom>
            <a:avLst/>
            <a:gdLst/>
            <a:ahLst/>
            <a:rect l="0" t="0" r="r" b="b"/>
            <a:pathLst>
              <a:path w="25602" h="2202">
                <a:moveTo>
                  <a:pt x="0" y="1100"/>
                </a:moveTo>
                <a:lnTo>
                  <a:pt x="964" y="0"/>
                </a:lnTo>
                <a:lnTo>
                  <a:pt x="964" y="806"/>
                </a:lnTo>
                <a:lnTo>
                  <a:pt x="24637" y="806"/>
                </a:lnTo>
                <a:lnTo>
                  <a:pt x="24637" y="0"/>
                </a:lnTo>
                <a:lnTo>
                  <a:pt x="25601" y="1100"/>
                </a:lnTo>
                <a:lnTo>
                  <a:pt x="24637" y="2201"/>
                </a:lnTo>
                <a:lnTo>
                  <a:pt x="24637" y="1394"/>
                </a:lnTo>
                <a:lnTo>
                  <a:pt x="964" y="1394"/>
                </a:lnTo>
                <a:lnTo>
                  <a:pt x="964" y="2201"/>
                </a:lnTo>
                <a:lnTo>
                  <a:pt x="0" y="1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6"/>
          <p:cNvSpPr/>
          <p:nvPr/>
        </p:nvSpPr>
        <p:spPr>
          <a:xfrm>
            <a:off x="1404000" y="2808000"/>
            <a:ext cx="288000" cy="900000"/>
          </a:xfrm>
          <a:custGeom>
            <a:avLst/>
            <a:gdLst/>
            <a:ahLst/>
            <a:rect l="0" t="0" r="r" b="b"/>
            <a:pathLst>
              <a:path w="802" h="2502">
                <a:moveTo>
                  <a:pt x="200" y="0"/>
                </a:moveTo>
                <a:lnTo>
                  <a:pt x="200" y="1875"/>
                </a:lnTo>
                <a:lnTo>
                  <a:pt x="0" y="1875"/>
                </a:lnTo>
                <a:lnTo>
                  <a:pt x="400" y="2501"/>
                </a:lnTo>
                <a:lnTo>
                  <a:pt x="801" y="1875"/>
                </a:lnTo>
                <a:lnTo>
                  <a:pt x="600" y="1875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7"/>
          <p:cNvSpPr/>
          <p:nvPr/>
        </p:nvSpPr>
        <p:spPr>
          <a:xfrm>
            <a:off x="3456000" y="2772000"/>
            <a:ext cx="288000" cy="936000"/>
          </a:xfrm>
          <a:custGeom>
            <a:avLst/>
            <a:gdLst/>
            <a:ahLst/>
            <a:rect l="0" t="0" r="r" b="b"/>
            <a:pathLst>
              <a:path w="802" h="2602">
                <a:moveTo>
                  <a:pt x="200" y="2601"/>
                </a:moveTo>
                <a:lnTo>
                  <a:pt x="200" y="650"/>
                </a:lnTo>
                <a:lnTo>
                  <a:pt x="0" y="650"/>
                </a:lnTo>
                <a:lnTo>
                  <a:pt x="400" y="0"/>
                </a:lnTo>
                <a:lnTo>
                  <a:pt x="801" y="650"/>
                </a:lnTo>
                <a:lnTo>
                  <a:pt x="600" y="650"/>
                </a:lnTo>
                <a:lnTo>
                  <a:pt x="600" y="2601"/>
                </a:lnTo>
                <a:lnTo>
                  <a:pt x="200" y="26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8"/>
          <p:cNvSpPr/>
          <p:nvPr/>
        </p:nvSpPr>
        <p:spPr>
          <a:xfrm>
            <a:off x="5544000" y="2808000"/>
            <a:ext cx="288000" cy="936000"/>
          </a:xfrm>
          <a:custGeom>
            <a:avLst/>
            <a:gdLst/>
            <a:ahLst/>
            <a:rect l="0" t="0" r="r" b="b"/>
            <a:pathLst>
              <a:path w="802" h="2602">
                <a:moveTo>
                  <a:pt x="0" y="517"/>
                </a:moveTo>
                <a:lnTo>
                  <a:pt x="400" y="0"/>
                </a:lnTo>
                <a:lnTo>
                  <a:pt x="801" y="517"/>
                </a:lnTo>
                <a:lnTo>
                  <a:pt x="600" y="517"/>
                </a:lnTo>
                <a:lnTo>
                  <a:pt x="600" y="2083"/>
                </a:lnTo>
                <a:lnTo>
                  <a:pt x="801" y="2083"/>
                </a:lnTo>
                <a:lnTo>
                  <a:pt x="400" y="2601"/>
                </a:lnTo>
                <a:lnTo>
                  <a:pt x="0" y="2083"/>
                </a:lnTo>
                <a:lnTo>
                  <a:pt x="200" y="2083"/>
                </a:lnTo>
                <a:lnTo>
                  <a:pt x="200" y="517"/>
                </a:lnTo>
                <a:lnTo>
                  <a:pt x="0" y="5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9"/>
          <p:cNvSpPr/>
          <p:nvPr/>
        </p:nvSpPr>
        <p:spPr>
          <a:xfrm>
            <a:off x="7740360" y="2808360"/>
            <a:ext cx="288000" cy="936000"/>
          </a:xfrm>
          <a:custGeom>
            <a:avLst/>
            <a:gdLst/>
            <a:ahLst/>
            <a:rect l="0" t="0" r="r" b="b"/>
            <a:pathLst>
              <a:path w="802" h="2602">
                <a:moveTo>
                  <a:pt x="0" y="517"/>
                </a:moveTo>
                <a:lnTo>
                  <a:pt x="400" y="0"/>
                </a:lnTo>
                <a:lnTo>
                  <a:pt x="801" y="517"/>
                </a:lnTo>
                <a:lnTo>
                  <a:pt x="600" y="517"/>
                </a:lnTo>
                <a:lnTo>
                  <a:pt x="600" y="2083"/>
                </a:lnTo>
                <a:lnTo>
                  <a:pt x="801" y="2083"/>
                </a:lnTo>
                <a:lnTo>
                  <a:pt x="400" y="2601"/>
                </a:lnTo>
                <a:lnTo>
                  <a:pt x="0" y="2083"/>
                </a:lnTo>
                <a:lnTo>
                  <a:pt x="200" y="2083"/>
                </a:lnTo>
                <a:lnTo>
                  <a:pt x="200" y="517"/>
                </a:lnTo>
                <a:lnTo>
                  <a:pt x="0" y="5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CustomShape 1"/>
          <p:cNvSpPr/>
          <p:nvPr/>
        </p:nvSpPr>
        <p:spPr>
          <a:xfrm>
            <a:off x="864000" y="1152000"/>
            <a:ext cx="1656000" cy="115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Processor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5" name="CustomShape 2"/>
          <p:cNvSpPr/>
          <p:nvPr/>
        </p:nvSpPr>
        <p:spPr>
          <a:xfrm>
            <a:off x="3420000" y="1152000"/>
            <a:ext cx="1656000" cy="115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2304000" y="3996000"/>
            <a:ext cx="1656000" cy="115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I/O Processor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7" name="CustomShape 4"/>
          <p:cNvSpPr/>
          <p:nvPr/>
        </p:nvSpPr>
        <p:spPr>
          <a:xfrm>
            <a:off x="7308000" y="1440000"/>
            <a:ext cx="1656000" cy="115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Output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8" name="CustomShape 5"/>
          <p:cNvSpPr/>
          <p:nvPr/>
        </p:nvSpPr>
        <p:spPr>
          <a:xfrm>
            <a:off x="7308000" y="3204000"/>
            <a:ext cx="1656000" cy="115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Input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9" name="CustomShape 6"/>
          <p:cNvSpPr/>
          <p:nvPr/>
        </p:nvSpPr>
        <p:spPr>
          <a:xfrm>
            <a:off x="6444000" y="1008000"/>
            <a:ext cx="504000" cy="4248000"/>
          </a:xfrm>
          <a:custGeom>
            <a:avLst/>
            <a:gdLst/>
            <a:ahLst/>
            <a:rect l="0" t="0" r="r" b="b"/>
            <a:pathLst>
              <a:path w="1401" h="11801">
                <a:moveTo>
                  <a:pt x="0" y="1264"/>
                </a:moveTo>
                <a:lnTo>
                  <a:pt x="700" y="0"/>
                </a:lnTo>
                <a:lnTo>
                  <a:pt x="1400" y="1264"/>
                </a:lnTo>
                <a:lnTo>
                  <a:pt x="940" y="1264"/>
                </a:lnTo>
                <a:lnTo>
                  <a:pt x="940" y="10537"/>
                </a:lnTo>
                <a:lnTo>
                  <a:pt x="1400" y="10537"/>
                </a:lnTo>
                <a:lnTo>
                  <a:pt x="700" y="11800"/>
                </a:lnTo>
                <a:lnTo>
                  <a:pt x="0" y="10537"/>
                </a:lnTo>
                <a:lnTo>
                  <a:pt x="460" y="10537"/>
                </a:lnTo>
                <a:lnTo>
                  <a:pt x="460" y="1264"/>
                </a:lnTo>
                <a:lnTo>
                  <a:pt x="0" y="126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7"/>
          <p:cNvSpPr/>
          <p:nvPr/>
        </p:nvSpPr>
        <p:spPr>
          <a:xfrm>
            <a:off x="3996000" y="4104000"/>
            <a:ext cx="2592000" cy="720000"/>
          </a:xfrm>
          <a:custGeom>
            <a:avLst/>
            <a:gdLst/>
            <a:ahLst/>
            <a:rect l="0" t="0" r="r" b="b"/>
            <a:pathLst>
              <a:path w="7202" h="2002">
                <a:moveTo>
                  <a:pt x="0" y="1000"/>
                </a:moveTo>
                <a:lnTo>
                  <a:pt x="810" y="0"/>
                </a:lnTo>
                <a:lnTo>
                  <a:pt x="810" y="678"/>
                </a:lnTo>
                <a:lnTo>
                  <a:pt x="6391" y="678"/>
                </a:lnTo>
                <a:lnTo>
                  <a:pt x="6391" y="0"/>
                </a:lnTo>
                <a:lnTo>
                  <a:pt x="7201" y="1000"/>
                </a:lnTo>
                <a:lnTo>
                  <a:pt x="6391" y="2001"/>
                </a:lnTo>
                <a:lnTo>
                  <a:pt x="6391" y="1323"/>
                </a:lnTo>
                <a:lnTo>
                  <a:pt x="810" y="1323"/>
                </a:lnTo>
                <a:lnTo>
                  <a:pt x="810" y="2001"/>
                </a:lnTo>
                <a:lnTo>
                  <a:pt x="0" y="10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8"/>
          <p:cNvSpPr/>
          <p:nvPr/>
        </p:nvSpPr>
        <p:spPr>
          <a:xfrm>
            <a:off x="288000" y="2952000"/>
            <a:ext cx="5184000" cy="360000"/>
          </a:xfrm>
          <a:custGeom>
            <a:avLst/>
            <a:gdLst/>
            <a:ahLst/>
            <a:rect l="0" t="0" r="r" b="b"/>
            <a:pathLst>
              <a:path w="14402" h="1002">
                <a:moveTo>
                  <a:pt x="0" y="500"/>
                </a:moveTo>
                <a:lnTo>
                  <a:pt x="1002" y="0"/>
                </a:lnTo>
                <a:lnTo>
                  <a:pt x="1002" y="274"/>
                </a:lnTo>
                <a:lnTo>
                  <a:pt x="13399" y="274"/>
                </a:lnTo>
                <a:lnTo>
                  <a:pt x="13399" y="0"/>
                </a:lnTo>
                <a:lnTo>
                  <a:pt x="14401" y="500"/>
                </a:lnTo>
                <a:lnTo>
                  <a:pt x="13399" y="1001"/>
                </a:lnTo>
                <a:lnTo>
                  <a:pt x="13399" y="727"/>
                </a:lnTo>
                <a:lnTo>
                  <a:pt x="1002" y="727"/>
                </a:lnTo>
                <a:lnTo>
                  <a:pt x="1002" y="1001"/>
                </a:lnTo>
                <a:lnTo>
                  <a:pt x="0" y="5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9"/>
          <p:cNvSpPr/>
          <p:nvPr/>
        </p:nvSpPr>
        <p:spPr>
          <a:xfrm>
            <a:off x="6804000" y="1944000"/>
            <a:ext cx="468000" cy="216000"/>
          </a:xfrm>
          <a:custGeom>
            <a:avLst/>
            <a:gdLst/>
            <a:ahLst/>
            <a:rect l="0" t="0" r="r" b="b"/>
            <a:pathLst>
              <a:path w="1302" h="602">
                <a:moveTo>
                  <a:pt x="0" y="150"/>
                </a:moveTo>
                <a:lnTo>
                  <a:pt x="975" y="150"/>
                </a:lnTo>
                <a:lnTo>
                  <a:pt x="975" y="0"/>
                </a:lnTo>
                <a:lnTo>
                  <a:pt x="1301" y="300"/>
                </a:lnTo>
                <a:lnTo>
                  <a:pt x="975" y="601"/>
                </a:lnTo>
                <a:lnTo>
                  <a:pt x="975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10"/>
          <p:cNvSpPr/>
          <p:nvPr/>
        </p:nvSpPr>
        <p:spPr>
          <a:xfrm>
            <a:off x="6804000" y="3708000"/>
            <a:ext cx="468000" cy="216000"/>
          </a:xfrm>
          <a:custGeom>
            <a:avLst/>
            <a:gdLst/>
            <a:ahLst/>
            <a:rect l="0" t="0" r="r" b="b"/>
            <a:pathLst>
              <a:path w="1302" h="602">
                <a:moveTo>
                  <a:pt x="1301" y="150"/>
                </a:moveTo>
                <a:lnTo>
                  <a:pt x="325" y="150"/>
                </a:lnTo>
                <a:lnTo>
                  <a:pt x="325" y="0"/>
                </a:lnTo>
                <a:lnTo>
                  <a:pt x="0" y="300"/>
                </a:lnTo>
                <a:lnTo>
                  <a:pt x="325" y="601"/>
                </a:lnTo>
                <a:lnTo>
                  <a:pt x="325" y="450"/>
                </a:lnTo>
                <a:lnTo>
                  <a:pt x="1301" y="450"/>
                </a:lnTo>
                <a:lnTo>
                  <a:pt x="1301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11"/>
          <p:cNvSpPr/>
          <p:nvPr/>
        </p:nvSpPr>
        <p:spPr>
          <a:xfrm>
            <a:off x="4068000" y="2304000"/>
            <a:ext cx="288000" cy="720000"/>
          </a:xfrm>
          <a:custGeom>
            <a:avLst/>
            <a:gdLst/>
            <a:ahLst/>
            <a:rect l="0" t="0" r="r" b="b"/>
            <a:pathLst>
              <a:path w="802" h="2002">
                <a:moveTo>
                  <a:pt x="0" y="398"/>
                </a:moveTo>
                <a:lnTo>
                  <a:pt x="400" y="0"/>
                </a:lnTo>
                <a:lnTo>
                  <a:pt x="801" y="398"/>
                </a:lnTo>
                <a:lnTo>
                  <a:pt x="600" y="398"/>
                </a:lnTo>
                <a:lnTo>
                  <a:pt x="600" y="1602"/>
                </a:lnTo>
                <a:lnTo>
                  <a:pt x="801" y="1602"/>
                </a:lnTo>
                <a:lnTo>
                  <a:pt x="400" y="2001"/>
                </a:lnTo>
                <a:lnTo>
                  <a:pt x="0" y="1602"/>
                </a:lnTo>
                <a:lnTo>
                  <a:pt x="200" y="1602"/>
                </a:lnTo>
                <a:lnTo>
                  <a:pt x="200" y="398"/>
                </a:lnTo>
                <a:lnTo>
                  <a:pt x="0" y="39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12"/>
          <p:cNvSpPr/>
          <p:nvPr/>
        </p:nvSpPr>
        <p:spPr>
          <a:xfrm>
            <a:off x="1476360" y="2304360"/>
            <a:ext cx="288000" cy="720000"/>
          </a:xfrm>
          <a:custGeom>
            <a:avLst/>
            <a:gdLst/>
            <a:ahLst/>
            <a:rect l="0" t="0" r="r" b="b"/>
            <a:pathLst>
              <a:path w="802" h="2002">
                <a:moveTo>
                  <a:pt x="0" y="398"/>
                </a:moveTo>
                <a:lnTo>
                  <a:pt x="400" y="0"/>
                </a:lnTo>
                <a:lnTo>
                  <a:pt x="801" y="398"/>
                </a:lnTo>
                <a:lnTo>
                  <a:pt x="600" y="398"/>
                </a:lnTo>
                <a:lnTo>
                  <a:pt x="600" y="1602"/>
                </a:lnTo>
                <a:lnTo>
                  <a:pt x="801" y="1602"/>
                </a:lnTo>
                <a:lnTo>
                  <a:pt x="400" y="2001"/>
                </a:lnTo>
                <a:lnTo>
                  <a:pt x="0" y="1602"/>
                </a:lnTo>
                <a:lnTo>
                  <a:pt x="200" y="1602"/>
                </a:lnTo>
                <a:lnTo>
                  <a:pt x="200" y="398"/>
                </a:lnTo>
                <a:lnTo>
                  <a:pt x="0" y="39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13"/>
          <p:cNvSpPr/>
          <p:nvPr/>
        </p:nvSpPr>
        <p:spPr>
          <a:xfrm>
            <a:off x="2952360" y="3240360"/>
            <a:ext cx="288000" cy="720000"/>
          </a:xfrm>
          <a:custGeom>
            <a:avLst/>
            <a:gdLst/>
            <a:ahLst/>
            <a:rect l="0" t="0" r="r" b="b"/>
            <a:pathLst>
              <a:path w="802" h="2002">
                <a:moveTo>
                  <a:pt x="0" y="398"/>
                </a:moveTo>
                <a:lnTo>
                  <a:pt x="400" y="0"/>
                </a:lnTo>
                <a:lnTo>
                  <a:pt x="801" y="398"/>
                </a:lnTo>
                <a:lnTo>
                  <a:pt x="600" y="398"/>
                </a:lnTo>
                <a:lnTo>
                  <a:pt x="600" y="1602"/>
                </a:lnTo>
                <a:lnTo>
                  <a:pt x="801" y="1602"/>
                </a:lnTo>
                <a:lnTo>
                  <a:pt x="400" y="2001"/>
                </a:lnTo>
                <a:lnTo>
                  <a:pt x="0" y="1602"/>
                </a:lnTo>
                <a:lnTo>
                  <a:pt x="200" y="1602"/>
                </a:lnTo>
                <a:lnTo>
                  <a:pt x="200" y="398"/>
                </a:lnTo>
                <a:lnTo>
                  <a:pt x="0" y="39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4392000" y="648000"/>
            <a:ext cx="504000" cy="4680000"/>
          </a:xfrm>
          <a:custGeom>
            <a:avLst/>
            <a:gdLst/>
            <a:ahLst/>
            <a:rect l="0" t="0" r="r" b="b"/>
            <a:pathLst>
              <a:path w="1401" h="13002">
                <a:moveTo>
                  <a:pt x="0" y="1392"/>
                </a:moveTo>
                <a:lnTo>
                  <a:pt x="700" y="0"/>
                </a:lnTo>
                <a:lnTo>
                  <a:pt x="1400" y="1392"/>
                </a:lnTo>
                <a:lnTo>
                  <a:pt x="940" y="1392"/>
                </a:lnTo>
                <a:lnTo>
                  <a:pt x="940" y="11608"/>
                </a:lnTo>
                <a:lnTo>
                  <a:pt x="1400" y="11608"/>
                </a:lnTo>
                <a:lnTo>
                  <a:pt x="700" y="13001"/>
                </a:lnTo>
                <a:lnTo>
                  <a:pt x="0" y="11608"/>
                </a:lnTo>
                <a:lnTo>
                  <a:pt x="460" y="11608"/>
                </a:lnTo>
                <a:lnTo>
                  <a:pt x="460" y="1392"/>
                </a:lnTo>
                <a:lnTo>
                  <a:pt x="0" y="139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576000"/>
            <a:ext cx="424440" cy="164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1440360" y="576360"/>
            <a:ext cx="424440" cy="164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3204720" y="612720"/>
            <a:ext cx="424440" cy="164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4068720" y="576720"/>
            <a:ext cx="424440" cy="164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"/>
          <p:cNvSpPr/>
          <p:nvPr/>
        </p:nvSpPr>
        <p:spPr>
          <a:xfrm>
            <a:off x="504720" y="3204720"/>
            <a:ext cx="424440" cy="164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1440720" y="3168720"/>
            <a:ext cx="424440" cy="164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"/>
          <p:cNvSpPr/>
          <p:nvPr/>
        </p:nvSpPr>
        <p:spPr>
          <a:xfrm>
            <a:off x="3240720" y="3168720"/>
            <a:ext cx="424440" cy="164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"/>
          <p:cNvSpPr/>
          <p:nvPr/>
        </p:nvSpPr>
        <p:spPr>
          <a:xfrm>
            <a:off x="4068720" y="3168720"/>
            <a:ext cx="424440" cy="164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9"/>
          <p:cNvSpPr/>
          <p:nvPr/>
        </p:nvSpPr>
        <p:spPr>
          <a:xfrm>
            <a:off x="540000" y="936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540000" y="1512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1512000" y="1512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1512000" y="900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13"/>
          <p:cNvSpPr/>
          <p:nvPr/>
        </p:nvSpPr>
        <p:spPr>
          <a:xfrm>
            <a:off x="540000" y="1260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1512000" y="1224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CustomShape 15"/>
          <p:cNvSpPr/>
          <p:nvPr/>
        </p:nvSpPr>
        <p:spPr>
          <a:xfrm>
            <a:off x="3240000" y="900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7" name="CustomShape 16"/>
          <p:cNvSpPr/>
          <p:nvPr/>
        </p:nvSpPr>
        <p:spPr>
          <a:xfrm>
            <a:off x="4104000" y="900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CustomShape 17"/>
          <p:cNvSpPr/>
          <p:nvPr/>
        </p:nvSpPr>
        <p:spPr>
          <a:xfrm>
            <a:off x="4104000" y="1224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9" name="CustomShape 18"/>
          <p:cNvSpPr/>
          <p:nvPr/>
        </p:nvSpPr>
        <p:spPr>
          <a:xfrm>
            <a:off x="4104000" y="1620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" name="CustomShape 19"/>
          <p:cNvSpPr/>
          <p:nvPr/>
        </p:nvSpPr>
        <p:spPr>
          <a:xfrm>
            <a:off x="576000" y="3492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CustomShape 20"/>
          <p:cNvSpPr/>
          <p:nvPr/>
        </p:nvSpPr>
        <p:spPr>
          <a:xfrm>
            <a:off x="576000" y="3852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21"/>
          <p:cNvSpPr/>
          <p:nvPr/>
        </p:nvSpPr>
        <p:spPr>
          <a:xfrm>
            <a:off x="576000" y="4176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22"/>
          <p:cNvSpPr/>
          <p:nvPr/>
        </p:nvSpPr>
        <p:spPr>
          <a:xfrm>
            <a:off x="1476000" y="3492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23"/>
          <p:cNvSpPr/>
          <p:nvPr/>
        </p:nvSpPr>
        <p:spPr>
          <a:xfrm>
            <a:off x="3240000" y="3492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CustomShape 24"/>
          <p:cNvSpPr/>
          <p:nvPr/>
        </p:nvSpPr>
        <p:spPr>
          <a:xfrm>
            <a:off x="3276000" y="3960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CustomShape 25"/>
          <p:cNvSpPr/>
          <p:nvPr/>
        </p:nvSpPr>
        <p:spPr>
          <a:xfrm>
            <a:off x="4140000" y="3492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7" name="CustomShape 26"/>
          <p:cNvSpPr/>
          <p:nvPr/>
        </p:nvSpPr>
        <p:spPr>
          <a:xfrm>
            <a:off x="4140000" y="3924000"/>
            <a:ext cx="496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8" name="Line 27"/>
          <p:cNvSpPr/>
          <p:nvPr/>
        </p:nvSpPr>
        <p:spPr>
          <a:xfrm>
            <a:off x="720000" y="108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28"/>
          <p:cNvSpPr/>
          <p:nvPr/>
        </p:nvSpPr>
        <p:spPr>
          <a:xfrm>
            <a:off x="720000" y="1692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29"/>
          <p:cNvSpPr/>
          <p:nvPr/>
        </p:nvSpPr>
        <p:spPr>
          <a:xfrm>
            <a:off x="3420000" y="1044000"/>
            <a:ext cx="75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30"/>
          <p:cNvSpPr/>
          <p:nvPr/>
        </p:nvSpPr>
        <p:spPr>
          <a:xfrm>
            <a:off x="3420000" y="1044000"/>
            <a:ext cx="828000" cy="32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31"/>
          <p:cNvSpPr/>
          <p:nvPr/>
        </p:nvSpPr>
        <p:spPr>
          <a:xfrm>
            <a:off x="3420000" y="1044000"/>
            <a:ext cx="828000" cy="75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32"/>
          <p:cNvSpPr/>
          <p:nvPr/>
        </p:nvSpPr>
        <p:spPr>
          <a:xfrm>
            <a:off x="792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33"/>
          <p:cNvSpPr/>
          <p:nvPr/>
        </p:nvSpPr>
        <p:spPr>
          <a:xfrm flipV="1">
            <a:off x="792000" y="3672000"/>
            <a:ext cx="792000" cy="36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34"/>
          <p:cNvSpPr/>
          <p:nvPr/>
        </p:nvSpPr>
        <p:spPr>
          <a:xfrm flipV="1">
            <a:off x="792000" y="3672000"/>
            <a:ext cx="79200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35"/>
          <p:cNvSpPr/>
          <p:nvPr/>
        </p:nvSpPr>
        <p:spPr>
          <a:xfrm>
            <a:off x="3456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36"/>
          <p:cNvSpPr/>
          <p:nvPr/>
        </p:nvSpPr>
        <p:spPr>
          <a:xfrm flipV="1">
            <a:off x="3528000" y="3672000"/>
            <a:ext cx="72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37"/>
          <p:cNvSpPr/>
          <p:nvPr/>
        </p:nvSpPr>
        <p:spPr>
          <a:xfrm>
            <a:off x="3456000" y="3672000"/>
            <a:ext cx="792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8"/>
          <p:cNvSpPr/>
          <p:nvPr/>
        </p:nvSpPr>
        <p:spPr>
          <a:xfrm>
            <a:off x="540000" y="2412000"/>
            <a:ext cx="1288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ONE-ONE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39"/>
          <p:cNvSpPr/>
          <p:nvPr/>
        </p:nvSpPr>
        <p:spPr>
          <a:xfrm>
            <a:off x="3168000" y="2412000"/>
            <a:ext cx="1432440" cy="38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CustomShape 40"/>
          <p:cNvSpPr/>
          <p:nvPr/>
        </p:nvSpPr>
        <p:spPr>
          <a:xfrm>
            <a:off x="3168000" y="4968000"/>
            <a:ext cx="157644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41"/>
          <p:cNvSpPr/>
          <p:nvPr/>
        </p:nvSpPr>
        <p:spPr>
          <a:xfrm>
            <a:off x="504000" y="4968000"/>
            <a:ext cx="143244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MANY-ONE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872000" y="1008000"/>
            <a:ext cx="2080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5328000" y="756000"/>
            <a:ext cx="1648800" cy="121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1872360" y="3672360"/>
            <a:ext cx="2080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5328360" y="3420360"/>
            <a:ext cx="1648800" cy="121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5"/>
          <p:cNvSpPr/>
          <p:nvPr/>
        </p:nvSpPr>
        <p:spPr>
          <a:xfrm flipH="1">
            <a:off x="3960000" y="1368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6"/>
          <p:cNvSpPr/>
          <p:nvPr/>
        </p:nvSpPr>
        <p:spPr>
          <a:xfrm flipH="1">
            <a:off x="3960360" y="4032000"/>
            <a:ext cx="136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7"/>
          <p:cNvSpPr/>
          <p:nvPr/>
        </p:nvSpPr>
        <p:spPr>
          <a:xfrm>
            <a:off x="1188000" y="2304000"/>
            <a:ext cx="6904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one-one/one-many relationship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1080000" y="4788000"/>
            <a:ext cx="715680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many-one/many-many relationship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908000" y="2232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084000" y="2232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032000" y="1944000"/>
            <a:ext cx="143208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Line 4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7"/>
          <p:cNvSpPr/>
          <p:nvPr/>
        </p:nvSpPr>
        <p:spPr>
          <a:xfrm>
            <a:off x="5471280" y="2628000"/>
            <a:ext cx="612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8"/>
          <p:cNvSpPr/>
          <p:nvPr/>
        </p:nvSpPr>
        <p:spPr>
          <a:xfrm>
            <a:off x="2592000" y="3636000"/>
            <a:ext cx="712080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934960" y="2130480"/>
            <a:ext cx="1690560" cy="100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908000" y="2232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084000" y="2232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032000" y="1944000"/>
            <a:ext cx="143208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1764000" y="3564000"/>
            <a:ext cx="712080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 is EXISTENT DEPENDANTA on CUSTOMER, so ACCOUNT is a 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" name="Line 9"/>
          <p:cNvSpPr/>
          <p:nvPr/>
        </p:nvSpPr>
        <p:spPr>
          <a:xfrm>
            <a:off x="5470560" y="262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945800" y="3636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300000" y="36738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"/>
          <p:cNvSpPr/>
          <p:nvPr/>
        </p:nvSpPr>
        <p:spPr>
          <a:xfrm>
            <a:off x="1764000" y="4860000"/>
            <a:ext cx="712080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6"/>
          <p:cNvSpPr/>
          <p:nvPr/>
        </p:nvSpPr>
        <p:spPr>
          <a:xfrm>
            <a:off x="4140000" y="1080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4392000" y="2267640"/>
            <a:ext cx="929880" cy="100188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8"/>
          <p:cNvSpPr/>
          <p:nvPr/>
        </p:nvSpPr>
        <p:spPr>
          <a:xfrm>
            <a:off x="4572000" y="2304000"/>
            <a:ext cx="64188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2"/>
          <p:cNvSpPr/>
          <p:nvPr/>
        </p:nvSpPr>
        <p:spPr>
          <a:xfrm>
            <a:off x="2592000" y="43200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0" name="CustomShape 13"/>
          <p:cNvSpPr/>
          <p:nvPr/>
        </p:nvSpPr>
        <p:spPr>
          <a:xfrm>
            <a:off x="4104360" y="3603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14"/>
          <p:cNvSpPr/>
          <p:nvPr/>
        </p:nvSpPr>
        <p:spPr>
          <a:xfrm>
            <a:off x="5652720" y="43272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CustomShape 15"/>
          <p:cNvSpPr/>
          <p:nvPr/>
        </p:nvSpPr>
        <p:spPr>
          <a:xfrm>
            <a:off x="3813480" y="432108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2193840" y="471744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682200" y="450180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>
            <a:off x="5434560" y="45741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CustomShape 19"/>
          <p:cNvSpPr/>
          <p:nvPr/>
        </p:nvSpPr>
        <p:spPr>
          <a:xfrm>
            <a:off x="7634160" y="457452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" name="CustomShape 20"/>
          <p:cNvSpPr/>
          <p:nvPr/>
        </p:nvSpPr>
        <p:spPr>
          <a:xfrm>
            <a:off x="686520" y="309888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32000" y="72000"/>
            <a:ext cx="9065880" cy="251388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2016000" y="1188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192000" y="1188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4140000" y="900000"/>
            <a:ext cx="1432080" cy="13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"/>
          <p:cNvSpPr/>
          <p:nvPr/>
        </p:nvSpPr>
        <p:spPr>
          <a:xfrm>
            <a:off x="-36000" y="3384000"/>
            <a:ext cx="26218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require the set of books used by the teacher to teach the 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Line 9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0"/>
          <p:cNvSpPr/>
          <p:nvPr/>
        </p:nvSpPr>
        <p:spPr>
          <a:xfrm>
            <a:off x="5868360" y="1803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7344720" y="21672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7921080" y="93708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9" name="CustomShape 13"/>
          <p:cNvSpPr/>
          <p:nvPr/>
        </p:nvSpPr>
        <p:spPr>
          <a:xfrm>
            <a:off x="7921440" y="169344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LTP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CustomShape 14"/>
          <p:cNvSpPr/>
          <p:nvPr/>
        </p:nvSpPr>
        <p:spPr>
          <a:xfrm>
            <a:off x="7921440" y="93744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1" name="CustomShape 15"/>
          <p:cNvSpPr/>
          <p:nvPr/>
        </p:nvSpPr>
        <p:spPr>
          <a:xfrm>
            <a:off x="2089440" y="43344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CustomShape 16"/>
          <p:cNvSpPr/>
          <p:nvPr/>
        </p:nvSpPr>
        <p:spPr>
          <a:xfrm>
            <a:off x="649800" y="54180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3" name="CustomShape 17"/>
          <p:cNvSpPr/>
          <p:nvPr/>
        </p:nvSpPr>
        <p:spPr>
          <a:xfrm>
            <a:off x="4320000" y="3168000"/>
            <a:ext cx="1036080" cy="78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4" name="CustomShape 18"/>
          <p:cNvSpPr/>
          <p:nvPr/>
        </p:nvSpPr>
        <p:spPr>
          <a:xfrm>
            <a:off x="4176000" y="4428000"/>
            <a:ext cx="1432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5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2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2"/>
          <p:cNvSpPr/>
          <p:nvPr/>
        </p:nvSpPr>
        <p:spPr>
          <a:xfrm>
            <a:off x="5870160" y="3782160"/>
            <a:ext cx="1145880" cy="497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9" name="CustomShape 23"/>
          <p:cNvSpPr/>
          <p:nvPr/>
        </p:nvSpPr>
        <p:spPr>
          <a:xfrm>
            <a:off x="7380000" y="3115440"/>
            <a:ext cx="262188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consider the relationship TEACHES along with entities TEACHER and SUBJECT as an AGGRGATE entity and define the realtion USES.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Line 24"/>
          <p:cNvSpPr/>
          <p:nvPr/>
        </p:nvSpPr>
        <p:spPr>
          <a:xfrm>
            <a:off x="5112000" y="3744000"/>
            <a:ext cx="75816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25"/>
          <p:cNvSpPr/>
          <p:nvPr/>
        </p:nvSpPr>
        <p:spPr>
          <a:xfrm>
            <a:off x="7630200" y="1693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6"/>
          <p:cNvSpPr/>
          <p:nvPr/>
        </p:nvSpPr>
        <p:spPr>
          <a:xfrm>
            <a:off x="7630560" y="1477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7"/>
          <p:cNvSpPr/>
          <p:nvPr/>
        </p:nvSpPr>
        <p:spPr>
          <a:xfrm flipV="1">
            <a:off x="7234920" y="720720"/>
            <a:ext cx="613080" cy="467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8"/>
          <p:cNvSpPr/>
          <p:nvPr/>
        </p:nvSpPr>
        <p:spPr>
          <a:xfrm flipH="1" flipV="1">
            <a:off x="6480000" y="684360"/>
            <a:ext cx="144000" cy="503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9"/>
          <p:cNvSpPr/>
          <p:nvPr/>
        </p:nvSpPr>
        <p:spPr>
          <a:xfrm flipH="1" flipV="1">
            <a:off x="2664000" y="937440"/>
            <a:ext cx="72000" cy="2505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30"/>
          <p:cNvSpPr/>
          <p:nvPr/>
        </p:nvSpPr>
        <p:spPr>
          <a:xfrm flipH="1" flipV="1">
            <a:off x="1440000" y="1045800"/>
            <a:ext cx="576000" cy="1422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2020-08-15T16:13:42Z</dcterms:created>
  <dc:creator/>
  <dc:description/>
  <dc:language>en-IN</dc:language>
  <cp:lastModifiedBy/>
  <dcterms:modified xsi:type="dcterms:W3CDTF">2020-10-18T10:39:45Z</dcterms:modified>
  <cp:revision>71</cp:revision>
  <dc:subject/>
  <dc:title/>
</cp:coreProperties>
</file>