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</a:t>
            </a:r>
            <a:r>
              <a:rPr b="0" lang="en-IN" sz="4400" spc="-1" strike="noStrike">
                <a:latin typeface="Arial"/>
              </a:rPr>
              <a:t>ck </a:t>
            </a:r>
            <a:r>
              <a:rPr b="0" lang="en-IN" sz="4400" spc="-1" strike="noStrike">
                <a:latin typeface="Arial"/>
              </a:rPr>
              <a:t>to </a:t>
            </a:r>
            <a:r>
              <a:rPr b="0" lang="en-IN" sz="4400" spc="-1" strike="noStrike">
                <a:latin typeface="Arial"/>
              </a:rPr>
              <a:t>ed</a:t>
            </a:r>
            <a:r>
              <a:rPr b="0" lang="en-IN" sz="4400" spc="-1" strike="noStrike">
                <a:latin typeface="Arial"/>
              </a:rPr>
              <a:t>it </a:t>
            </a:r>
            <a:r>
              <a:rPr b="0" lang="en-IN" sz="4400" spc="-1" strike="noStrike">
                <a:latin typeface="Arial"/>
              </a:rPr>
              <a:t>th</a:t>
            </a:r>
            <a:r>
              <a:rPr b="0" lang="en-IN" sz="4400" spc="-1" strike="noStrike">
                <a:latin typeface="Arial"/>
              </a:rPr>
              <a:t>e </a:t>
            </a:r>
            <a:r>
              <a:rPr b="0" lang="en-IN" sz="4400" spc="-1" strike="noStrike">
                <a:latin typeface="Arial"/>
              </a:rPr>
              <a:t>titl</a:t>
            </a:r>
            <a:r>
              <a:rPr b="0" lang="en-IN" sz="4400" spc="-1" strike="noStrike">
                <a:latin typeface="Arial"/>
              </a:rPr>
              <a:t>e </a:t>
            </a:r>
            <a:r>
              <a:rPr b="0" lang="en-IN" sz="4400" spc="-1" strike="noStrike">
                <a:latin typeface="Arial"/>
              </a:rPr>
              <a:t>te</a:t>
            </a:r>
            <a:r>
              <a:rPr b="0" lang="en-IN" sz="4400" spc="-1" strike="noStrike">
                <a:latin typeface="Arial"/>
              </a:rPr>
              <a:t>xt </a:t>
            </a:r>
            <a:r>
              <a:rPr b="0" lang="en-IN" sz="4400" spc="-1" strike="noStrike">
                <a:latin typeface="Arial"/>
              </a:rPr>
              <a:t>for</a:t>
            </a:r>
            <a:r>
              <a:rPr b="0" lang="en-IN" sz="4400" spc="-1" strike="noStrike">
                <a:latin typeface="Arial"/>
              </a:rPr>
              <a:t>m</a:t>
            </a:r>
            <a:r>
              <a:rPr b="0" lang="en-IN" sz="4400" spc="-1" strike="noStrike">
                <a:latin typeface="Arial"/>
              </a:rPr>
              <a:t>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836000" y="1332000"/>
            <a:ext cx="2373840" cy="789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 Requirements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1836000" y="2880000"/>
            <a:ext cx="2373840" cy="789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Requirements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1836000" y="4176000"/>
            <a:ext cx="2373840" cy="789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Software desgin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Specification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5292000" y="900000"/>
            <a:ext cx="2373840" cy="1509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Client Managers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end-users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Client engineers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Contract Managers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architects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5292000" y="2571480"/>
            <a:ext cx="2373840" cy="1278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end-users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Client engineers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architects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Software Developers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5292000" y="4047480"/>
            <a:ext cx="2373840" cy="1026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Client engineers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architects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developers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4" name="Line 7"/>
          <p:cNvSpPr/>
          <p:nvPr/>
        </p:nvSpPr>
        <p:spPr>
          <a:xfrm>
            <a:off x="4212000" y="1692000"/>
            <a:ext cx="10800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Line 8"/>
          <p:cNvSpPr/>
          <p:nvPr/>
        </p:nvSpPr>
        <p:spPr>
          <a:xfrm>
            <a:off x="4212000" y="3276000"/>
            <a:ext cx="10800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Line 9"/>
          <p:cNvSpPr/>
          <p:nvPr/>
        </p:nvSpPr>
        <p:spPr>
          <a:xfrm>
            <a:off x="4212000" y="4536000"/>
            <a:ext cx="10800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10"/>
          <p:cNvSpPr/>
          <p:nvPr/>
        </p:nvSpPr>
        <p:spPr>
          <a:xfrm>
            <a:off x="2988000" y="360000"/>
            <a:ext cx="438984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Requirements ---&gt; Audience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1440000" y="720000"/>
            <a:ext cx="6768000" cy="1800000"/>
          </a:xfrm>
          <a:prstGeom prst="rect">
            <a:avLst/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2"/>
          <p:cNvSpPr/>
          <p:nvPr/>
        </p:nvSpPr>
        <p:spPr>
          <a:xfrm>
            <a:off x="2016000" y="1188000"/>
            <a:ext cx="1438200" cy="790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TEACHER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6192000" y="1188000"/>
            <a:ext cx="1438200" cy="790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SUBJECT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2" name="CustomShape 4"/>
          <p:cNvSpPr/>
          <p:nvPr/>
        </p:nvSpPr>
        <p:spPr>
          <a:xfrm>
            <a:off x="4140000" y="900000"/>
            <a:ext cx="1438200" cy="1366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TEACHES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3" name="Line 5"/>
          <p:cNvSpPr/>
          <p:nvPr/>
        </p:nvSpPr>
        <p:spPr>
          <a:xfrm>
            <a:off x="3456000" y="1584000"/>
            <a:ext cx="684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Line 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Line 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Line 8"/>
          <p:cNvSpPr/>
          <p:nvPr/>
        </p:nvSpPr>
        <p:spPr>
          <a:xfrm>
            <a:off x="5578560" y="1584000"/>
            <a:ext cx="61344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9"/>
          <p:cNvSpPr/>
          <p:nvPr/>
        </p:nvSpPr>
        <p:spPr>
          <a:xfrm>
            <a:off x="4320000" y="3168000"/>
            <a:ext cx="1042200" cy="79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8" name="CustomShape 10"/>
          <p:cNvSpPr/>
          <p:nvPr/>
        </p:nvSpPr>
        <p:spPr>
          <a:xfrm>
            <a:off x="4176000" y="4428000"/>
            <a:ext cx="1438200" cy="790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9" name="Line 11"/>
          <p:cNvSpPr/>
          <p:nvPr/>
        </p:nvSpPr>
        <p:spPr>
          <a:xfrm>
            <a:off x="4860000" y="3960000"/>
            <a:ext cx="0" cy="468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12"/>
          <p:cNvSpPr/>
          <p:nvPr/>
        </p:nvSpPr>
        <p:spPr>
          <a:xfrm>
            <a:off x="5870160" y="3314160"/>
            <a:ext cx="1152000" cy="50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REF/TEXT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1" name="Line 13"/>
          <p:cNvSpPr/>
          <p:nvPr/>
        </p:nvSpPr>
        <p:spPr>
          <a:xfrm>
            <a:off x="4860000" y="2520000"/>
            <a:ext cx="0" cy="648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Line 14"/>
          <p:cNvSpPr/>
          <p:nvPr/>
        </p:nvSpPr>
        <p:spPr>
          <a:xfrm>
            <a:off x="5362200" y="3564000"/>
            <a:ext cx="50796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908000" y="936000"/>
            <a:ext cx="1438200" cy="790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6084000" y="936000"/>
            <a:ext cx="1438200" cy="790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1908000" y="4068000"/>
            <a:ext cx="1438200" cy="790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SUPPLIERS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1" name="CustomShape 4"/>
          <p:cNvSpPr/>
          <p:nvPr/>
        </p:nvSpPr>
        <p:spPr>
          <a:xfrm>
            <a:off x="4032000" y="648000"/>
            <a:ext cx="1438200" cy="1366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Borrowed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1872000" y="2232360"/>
            <a:ext cx="1438200" cy="1366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Supplied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3" name="Line 6"/>
          <p:cNvSpPr/>
          <p:nvPr/>
        </p:nvSpPr>
        <p:spPr>
          <a:xfrm>
            <a:off x="3348000" y="1332000"/>
            <a:ext cx="684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Line 7"/>
          <p:cNvSpPr/>
          <p:nvPr/>
        </p:nvSpPr>
        <p:spPr>
          <a:xfrm>
            <a:off x="5436000" y="1332000"/>
            <a:ext cx="684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Line 8"/>
          <p:cNvSpPr/>
          <p:nvPr/>
        </p:nvSpPr>
        <p:spPr>
          <a:xfrm>
            <a:off x="2592000" y="1728000"/>
            <a:ext cx="0" cy="504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Line 9"/>
          <p:cNvSpPr/>
          <p:nvPr/>
        </p:nvSpPr>
        <p:spPr>
          <a:xfrm>
            <a:off x="2592000" y="3564360"/>
            <a:ext cx="0" cy="504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10"/>
          <p:cNvSpPr/>
          <p:nvPr/>
        </p:nvSpPr>
        <p:spPr>
          <a:xfrm>
            <a:off x="5184000" y="2340000"/>
            <a:ext cx="2014200" cy="5742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Date of Issue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8" name="CustomShape 11"/>
          <p:cNvSpPr/>
          <p:nvPr/>
        </p:nvSpPr>
        <p:spPr>
          <a:xfrm>
            <a:off x="3960360" y="3240360"/>
            <a:ext cx="2014200" cy="5742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Date of Supply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9" name="Line 1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Line 1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3060000" y="2268000"/>
            <a:ext cx="1438200" cy="790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STAFF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5832000" y="1980000"/>
            <a:ext cx="1438200" cy="1366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Report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3" name="Line 3"/>
          <p:cNvSpPr/>
          <p:nvPr/>
        </p:nvSpPr>
        <p:spPr>
          <a:xfrm>
            <a:off x="4500000" y="2664000"/>
            <a:ext cx="1332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5"/>
          <p:cNvSpPr/>
          <p:nvPr/>
        </p:nvSpPr>
        <p:spPr>
          <a:xfrm>
            <a:off x="2376000" y="1044000"/>
            <a:ext cx="1150200" cy="6822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E_CODE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6" name="CustomShape 6"/>
          <p:cNvSpPr/>
          <p:nvPr/>
        </p:nvSpPr>
        <p:spPr>
          <a:xfrm>
            <a:off x="3780360" y="1044360"/>
            <a:ext cx="1150200" cy="6822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NAME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7" name="CustomShape 7"/>
          <p:cNvSpPr/>
          <p:nvPr/>
        </p:nvSpPr>
        <p:spPr>
          <a:xfrm>
            <a:off x="2376360" y="1044360"/>
            <a:ext cx="1150200" cy="6822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E_CODE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8" name="CustomShape 8"/>
          <p:cNvSpPr/>
          <p:nvPr/>
        </p:nvSpPr>
        <p:spPr>
          <a:xfrm>
            <a:off x="1512720" y="2160720"/>
            <a:ext cx="1150200" cy="6822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DEPT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9" name="Line 9"/>
          <p:cNvSpPr/>
          <p:nvPr/>
        </p:nvSpPr>
        <p:spPr>
          <a:xfrm>
            <a:off x="3096000" y="1728360"/>
            <a:ext cx="576000" cy="53964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Line 10"/>
          <p:cNvSpPr/>
          <p:nvPr/>
        </p:nvSpPr>
        <p:spPr>
          <a:xfrm flipH="1">
            <a:off x="3960000" y="1728360"/>
            <a:ext cx="360000" cy="540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Line 11"/>
          <p:cNvSpPr/>
          <p:nvPr/>
        </p:nvSpPr>
        <p:spPr>
          <a:xfrm flipH="1">
            <a:off x="2664720" y="2520360"/>
            <a:ext cx="39528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12"/>
          <p:cNvSpPr/>
          <p:nvPr/>
        </p:nvSpPr>
        <p:spPr>
          <a:xfrm>
            <a:off x="4500000" y="2376000"/>
            <a:ext cx="1402200" cy="60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MANAGER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3" name="CustomShape 13"/>
          <p:cNvSpPr/>
          <p:nvPr/>
        </p:nvSpPr>
        <p:spPr>
          <a:xfrm>
            <a:off x="4320000" y="3204360"/>
            <a:ext cx="1402200" cy="60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WORKER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576000"/>
            <a:ext cx="430560" cy="16545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2"/>
          <p:cNvSpPr/>
          <p:nvPr/>
        </p:nvSpPr>
        <p:spPr>
          <a:xfrm>
            <a:off x="1440360" y="576360"/>
            <a:ext cx="430560" cy="16545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3"/>
          <p:cNvSpPr/>
          <p:nvPr/>
        </p:nvSpPr>
        <p:spPr>
          <a:xfrm>
            <a:off x="3204720" y="612720"/>
            <a:ext cx="430560" cy="16545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4"/>
          <p:cNvSpPr/>
          <p:nvPr/>
        </p:nvSpPr>
        <p:spPr>
          <a:xfrm>
            <a:off x="4068720" y="576720"/>
            <a:ext cx="430560" cy="16545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5"/>
          <p:cNvSpPr/>
          <p:nvPr/>
        </p:nvSpPr>
        <p:spPr>
          <a:xfrm>
            <a:off x="504720" y="3204720"/>
            <a:ext cx="430560" cy="16545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6"/>
          <p:cNvSpPr/>
          <p:nvPr/>
        </p:nvSpPr>
        <p:spPr>
          <a:xfrm>
            <a:off x="1440720" y="3168720"/>
            <a:ext cx="430560" cy="16545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7"/>
          <p:cNvSpPr/>
          <p:nvPr/>
        </p:nvSpPr>
        <p:spPr>
          <a:xfrm>
            <a:off x="3240720" y="3168720"/>
            <a:ext cx="430560" cy="16545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8"/>
          <p:cNvSpPr/>
          <p:nvPr/>
        </p:nvSpPr>
        <p:spPr>
          <a:xfrm>
            <a:off x="4068720" y="3168720"/>
            <a:ext cx="430560" cy="16545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9"/>
          <p:cNvSpPr/>
          <p:nvPr/>
        </p:nvSpPr>
        <p:spPr>
          <a:xfrm>
            <a:off x="540000" y="936000"/>
            <a:ext cx="50256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3" name="CustomShape 10"/>
          <p:cNvSpPr/>
          <p:nvPr/>
        </p:nvSpPr>
        <p:spPr>
          <a:xfrm>
            <a:off x="540000" y="1512000"/>
            <a:ext cx="50256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4" name="CustomShape 11"/>
          <p:cNvSpPr/>
          <p:nvPr/>
        </p:nvSpPr>
        <p:spPr>
          <a:xfrm>
            <a:off x="1512000" y="1512000"/>
            <a:ext cx="50256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5" name="CustomShape 12"/>
          <p:cNvSpPr/>
          <p:nvPr/>
        </p:nvSpPr>
        <p:spPr>
          <a:xfrm>
            <a:off x="1512000" y="900000"/>
            <a:ext cx="50256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6" name="CustomShape 13"/>
          <p:cNvSpPr/>
          <p:nvPr/>
        </p:nvSpPr>
        <p:spPr>
          <a:xfrm>
            <a:off x="540000" y="1260000"/>
            <a:ext cx="50256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7" name="CustomShape 14"/>
          <p:cNvSpPr/>
          <p:nvPr/>
        </p:nvSpPr>
        <p:spPr>
          <a:xfrm>
            <a:off x="1512000" y="1224000"/>
            <a:ext cx="50256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8" name="CustomShape 15"/>
          <p:cNvSpPr/>
          <p:nvPr/>
        </p:nvSpPr>
        <p:spPr>
          <a:xfrm>
            <a:off x="3240000" y="900000"/>
            <a:ext cx="50256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9" name="CustomShape 16"/>
          <p:cNvSpPr/>
          <p:nvPr/>
        </p:nvSpPr>
        <p:spPr>
          <a:xfrm>
            <a:off x="4104000" y="900000"/>
            <a:ext cx="50256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0" name="CustomShape 17"/>
          <p:cNvSpPr/>
          <p:nvPr/>
        </p:nvSpPr>
        <p:spPr>
          <a:xfrm>
            <a:off x="4104000" y="1224000"/>
            <a:ext cx="50256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1" name="CustomShape 18"/>
          <p:cNvSpPr/>
          <p:nvPr/>
        </p:nvSpPr>
        <p:spPr>
          <a:xfrm>
            <a:off x="4104000" y="1620000"/>
            <a:ext cx="50256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2" name="CustomShape 19"/>
          <p:cNvSpPr/>
          <p:nvPr/>
        </p:nvSpPr>
        <p:spPr>
          <a:xfrm>
            <a:off x="576000" y="3492000"/>
            <a:ext cx="50256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3" name="CustomShape 20"/>
          <p:cNvSpPr/>
          <p:nvPr/>
        </p:nvSpPr>
        <p:spPr>
          <a:xfrm>
            <a:off x="576000" y="3852000"/>
            <a:ext cx="50256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4" name="CustomShape 21"/>
          <p:cNvSpPr/>
          <p:nvPr/>
        </p:nvSpPr>
        <p:spPr>
          <a:xfrm>
            <a:off x="576000" y="4176000"/>
            <a:ext cx="50256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5" name="CustomShape 22"/>
          <p:cNvSpPr/>
          <p:nvPr/>
        </p:nvSpPr>
        <p:spPr>
          <a:xfrm>
            <a:off x="1476000" y="3492000"/>
            <a:ext cx="50256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6" name="CustomShape 23"/>
          <p:cNvSpPr/>
          <p:nvPr/>
        </p:nvSpPr>
        <p:spPr>
          <a:xfrm>
            <a:off x="3240000" y="3492000"/>
            <a:ext cx="50256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7" name="CustomShape 24"/>
          <p:cNvSpPr/>
          <p:nvPr/>
        </p:nvSpPr>
        <p:spPr>
          <a:xfrm>
            <a:off x="3276000" y="3960000"/>
            <a:ext cx="50256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8" name="CustomShape 25"/>
          <p:cNvSpPr/>
          <p:nvPr/>
        </p:nvSpPr>
        <p:spPr>
          <a:xfrm>
            <a:off x="4140000" y="3492000"/>
            <a:ext cx="50256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9" name="CustomShape 26"/>
          <p:cNvSpPr/>
          <p:nvPr/>
        </p:nvSpPr>
        <p:spPr>
          <a:xfrm>
            <a:off x="4140000" y="3924000"/>
            <a:ext cx="50256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0" name="Line 27"/>
          <p:cNvSpPr/>
          <p:nvPr/>
        </p:nvSpPr>
        <p:spPr>
          <a:xfrm>
            <a:off x="720000" y="1080000"/>
            <a:ext cx="936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Line 28"/>
          <p:cNvSpPr/>
          <p:nvPr/>
        </p:nvSpPr>
        <p:spPr>
          <a:xfrm>
            <a:off x="720000" y="1692000"/>
            <a:ext cx="936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Line 29"/>
          <p:cNvSpPr/>
          <p:nvPr/>
        </p:nvSpPr>
        <p:spPr>
          <a:xfrm>
            <a:off x="3420000" y="1044000"/>
            <a:ext cx="756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Line 30"/>
          <p:cNvSpPr/>
          <p:nvPr/>
        </p:nvSpPr>
        <p:spPr>
          <a:xfrm>
            <a:off x="3420000" y="1044000"/>
            <a:ext cx="828000" cy="324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Line 31"/>
          <p:cNvSpPr/>
          <p:nvPr/>
        </p:nvSpPr>
        <p:spPr>
          <a:xfrm>
            <a:off x="3420000" y="1044000"/>
            <a:ext cx="828000" cy="756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Line 32"/>
          <p:cNvSpPr/>
          <p:nvPr/>
        </p:nvSpPr>
        <p:spPr>
          <a:xfrm>
            <a:off x="792000" y="3672000"/>
            <a:ext cx="792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Line 33"/>
          <p:cNvSpPr/>
          <p:nvPr/>
        </p:nvSpPr>
        <p:spPr>
          <a:xfrm flipV="1">
            <a:off x="792000" y="3672000"/>
            <a:ext cx="792000" cy="360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Line 34"/>
          <p:cNvSpPr/>
          <p:nvPr/>
        </p:nvSpPr>
        <p:spPr>
          <a:xfrm flipV="1">
            <a:off x="792000" y="3672000"/>
            <a:ext cx="792000" cy="648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Line 35"/>
          <p:cNvSpPr/>
          <p:nvPr/>
        </p:nvSpPr>
        <p:spPr>
          <a:xfrm>
            <a:off x="3456000" y="3672000"/>
            <a:ext cx="792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Line 36"/>
          <p:cNvSpPr/>
          <p:nvPr/>
        </p:nvSpPr>
        <p:spPr>
          <a:xfrm flipV="1">
            <a:off x="3528000" y="3672000"/>
            <a:ext cx="720000" cy="432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Line 37"/>
          <p:cNvSpPr/>
          <p:nvPr/>
        </p:nvSpPr>
        <p:spPr>
          <a:xfrm>
            <a:off x="3456000" y="3672000"/>
            <a:ext cx="792000" cy="432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38"/>
          <p:cNvSpPr/>
          <p:nvPr/>
        </p:nvSpPr>
        <p:spPr>
          <a:xfrm>
            <a:off x="540000" y="2412000"/>
            <a:ext cx="129456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ONE-ONE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2" name="CustomShape 39"/>
          <p:cNvSpPr/>
          <p:nvPr/>
        </p:nvSpPr>
        <p:spPr>
          <a:xfrm>
            <a:off x="3168000" y="2412000"/>
            <a:ext cx="143856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ONE-MANY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3" name="CustomShape 40"/>
          <p:cNvSpPr/>
          <p:nvPr/>
        </p:nvSpPr>
        <p:spPr>
          <a:xfrm>
            <a:off x="3168000" y="4968000"/>
            <a:ext cx="1582560" cy="3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MANY-MANY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4" name="CustomShape 41"/>
          <p:cNvSpPr/>
          <p:nvPr/>
        </p:nvSpPr>
        <p:spPr>
          <a:xfrm>
            <a:off x="504000" y="4968000"/>
            <a:ext cx="1438560" cy="3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MANY-ONE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872000" y="1008000"/>
            <a:ext cx="2086920" cy="790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2"/>
          <p:cNvSpPr/>
          <p:nvPr/>
        </p:nvSpPr>
        <p:spPr>
          <a:xfrm>
            <a:off x="5328000" y="756000"/>
            <a:ext cx="1654920" cy="122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3"/>
          <p:cNvSpPr/>
          <p:nvPr/>
        </p:nvSpPr>
        <p:spPr>
          <a:xfrm>
            <a:off x="1872360" y="3672360"/>
            <a:ext cx="2086920" cy="790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4"/>
          <p:cNvSpPr/>
          <p:nvPr/>
        </p:nvSpPr>
        <p:spPr>
          <a:xfrm>
            <a:off x="5328360" y="3420360"/>
            <a:ext cx="1654920" cy="122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Line 5"/>
          <p:cNvSpPr/>
          <p:nvPr/>
        </p:nvSpPr>
        <p:spPr>
          <a:xfrm flipH="1">
            <a:off x="3960000" y="1368000"/>
            <a:ext cx="13680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Line 6"/>
          <p:cNvSpPr/>
          <p:nvPr/>
        </p:nvSpPr>
        <p:spPr>
          <a:xfrm flipH="1">
            <a:off x="3960360" y="4032000"/>
            <a:ext cx="1368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7"/>
          <p:cNvSpPr/>
          <p:nvPr/>
        </p:nvSpPr>
        <p:spPr>
          <a:xfrm>
            <a:off x="1188000" y="2304000"/>
            <a:ext cx="6910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 this the entity can participate in one-one/one-many relationship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2" name="CustomShape 8"/>
          <p:cNvSpPr/>
          <p:nvPr/>
        </p:nvSpPr>
        <p:spPr>
          <a:xfrm>
            <a:off x="1080000" y="4788000"/>
            <a:ext cx="716292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 this the entity can participate in many-one/many-many relationship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908000" y="2232000"/>
            <a:ext cx="1438200" cy="790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6084000" y="2232000"/>
            <a:ext cx="1438200" cy="790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4032000" y="1944000"/>
            <a:ext cx="1438200" cy="1366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Borrowed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6" name="Line 4"/>
          <p:cNvSpPr/>
          <p:nvPr/>
        </p:nvSpPr>
        <p:spPr>
          <a:xfrm>
            <a:off x="3348000" y="2628000"/>
            <a:ext cx="684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Line 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Line 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Line 7"/>
          <p:cNvSpPr/>
          <p:nvPr/>
        </p:nvSpPr>
        <p:spPr>
          <a:xfrm>
            <a:off x="5471280" y="2628000"/>
            <a:ext cx="61272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8"/>
          <p:cNvSpPr/>
          <p:nvPr/>
        </p:nvSpPr>
        <p:spPr>
          <a:xfrm>
            <a:off x="2592000" y="3636000"/>
            <a:ext cx="712692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ONE user can borrow MANY books.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MANY books can be borrowed by ONE USER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934960" y="2130480"/>
            <a:ext cx="1696680" cy="1007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"/>
          <p:cNvSpPr/>
          <p:nvPr/>
        </p:nvSpPr>
        <p:spPr>
          <a:xfrm>
            <a:off x="1908000" y="2232000"/>
            <a:ext cx="1438200" cy="790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CUSTOMER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6084000" y="2232000"/>
            <a:ext cx="1438200" cy="790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ACCOUNT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4032000" y="1944000"/>
            <a:ext cx="1438200" cy="1366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5" name="Line 5"/>
          <p:cNvSpPr/>
          <p:nvPr/>
        </p:nvSpPr>
        <p:spPr>
          <a:xfrm>
            <a:off x="3348000" y="2628000"/>
            <a:ext cx="684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Line 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Line 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8"/>
          <p:cNvSpPr/>
          <p:nvPr/>
        </p:nvSpPr>
        <p:spPr>
          <a:xfrm>
            <a:off x="1764000" y="3564000"/>
            <a:ext cx="712692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ACCOUNT is EXISTENT DEPENDANTA on CUSTOMER, so ACCOUNT is a weak entity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9" name="Line 9"/>
          <p:cNvSpPr/>
          <p:nvPr/>
        </p:nvSpPr>
        <p:spPr>
          <a:xfrm>
            <a:off x="5470560" y="2628000"/>
            <a:ext cx="61344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945800" y="3636000"/>
            <a:ext cx="1438200" cy="790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RESERVED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300000" y="3673800"/>
            <a:ext cx="1438200" cy="790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UNRES..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2" name="Line 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5"/>
          <p:cNvSpPr/>
          <p:nvPr/>
        </p:nvSpPr>
        <p:spPr>
          <a:xfrm>
            <a:off x="1764000" y="4860000"/>
            <a:ext cx="712692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6"/>
          <p:cNvSpPr/>
          <p:nvPr/>
        </p:nvSpPr>
        <p:spPr>
          <a:xfrm>
            <a:off x="4140000" y="1080000"/>
            <a:ext cx="1438200" cy="790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6" name="CustomShape 7"/>
          <p:cNvSpPr/>
          <p:nvPr/>
        </p:nvSpPr>
        <p:spPr>
          <a:xfrm>
            <a:off x="4392000" y="2267640"/>
            <a:ext cx="936000" cy="1008000"/>
          </a:xfrm>
          <a:custGeom>
            <a:avLst/>
            <a:gdLst/>
            <a:ahLst/>
            <a:rect l="0" t="0" r="r" b="b"/>
            <a:pathLst>
              <a:path w="2602" h="2802">
                <a:moveTo>
                  <a:pt x="1300" y="2801"/>
                </a:moveTo>
                <a:lnTo>
                  <a:pt x="2601" y="0"/>
                </a:lnTo>
                <a:lnTo>
                  <a:pt x="0" y="0"/>
                </a:lnTo>
                <a:lnTo>
                  <a:pt x="1300" y="2801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TextShape 8"/>
          <p:cNvSpPr txBox="1"/>
          <p:nvPr/>
        </p:nvSpPr>
        <p:spPr>
          <a:xfrm>
            <a:off x="4572000" y="2304000"/>
            <a:ext cx="648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IS A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8" name="Line 9"/>
          <p:cNvSpPr/>
          <p:nvPr/>
        </p:nvSpPr>
        <p:spPr>
          <a:xfrm flipH="1">
            <a:off x="3384000" y="2772000"/>
            <a:ext cx="1224000" cy="864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Line 10"/>
          <p:cNvSpPr/>
          <p:nvPr/>
        </p:nvSpPr>
        <p:spPr>
          <a:xfrm>
            <a:off x="5112000" y="2772000"/>
            <a:ext cx="1188000" cy="9018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Line 11"/>
          <p:cNvSpPr/>
          <p:nvPr/>
        </p:nvSpPr>
        <p:spPr>
          <a:xfrm>
            <a:off x="4824000" y="1870200"/>
            <a:ext cx="0" cy="4338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12"/>
          <p:cNvSpPr/>
          <p:nvPr/>
        </p:nvSpPr>
        <p:spPr>
          <a:xfrm>
            <a:off x="2592000" y="432000"/>
            <a:ext cx="1152000" cy="50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DESTI..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2" name="CustomShape 13"/>
          <p:cNvSpPr/>
          <p:nvPr/>
        </p:nvSpPr>
        <p:spPr>
          <a:xfrm>
            <a:off x="4104360" y="360360"/>
            <a:ext cx="1152000" cy="50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SOURCE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3" name="CustomShape 14"/>
          <p:cNvSpPr/>
          <p:nvPr/>
        </p:nvSpPr>
        <p:spPr>
          <a:xfrm>
            <a:off x="5652720" y="432720"/>
            <a:ext cx="1152000" cy="50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TICKET NO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4" name="CustomShape 15"/>
          <p:cNvSpPr/>
          <p:nvPr/>
        </p:nvSpPr>
        <p:spPr>
          <a:xfrm>
            <a:off x="3813480" y="4321080"/>
            <a:ext cx="1152000" cy="50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TRAIN NO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5" name="CustomShape 16"/>
          <p:cNvSpPr/>
          <p:nvPr/>
        </p:nvSpPr>
        <p:spPr>
          <a:xfrm>
            <a:off x="2193840" y="4717440"/>
            <a:ext cx="1152000" cy="50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SEAT NO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6" name="CustomShape 17"/>
          <p:cNvSpPr/>
          <p:nvPr/>
        </p:nvSpPr>
        <p:spPr>
          <a:xfrm>
            <a:off x="682200" y="4501800"/>
            <a:ext cx="1152000" cy="50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RES UPTO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7" name="CustomShape 18"/>
          <p:cNvSpPr/>
          <p:nvPr/>
        </p:nvSpPr>
        <p:spPr>
          <a:xfrm>
            <a:off x="5434560" y="4574160"/>
            <a:ext cx="1152000" cy="50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LOCAL /EXP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8" name="CustomShape 19"/>
          <p:cNvSpPr/>
          <p:nvPr/>
        </p:nvSpPr>
        <p:spPr>
          <a:xfrm>
            <a:off x="7634160" y="4574520"/>
            <a:ext cx="1152000" cy="50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FARE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9" name="CustomShape 20"/>
          <p:cNvSpPr/>
          <p:nvPr/>
        </p:nvSpPr>
        <p:spPr>
          <a:xfrm>
            <a:off x="686520" y="3098880"/>
            <a:ext cx="1152000" cy="50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FARE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0" name="Line 21"/>
          <p:cNvSpPr/>
          <p:nvPr/>
        </p:nvSpPr>
        <p:spPr>
          <a:xfrm>
            <a:off x="3240000" y="936000"/>
            <a:ext cx="900000" cy="432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Line 22"/>
          <p:cNvSpPr/>
          <p:nvPr/>
        </p:nvSpPr>
        <p:spPr>
          <a:xfrm>
            <a:off x="4608000" y="864360"/>
            <a:ext cx="0" cy="21564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Line 23"/>
          <p:cNvSpPr/>
          <p:nvPr/>
        </p:nvSpPr>
        <p:spPr>
          <a:xfrm flipH="1">
            <a:off x="5578200" y="936720"/>
            <a:ext cx="613800" cy="43128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Line 24"/>
          <p:cNvSpPr/>
          <p:nvPr/>
        </p:nvSpPr>
        <p:spPr>
          <a:xfrm>
            <a:off x="1296000" y="3602880"/>
            <a:ext cx="649800" cy="3312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Line 25"/>
          <p:cNvSpPr/>
          <p:nvPr/>
        </p:nvSpPr>
        <p:spPr>
          <a:xfrm flipV="1">
            <a:off x="1656000" y="4426200"/>
            <a:ext cx="289800" cy="1818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Line 26"/>
          <p:cNvSpPr/>
          <p:nvPr/>
        </p:nvSpPr>
        <p:spPr>
          <a:xfrm flipH="1" flipV="1">
            <a:off x="2664000" y="4426200"/>
            <a:ext cx="72000" cy="29124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Line 27"/>
          <p:cNvSpPr/>
          <p:nvPr/>
        </p:nvSpPr>
        <p:spPr>
          <a:xfrm flipH="1" flipV="1">
            <a:off x="3384000" y="4426200"/>
            <a:ext cx="504000" cy="378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Line 28"/>
          <p:cNvSpPr/>
          <p:nvPr/>
        </p:nvSpPr>
        <p:spPr>
          <a:xfrm flipV="1">
            <a:off x="6336000" y="4464000"/>
            <a:ext cx="360000" cy="216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Line 29"/>
          <p:cNvSpPr/>
          <p:nvPr/>
        </p:nvSpPr>
        <p:spPr>
          <a:xfrm>
            <a:off x="7560000" y="4464000"/>
            <a:ext cx="504000" cy="11052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432000" y="72000"/>
            <a:ext cx="9072000" cy="2520000"/>
          </a:xfrm>
          <a:prstGeom prst="rect">
            <a:avLst/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2"/>
          <p:cNvSpPr/>
          <p:nvPr/>
        </p:nvSpPr>
        <p:spPr>
          <a:xfrm>
            <a:off x="2016000" y="1188000"/>
            <a:ext cx="1438200" cy="790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TEACHER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6192000" y="1188000"/>
            <a:ext cx="1438200" cy="790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SUBJECT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4140000" y="900000"/>
            <a:ext cx="1438200" cy="1366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TEACHES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3" name="Line 5"/>
          <p:cNvSpPr/>
          <p:nvPr/>
        </p:nvSpPr>
        <p:spPr>
          <a:xfrm>
            <a:off x="3456000" y="1584000"/>
            <a:ext cx="684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Line 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Line 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8"/>
          <p:cNvSpPr/>
          <p:nvPr/>
        </p:nvSpPr>
        <p:spPr>
          <a:xfrm>
            <a:off x="-36000" y="3384000"/>
            <a:ext cx="262800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 require the set of books used by the teacher to teach the subject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7" name="Line 9"/>
          <p:cNvSpPr/>
          <p:nvPr/>
        </p:nvSpPr>
        <p:spPr>
          <a:xfrm>
            <a:off x="5578560" y="1584000"/>
            <a:ext cx="61344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10"/>
          <p:cNvSpPr/>
          <p:nvPr/>
        </p:nvSpPr>
        <p:spPr>
          <a:xfrm>
            <a:off x="5868360" y="180360"/>
            <a:ext cx="1152000" cy="50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S_C</a:t>
            </a:r>
            <a:r>
              <a:rPr b="0" lang="en-IN" sz="1800" spc="-1" strike="noStrike">
                <a:latin typeface="Arial"/>
              </a:rPr>
              <a:t>OD</a:t>
            </a:r>
            <a:r>
              <a:rPr b="0" lang="en-IN" sz="1800" spc="-1" strike="noStrike">
                <a:latin typeface="Arial"/>
              </a:rPr>
              <a:t>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9" name="CustomShape 11"/>
          <p:cNvSpPr/>
          <p:nvPr/>
        </p:nvSpPr>
        <p:spPr>
          <a:xfrm>
            <a:off x="7344720" y="216720"/>
            <a:ext cx="1152000" cy="50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TIT</a:t>
            </a:r>
            <a:r>
              <a:rPr b="0" lang="en-IN" sz="1800" spc="-1" strike="noStrike">
                <a:latin typeface="Arial"/>
              </a:rPr>
              <a:t>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0" name="CustomShape 12"/>
          <p:cNvSpPr/>
          <p:nvPr/>
        </p:nvSpPr>
        <p:spPr>
          <a:xfrm>
            <a:off x="7921080" y="937080"/>
            <a:ext cx="1152000" cy="50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UG/PG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1" name="CustomShape 13"/>
          <p:cNvSpPr/>
          <p:nvPr/>
        </p:nvSpPr>
        <p:spPr>
          <a:xfrm>
            <a:off x="7921440" y="1693440"/>
            <a:ext cx="1152000" cy="50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LTP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2" name="CustomShape 14"/>
          <p:cNvSpPr/>
          <p:nvPr/>
        </p:nvSpPr>
        <p:spPr>
          <a:xfrm>
            <a:off x="7921440" y="937440"/>
            <a:ext cx="1152000" cy="50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U</a:t>
            </a:r>
            <a:r>
              <a:rPr b="0" lang="en-IN" sz="1800" spc="-1" strike="noStrike">
                <a:latin typeface="Arial"/>
              </a:rPr>
              <a:t>G/</a:t>
            </a:r>
            <a:r>
              <a:rPr b="0" lang="en-IN" sz="1800" spc="-1" strike="noStrike">
                <a:latin typeface="Arial"/>
              </a:rPr>
              <a:t>P</a:t>
            </a:r>
            <a:r>
              <a:rPr b="0" lang="en-IN" sz="1800" spc="-1" strike="noStrike">
                <a:latin typeface="Arial"/>
              </a:rPr>
              <a:t>G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3" name="CustomShape 15"/>
          <p:cNvSpPr/>
          <p:nvPr/>
        </p:nvSpPr>
        <p:spPr>
          <a:xfrm>
            <a:off x="2089440" y="433440"/>
            <a:ext cx="1152000" cy="50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NAME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4" name="CustomShape 16"/>
          <p:cNvSpPr/>
          <p:nvPr/>
        </p:nvSpPr>
        <p:spPr>
          <a:xfrm>
            <a:off x="649800" y="541800"/>
            <a:ext cx="1152000" cy="50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DEPT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5" name="CustomShape 17"/>
          <p:cNvSpPr/>
          <p:nvPr/>
        </p:nvSpPr>
        <p:spPr>
          <a:xfrm>
            <a:off x="4320000" y="3168000"/>
            <a:ext cx="1042200" cy="79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6" name="CustomShape 18"/>
          <p:cNvSpPr/>
          <p:nvPr/>
        </p:nvSpPr>
        <p:spPr>
          <a:xfrm>
            <a:off x="4176000" y="4428000"/>
            <a:ext cx="1438200" cy="790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BOOKS</a:t>
            </a:r>
            <a:endParaRPr b="0" lang="en-IN" sz="1800" spc="-1" strike="noStrike">
              <a:latin typeface="Arial"/>
            </a:endParaRPr>
          </a:p>
        </p:txBody>
      </p:sp>
      <p:cxnSp>
        <p:nvCxnSpPr>
          <p:cNvPr id="187" name="Line 19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188" name="Line 20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sp>
        <p:nvSpPr>
          <p:cNvPr id="189" name="Line 21"/>
          <p:cNvSpPr/>
          <p:nvPr/>
        </p:nvSpPr>
        <p:spPr>
          <a:xfrm>
            <a:off x="4860000" y="3960000"/>
            <a:ext cx="0" cy="468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22"/>
          <p:cNvSpPr/>
          <p:nvPr/>
        </p:nvSpPr>
        <p:spPr>
          <a:xfrm>
            <a:off x="5870160" y="3782160"/>
            <a:ext cx="1152000" cy="50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REF/TEXT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1" name="CustomShape 23"/>
          <p:cNvSpPr/>
          <p:nvPr/>
        </p:nvSpPr>
        <p:spPr>
          <a:xfrm>
            <a:off x="7380000" y="3115440"/>
            <a:ext cx="262800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 consider the relationship TEACHES along with entities TEACHER and SUBJECT as an AGGRGATE entity and define the realtion USES.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2" name="Line 24"/>
          <p:cNvSpPr/>
          <p:nvPr/>
        </p:nvSpPr>
        <p:spPr>
          <a:xfrm>
            <a:off x="5112000" y="3744000"/>
            <a:ext cx="758160" cy="216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Line 25"/>
          <p:cNvSpPr/>
          <p:nvPr/>
        </p:nvSpPr>
        <p:spPr>
          <a:xfrm>
            <a:off x="7630200" y="1693440"/>
            <a:ext cx="7938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Line 26"/>
          <p:cNvSpPr/>
          <p:nvPr/>
        </p:nvSpPr>
        <p:spPr>
          <a:xfrm>
            <a:off x="7630560" y="1477440"/>
            <a:ext cx="7938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Line 27"/>
          <p:cNvSpPr/>
          <p:nvPr/>
        </p:nvSpPr>
        <p:spPr>
          <a:xfrm flipV="1">
            <a:off x="7234920" y="720720"/>
            <a:ext cx="613080" cy="46728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Line 28"/>
          <p:cNvSpPr/>
          <p:nvPr/>
        </p:nvSpPr>
        <p:spPr>
          <a:xfrm flipH="1" flipV="1">
            <a:off x="6480000" y="684360"/>
            <a:ext cx="144000" cy="50364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Line 29"/>
          <p:cNvSpPr/>
          <p:nvPr/>
        </p:nvSpPr>
        <p:spPr>
          <a:xfrm flipH="1" flipV="1">
            <a:off x="2664000" y="937440"/>
            <a:ext cx="72000" cy="2505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Line 30"/>
          <p:cNvSpPr/>
          <p:nvPr/>
        </p:nvSpPr>
        <p:spPr>
          <a:xfrm flipH="1" flipV="1">
            <a:off x="1440000" y="1045800"/>
            <a:ext cx="576000" cy="1422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Application>LibreOffice/6.4.4.2$Linux_X86_64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2020-08-15T16:13:42Z</dcterms:created>
  <dc:creator/>
  <dc:description/>
  <dc:language>en-IN</dc:language>
  <cp:lastModifiedBy/>
  <dcterms:modified xsi:type="dcterms:W3CDTF">2020-08-17T21:17:32Z</dcterms:modified>
  <cp:revision>25</cp:revision>
  <dc:subject/>
  <dc:title/>
</cp:coreProperties>
</file>