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36000" y="1332000"/>
            <a:ext cx="2369520" cy="785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Requirements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836000" y="2880000"/>
            <a:ext cx="2369520" cy="785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Requirements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836000" y="4176000"/>
            <a:ext cx="2369520" cy="785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desgin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292000" y="900000"/>
            <a:ext cx="2369520" cy="1505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Managers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Contract Managers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292000" y="2571480"/>
            <a:ext cx="2369520" cy="127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292000" y="4047480"/>
            <a:ext cx="2369520" cy="1022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developers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2988000" y="360000"/>
            <a:ext cx="438552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---&gt; Audience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440000" y="720000"/>
            <a:ext cx="6763680" cy="179568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2016000" y="1188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92000" y="1188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4140000" y="900000"/>
            <a:ext cx="143388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8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9"/>
          <p:cNvSpPr/>
          <p:nvPr/>
        </p:nvSpPr>
        <p:spPr>
          <a:xfrm>
            <a:off x="4320000" y="3168000"/>
            <a:ext cx="1037880" cy="78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4176000" y="4428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Line 1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5870160" y="33141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Line 13"/>
          <p:cNvSpPr/>
          <p:nvPr/>
        </p:nvSpPr>
        <p:spPr>
          <a:xfrm>
            <a:off x="4860000" y="2520000"/>
            <a:ext cx="0" cy="64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4"/>
          <p:cNvSpPr/>
          <p:nvPr/>
        </p:nvSpPr>
        <p:spPr>
          <a:xfrm>
            <a:off x="5362200" y="3564000"/>
            <a:ext cx="5079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944000" y="900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120000" y="900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068000" y="612000"/>
            <a:ext cx="143388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Line 4"/>
          <p:cNvSpPr/>
          <p:nvPr/>
        </p:nvSpPr>
        <p:spPr>
          <a:xfrm>
            <a:off x="3384000" y="1296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7"/>
          <p:cNvSpPr/>
          <p:nvPr/>
        </p:nvSpPr>
        <p:spPr>
          <a:xfrm>
            <a:off x="2592000" y="5904000"/>
            <a:ext cx="712260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360000" y="2163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ACC_NO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1727640" y="2163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359280" y="10083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11"/>
          <p:cNvSpPr/>
          <p:nvPr/>
        </p:nvSpPr>
        <p:spPr>
          <a:xfrm>
            <a:off x="358920" y="18003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PUB.DATE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12"/>
          <p:cNvSpPr/>
          <p:nvPr/>
        </p:nvSpPr>
        <p:spPr>
          <a:xfrm>
            <a:off x="1906560" y="18363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13"/>
          <p:cNvSpPr/>
          <p:nvPr/>
        </p:nvSpPr>
        <p:spPr>
          <a:xfrm>
            <a:off x="4211280" y="3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14"/>
          <p:cNvSpPr/>
          <p:nvPr/>
        </p:nvSpPr>
        <p:spPr>
          <a:xfrm>
            <a:off x="6226920" y="3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15"/>
          <p:cNvSpPr/>
          <p:nvPr/>
        </p:nvSpPr>
        <p:spPr>
          <a:xfrm>
            <a:off x="4210920" y="3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16"/>
          <p:cNvSpPr/>
          <p:nvPr/>
        </p:nvSpPr>
        <p:spPr>
          <a:xfrm>
            <a:off x="7738920" y="2523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17"/>
          <p:cNvSpPr/>
          <p:nvPr/>
        </p:nvSpPr>
        <p:spPr>
          <a:xfrm>
            <a:off x="7810920" y="9363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Line 18"/>
          <p:cNvSpPr/>
          <p:nvPr/>
        </p:nvSpPr>
        <p:spPr>
          <a:xfrm>
            <a:off x="5472000" y="1296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9"/>
          <p:cNvSpPr/>
          <p:nvPr/>
        </p:nvSpPr>
        <p:spPr>
          <a:xfrm>
            <a:off x="7557840" y="1224000"/>
            <a:ext cx="2530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0"/>
          <p:cNvSpPr/>
          <p:nvPr/>
        </p:nvSpPr>
        <p:spPr>
          <a:xfrm flipV="1">
            <a:off x="7557840" y="756000"/>
            <a:ext cx="362160" cy="14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1"/>
          <p:cNvSpPr/>
          <p:nvPr/>
        </p:nvSpPr>
        <p:spPr>
          <a:xfrm flipV="1">
            <a:off x="6768000" y="504000"/>
            <a:ext cx="0" cy="39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2"/>
          <p:cNvSpPr/>
          <p:nvPr/>
        </p:nvSpPr>
        <p:spPr>
          <a:xfrm flipV="1">
            <a:off x="4788000" y="504000"/>
            <a:ext cx="0" cy="10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3"/>
          <p:cNvSpPr/>
          <p:nvPr/>
        </p:nvSpPr>
        <p:spPr>
          <a:xfrm flipV="1">
            <a:off x="2232000" y="720000"/>
            <a:ext cx="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24"/>
          <p:cNvSpPr/>
          <p:nvPr/>
        </p:nvSpPr>
        <p:spPr>
          <a:xfrm flipH="1" flipV="1">
            <a:off x="1008000" y="648000"/>
            <a:ext cx="936000" cy="25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25"/>
          <p:cNvSpPr/>
          <p:nvPr/>
        </p:nvSpPr>
        <p:spPr>
          <a:xfrm flipH="1">
            <a:off x="1510920" y="1224000"/>
            <a:ext cx="4330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26"/>
          <p:cNvSpPr/>
          <p:nvPr/>
        </p:nvSpPr>
        <p:spPr>
          <a:xfrm flipH="1">
            <a:off x="1368000" y="1689840"/>
            <a:ext cx="576000" cy="254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27"/>
          <p:cNvSpPr/>
          <p:nvPr/>
        </p:nvSpPr>
        <p:spPr>
          <a:xfrm flipH="1">
            <a:off x="2304000" y="1689840"/>
            <a:ext cx="432000" cy="146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0" name="Table 28"/>
          <p:cNvGraphicFramePr/>
          <p:nvPr/>
        </p:nvGraphicFramePr>
        <p:xfrm>
          <a:off x="56880" y="2866680"/>
          <a:ext cx="5075280" cy="120600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432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TITLE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AUTHO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Table 29"/>
          <p:cNvGraphicFramePr/>
          <p:nvPr/>
        </p:nvGraphicFramePr>
        <p:xfrm>
          <a:off x="6489000" y="2479320"/>
          <a:ext cx="3271680" cy="1079640"/>
        </p:xfrm>
        <a:graphic>
          <a:graphicData uri="http://schemas.openxmlformats.org/drawingml/2006/table">
            <a:tbl>
              <a:tblPr/>
              <a:tblGrid>
                <a:gridCol w="1233000"/>
                <a:gridCol w="982440"/>
                <a:gridCol w="1056600"/>
              </a:tblGrid>
              <a:tr h="363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ADDR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9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Table 30"/>
          <p:cNvGraphicFramePr/>
          <p:nvPr/>
        </p:nvGraphicFramePr>
        <p:xfrm>
          <a:off x="5065920" y="4241880"/>
          <a:ext cx="3125520" cy="1086480"/>
        </p:xfrm>
        <a:graphic>
          <a:graphicData uri="http://schemas.openxmlformats.org/drawingml/2006/table">
            <a:tbl>
              <a:tblPr/>
              <a:tblGrid>
                <a:gridCol w="729720"/>
                <a:gridCol w="1145880"/>
                <a:gridCol w="1250280"/>
              </a:tblGrid>
              <a:tr h="39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DOI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43" name="CustomShape 31"/>
          <p:cNvSpPr/>
          <p:nvPr/>
        </p:nvSpPr>
        <p:spPr>
          <a:xfrm>
            <a:off x="576000" y="4320000"/>
            <a:ext cx="24440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32"/>
          <p:cNvSpPr/>
          <p:nvPr/>
        </p:nvSpPr>
        <p:spPr>
          <a:xfrm>
            <a:off x="7092000" y="3672000"/>
            <a:ext cx="24440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33"/>
          <p:cNvSpPr/>
          <p:nvPr/>
        </p:nvSpPr>
        <p:spPr>
          <a:xfrm>
            <a:off x="3744000" y="5328000"/>
            <a:ext cx="24440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 By TABLE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934960" y="1050480"/>
            <a:ext cx="1692360" cy="1003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1908000" y="1152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6084000" y="1152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4032000" y="864000"/>
            <a:ext cx="143388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7"/>
          <p:cNvSpPr/>
          <p:nvPr/>
        </p:nvSpPr>
        <p:spPr>
          <a:xfrm>
            <a:off x="1548000" y="576000"/>
            <a:ext cx="2120040" cy="46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STRONG ENTITY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Line 8"/>
          <p:cNvSpPr/>
          <p:nvPr/>
        </p:nvSpPr>
        <p:spPr>
          <a:xfrm>
            <a:off x="5470560" y="1548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9"/>
          <p:cNvSpPr/>
          <p:nvPr/>
        </p:nvSpPr>
        <p:spPr>
          <a:xfrm flipH="1">
            <a:off x="3345840" y="1548000"/>
            <a:ext cx="6861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0"/>
          <p:cNvSpPr/>
          <p:nvPr/>
        </p:nvSpPr>
        <p:spPr>
          <a:xfrm>
            <a:off x="5760000" y="576000"/>
            <a:ext cx="2120040" cy="46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WEAK ENTITY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216000" y="2376000"/>
            <a:ext cx="2120040" cy="258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realtion is  that a customer can have multiple accounts and if there is an account then there must be a customer associated to that account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57" name="Table 12"/>
          <p:cNvGraphicFramePr/>
          <p:nvPr/>
        </p:nvGraphicFramePr>
        <p:xfrm>
          <a:off x="2967840" y="3226680"/>
          <a:ext cx="2872440" cy="1154160"/>
        </p:xfrm>
        <a:graphic>
          <a:graphicData uri="http://schemas.openxmlformats.org/drawingml/2006/table">
            <a:tbl>
              <a:tblPr/>
              <a:tblGrid>
                <a:gridCol w="1027440"/>
                <a:gridCol w="982080"/>
                <a:gridCol w="8632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8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Table 13"/>
          <p:cNvGraphicFramePr/>
          <p:nvPr/>
        </p:nvGraphicFramePr>
        <p:xfrm>
          <a:off x="6654600" y="3214800"/>
          <a:ext cx="2351520" cy="1124280"/>
        </p:xfrm>
        <a:graphic>
          <a:graphicData uri="http://schemas.openxmlformats.org/drawingml/2006/table">
            <a:tbl>
              <a:tblPr/>
              <a:tblGrid>
                <a:gridCol w="744480"/>
                <a:gridCol w="803880"/>
                <a:gridCol w="803520"/>
              </a:tblGrid>
              <a:tr h="410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3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59" name="Line 14"/>
          <p:cNvSpPr/>
          <p:nvPr/>
        </p:nvSpPr>
        <p:spPr>
          <a:xfrm>
            <a:off x="2736000" y="2088000"/>
            <a:ext cx="576000" cy="1008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5"/>
          <p:cNvSpPr/>
          <p:nvPr/>
        </p:nvSpPr>
        <p:spPr>
          <a:xfrm>
            <a:off x="5040000" y="2304000"/>
            <a:ext cx="1728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6"/>
          <p:cNvSpPr/>
          <p:nvPr/>
        </p:nvSpPr>
        <p:spPr>
          <a:xfrm>
            <a:off x="6696000" y="2232000"/>
            <a:ext cx="72000" cy="792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945800" y="3636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300000" y="36738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1764000" y="4860000"/>
            <a:ext cx="712260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>
            <a:off x="4140000" y="1080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4392000" y="2267640"/>
            <a:ext cx="931680" cy="100368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8"/>
          <p:cNvSpPr/>
          <p:nvPr/>
        </p:nvSpPr>
        <p:spPr>
          <a:xfrm>
            <a:off x="4572000" y="2304000"/>
            <a:ext cx="64368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2"/>
          <p:cNvSpPr/>
          <p:nvPr/>
        </p:nvSpPr>
        <p:spPr>
          <a:xfrm>
            <a:off x="2592000" y="43200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13"/>
          <p:cNvSpPr/>
          <p:nvPr/>
        </p:nvSpPr>
        <p:spPr>
          <a:xfrm>
            <a:off x="4104360" y="3603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5652720" y="43272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15"/>
          <p:cNvSpPr/>
          <p:nvPr/>
        </p:nvSpPr>
        <p:spPr>
          <a:xfrm>
            <a:off x="3813480" y="432108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16"/>
          <p:cNvSpPr/>
          <p:nvPr/>
        </p:nvSpPr>
        <p:spPr>
          <a:xfrm>
            <a:off x="2193840" y="471744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17"/>
          <p:cNvSpPr/>
          <p:nvPr/>
        </p:nvSpPr>
        <p:spPr>
          <a:xfrm>
            <a:off x="682200" y="450180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18"/>
          <p:cNvSpPr/>
          <p:nvPr/>
        </p:nvSpPr>
        <p:spPr>
          <a:xfrm>
            <a:off x="5434560" y="45741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19"/>
          <p:cNvSpPr/>
          <p:nvPr/>
        </p:nvSpPr>
        <p:spPr>
          <a:xfrm>
            <a:off x="7634160" y="457452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20"/>
          <p:cNvSpPr/>
          <p:nvPr/>
        </p:nvSpPr>
        <p:spPr>
          <a:xfrm>
            <a:off x="686520" y="309888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0"/>
          <p:cNvSpPr/>
          <p:nvPr/>
        </p:nvSpPr>
        <p:spPr>
          <a:xfrm>
            <a:off x="216000" y="288000"/>
            <a:ext cx="2372040" cy="23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types of ER models (generalization) are represented using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Variant record structure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Two table structure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908000" y="936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084000" y="936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4934160" y="4392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4032000" y="648000"/>
            <a:ext cx="143388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1908000" y="3204360"/>
            <a:ext cx="143388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7"/>
          <p:cNvSpPr/>
          <p:nvPr/>
        </p:nvSpPr>
        <p:spPr>
          <a:xfrm>
            <a:off x="2628000" y="1728000"/>
            <a:ext cx="0" cy="1512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8"/>
          <p:cNvSpPr/>
          <p:nvPr/>
        </p:nvSpPr>
        <p:spPr>
          <a:xfrm>
            <a:off x="4140000" y="2234160"/>
            <a:ext cx="1148040" cy="569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3708360" y="3636360"/>
            <a:ext cx="1075680" cy="569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2"/>
          <p:cNvSpPr/>
          <p:nvPr/>
        </p:nvSpPr>
        <p:spPr>
          <a:xfrm>
            <a:off x="504000" y="396000"/>
            <a:ext cx="1148040" cy="569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13"/>
          <p:cNvSpPr/>
          <p:nvPr/>
        </p:nvSpPr>
        <p:spPr>
          <a:xfrm>
            <a:off x="1944000" y="180000"/>
            <a:ext cx="1148040" cy="569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14"/>
          <p:cNvSpPr/>
          <p:nvPr/>
        </p:nvSpPr>
        <p:spPr>
          <a:xfrm>
            <a:off x="288000" y="1152000"/>
            <a:ext cx="1148040" cy="569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15"/>
          <p:cNvSpPr/>
          <p:nvPr/>
        </p:nvSpPr>
        <p:spPr>
          <a:xfrm>
            <a:off x="5940000" y="180000"/>
            <a:ext cx="1148040" cy="569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16"/>
          <p:cNvSpPr/>
          <p:nvPr/>
        </p:nvSpPr>
        <p:spPr>
          <a:xfrm>
            <a:off x="7560000" y="180000"/>
            <a:ext cx="1148040" cy="569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17"/>
          <p:cNvSpPr/>
          <p:nvPr/>
        </p:nvSpPr>
        <p:spPr>
          <a:xfrm>
            <a:off x="7992000" y="972000"/>
            <a:ext cx="1148040" cy="569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9"/>
          <p:cNvSpPr/>
          <p:nvPr/>
        </p:nvSpPr>
        <p:spPr>
          <a:xfrm>
            <a:off x="432000" y="3636360"/>
            <a:ext cx="1075680" cy="569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20"/>
          <p:cNvSpPr/>
          <p:nvPr/>
        </p:nvSpPr>
        <p:spPr>
          <a:xfrm>
            <a:off x="6803640" y="4068360"/>
            <a:ext cx="1075680" cy="569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21"/>
          <p:cNvSpPr/>
          <p:nvPr/>
        </p:nvSpPr>
        <p:spPr>
          <a:xfrm>
            <a:off x="6839280" y="4752360"/>
            <a:ext cx="1075680" cy="569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Line 22"/>
          <p:cNvSpPr/>
          <p:nvPr/>
        </p:nvSpPr>
        <p:spPr>
          <a:xfrm flipH="1" flipV="1">
            <a:off x="2520000" y="753840"/>
            <a:ext cx="72000" cy="18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23"/>
          <p:cNvSpPr/>
          <p:nvPr/>
        </p:nvSpPr>
        <p:spPr>
          <a:xfrm flipH="1" flipV="1">
            <a:off x="1440000" y="864000"/>
            <a:ext cx="468000" cy="7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24"/>
          <p:cNvSpPr/>
          <p:nvPr/>
        </p:nvSpPr>
        <p:spPr>
          <a:xfrm flipH="1">
            <a:off x="1440000" y="1296000"/>
            <a:ext cx="468000" cy="7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25"/>
          <p:cNvSpPr/>
          <p:nvPr/>
        </p:nvSpPr>
        <p:spPr>
          <a:xfrm flipH="1">
            <a:off x="1511640" y="3888000"/>
            <a:ext cx="3963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26"/>
          <p:cNvSpPr/>
          <p:nvPr/>
        </p:nvSpPr>
        <p:spPr>
          <a:xfrm flipH="1">
            <a:off x="3312000" y="3888000"/>
            <a:ext cx="3963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27"/>
          <p:cNvSpPr/>
          <p:nvPr/>
        </p:nvSpPr>
        <p:spPr>
          <a:xfrm flipH="1">
            <a:off x="6372000" y="4392000"/>
            <a:ext cx="43272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28"/>
          <p:cNvSpPr/>
          <p:nvPr/>
        </p:nvSpPr>
        <p:spPr>
          <a:xfrm flipH="1">
            <a:off x="6372000" y="5040000"/>
            <a:ext cx="4672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29"/>
          <p:cNvSpPr/>
          <p:nvPr/>
        </p:nvSpPr>
        <p:spPr>
          <a:xfrm flipV="1">
            <a:off x="4752000" y="2013840"/>
            <a:ext cx="0" cy="2203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30"/>
          <p:cNvSpPr/>
          <p:nvPr/>
        </p:nvSpPr>
        <p:spPr>
          <a:xfrm flipV="1">
            <a:off x="6552000" y="753840"/>
            <a:ext cx="0" cy="18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31"/>
          <p:cNvSpPr/>
          <p:nvPr/>
        </p:nvSpPr>
        <p:spPr>
          <a:xfrm flipV="1">
            <a:off x="7521840" y="753840"/>
            <a:ext cx="470160" cy="18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32"/>
          <p:cNvSpPr/>
          <p:nvPr/>
        </p:nvSpPr>
        <p:spPr>
          <a:xfrm>
            <a:off x="7521840" y="1224000"/>
            <a:ext cx="4701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33"/>
          <p:cNvSpPr/>
          <p:nvPr/>
        </p:nvSpPr>
        <p:spPr>
          <a:xfrm>
            <a:off x="5469840" y="1332000"/>
            <a:ext cx="6141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556000" y="1152000"/>
            <a:ext cx="45324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FORMAL SPECIFICATION LANGUAGES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26" name="Table 2"/>
          <p:cNvGraphicFramePr/>
          <p:nvPr/>
        </p:nvGraphicFramePr>
        <p:xfrm>
          <a:off x="1008000" y="1994760"/>
          <a:ext cx="7703640" cy="2159280"/>
        </p:xfrm>
        <a:graphic>
          <a:graphicData uri="http://schemas.openxmlformats.org/drawingml/2006/table">
            <a:tbl>
              <a:tblPr/>
              <a:tblGrid>
                <a:gridCol w="2567160"/>
                <a:gridCol w="2567160"/>
                <a:gridCol w="25696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Sequential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Concurrent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Algebraic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Larch(Guttag et. al)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OBJ(Futatsugi et. 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Lotos(Bolognesi)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Model-based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Z (Spivey et. al)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VDM(Jones et. 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CSP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Petri Nets(Peterson)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Table 1"/>
          <p:cNvGraphicFramePr/>
          <p:nvPr/>
        </p:nvGraphicFramePr>
        <p:xfrm>
          <a:off x="648720" y="2534760"/>
          <a:ext cx="8783640" cy="4168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417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28" name="CustomShape 2"/>
          <p:cNvSpPr/>
          <p:nvPr/>
        </p:nvSpPr>
        <p:spPr>
          <a:xfrm>
            <a:off x="3492000" y="3541680"/>
            <a:ext cx="30214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144000" y="3564000"/>
            <a:ext cx="30214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7308000" y="3528000"/>
            <a:ext cx="30214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Table 1"/>
          <p:cNvGraphicFramePr/>
          <p:nvPr/>
        </p:nvGraphicFramePr>
        <p:xfrm>
          <a:off x="648720" y="2160000"/>
          <a:ext cx="8783640" cy="7912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791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36" name="CustomShape 2"/>
          <p:cNvSpPr/>
          <p:nvPr/>
        </p:nvSpPr>
        <p:spPr>
          <a:xfrm>
            <a:off x="3492000" y="3541680"/>
            <a:ext cx="30214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44000" y="3564000"/>
            <a:ext cx="30214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7308000" y="3528000"/>
            <a:ext cx="30214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Table 1"/>
          <p:cNvGraphicFramePr/>
          <p:nvPr/>
        </p:nvGraphicFramePr>
        <p:xfrm>
          <a:off x="587520" y="2302920"/>
          <a:ext cx="3229560" cy="1550880"/>
        </p:xfrm>
        <a:graphic>
          <a:graphicData uri="http://schemas.openxmlformats.org/drawingml/2006/table">
            <a:tbl>
              <a:tblPr/>
              <a:tblGrid>
                <a:gridCol w="1042200"/>
                <a:gridCol w="1131120"/>
                <a:gridCol w="1056600"/>
              </a:tblGrid>
              <a:tr h="405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4" name="Table 2"/>
          <p:cNvGraphicFramePr/>
          <p:nvPr/>
        </p:nvGraphicFramePr>
        <p:xfrm>
          <a:off x="5497200" y="2705040"/>
          <a:ext cx="2664000" cy="1580760"/>
        </p:xfrm>
        <a:graphic>
          <a:graphicData uri="http://schemas.openxmlformats.org/drawingml/2006/table">
            <a:tbl>
              <a:tblPr/>
              <a:tblGrid>
                <a:gridCol w="938160"/>
                <a:gridCol w="878040"/>
                <a:gridCol w="848160"/>
              </a:tblGrid>
              <a:tr h="420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1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45" name="CustomShape 3"/>
          <p:cNvSpPr/>
          <p:nvPr/>
        </p:nvSpPr>
        <p:spPr>
          <a:xfrm>
            <a:off x="3456000" y="1008000"/>
            <a:ext cx="32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Fixed Length Records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648000" y="1836000"/>
            <a:ext cx="32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5436000" y="2160000"/>
            <a:ext cx="32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Line 6"/>
          <p:cNvSpPr/>
          <p:nvPr/>
        </p:nvSpPr>
        <p:spPr>
          <a:xfrm>
            <a:off x="8496000" y="2808000"/>
            <a:ext cx="0" cy="136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7"/>
          <p:cNvSpPr/>
          <p:nvPr/>
        </p:nvSpPr>
        <p:spPr>
          <a:xfrm>
            <a:off x="8676000" y="2988000"/>
            <a:ext cx="104184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Records in a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Line 8"/>
          <p:cNvSpPr/>
          <p:nvPr/>
        </p:nvSpPr>
        <p:spPr>
          <a:xfrm>
            <a:off x="3817080" y="2880000"/>
            <a:ext cx="1680120" cy="504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9"/>
          <p:cNvSpPr/>
          <p:nvPr/>
        </p:nvSpPr>
        <p:spPr>
          <a:xfrm>
            <a:off x="3816360" y="3295800"/>
            <a:ext cx="1680120" cy="504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10"/>
          <p:cNvSpPr/>
          <p:nvPr/>
        </p:nvSpPr>
        <p:spPr>
          <a:xfrm>
            <a:off x="3815640" y="3675600"/>
            <a:ext cx="1680120" cy="504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1"/>
          <p:cNvSpPr/>
          <p:nvPr/>
        </p:nvSpPr>
        <p:spPr>
          <a:xfrm>
            <a:off x="2448000" y="4464000"/>
            <a:ext cx="582984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tuple in the table is stored as a fixed length record in the file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Table 1"/>
          <p:cNvGraphicFramePr/>
          <p:nvPr/>
        </p:nvGraphicFramePr>
        <p:xfrm>
          <a:off x="5669280" y="1124640"/>
          <a:ext cx="3259440" cy="3825000"/>
        </p:xfrm>
        <a:graphic>
          <a:graphicData uri="http://schemas.openxmlformats.org/drawingml/2006/table">
            <a:tbl>
              <a:tblPr/>
              <a:tblGrid>
                <a:gridCol w="1101960"/>
                <a:gridCol w="758880"/>
                <a:gridCol w="758880"/>
                <a:gridCol w="64008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5" name="Table 2"/>
          <p:cNvGraphicFramePr/>
          <p:nvPr/>
        </p:nvGraphicFramePr>
        <p:xfrm>
          <a:off x="1026360" y="2240640"/>
          <a:ext cx="2426040" cy="1130760"/>
        </p:xfrm>
        <a:graphic>
          <a:graphicData uri="http://schemas.openxmlformats.org/drawingml/2006/table">
            <a:tbl>
              <a:tblPr/>
              <a:tblGrid>
                <a:gridCol w="1310040"/>
                <a:gridCol w="1116360"/>
              </a:tblGrid>
              <a:tr h="369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4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56" name="Line 3"/>
          <p:cNvSpPr/>
          <p:nvPr/>
        </p:nvSpPr>
        <p:spPr>
          <a:xfrm flipV="1">
            <a:off x="3168000" y="1368000"/>
            <a:ext cx="250128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4"/>
          <p:cNvSpPr/>
          <p:nvPr/>
        </p:nvSpPr>
        <p:spPr>
          <a:xfrm flipV="1">
            <a:off x="3096000" y="2736000"/>
            <a:ext cx="2573280" cy="72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5"/>
          <p:cNvSpPr/>
          <p:nvPr/>
        </p:nvSpPr>
        <p:spPr>
          <a:xfrm>
            <a:off x="3240000" y="3240000"/>
            <a:ext cx="2429280" cy="86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6"/>
          <p:cNvSpPr/>
          <p:nvPr/>
        </p:nvSpPr>
        <p:spPr>
          <a:xfrm>
            <a:off x="1728000" y="1741680"/>
            <a:ext cx="1150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7"/>
          <p:cNvSpPr/>
          <p:nvPr/>
        </p:nvSpPr>
        <p:spPr>
          <a:xfrm>
            <a:off x="6480000" y="648000"/>
            <a:ext cx="1690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Sequential file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908000" y="936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084000" y="936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08000" y="4068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032000" y="648000"/>
            <a:ext cx="143388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872000" y="2232360"/>
            <a:ext cx="143388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7"/>
          <p:cNvSpPr/>
          <p:nvPr/>
        </p:nvSpPr>
        <p:spPr>
          <a:xfrm>
            <a:off x="5436000" y="1332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8"/>
          <p:cNvSpPr/>
          <p:nvPr/>
        </p:nvSpPr>
        <p:spPr>
          <a:xfrm>
            <a:off x="2592000" y="1728000"/>
            <a:ext cx="0" cy="504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9"/>
          <p:cNvSpPr/>
          <p:nvPr/>
        </p:nvSpPr>
        <p:spPr>
          <a:xfrm>
            <a:off x="2592000" y="3564360"/>
            <a:ext cx="0" cy="504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5184000" y="2340000"/>
            <a:ext cx="2009880" cy="569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Issue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960360" y="3240360"/>
            <a:ext cx="2009880" cy="569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Supply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551160"/>
                <a:gridCol w="1562040"/>
                <a:gridCol w="503280"/>
                <a:gridCol w="1678320"/>
                <a:gridCol w="58860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5384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62" name="CustomShape 2"/>
          <p:cNvSpPr/>
          <p:nvPr/>
        </p:nvSpPr>
        <p:spPr>
          <a:xfrm>
            <a:off x="144000" y="2057400"/>
            <a:ext cx="25131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K=2, then 2 records and 3 pointers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405600" y="976680"/>
            <a:ext cx="29703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Non-Leaf 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5"/>
          <p:cNvSpPr/>
          <p:nvPr/>
        </p:nvSpPr>
        <p:spPr>
          <a:xfrm>
            <a:off x="4921200" y="25146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7"/>
          <p:cNvSpPr/>
          <p:nvPr/>
        </p:nvSpPr>
        <p:spPr>
          <a:xfrm>
            <a:off x="457200" y="3742200"/>
            <a:ext cx="29703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&lt; 5272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CustomShape 8"/>
          <p:cNvSpPr/>
          <p:nvPr/>
        </p:nvSpPr>
        <p:spPr>
          <a:xfrm>
            <a:off x="3866400" y="3742200"/>
            <a:ext cx="253296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5272 and key &lt; 5384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9"/>
          <p:cNvSpPr/>
          <p:nvPr/>
        </p:nvSpPr>
        <p:spPr>
          <a:xfrm>
            <a:off x="7086600" y="3706200"/>
            <a:ext cx="2741760" cy="109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5384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10"/>
          <p:cNvSpPr/>
          <p:nvPr/>
        </p:nvSpPr>
        <p:spPr>
          <a:xfrm>
            <a:off x="7488360" y="2057760"/>
            <a:ext cx="25131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444240"/>
                <a:gridCol w="1001160"/>
                <a:gridCol w="429120"/>
                <a:gridCol w="992880"/>
                <a:gridCol w="415800"/>
                <a:gridCol w="1194120"/>
                <a:gridCol w="406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72" name="CustomShape 2"/>
          <p:cNvSpPr/>
          <p:nvPr/>
        </p:nvSpPr>
        <p:spPr>
          <a:xfrm>
            <a:off x="144000" y="2057400"/>
            <a:ext cx="25131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K=3, then 3 records and 4 pointers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405600" y="976680"/>
            <a:ext cx="29703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Leaf 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5"/>
          <p:cNvSpPr/>
          <p:nvPr/>
        </p:nvSpPr>
        <p:spPr>
          <a:xfrm>
            <a:off x="4129200" y="25146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7"/>
          <p:cNvSpPr/>
          <p:nvPr/>
        </p:nvSpPr>
        <p:spPr>
          <a:xfrm>
            <a:off x="842400" y="3742200"/>
            <a:ext cx="169596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8"/>
          <p:cNvSpPr/>
          <p:nvPr/>
        </p:nvSpPr>
        <p:spPr>
          <a:xfrm>
            <a:off x="2822400" y="3742200"/>
            <a:ext cx="22089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9"/>
          <p:cNvSpPr/>
          <p:nvPr/>
        </p:nvSpPr>
        <p:spPr>
          <a:xfrm>
            <a:off x="7772400" y="3706200"/>
            <a:ext cx="205596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to the next Leaf 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10"/>
          <p:cNvSpPr/>
          <p:nvPr/>
        </p:nvSpPr>
        <p:spPr>
          <a:xfrm>
            <a:off x="7488360" y="2057760"/>
            <a:ext cx="25131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Line 11"/>
          <p:cNvSpPr/>
          <p:nvPr/>
        </p:nvSpPr>
        <p:spPr>
          <a:xfrm>
            <a:off x="5569200" y="25146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2"/>
          <p:cNvSpPr/>
          <p:nvPr/>
        </p:nvSpPr>
        <p:spPr>
          <a:xfrm>
            <a:off x="5090400" y="3742200"/>
            <a:ext cx="22089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564920" y="6858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"/>
          <p:cNvSpPr/>
          <p:nvPr/>
        </p:nvSpPr>
        <p:spPr>
          <a:xfrm>
            <a:off x="228600" y="228600"/>
            <a:ext cx="1141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169200" y="950400"/>
            <a:ext cx="2056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Inital: Empty Tree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86" name="Table 4"/>
          <p:cNvGraphicFramePr/>
          <p:nvPr/>
        </p:nvGraphicFramePr>
        <p:xfrm>
          <a:off x="3226320" y="8838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87" name="Line 5"/>
          <p:cNvSpPr/>
          <p:nvPr/>
        </p:nvSpPr>
        <p:spPr>
          <a:xfrm>
            <a:off x="2226600" y="1143000"/>
            <a:ext cx="973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6"/>
          <p:cNvSpPr/>
          <p:nvPr/>
        </p:nvSpPr>
        <p:spPr>
          <a:xfrm>
            <a:off x="3321000" y="11430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89" name="Table 7"/>
          <p:cNvGraphicFramePr/>
          <p:nvPr/>
        </p:nvGraphicFramePr>
        <p:xfrm>
          <a:off x="7018200" y="8841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90" name="Line 8"/>
          <p:cNvSpPr/>
          <p:nvPr/>
        </p:nvSpPr>
        <p:spPr>
          <a:xfrm>
            <a:off x="7154640" y="120276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9"/>
          <p:cNvSpPr/>
          <p:nvPr/>
        </p:nvSpPr>
        <p:spPr>
          <a:xfrm>
            <a:off x="8198640" y="120276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10"/>
          <p:cNvSpPr/>
          <p:nvPr/>
        </p:nvSpPr>
        <p:spPr>
          <a:xfrm>
            <a:off x="5839920" y="1143360"/>
            <a:ext cx="973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11"/>
          <p:cNvSpPr/>
          <p:nvPr/>
        </p:nvSpPr>
        <p:spPr>
          <a:xfrm>
            <a:off x="8229600" y="18288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4" name="Table 12"/>
          <p:cNvGraphicFramePr/>
          <p:nvPr/>
        </p:nvGraphicFramePr>
        <p:xfrm>
          <a:off x="5086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95" name="Line 13"/>
          <p:cNvSpPr/>
          <p:nvPr/>
        </p:nvSpPr>
        <p:spPr>
          <a:xfrm>
            <a:off x="5223240" y="4709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14"/>
          <p:cNvSpPr/>
          <p:nvPr/>
        </p:nvSpPr>
        <p:spPr>
          <a:xfrm>
            <a:off x="6267240" y="4709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7" name="Table 15"/>
          <p:cNvGraphicFramePr/>
          <p:nvPr/>
        </p:nvGraphicFramePr>
        <p:xfrm>
          <a:off x="7534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98" name="Line 16"/>
          <p:cNvSpPr/>
          <p:nvPr/>
        </p:nvSpPr>
        <p:spPr>
          <a:xfrm>
            <a:off x="7671240" y="4709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9" name="Table 17"/>
          <p:cNvGraphicFramePr/>
          <p:nvPr/>
        </p:nvGraphicFramePr>
        <p:xfrm>
          <a:off x="6248160" y="3527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0" name="Line 18"/>
          <p:cNvSpPr/>
          <p:nvPr/>
        </p:nvSpPr>
        <p:spPr>
          <a:xfrm flipH="1">
            <a:off x="6148800" y="3754080"/>
            <a:ext cx="228600" cy="63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19"/>
          <p:cNvSpPr/>
          <p:nvPr/>
        </p:nvSpPr>
        <p:spPr>
          <a:xfrm>
            <a:off x="7448400" y="3681000"/>
            <a:ext cx="4572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20"/>
          <p:cNvSpPr/>
          <p:nvPr/>
        </p:nvSpPr>
        <p:spPr>
          <a:xfrm flipH="1">
            <a:off x="4498200" y="3718800"/>
            <a:ext cx="1143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3" name="Table 21"/>
          <p:cNvGraphicFramePr/>
          <p:nvPr/>
        </p:nvGraphicFramePr>
        <p:xfrm>
          <a:off x="46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4" name="Line 22"/>
          <p:cNvSpPr/>
          <p:nvPr/>
        </p:nvSpPr>
        <p:spPr>
          <a:xfrm>
            <a:off x="183240" y="47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23"/>
          <p:cNvSpPr/>
          <p:nvPr/>
        </p:nvSpPr>
        <p:spPr>
          <a:xfrm>
            <a:off x="1227240" y="47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6" name="Table 24"/>
          <p:cNvGraphicFramePr/>
          <p:nvPr/>
        </p:nvGraphicFramePr>
        <p:xfrm>
          <a:off x="2494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7" name="Line 25"/>
          <p:cNvSpPr/>
          <p:nvPr/>
        </p:nvSpPr>
        <p:spPr>
          <a:xfrm>
            <a:off x="2631240" y="47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8" name="Table 26"/>
          <p:cNvGraphicFramePr/>
          <p:nvPr/>
        </p:nvGraphicFramePr>
        <p:xfrm>
          <a:off x="1208160" y="35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9" name="Line 27"/>
          <p:cNvSpPr/>
          <p:nvPr/>
        </p:nvSpPr>
        <p:spPr>
          <a:xfrm flipH="1">
            <a:off x="1108800" y="3789720"/>
            <a:ext cx="228600" cy="63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28"/>
          <p:cNvSpPr/>
          <p:nvPr/>
        </p:nvSpPr>
        <p:spPr>
          <a:xfrm>
            <a:off x="2408400" y="3716640"/>
            <a:ext cx="4572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9"/>
          <p:cNvSpPr/>
          <p:nvPr/>
        </p:nvSpPr>
        <p:spPr>
          <a:xfrm>
            <a:off x="2057400" y="685800"/>
            <a:ext cx="1142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CustomShape 30"/>
          <p:cNvSpPr/>
          <p:nvPr/>
        </p:nvSpPr>
        <p:spPr>
          <a:xfrm>
            <a:off x="5670720" y="685800"/>
            <a:ext cx="1142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CustomShape 31"/>
          <p:cNvSpPr/>
          <p:nvPr/>
        </p:nvSpPr>
        <p:spPr>
          <a:xfrm>
            <a:off x="8229600" y="2168280"/>
            <a:ext cx="1142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CustomShape 32"/>
          <p:cNvSpPr/>
          <p:nvPr/>
        </p:nvSpPr>
        <p:spPr>
          <a:xfrm>
            <a:off x="4572000" y="3311280"/>
            <a:ext cx="1142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30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Line 33"/>
          <p:cNvSpPr/>
          <p:nvPr/>
        </p:nvSpPr>
        <p:spPr>
          <a:xfrm>
            <a:off x="7315200" y="457200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34"/>
          <p:cNvSpPr/>
          <p:nvPr/>
        </p:nvSpPr>
        <p:spPr>
          <a:xfrm>
            <a:off x="2210040" y="463500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564920" y="6858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"/>
          <p:cNvSpPr/>
          <p:nvPr/>
        </p:nvSpPr>
        <p:spPr>
          <a:xfrm>
            <a:off x="228600" y="228600"/>
            <a:ext cx="1141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19" name="Table 3"/>
          <p:cNvGraphicFramePr/>
          <p:nvPr/>
        </p:nvGraphicFramePr>
        <p:xfrm>
          <a:off x="2212200" y="42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0" name="Line 4"/>
          <p:cNvSpPr/>
          <p:nvPr/>
        </p:nvSpPr>
        <p:spPr>
          <a:xfrm>
            <a:off x="3999240" y="46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5"/>
          <p:cNvSpPr/>
          <p:nvPr/>
        </p:nvSpPr>
        <p:spPr>
          <a:xfrm>
            <a:off x="5043240" y="46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2" name="Table 6"/>
          <p:cNvGraphicFramePr/>
          <p:nvPr/>
        </p:nvGraphicFramePr>
        <p:xfrm>
          <a:off x="4942800" y="42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3" name="Line 7"/>
          <p:cNvSpPr/>
          <p:nvPr/>
        </p:nvSpPr>
        <p:spPr>
          <a:xfrm>
            <a:off x="6447240" y="46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4" name="Table 8"/>
          <p:cNvGraphicFramePr/>
          <p:nvPr/>
        </p:nvGraphicFramePr>
        <p:xfrm>
          <a:off x="5024160" y="34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5" name="Line 9"/>
          <p:cNvSpPr/>
          <p:nvPr/>
        </p:nvSpPr>
        <p:spPr>
          <a:xfrm flipH="1">
            <a:off x="3405600" y="3646080"/>
            <a:ext cx="1747800" cy="611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10"/>
          <p:cNvSpPr/>
          <p:nvPr/>
        </p:nvSpPr>
        <p:spPr>
          <a:xfrm>
            <a:off x="6148800" y="357300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7" name="Table 11"/>
          <p:cNvGraphicFramePr/>
          <p:nvPr/>
        </p:nvGraphicFramePr>
        <p:xfrm>
          <a:off x="46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8" name="Line 12"/>
          <p:cNvSpPr/>
          <p:nvPr/>
        </p:nvSpPr>
        <p:spPr>
          <a:xfrm>
            <a:off x="183240" y="20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13"/>
          <p:cNvSpPr/>
          <p:nvPr/>
        </p:nvSpPr>
        <p:spPr>
          <a:xfrm>
            <a:off x="1227240" y="20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0" name="Table 14"/>
          <p:cNvGraphicFramePr/>
          <p:nvPr/>
        </p:nvGraphicFramePr>
        <p:xfrm>
          <a:off x="2494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1" name="Line 15"/>
          <p:cNvSpPr/>
          <p:nvPr/>
        </p:nvSpPr>
        <p:spPr>
          <a:xfrm>
            <a:off x="2631240" y="20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2" name="Table 16"/>
          <p:cNvGraphicFramePr/>
          <p:nvPr/>
        </p:nvGraphicFramePr>
        <p:xfrm>
          <a:off x="1208160" y="8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3" name="Line 17"/>
          <p:cNvSpPr/>
          <p:nvPr/>
        </p:nvSpPr>
        <p:spPr>
          <a:xfrm flipH="1">
            <a:off x="1108800" y="1089720"/>
            <a:ext cx="228600" cy="63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18"/>
          <p:cNvSpPr/>
          <p:nvPr/>
        </p:nvSpPr>
        <p:spPr>
          <a:xfrm>
            <a:off x="2408400" y="1016640"/>
            <a:ext cx="4572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5" name="Table 19"/>
          <p:cNvGraphicFramePr/>
          <p:nvPr/>
        </p:nvGraphicFramePr>
        <p:xfrm>
          <a:off x="7619040" y="42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6" name="Line 20"/>
          <p:cNvSpPr/>
          <p:nvPr/>
        </p:nvSpPr>
        <p:spPr>
          <a:xfrm>
            <a:off x="7226640" y="3608640"/>
            <a:ext cx="1208160" cy="69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3"/>
          <p:cNvSpPr/>
          <p:nvPr/>
        </p:nvSpPr>
        <p:spPr>
          <a:xfrm>
            <a:off x="6436080" y="1371600"/>
            <a:ext cx="1142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Line 24"/>
          <p:cNvSpPr/>
          <p:nvPr/>
        </p:nvSpPr>
        <p:spPr>
          <a:xfrm>
            <a:off x="2210040" y="1935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25"/>
          <p:cNvSpPr/>
          <p:nvPr/>
        </p:nvSpPr>
        <p:spPr>
          <a:xfrm>
            <a:off x="4550040" y="4491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26"/>
          <p:cNvSpPr/>
          <p:nvPr/>
        </p:nvSpPr>
        <p:spPr>
          <a:xfrm>
            <a:off x="7250040" y="4491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1564920" y="6858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2"/>
          <p:cNvSpPr/>
          <p:nvPr/>
        </p:nvSpPr>
        <p:spPr>
          <a:xfrm>
            <a:off x="228600" y="228600"/>
            <a:ext cx="1141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45" name="Table 3"/>
          <p:cNvGraphicFramePr/>
          <p:nvPr/>
        </p:nvGraphicFramePr>
        <p:xfrm>
          <a:off x="808200" y="15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6" name="Line 4"/>
          <p:cNvSpPr/>
          <p:nvPr/>
        </p:nvSpPr>
        <p:spPr>
          <a:xfrm>
            <a:off x="2595240" y="19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5"/>
          <p:cNvSpPr/>
          <p:nvPr/>
        </p:nvSpPr>
        <p:spPr>
          <a:xfrm>
            <a:off x="3639240" y="19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8" name="Table 6"/>
          <p:cNvGraphicFramePr/>
          <p:nvPr/>
        </p:nvGraphicFramePr>
        <p:xfrm>
          <a:off x="3538800" y="15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9" name="Line 7"/>
          <p:cNvSpPr/>
          <p:nvPr/>
        </p:nvSpPr>
        <p:spPr>
          <a:xfrm>
            <a:off x="5043240" y="19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0" name="Table 8"/>
          <p:cNvGraphicFramePr/>
          <p:nvPr/>
        </p:nvGraphicFramePr>
        <p:xfrm>
          <a:off x="3620160" y="7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1" name="Line 9"/>
          <p:cNvSpPr/>
          <p:nvPr/>
        </p:nvSpPr>
        <p:spPr>
          <a:xfrm flipH="1">
            <a:off x="2001600" y="946080"/>
            <a:ext cx="1747800" cy="611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10"/>
          <p:cNvSpPr/>
          <p:nvPr/>
        </p:nvSpPr>
        <p:spPr>
          <a:xfrm>
            <a:off x="4744800" y="87300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3" name="Table 11"/>
          <p:cNvGraphicFramePr/>
          <p:nvPr/>
        </p:nvGraphicFramePr>
        <p:xfrm>
          <a:off x="6215040" y="15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4" name="Line 12"/>
          <p:cNvSpPr/>
          <p:nvPr/>
        </p:nvSpPr>
        <p:spPr>
          <a:xfrm>
            <a:off x="5822640" y="908640"/>
            <a:ext cx="1208160" cy="69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13"/>
          <p:cNvSpPr/>
          <p:nvPr/>
        </p:nvSpPr>
        <p:spPr>
          <a:xfrm>
            <a:off x="5102640" y="252828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14"/>
          <p:cNvSpPr/>
          <p:nvPr/>
        </p:nvSpPr>
        <p:spPr>
          <a:xfrm>
            <a:off x="799920" y="4158720"/>
            <a:ext cx="17964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7" name="Table 15"/>
          <p:cNvGraphicFramePr/>
          <p:nvPr/>
        </p:nvGraphicFramePr>
        <p:xfrm>
          <a:off x="43200" y="5030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8" name="Line 16"/>
          <p:cNvSpPr/>
          <p:nvPr/>
        </p:nvSpPr>
        <p:spPr>
          <a:xfrm>
            <a:off x="1830240" y="53748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17"/>
          <p:cNvSpPr/>
          <p:nvPr/>
        </p:nvSpPr>
        <p:spPr>
          <a:xfrm>
            <a:off x="2874240" y="53748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0" name="Table 18"/>
          <p:cNvGraphicFramePr/>
          <p:nvPr/>
        </p:nvGraphicFramePr>
        <p:xfrm>
          <a:off x="2773800" y="50562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Table 19"/>
          <p:cNvGraphicFramePr/>
          <p:nvPr/>
        </p:nvGraphicFramePr>
        <p:xfrm>
          <a:off x="2855160" y="41925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2" name="Line 20"/>
          <p:cNvSpPr/>
          <p:nvPr/>
        </p:nvSpPr>
        <p:spPr>
          <a:xfrm flipH="1">
            <a:off x="1236600" y="4419000"/>
            <a:ext cx="1747800" cy="611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21"/>
          <p:cNvSpPr/>
          <p:nvPr/>
        </p:nvSpPr>
        <p:spPr>
          <a:xfrm>
            <a:off x="3979800" y="434592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4" name="Table 22"/>
          <p:cNvGraphicFramePr/>
          <p:nvPr/>
        </p:nvGraphicFramePr>
        <p:xfrm>
          <a:off x="5450040" y="50724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5" name="Table 23"/>
          <p:cNvGraphicFramePr/>
          <p:nvPr/>
        </p:nvGraphicFramePr>
        <p:xfrm>
          <a:off x="5948640" y="4167360"/>
          <a:ext cx="2537640" cy="441000"/>
        </p:xfrm>
        <a:graphic>
          <a:graphicData uri="http://schemas.openxmlformats.org/drawingml/2006/table">
            <a:tbl>
              <a:tblPr/>
              <a:tblGrid>
                <a:gridCol w="273600"/>
                <a:gridCol w="875520"/>
                <a:gridCol w="226440"/>
                <a:gridCol w="923040"/>
                <a:gridCol w="239400"/>
              </a:tblGrid>
              <a:tr h="441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6" name="Line 24"/>
          <p:cNvSpPr/>
          <p:nvPr/>
        </p:nvSpPr>
        <p:spPr>
          <a:xfrm>
            <a:off x="6064200" y="4343400"/>
            <a:ext cx="93600" cy="729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7" name="Table 25"/>
          <p:cNvGraphicFramePr/>
          <p:nvPr/>
        </p:nvGraphicFramePr>
        <p:xfrm>
          <a:off x="4328640" y="3295800"/>
          <a:ext cx="1925280" cy="349560"/>
        </p:xfrm>
        <a:graphic>
          <a:graphicData uri="http://schemas.openxmlformats.org/drawingml/2006/table">
            <a:tbl>
              <a:tblPr/>
              <a:tblGrid>
                <a:gridCol w="224640"/>
                <a:gridCol w="517320"/>
                <a:gridCol w="231120"/>
                <a:gridCol w="680400"/>
                <a:gridCol w="27216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8" name="Line 26"/>
          <p:cNvSpPr/>
          <p:nvPr/>
        </p:nvSpPr>
        <p:spPr>
          <a:xfrm flipH="1">
            <a:off x="3994200" y="3465000"/>
            <a:ext cx="457200" cy="7635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27"/>
          <p:cNvSpPr/>
          <p:nvPr/>
        </p:nvSpPr>
        <p:spPr>
          <a:xfrm>
            <a:off x="5221800" y="3465000"/>
            <a:ext cx="914400" cy="738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0" name="Table 28"/>
          <p:cNvGraphicFramePr/>
          <p:nvPr/>
        </p:nvGraphicFramePr>
        <p:xfrm>
          <a:off x="8000640" y="5139360"/>
          <a:ext cx="1816560" cy="349560"/>
        </p:xfrm>
        <a:graphic>
          <a:graphicData uri="http://schemas.openxmlformats.org/drawingml/2006/table">
            <a:tbl>
              <a:tblPr/>
              <a:tblGrid>
                <a:gridCol w="216000"/>
                <a:gridCol w="531360"/>
                <a:gridCol w="226440"/>
                <a:gridCol w="565920"/>
                <a:gridCol w="27720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71" name="Line 29"/>
          <p:cNvSpPr/>
          <p:nvPr/>
        </p:nvSpPr>
        <p:spPr>
          <a:xfrm>
            <a:off x="7207200" y="4464000"/>
            <a:ext cx="1251000" cy="675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30"/>
          <p:cNvSpPr/>
          <p:nvPr/>
        </p:nvSpPr>
        <p:spPr>
          <a:xfrm>
            <a:off x="5257800" y="2625480"/>
            <a:ext cx="1142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35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Line 31"/>
          <p:cNvSpPr/>
          <p:nvPr/>
        </p:nvSpPr>
        <p:spPr>
          <a:xfrm>
            <a:off x="3038040" y="1755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32"/>
          <p:cNvSpPr/>
          <p:nvPr/>
        </p:nvSpPr>
        <p:spPr>
          <a:xfrm>
            <a:off x="5738040" y="1755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33"/>
          <p:cNvSpPr/>
          <p:nvPr/>
        </p:nvSpPr>
        <p:spPr>
          <a:xfrm>
            <a:off x="4982040" y="5283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34"/>
          <p:cNvSpPr/>
          <p:nvPr/>
        </p:nvSpPr>
        <p:spPr>
          <a:xfrm>
            <a:off x="2282040" y="5283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35"/>
          <p:cNvSpPr/>
          <p:nvPr/>
        </p:nvSpPr>
        <p:spPr>
          <a:xfrm>
            <a:off x="7610040" y="5283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685800" y="685800"/>
            <a:ext cx="4114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State Diagram of a Transaction: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3988800" y="1636200"/>
            <a:ext cx="914400" cy="914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Partially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Committed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6841440" y="1622160"/>
            <a:ext cx="914400" cy="914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Committed</a:t>
            </a:r>
            <a:endParaRPr b="0" lang="en-US" sz="1800" spc="-1" strike="noStrike">
              <a:latin typeface="Arial"/>
              <a:ea typeface="Noto Sans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1945440" y="2594160"/>
            <a:ext cx="914400" cy="914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Active</a:t>
            </a:r>
            <a:endParaRPr b="0" lang="en-US" sz="1800" spc="-1" strike="noStrike">
              <a:latin typeface="Arial"/>
              <a:ea typeface="Noto Sans"/>
            </a:endParaRPr>
          </a:p>
        </p:txBody>
      </p:sp>
      <p:sp>
        <p:nvSpPr>
          <p:cNvPr id="482" name="CustomShape 5"/>
          <p:cNvSpPr/>
          <p:nvPr/>
        </p:nvSpPr>
        <p:spPr>
          <a:xfrm>
            <a:off x="6877440" y="3638160"/>
            <a:ext cx="914400" cy="914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Aborted</a:t>
            </a:r>
            <a:endParaRPr b="0" lang="en-US" sz="1800" spc="-1" strike="noStrike">
              <a:latin typeface="Arial"/>
              <a:ea typeface="Noto Sans"/>
            </a:endParaRPr>
          </a:p>
        </p:txBody>
      </p:sp>
      <p:sp>
        <p:nvSpPr>
          <p:cNvPr id="483" name="CustomShape 6"/>
          <p:cNvSpPr/>
          <p:nvPr/>
        </p:nvSpPr>
        <p:spPr>
          <a:xfrm>
            <a:off x="3997440" y="3638160"/>
            <a:ext cx="914400" cy="914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Failed</a:t>
            </a:r>
            <a:endParaRPr b="0" lang="en-US" sz="1800" spc="-1" strike="noStrike">
              <a:latin typeface="Arial"/>
              <a:ea typeface="Noto Sans"/>
            </a:endParaRPr>
          </a:p>
        </p:txBody>
      </p:sp>
      <p:sp>
        <p:nvSpPr>
          <p:cNvPr id="484" name="Line 7"/>
          <p:cNvSpPr/>
          <p:nvPr/>
        </p:nvSpPr>
        <p:spPr>
          <a:xfrm flipV="1">
            <a:off x="2743200" y="2057400"/>
            <a:ext cx="12456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8"/>
          <p:cNvSpPr/>
          <p:nvPr/>
        </p:nvSpPr>
        <p:spPr>
          <a:xfrm>
            <a:off x="2743200" y="3357000"/>
            <a:ext cx="125424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Line 9"/>
          <p:cNvSpPr/>
          <p:nvPr/>
        </p:nvSpPr>
        <p:spPr>
          <a:xfrm>
            <a:off x="4451400" y="2550600"/>
            <a:ext cx="0" cy="10875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Line 10"/>
          <p:cNvSpPr/>
          <p:nvPr/>
        </p:nvSpPr>
        <p:spPr>
          <a:xfrm>
            <a:off x="4903200" y="2057400"/>
            <a:ext cx="19382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Line 11"/>
          <p:cNvSpPr/>
          <p:nvPr/>
        </p:nvSpPr>
        <p:spPr>
          <a:xfrm>
            <a:off x="4925520" y="4095360"/>
            <a:ext cx="19382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060000" y="2268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832000" y="1980000"/>
            <a:ext cx="143388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Line 3"/>
          <p:cNvSpPr/>
          <p:nvPr/>
        </p:nvSpPr>
        <p:spPr>
          <a:xfrm>
            <a:off x="4500000" y="2664000"/>
            <a:ext cx="1332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5"/>
          <p:cNvSpPr/>
          <p:nvPr/>
        </p:nvSpPr>
        <p:spPr>
          <a:xfrm>
            <a:off x="2376000" y="1044000"/>
            <a:ext cx="1145880" cy="677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3780360" y="1044360"/>
            <a:ext cx="1145880" cy="677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2376360" y="1044360"/>
            <a:ext cx="1145880" cy="677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1512720" y="2160720"/>
            <a:ext cx="1145880" cy="677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Line 9"/>
          <p:cNvSpPr/>
          <p:nvPr/>
        </p:nvSpPr>
        <p:spPr>
          <a:xfrm>
            <a:off x="3096000" y="1728360"/>
            <a:ext cx="576000" cy="539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0"/>
          <p:cNvSpPr/>
          <p:nvPr/>
        </p:nvSpPr>
        <p:spPr>
          <a:xfrm flipH="1">
            <a:off x="3960000" y="1728360"/>
            <a:ext cx="360000" cy="5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1"/>
          <p:cNvSpPr/>
          <p:nvPr/>
        </p:nvSpPr>
        <p:spPr>
          <a:xfrm flipH="1">
            <a:off x="2664720" y="2520360"/>
            <a:ext cx="3952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2"/>
          <p:cNvSpPr/>
          <p:nvPr/>
        </p:nvSpPr>
        <p:spPr>
          <a:xfrm>
            <a:off x="4500000" y="2376000"/>
            <a:ext cx="139788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4320000" y="3204360"/>
            <a:ext cx="139788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576000"/>
            <a:ext cx="426240" cy="165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1440360" y="576360"/>
            <a:ext cx="426240" cy="165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3204720" y="612720"/>
            <a:ext cx="426240" cy="165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>
            <a:off x="4068720" y="576720"/>
            <a:ext cx="426240" cy="165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504720" y="3204720"/>
            <a:ext cx="426240" cy="165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6"/>
          <p:cNvSpPr/>
          <p:nvPr/>
        </p:nvSpPr>
        <p:spPr>
          <a:xfrm>
            <a:off x="1440720" y="3168720"/>
            <a:ext cx="426240" cy="165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"/>
          <p:cNvSpPr/>
          <p:nvPr/>
        </p:nvSpPr>
        <p:spPr>
          <a:xfrm>
            <a:off x="3240720" y="3168720"/>
            <a:ext cx="426240" cy="165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"/>
          <p:cNvSpPr/>
          <p:nvPr/>
        </p:nvSpPr>
        <p:spPr>
          <a:xfrm>
            <a:off x="4068720" y="3168720"/>
            <a:ext cx="426240" cy="165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9"/>
          <p:cNvSpPr/>
          <p:nvPr/>
        </p:nvSpPr>
        <p:spPr>
          <a:xfrm>
            <a:off x="540000" y="936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540000" y="1512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11"/>
          <p:cNvSpPr/>
          <p:nvPr/>
        </p:nvSpPr>
        <p:spPr>
          <a:xfrm>
            <a:off x="1512000" y="1512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1512000" y="900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13"/>
          <p:cNvSpPr/>
          <p:nvPr/>
        </p:nvSpPr>
        <p:spPr>
          <a:xfrm>
            <a:off x="540000" y="1260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14"/>
          <p:cNvSpPr/>
          <p:nvPr/>
        </p:nvSpPr>
        <p:spPr>
          <a:xfrm>
            <a:off x="1512000" y="1224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15"/>
          <p:cNvSpPr/>
          <p:nvPr/>
        </p:nvSpPr>
        <p:spPr>
          <a:xfrm>
            <a:off x="3240000" y="900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16"/>
          <p:cNvSpPr/>
          <p:nvPr/>
        </p:nvSpPr>
        <p:spPr>
          <a:xfrm>
            <a:off x="4104000" y="900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17"/>
          <p:cNvSpPr/>
          <p:nvPr/>
        </p:nvSpPr>
        <p:spPr>
          <a:xfrm>
            <a:off x="4104000" y="1224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8"/>
          <p:cNvSpPr/>
          <p:nvPr/>
        </p:nvSpPr>
        <p:spPr>
          <a:xfrm>
            <a:off x="4104000" y="1620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9"/>
          <p:cNvSpPr/>
          <p:nvPr/>
        </p:nvSpPr>
        <p:spPr>
          <a:xfrm>
            <a:off x="576000" y="3492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20"/>
          <p:cNvSpPr/>
          <p:nvPr/>
        </p:nvSpPr>
        <p:spPr>
          <a:xfrm>
            <a:off x="576000" y="3852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21"/>
          <p:cNvSpPr/>
          <p:nvPr/>
        </p:nvSpPr>
        <p:spPr>
          <a:xfrm>
            <a:off x="576000" y="4176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22"/>
          <p:cNvSpPr/>
          <p:nvPr/>
        </p:nvSpPr>
        <p:spPr>
          <a:xfrm>
            <a:off x="1476000" y="3492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3"/>
          <p:cNvSpPr/>
          <p:nvPr/>
        </p:nvSpPr>
        <p:spPr>
          <a:xfrm>
            <a:off x="3240000" y="3492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24"/>
          <p:cNvSpPr/>
          <p:nvPr/>
        </p:nvSpPr>
        <p:spPr>
          <a:xfrm>
            <a:off x="3276000" y="3960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25"/>
          <p:cNvSpPr/>
          <p:nvPr/>
        </p:nvSpPr>
        <p:spPr>
          <a:xfrm>
            <a:off x="4140000" y="3492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26"/>
          <p:cNvSpPr/>
          <p:nvPr/>
        </p:nvSpPr>
        <p:spPr>
          <a:xfrm>
            <a:off x="4140000" y="3924000"/>
            <a:ext cx="498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Line 27"/>
          <p:cNvSpPr/>
          <p:nvPr/>
        </p:nvSpPr>
        <p:spPr>
          <a:xfrm>
            <a:off x="720000" y="1080000"/>
            <a:ext cx="936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8"/>
          <p:cNvSpPr/>
          <p:nvPr/>
        </p:nvSpPr>
        <p:spPr>
          <a:xfrm>
            <a:off x="720000" y="1692000"/>
            <a:ext cx="936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29"/>
          <p:cNvSpPr/>
          <p:nvPr/>
        </p:nvSpPr>
        <p:spPr>
          <a:xfrm>
            <a:off x="3420000" y="1044000"/>
            <a:ext cx="756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30"/>
          <p:cNvSpPr/>
          <p:nvPr/>
        </p:nvSpPr>
        <p:spPr>
          <a:xfrm>
            <a:off x="3420000" y="1044000"/>
            <a:ext cx="828000" cy="32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31"/>
          <p:cNvSpPr/>
          <p:nvPr/>
        </p:nvSpPr>
        <p:spPr>
          <a:xfrm>
            <a:off x="3420000" y="1044000"/>
            <a:ext cx="828000" cy="75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32"/>
          <p:cNvSpPr/>
          <p:nvPr/>
        </p:nvSpPr>
        <p:spPr>
          <a:xfrm>
            <a:off x="792000" y="3672000"/>
            <a:ext cx="792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33"/>
          <p:cNvSpPr/>
          <p:nvPr/>
        </p:nvSpPr>
        <p:spPr>
          <a:xfrm flipV="1">
            <a:off x="792000" y="3672000"/>
            <a:ext cx="792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34"/>
          <p:cNvSpPr/>
          <p:nvPr/>
        </p:nvSpPr>
        <p:spPr>
          <a:xfrm flipV="1">
            <a:off x="792000" y="3672000"/>
            <a:ext cx="792000" cy="64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5"/>
          <p:cNvSpPr/>
          <p:nvPr/>
        </p:nvSpPr>
        <p:spPr>
          <a:xfrm>
            <a:off x="3456000" y="3672000"/>
            <a:ext cx="792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36"/>
          <p:cNvSpPr/>
          <p:nvPr/>
        </p:nvSpPr>
        <p:spPr>
          <a:xfrm flipV="1">
            <a:off x="3528000" y="3672000"/>
            <a:ext cx="720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37"/>
          <p:cNvSpPr/>
          <p:nvPr/>
        </p:nvSpPr>
        <p:spPr>
          <a:xfrm>
            <a:off x="3456000" y="3672000"/>
            <a:ext cx="792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8"/>
          <p:cNvSpPr/>
          <p:nvPr/>
        </p:nvSpPr>
        <p:spPr>
          <a:xfrm>
            <a:off x="540000" y="2412000"/>
            <a:ext cx="1290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39"/>
          <p:cNvSpPr/>
          <p:nvPr/>
        </p:nvSpPr>
        <p:spPr>
          <a:xfrm>
            <a:off x="3168000" y="2412000"/>
            <a:ext cx="1434240" cy="3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ONE-MANY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40"/>
          <p:cNvSpPr/>
          <p:nvPr/>
        </p:nvSpPr>
        <p:spPr>
          <a:xfrm>
            <a:off x="3168000" y="4968000"/>
            <a:ext cx="15782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MANY-MANY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41"/>
          <p:cNvSpPr/>
          <p:nvPr/>
        </p:nvSpPr>
        <p:spPr>
          <a:xfrm>
            <a:off x="504000" y="4968000"/>
            <a:ext cx="14342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MANY-ONE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872000" y="1008000"/>
            <a:ext cx="2082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328000" y="756000"/>
            <a:ext cx="1650600" cy="121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1872360" y="3672360"/>
            <a:ext cx="2082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5328360" y="3420360"/>
            <a:ext cx="1650600" cy="121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5"/>
          <p:cNvSpPr/>
          <p:nvPr/>
        </p:nvSpPr>
        <p:spPr>
          <a:xfrm flipH="1">
            <a:off x="3960000" y="1368000"/>
            <a:ext cx="1368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6"/>
          <p:cNvSpPr/>
          <p:nvPr/>
        </p:nvSpPr>
        <p:spPr>
          <a:xfrm flipH="1">
            <a:off x="3960360" y="4032000"/>
            <a:ext cx="1368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>
            <a:off x="1188000" y="2304000"/>
            <a:ext cx="6906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one-one/one-many relationship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1080000" y="4788000"/>
            <a:ext cx="715860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many-one/many-many relationship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08000" y="2232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84000" y="2232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032000" y="1944000"/>
            <a:ext cx="143388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7"/>
          <p:cNvSpPr/>
          <p:nvPr/>
        </p:nvSpPr>
        <p:spPr>
          <a:xfrm>
            <a:off x="5471280" y="2628000"/>
            <a:ext cx="61272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2592000" y="3636000"/>
            <a:ext cx="712260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34960" y="2130480"/>
            <a:ext cx="1692360" cy="1003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1908000" y="2232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084000" y="2232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032000" y="1944000"/>
            <a:ext cx="143388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Line 5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>
            <a:off x="1764000" y="3564000"/>
            <a:ext cx="712260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 is EXISTENT DEPENDANTA on CUSTOMER, so ACCOUNT is a weak entity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Line 9"/>
          <p:cNvSpPr/>
          <p:nvPr/>
        </p:nvSpPr>
        <p:spPr>
          <a:xfrm>
            <a:off x="5470560" y="2628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945800" y="3636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300000" y="36738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764000" y="4860000"/>
            <a:ext cx="712260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4140000" y="1080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392000" y="2267640"/>
            <a:ext cx="931680" cy="100368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8"/>
          <p:cNvSpPr/>
          <p:nvPr/>
        </p:nvSpPr>
        <p:spPr>
          <a:xfrm>
            <a:off x="4572000" y="2304000"/>
            <a:ext cx="64368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2"/>
          <p:cNvSpPr/>
          <p:nvPr/>
        </p:nvSpPr>
        <p:spPr>
          <a:xfrm>
            <a:off x="2592000" y="43200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4104360" y="3603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5652720" y="43272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3813480" y="432108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2193840" y="471744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682200" y="450180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>
            <a:off x="5434560" y="45741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19"/>
          <p:cNvSpPr/>
          <p:nvPr/>
        </p:nvSpPr>
        <p:spPr>
          <a:xfrm>
            <a:off x="7634160" y="457452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20"/>
          <p:cNvSpPr/>
          <p:nvPr/>
        </p:nvSpPr>
        <p:spPr>
          <a:xfrm>
            <a:off x="686520" y="309888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2000" y="72000"/>
            <a:ext cx="9067680" cy="251568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2016000" y="1188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92000" y="1188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140000" y="900000"/>
            <a:ext cx="143388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-36000" y="3384000"/>
            <a:ext cx="26236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require the set of books used by the teacher to teach the subject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Line 9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0"/>
          <p:cNvSpPr/>
          <p:nvPr/>
        </p:nvSpPr>
        <p:spPr>
          <a:xfrm>
            <a:off x="5868360" y="1803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S_CODE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7344720" y="21672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7921080" y="93708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7921440" y="169344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LTP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7921440" y="93744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2089440" y="43344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16"/>
          <p:cNvSpPr/>
          <p:nvPr/>
        </p:nvSpPr>
        <p:spPr>
          <a:xfrm>
            <a:off x="649800" y="54180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17"/>
          <p:cNvSpPr/>
          <p:nvPr/>
        </p:nvSpPr>
        <p:spPr>
          <a:xfrm>
            <a:off x="4320000" y="3168000"/>
            <a:ext cx="1037880" cy="78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18"/>
          <p:cNvSpPr/>
          <p:nvPr/>
        </p:nvSpPr>
        <p:spPr>
          <a:xfrm>
            <a:off x="4176000" y="4428000"/>
            <a:ext cx="1433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2"/>
          <p:cNvSpPr/>
          <p:nvPr/>
        </p:nvSpPr>
        <p:spPr>
          <a:xfrm>
            <a:off x="5870160" y="3782160"/>
            <a:ext cx="1147680" cy="499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23"/>
          <p:cNvSpPr/>
          <p:nvPr/>
        </p:nvSpPr>
        <p:spPr>
          <a:xfrm>
            <a:off x="7380000" y="3115440"/>
            <a:ext cx="26236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consider the relationship TEACHES along with entities TEACHER and SUBJECT as an AGGRGATE entity and define the realtion USES.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Line 24"/>
          <p:cNvSpPr/>
          <p:nvPr/>
        </p:nvSpPr>
        <p:spPr>
          <a:xfrm>
            <a:off x="5112000" y="3744000"/>
            <a:ext cx="758160" cy="21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5"/>
          <p:cNvSpPr/>
          <p:nvPr/>
        </p:nvSpPr>
        <p:spPr>
          <a:xfrm>
            <a:off x="7630200" y="1693440"/>
            <a:ext cx="793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6"/>
          <p:cNvSpPr/>
          <p:nvPr/>
        </p:nvSpPr>
        <p:spPr>
          <a:xfrm>
            <a:off x="7630560" y="1477440"/>
            <a:ext cx="793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27"/>
          <p:cNvSpPr/>
          <p:nvPr/>
        </p:nvSpPr>
        <p:spPr>
          <a:xfrm flipV="1">
            <a:off x="7234920" y="720720"/>
            <a:ext cx="613080" cy="467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8"/>
          <p:cNvSpPr/>
          <p:nvPr/>
        </p:nvSpPr>
        <p:spPr>
          <a:xfrm flipH="1" flipV="1">
            <a:off x="6480000" y="684360"/>
            <a:ext cx="144000" cy="503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29"/>
          <p:cNvSpPr/>
          <p:nvPr/>
        </p:nvSpPr>
        <p:spPr>
          <a:xfrm flipH="1" flipV="1">
            <a:off x="2664000" y="937440"/>
            <a:ext cx="72000" cy="250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0"/>
          <p:cNvSpPr/>
          <p:nvPr/>
        </p:nvSpPr>
        <p:spPr>
          <a:xfrm flipH="1" flipV="1">
            <a:off x="1440000" y="1045800"/>
            <a:ext cx="576000" cy="142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Application>LibreOffice/7.0.0.3$Linux_X86_64 LibreOffice_project/00$Build-3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2020-09-02T18:40:30Z</dcterms:modified>
  <cp:revision>59</cp:revision>
  <dc:subject/>
  <dc:title/>
</cp:coreProperties>
</file>