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2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28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slide30.xml" ContentType="application/vnd.openxmlformats-officedocument.presentationml.slide+xml"/>
  <Override PartName="/ppt/slides/slide28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836000" y="1332000"/>
            <a:ext cx="2368080" cy="784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 Requirements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836000" y="2880000"/>
            <a:ext cx="2368080" cy="784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Requirements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1836000" y="4176000"/>
            <a:ext cx="2368080" cy="784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Software desgin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Specification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5292000" y="900000"/>
            <a:ext cx="2368080" cy="1504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Client Managers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end-users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Client engineers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Contract Managers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architects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0" name="CustomShape 5"/>
          <p:cNvSpPr/>
          <p:nvPr/>
        </p:nvSpPr>
        <p:spPr>
          <a:xfrm>
            <a:off x="5292000" y="2571480"/>
            <a:ext cx="2368080" cy="12726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end-users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Client engineers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architects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Software Developers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1" name="CustomShape 6"/>
          <p:cNvSpPr/>
          <p:nvPr/>
        </p:nvSpPr>
        <p:spPr>
          <a:xfrm>
            <a:off x="5292000" y="4047480"/>
            <a:ext cx="2368080" cy="10206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Client engineers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architects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developers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2" name="Line 7"/>
          <p:cNvSpPr/>
          <p:nvPr/>
        </p:nvSpPr>
        <p:spPr>
          <a:xfrm>
            <a:off x="4212000" y="1692000"/>
            <a:ext cx="10800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Line 8"/>
          <p:cNvSpPr/>
          <p:nvPr/>
        </p:nvSpPr>
        <p:spPr>
          <a:xfrm>
            <a:off x="4212000" y="3276000"/>
            <a:ext cx="10800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Line 9"/>
          <p:cNvSpPr/>
          <p:nvPr/>
        </p:nvSpPr>
        <p:spPr>
          <a:xfrm>
            <a:off x="4212000" y="4536000"/>
            <a:ext cx="10800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10"/>
          <p:cNvSpPr/>
          <p:nvPr/>
        </p:nvSpPr>
        <p:spPr>
          <a:xfrm>
            <a:off x="2988000" y="360000"/>
            <a:ext cx="4384080" cy="33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Requirements ---&gt; Audience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1440000" y="720000"/>
            <a:ext cx="6762240" cy="1794240"/>
          </a:xfrm>
          <a:prstGeom prst="rect">
            <a:avLst/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2"/>
          <p:cNvSpPr/>
          <p:nvPr/>
        </p:nvSpPr>
        <p:spPr>
          <a:xfrm>
            <a:off x="2016000" y="1188000"/>
            <a:ext cx="1432440" cy="7844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TEACHER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6192000" y="1188000"/>
            <a:ext cx="1432440" cy="7844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SUBJECT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0" name="CustomShape 4"/>
          <p:cNvSpPr/>
          <p:nvPr/>
        </p:nvSpPr>
        <p:spPr>
          <a:xfrm>
            <a:off x="4140000" y="900000"/>
            <a:ext cx="1432440" cy="136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TEACHES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1" name="Line 5"/>
          <p:cNvSpPr/>
          <p:nvPr/>
        </p:nvSpPr>
        <p:spPr>
          <a:xfrm>
            <a:off x="3456000" y="1584000"/>
            <a:ext cx="684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Line 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Line 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Line 8"/>
          <p:cNvSpPr/>
          <p:nvPr/>
        </p:nvSpPr>
        <p:spPr>
          <a:xfrm>
            <a:off x="5578560" y="1584000"/>
            <a:ext cx="61344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9"/>
          <p:cNvSpPr/>
          <p:nvPr/>
        </p:nvSpPr>
        <p:spPr>
          <a:xfrm>
            <a:off x="4320000" y="3168000"/>
            <a:ext cx="1036440" cy="786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6" name="CustomShape 10"/>
          <p:cNvSpPr/>
          <p:nvPr/>
        </p:nvSpPr>
        <p:spPr>
          <a:xfrm>
            <a:off x="4176000" y="4428000"/>
            <a:ext cx="1432440" cy="7844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7" name="Line 11"/>
          <p:cNvSpPr/>
          <p:nvPr/>
        </p:nvSpPr>
        <p:spPr>
          <a:xfrm>
            <a:off x="4860000" y="3960000"/>
            <a:ext cx="0" cy="468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12"/>
          <p:cNvSpPr/>
          <p:nvPr/>
        </p:nvSpPr>
        <p:spPr>
          <a:xfrm>
            <a:off x="5870160" y="3314160"/>
            <a:ext cx="1146240" cy="4982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REF/TEXT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9" name="Line 13"/>
          <p:cNvSpPr/>
          <p:nvPr/>
        </p:nvSpPr>
        <p:spPr>
          <a:xfrm>
            <a:off x="4860000" y="2520000"/>
            <a:ext cx="0" cy="648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Line 14"/>
          <p:cNvSpPr/>
          <p:nvPr/>
        </p:nvSpPr>
        <p:spPr>
          <a:xfrm>
            <a:off x="5362200" y="3564000"/>
            <a:ext cx="50796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1944000" y="900000"/>
            <a:ext cx="1432440" cy="7844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6120000" y="900000"/>
            <a:ext cx="1432440" cy="7844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4068000" y="612000"/>
            <a:ext cx="1432440" cy="136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Borrowed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54" name="Line 4"/>
          <p:cNvSpPr/>
          <p:nvPr/>
        </p:nvSpPr>
        <p:spPr>
          <a:xfrm>
            <a:off x="3384000" y="1296000"/>
            <a:ext cx="684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Line 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Line 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7"/>
          <p:cNvSpPr/>
          <p:nvPr/>
        </p:nvSpPr>
        <p:spPr>
          <a:xfrm>
            <a:off x="2592000" y="5904000"/>
            <a:ext cx="7121160" cy="59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ONE user can borrow MANY books.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MANY books can be borrowed by ONE USER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58" name="CustomShape 8"/>
          <p:cNvSpPr/>
          <p:nvPr/>
        </p:nvSpPr>
        <p:spPr>
          <a:xfrm>
            <a:off x="360000" y="216360"/>
            <a:ext cx="1146240" cy="4982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ACC_NO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59" name="CustomShape 9"/>
          <p:cNvSpPr/>
          <p:nvPr/>
        </p:nvSpPr>
        <p:spPr>
          <a:xfrm>
            <a:off x="1727640" y="216360"/>
            <a:ext cx="1146240" cy="4982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TITLE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0" name="CustomShape 10"/>
          <p:cNvSpPr/>
          <p:nvPr/>
        </p:nvSpPr>
        <p:spPr>
          <a:xfrm>
            <a:off x="359280" y="1008360"/>
            <a:ext cx="1146240" cy="4982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AUTHOR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1" name="CustomShape 11"/>
          <p:cNvSpPr/>
          <p:nvPr/>
        </p:nvSpPr>
        <p:spPr>
          <a:xfrm>
            <a:off x="358920" y="1800360"/>
            <a:ext cx="1146240" cy="4982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PUB.DATE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2" name="CustomShape 12"/>
          <p:cNvSpPr/>
          <p:nvPr/>
        </p:nvSpPr>
        <p:spPr>
          <a:xfrm>
            <a:off x="1906560" y="1836360"/>
            <a:ext cx="1146240" cy="4982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PUBLISHER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3" name="CustomShape 13"/>
          <p:cNvSpPr/>
          <p:nvPr/>
        </p:nvSpPr>
        <p:spPr>
          <a:xfrm>
            <a:off x="4211280" y="360"/>
            <a:ext cx="1146240" cy="4982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TITLE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4" name="CustomShape 14"/>
          <p:cNvSpPr/>
          <p:nvPr/>
        </p:nvSpPr>
        <p:spPr>
          <a:xfrm>
            <a:off x="6226920" y="360"/>
            <a:ext cx="1146240" cy="4982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CARD NO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5" name="CustomShape 15"/>
          <p:cNvSpPr/>
          <p:nvPr/>
        </p:nvSpPr>
        <p:spPr>
          <a:xfrm>
            <a:off x="4210920" y="360"/>
            <a:ext cx="1146240" cy="4982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DOI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6" name="CustomShape 16"/>
          <p:cNvSpPr/>
          <p:nvPr/>
        </p:nvSpPr>
        <p:spPr>
          <a:xfrm>
            <a:off x="7738920" y="252360"/>
            <a:ext cx="1146240" cy="4982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NAME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7" name="CustomShape 17"/>
          <p:cNvSpPr/>
          <p:nvPr/>
        </p:nvSpPr>
        <p:spPr>
          <a:xfrm>
            <a:off x="7810920" y="936360"/>
            <a:ext cx="1146240" cy="4982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ADDR.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8" name="Line 18"/>
          <p:cNvSpPr/>
          <p:nvPr/>
        </p:nvSpPr>
        <p:spPr>
          <a:xfrm>
            <a:off x="5472000" y="1296000"/>
            <a:ext cx="684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Line 19"/>
          <p:cNvSpPr/>
          <p:nvPr/>
        </p:nvSpPr>
        <p:spPr>
          <a:xfrm>
            <a:off x="7557840" y="1224000"/>
            <a:ext cx="25308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Line 20"/>
          <p:cNvSpPr/>
          <p:nvPr/>
        </p:nvSpPr>
        <p:spPr>
          <a:xfrm flipV="1">
            <a:off x="7557840" y="756000"/>
            <a:ext cx="362160" cy="144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Line 21"/>
          <p:cNvSpPr/>
          <p:nvPr/>
        </p:nvSpPr>
        <p:spPr>
          <a:xfrm flipV="1">
            <a:off x="6768000" y="504000"/>
            <a:ext cx="0" cy="396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Line 22"/>
          <p:cNvSpPr/>
          <p:nvPr/>
        </p:nvSpPr>
        <p:spPr>
          <a:xfrm flipV="1">
            <a:off x="4788000" y="504000"/>
            <a:ext cx="0" cy="108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Line 23"/>
          <p:cNvSpPr/>
          <p:nvPr/>
        </p:nvSpPr>
        <p:spPr>
          <a:xfrm flipV="1">
            <a:off x="2232000" y="720000"/>
            <a:ext cx="0" cy="180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Line 24"/>
          <p:cNvSpPr/>
          <p:nvPr/>
        </p:nvSpPr>
        <p:spPr>
          <a:xfrm flipH="1" flipV="1">
            <a:off x="1008000" y="648000"/>
            <a:ext cx="936000" cy="252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Line 25"/>
          <p:cNvSpPr/>
          <p:nvPr/>
        </p:nvSpPr>
        <p:spPr>
          <a:xfrm flipH="1">
            <a:off x="1510920" y="1224000"/>
            <a:ext cx="43308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Line 26"/>
          <p:cNvSpPr/>
          <p:nvPr/>
        </p:nvSpPr>
        <p:spPr>
          <a:xfrm flipH="1">
            <a:off x="1368000" y="1689840"/>
            <a:ext cx="576000" cy="2541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Line 27"/>
          <p:cNvSpPr/>
          <p:nvPr/>
        </p:nvSpPr>
        <p:spPr>
          <a:xfrm flipH="1">
            <a:off x="2304000" y="1689840"/>
            <a:ext cx="432000" cy="14652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78" name="Table 28"/>
          <p:cNvGraphicFramePr/>
          <p:nvPr/>
        </p:nvGraphicFramePr>
        <p:xfrm>
          <a:off x="56880" y="2866680"/>
          <a:ext cx="5075280" cy="1206000"/>
        </p:xfrm>
        <a:graphic>
          <a:graphicData uri="http://schemas.openxmlformats.org/drawingml/2006/table">
            <a:tbl>
              <a:tblPr/>
              <a:tblGrid>
                <a:gridCol w="1014840"/>
                <a:gridCol w="1014840"/>
                <a:gridCol w="1014840"/>
                <a:gridCol w="1014840"/>
                <a:gridCol w="1016280"/>
              </a:tblGrid>
              <a:tr h="4323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ACCNO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TITLE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AUTHO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PUBDA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PUB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168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571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9" name="Table 29"/>
          <p:cNvGraphicFramePr/>
          <p:nvPr/>
        </p:nvGraphicFramePr>
        <p:xfrm>
          <a:off x="6489000" y="2479320"/>
          <a:ext cx="3271680" cy="1079640"/>
        </p:xfrm>
        <a:graphic>
          <a:graphicData uri="http://schemas.openxmlformats.org/drawingml/2006/table">
            <a:tbl>
              <a:tblPr/>
              <a:tblGrid>
                <a:gridCol w="1233000"/>
                <a:gridCol w="982440"/>
                <a:gridCol w="1056600"/>
              </a:tblGrid>
              <a:tr h="3632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CARDNO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NAME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ADDR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690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0" name="Table 30"/>
          <p:cNvGraphicFramePr/>
          <p:nvPr/>
        </p:nvGraphicFramePr>
        <p:xfrm>
          <a:off x="5065920" y="4241880"/>
          <a:ext cx="3125520" cy="1086480"/>
        </p:xfrm>
        <a:graphic>
          <a:graphicData uri="http://schemas.openxmlformats.org/drawingml/2006/table">
            <a:tbl>
              <a:tblPr/>
              <a:tblGrid>
                <a:gridCol w="729720"/>
                <a:gridCol w="1145880"/>
                <a:gridCol w="1250280"/>
              </a:tblGrid>
              <a:tr h="3913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DOI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ACCNO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CARDNO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281" name="CustomShape 31"/>
          <p:cNvSpPr/>
          <p:nvPr/>
        </p:nvSpPr>
        <p:spPr>
          <a:xfrm>
            <a:off x="576000" y="4320000"/>
            <a:ext cx="2442600" cy="34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BOOKS TABLE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82" name="CustomShape 32"/>
          <p:cNvSpPr/>
          <p:nvPr/>
        </p:nvSpPr>
        <p:spPr>
          <a:xfrm>
            <a:off x="7092000" y="3672000"/>
            <a:ext cx="2442600" cy="34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USERS TABLE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83" name="CustomShape 33"/>
          <p:cNvSpPr/>
          <p:nvPr/>
        </p:nvSpPr>
        <p:spPr>
          <a:xfrm>
            <a:off x="3744000" y="5328000"/>
            <a:ext cx="2442600" cy="34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Borrowed By TABLE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5934960" y="1050480"/>
            <a:ext cx="1690920" cy="10018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2"/>
          <p:cNvSpPr/>
          <p:nvPr/>
        </p:nvSpPr>
        <p:spPr>
          <a:xfrm>
            <a:off x="1908000" y="1152000"/>
            <a:ext cx="1432440" cy="7844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CUSTOMER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6084000" y="1152000"/>
            <a:ext cx="1432440" cy="7844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ACCOUNT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87" name="CustomShape 4"/>
          <p:cNvSpPr/>
          <p:nvPr/>
        </p:nvSpPr>
        <p:spPr>
          <a:xfrm>
            <a:off x="4032000" y="864000"/>
            <a:ext cx="1432440" cy="136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88" name="Line 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Line 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7"/>
          <p:cNvSpPr/>
          <p:nvPr/>
        </p:nvSpPr>
        <p:spPr>
          <a:xfrm>
            <a:off x="1548000" y="576000"/>
            <a:ext cx="2118600" cy="46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STRONG ENTITY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91" name="Line 8"/>
          <p:cNvSpPr/>
          <p:nvPr/>
        </p:nvSpPr>
        <p:spPr>
          <a:xfrm>
            <a:off x="5470560" y="1548000"/>
            <a:ext cx="61344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Line 9"/>
          <p:cNvSpPr/>
          <p:nvPr/>
        </p:nvSpPr>
        <p:spPr>
          <a:xfrm flipH="1">
            <a:off x="3345840" y="1548000"/>
            <a:ext cx="68616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10"/>
          <p:cNvSpPr/>
          <p:nvPr/>
        </p:nvSpPr>
        <p:spPr>
          <a:xfrm>
            <a:off x="5760000" y="576000"/>
            <a:ext cx="2118600" cy="46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WEAK ENTITY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94" name="CustomShape 11"/>
          <p:cNvSpPr/>
          <p:nvPr/>
        </p:nvSpPr>
        <p:spPr>
          <a:xfrm>
            <a:off x="216000" y="2376000"/>
            <a:ext cx="2118600" cy="258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Here the realtion is  that a customer can have multiple accounts and if there is an account then there must be a customer associated to that account</a:t>
            </a:r>
            <a:endParaRPr b="0" lang="en-IN" sz="1800" spc="-1" strike="noStrike">
              <a:latin typeface="Arial"/>
            </a:endParaRPr>
          </a:p>
        </p:txBody>
      </p:sp>
      <p:graphicFrame>
        <p:nvGraphicFramePr>
          <p:cNvPr id="295" name="Table 12"/>
          <p:cNvGraphicFramePr/>
          <p:nvPr/>
        </p:nvGraphicFramePr>
        <p:xfrm>
          <a:off x="2967840" y="3226680"/>
          <a:ext cx="2872440" cy="1154160"/>
        </p:xfrm>
        <a:graphic>
          <a:graphicData uri="http://schemas.openxmlformats.org/drawingml/2006/table">
            <a:tbl>
              <a:tblPr/>
              <a:tblGrid>
                <a:gridCol w="1027440"/>
                <a:gridCol w="982080"/>
                <a:gridCol w="863280"/>
              </a:tblGrid>
              <a:tr h="34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780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8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6" name="Table 13"/>
          <p:cNvGraphicFramePr/>
          <p:nvPr/>
        </p:nvGraphicFramePr>
        <p:xfrm>
          <a:off x="6654600" y="3214800"/>
          <a:ext cx="2351520" cy="1124280"/>
        </p:xfrm>
        <a:graphic>
          <a:graphicData uri="http://schemas.openxmlformats.org/drawingml/2006/table">
            <a:tbl>
              <a:tblPr/>
              <a:tblGrid>
                <a:gridCol w="744480"/>
                <a:gridCol w="803880"/>
                <a:gridCol w="803520"/>
              </a:tblGrid>
              <a:tr h="4104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603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538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297" name="Line 14"/>
          <p:cNvSpPr/>
          <p:nvPr/>
        </p:nvSpPr>
        <p:spPr>
          <a:xfrm>
            <a:off x="2736000" y="2088000"/>
            <a:ext cx="576000" cy="1008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Line 15"/>
          <p:cNvSpPr/>
          <p:nvPr/>
        </p:nvSpPr>
        <p:spPr>
          <a:xfrm>
            <a:off x="5040000" y="2304000"/>
            <a:ext cx="1728000" cy="720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Line 16"/>
          <p:cNvSpPr/>
          <p:nvPr/>
        </p:nvSpPr>
        <p:spPr>
          <a:xfrm>
            <a:off x="6696000" y="2232000"/>
            <a:ext cx="72000" cy="792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1945800" y="3636000"/>
            <a:ext cx="1432440" cy="7844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RESERVED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6300000" y="3673800"/>
            <a:ext cx="1432440" cy="7844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UNRES..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02" name="Line 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5"/>
          <p:cNvSpPr/>
          <p:nvPr/>
        </p:nvSpPr>
        <p:spPr>
          <a:xfrm>
            <a:off x="1764000" y="4860000"/>
            <a:ext cx="7121160" cy="59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6"/>
          <p:cNvSpPr/>
          <p:nvPr/>
        </p:nvSpPr>
        <p:spPr>
          <a:xfrm>
            <a:off x="4140000" y="1080000"/>
            <a:ext cx="1432440" cy="7844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06" name="CustomShape 7"/>
          <p:cNvSpPr/>
          <p:nvPr/>
        </p:nvSpPr>
        <p:spPr>
          <a:xfrm>
            <a:off x="4392000" y="2267640"/>
            <a:ext cx="930240" cy="1002240"/>
          </a:xfrm>
          <a:custGeom>
            <a:avLst/>
            <a:gdLst/>
            <a:ahLst/>
            <a:rect l="l" t="t" r="r" b="b"/>
            <a:pathLst>
              <a:path w="2602" h="2802">
                <a:moveTo>
                  <a:pt x="1300" y="2801"/>
                </a:moveTo>
                <a:lnTo>
                  <a:pt x="2601" y="0"/>
                </a:lnTo>
                <a:lnTo>
                  <a:pt x="0" y="0"/>
                </a:lnTo>
                <a:lnTo>
                  <a:pt x="1300" y="2801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8"/>
          <p:cNvSpPr/>
          <p:nvPr/>
        </p:nvSpPr>
        <p:spPr>
          <a:xfrm>
            <a:off x="4572000" y="2304000"/>
            <a:ext cx="642240" cy="34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IS A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08" name="Line 9"/>
          <p:cNvSpPr/>
          <p:nvPr/>
        </p:nvSpPr>
        <p:spPr>
          <a:xfrm flipH="1">
            <a:off x="3384000" y="2772000"/>
            <a:ext cx="1224000" cy="864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Line 10"/>
          <p:cNvSpPr/>
          <p:nvPr/>
        </p:nvSpPr>
        <p:spPr>
          <a:xfrm>
            <a:off x="5112000" y="2772000"/>
            <a:ext cx="1188000" cy="9018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Line 11"/>
          <p:cNvSpPr/>
          <p:nvPr/>
        </p:nvSpPr>
        <p:spPr>
          <a:xfrm>
            <a:off x="4824000" y="1870200"/>
            <a:ext cx="0" cy="4338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12"/>
          <p:cNvSpPr/>
          <p:nvPr/>
        </p:nvSpPr>
        <p:spPr>
          <a:xfrm>
            <a:off x="2592000" y="432000"/>
            <a:ext cx="1146240" cy="4982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DESTI..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12" name="CustomShape 13"/>
          <p:cNvSpPr/>
          <p:nvPr/>
        </p:nvSpPr>
        <p:spPr>
          <a:xfrm>
            <a:off x="4104360" y="360360"/>
            <a:ext cx="1146240" cy="4982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SOURCE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13" name="CustomShape 14"/>
          <p:cNvSpPr/>
          <p:nvPr/>
        </p:nvSpPr>
        <p:spPr>
          <a:xfrm>
            <a:off x="5652720" y="432720"/>
            <a:ext cx="1146240" cy="4982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 NO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14" name="CustomShape 15"/>
          <p:cNvSpPr/>
          <p:nvPr/>
        </p:nvSpPr>
        <p:spPr>
          <a:xfrm>
            <a:off x="3813480" y="4321080"/>
            <a:ext cx="1146240" cy="4982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TRAIN NO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15" name="CustomShape 16"/>
          <p:cNvSpPr/>
          <p:nvPr/>
        </p:nvSpPr>
        <p:spPr>
          <a:xfrm>
            <a:off x="2193840" y="4717440"/>
            <a:ext cx="1146240" cy="4982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SEAT NO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16" name="CustomShape 17"/>
          <p:cNvSpPr/>
          <p:nvPr/>
        </p:nvSpPr>
        <p:spPr>
          <a:xfrm>
            <a:off x="682200" y="4501800"/>
            <a:ext cx="1146240" cy="4982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 UPTO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17" name="CustomShape 18"/>
          <p:cNvSpPr/>
          <p:nvPr/>
        </p:nvSpPr>
        <p:spPr>
          <a:xfrm>
            <a:off x="5434560" y="4574160"/>
            <a:ext cx="1146240" cy="4982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LOCAL /EXP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18" name="CustomShape 19"/>
          <p:cNvSpPr/>
          <p:nvPr/>
        </p:nvSpPr>
        <p:spPr>
          <a:xfrm>
            <a:off x="7634160" y="4574520"/>
            <a:ext cx="1146240" cy="4982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FARE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19" name="CustomShape 20"/>
          <p:cNvSpPr/>
          <p:nvPr/>
        </p:nvSpPr>
        <p:spPr>
          <a:xfrm>
            <a:off x="686520" y="3098880"/>
            <a:ext cx="1146240" cy="4982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FARE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20" name="Line 21"/>
          <p:cNvSpPr/>
          <p:nvPr/>
        </p:nvSpPr>
        <p:spPr>
          <a:xfrm>
            <a:off x="3240000" y="936000"/>
            <a:ext cx="900000" cy="432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Line 22"/>
          <p:cNvSpPr/>
          <p:nvPr/>
        </p:nvSpPr>
        <p:spPr>
          <a:xfrm>
            <a:off x="4608000" y="864360"/>
            <a:ext cx="0" cy="21564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Line 23"/>
          <p:cNvSpPr/>
          <p:nvPr/>
        </p:nvSpPr>
        <p:spPr>
          <a:xfrm flipH="1">
            <a:off x="5578200" y="936720"/>
            <a:ext cx="613800" cy="43128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Line 24"/>
          <p:cNvSpPr/>
          <p:nvPr/>
        </p:nvSpPr>
        <p:spPr>
          <a:xfrm>
            <a:off x="1296000" y="3602880"/>
            <a:ext cx="649800" cy="3312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Line 25"/>
          <p:cNvSpPr/>
          <p:nvPr/>
        </p:nvSpPr>
        <p:spPr>
          <a:xfrm flipV="1">
            <a:off x="1656000" y="4426200"/>
            <a:ext cx="289800" cy="1818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Line 26"/>
          <p:cNvSpPr/>
          <p:nvPr/>
        </p:nvSpPr>
        <p:spPr>
          <a:xfrm flipH="1" flipV="1">
            <a:off x="2664000" y="4426200"/>
            <a:ext cx="72000" cy="29124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Line 27"/>
          <p:cNvSpPr/>
          <p:nvPr/>
        </p:nvSpPr>
        <p:spPr>
          <a:xfrm flipH="1" flipV="1">
            <a:off x="3384000" y="4426200"/>
            <a:ext cx="504000" cy="378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Line 28"/>
          <p:cNvSpPr/>
          <p:nvPr/>
        </p:nvSpPr>
        <p:spPr>
          <a:xfrm flipV="1">
            <a:off x="6336000" y="4464000"/>
            <a:ext cx="360000" cy="216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Line 29"/>
          <p:cNvSpPr/>
          <p:nvPr/>
        </p:nvSpPr>
        <p:spPr>
          <a:xfrm>
            <a:off x="7560000" y="4464000"/>
            <a:ext cx="504000" cy="11052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30"/>
          <p:cNvSpPr/>
          <p:nvPr/>
        </p:nvSpPr>
        <p:spPr>
          <a:xfrm>
            <a:off x="216000" y="288000"/>
            <a:ext cx="2370600" cy="229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These types of ER models (generalization) are represented using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Variant record structure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Two table structure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1908000" y="936000"/>
            <a:ext cx="1432440" cy="7844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6084000" y="936000"/>
            <a:ext cx="1432440" cy="7844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2" name="CustomShape 3"/>
          <p:cNvSpPr/>
          <p:nvPr/>
        </p:nvSpPr>
        <p:spPr>
          <a:xfrm>
            <a:off x="4934160" y="4392000"/>
            <a:ext cx="1432440" cy="7844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SUPPLIERS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3" name="CustomShape 4"/>
          <p:cNvSpPr/>
          <p:nvPr/>
        </p:nvSpPr>
        <p:spPr>
          <a:xfrm>
            <a:off x="4032000" y="648000"/>
            <a:ext cx="1432440" cy="136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Borrowed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4" name="CustomShape 5"/>
          <p:cNvSpPr/>
          <p:nvPr/>
        </p:nvSpPr>
        <p:spPr>
          <a:xfrm>
            <a:off x="1908000" y="3204360"/>
            <a:ext cx="1432440" cy="136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Supplied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5" name="Line 6"/>
          <p:cNvSpPr/>
          <p:nvPr/>
        </p:nvSpPr>
        <p:spPr>
          <a:xfrm>
            <a:off x="3348000" y="1332000"/>
            <a:ext cx="684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Line 7"/>
          <p:cNvSpPr/>
          <p:nvPr/>
        </p:nvSpPr>
        <p:spPr>
          <a:xfrm>
            <a:off x="2628000" y="1728000"/>
            <a:ext cx="0" cy="1512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8"/>
          <p:cNvSpPr/>
          <p:nvPr/>
        </p:nvSpPr>
        <p:spPr>
          <a:xfrm>
            <a:off x="4140000" y="2234160"/>
            <a:ext cx="1146600" cy="5684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DOI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8" name="CustomShape 9"/>
          <p:cNvSpPr/>
          <p:nvPr/>
        </p:nvSpPr>
        <p:spPr>
          <a:xfrm>
            <a:off x="3708360" y="3636360"/>
            <a:ext cx="1074240" cy="5684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9" name="Line 1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Line 1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12"/>
          <p:cNvSpPr/>
          <p:nvPr/>
        </p:nvSpPr>
        <p:spPr>
          <a:xfrm>
            <a:off x="504000" y="396000"/>
            <a:ext cx="1146600" cy="5684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ACCNO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42" name="CustomShape 13"/>
          <p:cNvSpPr/>
          <p:nvPr/>
        </p:nvSpPr>
        <p:spPr>
          <a:xfrm>
            <a:off x="1944000" y="180000"/>
            <a:ext cx="1146600" cy="5684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TITLE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43" name="CustomShape 14"/>
          <p:cNvSpPr/>
          <p:nvPr/>
        </p:nvSpPr>
        <p:spPr>
          <a:xfrm>
            <a:off x="288000" y="1152000"/>
            <a:ext cx="1146600" cy="5684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YR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44" name="CustomShape 15"/>
          <p:cNvSpPr/>
          <p:nvPr/>
        </p:nvSpPr>
        <p:spPr>
          <a:xfrm>
            <a:off x="5940000" y="180000"/>
            <a:ext cx="1146600" cy="5684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CARDNO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45" name="CustomShape 16"/>
          <p:cNvSpPr/>
          <p:nvPr/>
        </p:nvSpPr>
        <p:spPr>
          <a:xfrm>
            <a:off x="7560000" y="180000"/>
            <a:ext cx="1146600" cy="5684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NAME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46" name="CustomShape 17"/>
          <p:cNvSpPr/>
          <p:nvPr/>
        </p:nvSpPr>
        <p:spPr>
          <a:xfrm>
            <a:off x="7992000" y="972000"/>
            <a:ext cx="1146600" cy="5684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ADDRESS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47" name="Line 18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19"/>
          <p:cNvSpPr/>
          <p:nvPr/>
        </p:nvSpPr>
        <p:spPr>
          <a:xfrm>
            <a:off x="432000" y="3636360"/>
            <a:ext cx="1074240" cy="5684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PRICE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49" name="CustomShape 20"/>
          <p:cNvSpPr/>
          <p:nvPr/>
        </p:nvSpPr>
        <p:spPr>
          <a:xfrm>
            <a:off x="6803640" y="4068360"/>
            <a:ext cx="1074240" cy="5684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SNAME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50" name="CustomShape 21"/>
          <p:cNvSpPr/>
          <p:nvPr/>
        </p:nvSpPr>
        <p:spPr>
          <a:xfrm>
            <a:off x="6839280" y="4752360"/>
            <a:ext cx="1074240" cy="5684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ADDR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51" name="Line 22"/>
          <p:cNvSpPr/>
          <p:nvPr/>
        </p:nvSpPr>
        <p:spPr>
          <a:xfrm flipH="1" flipV="1">
            <a:off x="2520000" y="753840"/>
            <a:ext cx="72000" cy="1821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Line 23"/>
          <p:cNvSpPr/>
          <p:nvPr/>
        </p:nvSpPr>
        <p:spPr>
          <a:xfrm flipH="1" flipV="1">
            <a:off x="1440000" y="864000"/>
            <a:ext cx="468000" cy="72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Line 24"/>
          <p:cNvSpPr/>
          <p:nvPr/>
        </p:nvSpPr>
        <p:spPr>
          <a:xfrm flipH="1">
            <a:off x="1440000" y="1296000"/>
            <a:ext cx="468000" cy="72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Line 25"/>
          <p:cNvSpPr/>
          <p:nvPr/>
        </p:nvSpPr>
        <p:spPr>
          <a:xfrm flipH="1">
            <a:off x="1511640" y="3888000"/>
            <a:ext cx="39636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Line 26"/>
          <p:cNvSpPr/>
          <p:nvPr/>
        </p:nvSpPr>
        <p:spPr>
          <a:xfrm flipH="1">
            <a:off x="3312000" y="3888000"/>
            <a:ext cx="39636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Line 27"/>
          <p:cNvSpPr/>
          <p:nvPr/>
        </p:nvSpPr>
        <p:spPr>
          <a:xfrm flipH="1">
            <a:off x="6372000" y="4392000"/>
            <a:ext cx="43272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Line 28"/>
          <p:cNvSpPr/>
          <p:nvPr/>
        </p:nvSpPr>
        <p:spPr>
          <a:xfrm flipH="1">
            <a:off x="6372000" y="5040000"/>
            <a:ext cx="46728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Line 29"/>
          <p:cNvSpPr/>
          <p:nvPr/>
        </p:nvSpPr>
        <p:spPr>
          <a:xfrm flipV="1">
            <a:off x="4752000" y="2013840"/>
            <a:ext cx="0" cy="22032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Line 30"/>
          <p:cNvSpPr/>
          <p:nvPr/>
        </p:nvSpPr>
        <p:spPr>
          <a:xfrm flipV="1">
            <a:off x="6552000" y="753840"/>
            <a:ext cx="0" cy="1821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Line 31"/>
          <p:cNvSpPr/>
          <p:nvPr/>
        </p:nvSpPr>
        <p:spPr>
          <a:xfrm flipV="1">
            <a:off x="7521840" y="753840"/>
            <a:ext cx="470160" cy="1821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Line 32"/>
          <p:cNvSpPr/>
          <p:nvPr/>
        </p:nvSpPr>
        <p:spPr>
          <a:xfrm>
            <a:off x="7521840" y="1224000"/>
            <a:ext cx="47016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Line 33"/>
          <p:cNvSpPr/>
          <p:nvPr/>
        </p:nvSpPr>
        <p:spPr>
          <a:xfrm>
            <a:off x="5469840" y="1332000"/>
            <a:ext cx="61416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2556000" y="1152000"/>
            <a:ext cx="453096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FORMAL SPECIFICATION LANGUAGES</a:t>
            </a:r>
            <a:endParaRPr b="0" lang="en-IN" sz="1800" spc="-1" strike="noStrike">
              <a:latin typeface="Arial"/>
            </a:endParaRPr>
          </a:p>
        </p:txBody>
      </p:sp>
      <p:graphicFrame>
        <p:nvGraphicFramePr>
          <p:cNvPr id="364" name="Table 2"/>
          <p:cNvGraphicFramePr/>
          <p:nvPr/>
        </p:nvGraphicFramePr>
        <p:xfrm>
          <a:off x="1008000" y="1994760"/>
          <a:ext cx="7703640" cy="2159280"/>
        </p:xfrm>
        <a:graphic>
          <a:graphicData uri="http://schemas.openxmlformats.org/drawingml/2006/table">
            <a:tbl>
              <a:tblPr/>
              <a:tblGrid>
                <a:gridCol w="2567160"/>
                <a:gridCol w="2567160"/>
                <a:gridCol w="2569680"/>
              </a:tblGrid>
              <a:tr h="71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Sequential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Concurrent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Algebraic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Larch(Guttag et. al)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OBJ(Futatsugi et. al)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Lotos(Bolognesi)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03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Model-based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Z (Spivey et. al)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VDM(Jones et. al)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CSP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Petri Nets(Peterson)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5" name="Table 1"/>
          <p:cNvGraphicFramePr/>
          <p:nvPr/>
        </p:nvGraphicFramePr>
        <p:xfrm>
          <a:off x="648720" y="2534760"/>
          <a:ext cx="8783640" cy="416880"/>
        </p:xfrm>
        <a:graphic>
          <a:graphicData uri="http://schemas.openxmlformats.org/drawingml/2006/table">
            <a:tbl>
              <a:tblPr/>
              <a:tblGrid>
                <a:gridCol w="414000"/>
                <a:gridCol w="2530080"/>
                <a:gridCol w="312480"/>
                <a:gridCol w="2440800"/>
                <a:gridCol w="520920"/>
                <a:gridCol w="2143080"/>
                <a:gridCol w="422640"/>
              </a:tblGrid>
              <a:tr h="4172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Block B1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Block B2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Block B3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366" name="CustomShape 2"/>
          <p:cNvSpPr/>
          <p:nvPr/>
        </p:nvSpPr>
        <p:spPr>
          <a:xfrm>
            <a:off x="3492000" y="3541680"/>
            <a:ext cx="302004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Inter block gap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67" name="CustomShape 3"/>
          <p:cNvSpPr/>
          <p:nvPr/>
        </p:nvSpPr>
        <p:spPr>
          <a:xfrm>
            <a:off x="144000" y="3564000"/>
            <a:ext cx="302004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Track Begin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68" name="CustomShape 4"/>
          <p:cNvSpPr/>
          <p:nvPr/>
        </p:nvSpPr>
        <p:spPr>
          <a:xfrm>
            <a:off x="7308000" y="3528000"/>
            <a:ext cx="302004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Track End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69" name="Line 5"/>
          <p:cNvSpPr/>
          <p:nvPr/>
        </p:nvSpPr>
        <p:spPr>
          <a:xfrm>
            <a:off x="864000" y="2951640"/>
            <a:ext cx="0" cy="612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Line 6"/>
          <p:cNvSpPr/>
          <p:nvPr/>
        </p:nvSpPr>
        <p:spPr>
          <a:xfrm>
            <a:off x="3816000" y="2951640"/>
            <a:ext cx="432000" cy="59004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Line 7"/>
          <p:cNvSpPr/>
          <p:nvPr/>
        </p:nvSpPr>
        <p:spPr>
          <a:xfrm flipH="1">
            <a:off x="4536000" y="2951640"/>
            <a:ext cx="2016000" cy="504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Line 8"/>
          <p:cNvSpPr/>
          <p:nvPr/>
        </p:nvSpPr>
        <p:spPr>
          <a:xfrm flipH="1">
            <a:off x="8280000" y="2951640"/>
            <a:ext cx="936000" cy="576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3" name="Table 1"/>
          <p:cNvGraphicFramePr/>
          <p:nvPr/>
        </p:nvGraphicFramePr>
        <p:xfrm>
          <a:off x="648720" y="2160000"/>
          <a:ext cx="8783640" cy="791280"/>
        </p:xfrm>
        <a:graphic>
          <a:graphicData uri="http://schemas.openxmlformats.org/drawingml/2006/table">
            <a:tbl>
              <a:tblPr/>
              <a:tblGrid>
                <a:gridCol w="414000"/>
                <a:gridCol w="2530080"/>
                <a:gridCol w="312480"/>
                <a:gridCol w="2440800"/>
                <a:gridCol w="520920"/>
                <a:gridCol w="2143080"/>
                <a:gridCol w="422640"/>
              </a:tblGrid>
              <a:tr h="791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Block B2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Block B3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374" name="CustomShape 2"/>
          <p:cNvSpPr/>
          <p:nvPr/>
        </p:nvSpPr>
        <p:spPr>
          <a:xfrm>
            <a:off x="3492000" y="3541680"/>
            <a:ext cx="302004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Inter block gap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144000" y="3564000"/>
            <a:ext cx="302004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Track Begin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76" name="CustomShape 4"/>
          <p:cNvSpPr/>
          <p:nvPr/>
        </p:nvSpPr>
        <p:spPr>
          <a:xfrm>
            <a:off x="7308000" y="3528000"/>
            <a:ext cx="302004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Track End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77" name="Line 5"/>
          <p:cNvSpPr/>
          <p:nvPr/>
        </p:nvSpPr>
        <p:spPr>
          <a:xfrm>
            <a:off x="864000" y="2951640"/>
            <a:ext cx="0" cy="612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Line 6"/>
          <p:cNvSpPr/>
          <p:nvPr/>
        </p:nvSpPr>
        <p:spPr>
          <a:xfrm>
            <a:off x="3816000" y="2951640"/>
            <a:ext cx="432000" cy="59004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Line 7"/>
          <p:cNvSpPr/>
          <p:nvPr/>
        </p:nvSpPr>
        <p:spPr>
          <a:xfrm flipH="1">
            <a:off x="4536000" y="2951640"/>
            <a:ext cx="2016000" cy="504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Line 8"/>
          <p:cNvSpPr/>
          <p:nvPr/>
        </p:nvSpPr>
        <p:spPr>
          <a:xfrm flipH="1">
            <a:off x="8280000" y="2951640"/>
            <a:ext cx="936000" cy="576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1" name="Table 1"/>
          <p:cNvGraphicFramePr/>
          <p:nvPr/>
        </p:nvGraphicFramePr>
        <p:xfrm>
          <a:off x="587520" y="2302920"/>
          <a:ext cx="3229560" cy="1550880"/>
        </p:xfrm>
        <a:graphic>
          <a:graphicData uri="http://schemas.openxmlformats.org/drawingml/2006/table">
            <a:tbl>
              <a:tblPr/>
              <a:tblGrid>
                <a:gridCol w="1042200"/>
                <a:gridCol w="1131120"/>
                <a:gridCol w="1056600"/>
              </a:tblGrid>
              <a:tr h="4053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A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B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C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168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18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571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2" name="Table 2"/>
          <p:cNvGraphicFramePr/>
          <p:nvPr/>
        </p:nvGraphicFramePr>
        <p:xfrm>
          <a:off x="5497200" y="2705040"/>
          <a:ext cx="2664000" cy="1580760"/>
        </p:xfrm>
        <a:graphic>
          <a:graphicData uri="http://schemas.openxmlformats.org/drawingml/2006/table">
            <a:tbl>
              <a:tblPr/>
              <a:tblGrid>
                <a:gridCol w="938160"/>
                <a:gridCol w="878040"/>
                <a:gridCol w="848160"/>
              </a:tblGrid>
              <a:tr h="4204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A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B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C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312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22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571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383" name="CustomShape 3"/>
          <p:cNvSpPr/>
          <p:nvPr/>
        </p:nvSpPr>
        <p:spPr>
          <a:xfrm>
            <a:off x="3456000" y="1008000"/>
            <a:ext cx="323640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Fixed Length Records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84" name="CustomShape 4"/>
          <p:cNvSpPr/>
          <p:nvPr/>
        </p:nvSpPr>
        <p:spPr>
          <a:xfrm>
            <a:off x="648000" y="1836000"/>
            <a:ext cx="323640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Relation table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85" name="CustomShape 5"/>
          <p:cNvSpPr/>
          <p:nvPr/>
        </p:nvSpPr>
        <p:spPr>
          <a:xfrm>
            <a:off x="5436000" y="2160000"/>
            <a:ext cx="323640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86" name="Line 6"/>
          <p:cNvSpPr/>
          <p:nvPr/>
        </p:nvSpPr>
        <p:spPr>
          <a:xfrm>
            <a:off x="8496000" y="2808000"/>
            <a:ext cx="0" cy="1368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CustomShape 7"/>
          <p:cNvSpPr/>
          <p:nvPr/>
        </p:nvSpPr>
        <p:spPr>
          <a:xfrm>
            <a:off x="8676000" y="2988000"/>
            <a:ext cx="1040400" cy="75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Records in a file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88" name="Line 8"/>
          <p:cNvSpPr/>
          <p:nvPr/>
        </p:nvSpPr>
        <p:spPr>
          <a:xfrm>
            <a:off x="3817080" y="2880000"/>
            <a:ext cx="1680120" cy="504000"/>
          </a:xfrm>
          <a:prstGeom prst="line">
            <a:avLst/>
          </a:prstGeom>
          <a:ln>
            <a:solidFill>
              <a:srgbClr val="3465a4"/>
            </a:solidFill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Line 9"/>
          <p:cNvSpPr/>
          <p:nvPr/>
        </p:nvSpPr>
        <p:spPr>
          <a:xfrm>
            <a:off x="3816360" y="3295800"/>
            <a:ext cx="1680120" cy="504000"/>
          </a:xfrm>
          <a:prstGeom prst="line">
            <a:avLst/>
          </a:prstGeom>
          <a:ln>
            <a:solidFill>
              <a:srgbClr val="3465a4"/>
            </a:solidFill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Line 10"/>
          <p:cNvSpPr/>
          <p:nvPr/>
        </p:nvSpPr>
        <p:spPr>
          <a:xfrm>
            <a:off x="3815640" y="3675600"/>
            <a:ext cx="1680120" cy="504000"/>
          </a:xfrm>
          <a:prstGeom prst="line">
            <a:avLst/>
          </a:prstGeom>
          <a:ln>
            <a:solidFill>
              <a:srgbClr val="3465a4"/>
            </a:solidFill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CustomShape 11"/>
          <p:cNvSpPr/>
          <p:nvPr/>
        </p:nvSpPr>
        <p:spPr>
          <a:xfrm>
            <a:off x="2448000" y="4464000"/>
            <a:ext cx="5828400" cy="75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Each tuple in the table is stored as a fixed length record in the file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2" name="Table 1"/>
          <p:cNvGraphicFramePr/>
          <p:nvPr/>
        </p:nvGraphicFramePr>
        <p:xfrm>
          <a:off x="5669280" y="1124640"/>
          <a:ext cx="3259440" cy="3825000"/>
        </p:xfrm>
        <a:graphic>
          <a:graphicData uri="http://schemas.openxmlformats.org/drawingml/2006/table">
            <a:tbl>
              <a:tblPr/>
              <a:tblGrid>
                <a:gridCol w="1101960"/>
                <a:gridCol w="758880"/>
                <a:gridCol w="758880"/>
                <a:gridCol w="640080"/>
              </a:tblGrid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5721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5722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5724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5728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5733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5740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5746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5748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5749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5790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3" name="Table 2"/>
          <p:cNvGraphicFramePr/>
          <p:nvPr/>
        </p:nvGraphicFramePr>
        <p:xfrm>
          <a:off x="1026360" y="2240640"/>
          <a:ext cx="2426040" cy="1130760"/>
        </p:xfrm>
        <a:graphic>
          <a:graphicData uri="http://schemas.openxmlformats.org/drawingml/2006/table">
            <a:tbl>
              <a:tblPr/>
              <a:tblGrid>
                <a:gridCol w="1310040"/>
                <a:gridCol w="1116360"/>
              </a:tblGrid>
              <a:tr h="3693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5721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140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5733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5749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394" name="Line 3"/>
          <p:cNvSpPr/>
          <p:nvPr/>
        </p:nvSpPr>
        <p:spPr>
          <a:xfrm flipV="1">
            <a:off x="3168000" y="1368000"/>
            <a:ext cx="2501280" cy="1080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Line 4"/>
          <p:cNvSpPr/>
          <p:nvPr/>
        </p:nvSpPr>
        <p:spPr>
          <a:xfrm flipV="1">
            <a:off x="3096000" y="2736000"/>
            <a:ext cx="2573280" cy="72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Line 5"/>
          <p:cNvSpPr/>
          <p:nvPr/>
        </p:nvSpPr>
        <p:spPr>
          <a:xfrm>
            <a:off x="3240000" y="3240000"/>
            <a:ext cx="2429280" cy="864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6"/>
          <p:cNvSpPr/>
          <p:nvPr/>
        </p:nvSpPr>
        <p:spPr>
          <a:xfrm>
            <a:off x="1728000" y="1741680"/>
            <a:ext cx="114876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Index file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98" name="CustomShape 7"/>
          <p:cNvSpPr/>
          <p:nvPr/>
        </p:nvSpPr>
        <p:spPr>
          <a:xfrm>
            <a:off x="6480000" y="648000"/>
            <a:ext cx="168876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Sequential file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908000" y="936000"/>
            <a:ext cx="1432440" cy="7844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6084000" y="936000"/>
            <a:ext cx="1432440" cy="7844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1908000" y="4068000"/>
            <a:ext cx="1432440" cy="7844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SUPPLIERS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4032000" y="648000"/>
            <a:ext cx="1432440" cy="136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Borrowed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0" name="CustomShape 5"/>
          <p:cNvSpPr/>
          <p:nvPr/>
        </p:nvSpPr>
        <p:spPr>
          <a:xfrm>
            <a:off x="1872000" y="2232360"/>
            <a:ext cx="1432440" cy="136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Supplied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1" name="Line 6"/>
          <p:cNvSpPr/>
          <p:nvPr/>
        </p:nvSpPr>
        <p:spPr>
          <a:xfrm>
            <a:off x="3348000" y="1332000"/>
            <a:ext cx="684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Line 7"/>
          <p:cNvSpPr/>
          <p:nvPr/>
        </p:nvSpPr>
        <p:spPr>
          <a:xfrm>
            <a:off x="5436000" y="1332000"/>
            <a:ext cx="684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Line 8"/>
          <p:cNvSpPr/>
          <p:nvPr/>
        </p:nvSpPr>
        <p:spPr>
          <a:xfrm>
            <a:off x="2592000" y="1728000"/>
            <a:ext cx="0" cy="504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Line 9"/>
          <p:cNvSpPr/>
          <p:nvPr/>
        </p:nvSpPr>
        <p:spPr>
          <a:xfrm>
            <a:off x="2592000" y="3564360"/>
            <a:ext cx="0" cy="504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10"/>
          <p:cNvSpPr/>
          <p:nvPr/>
        </p:nvSpPr>
        <p:spPr>
          <a:xfrm>
            <a:off x="5184000" y="2340000"/>
            <a:ext cx="2008440" cy="5684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Date of Issue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6" name="CustomShape 11"/>
          <p:cNvSpPr/>
          <p:nvPr/>
        </p:nvSpPr>
        <p:spPr>
          <a:xfrm>
            <a:off x="3960360" y="3240360"/>
            <a:ext cx="2008440" cy="5684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Date of Supply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7" name="Line 1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Line 1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" name="Table 1"/>
          <p:cNvGraphicFramePr/>
          <p:nvPr/>
        </p:nvGraphicFramePr>
        <p:xfrm>
          <a:off x="2431800" y="1911240"/>
          <a:ext cx="4883040" cy="719280"/>
        </p:xfrm>
        <a:graphic>
          <a:graphicData uri="http://schemas.openxmlformats.org/drawingml/2006/table">
            <a:tbl>
              <a:tblPr/>
              <a:tblGrid>
                <a:gridCol w="551160"/>
                <a:gridCol w="1562040"/>
                <a:gridCol w="503280"/>
                <a:gridCol w="1678320"/>
                <a:gridCol w="588600"/>
              </a:tblGrid>
              <a:tr h="71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5272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5384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00" name="CustomShape 2"/>
          <p:cNvSpPr/>
          <p:nvPr/>
        </p:nvSpPr>
        <p:spPr>
          <a:xfrm>
            <a:off x="144000" y="2057400"/>
            <a:ext cx="2511720" cy="59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K=2, then 2 records and 3 pointers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01" name="CustomShape 3"/>
          <p:cNvSpPr/>
          <p:nvPr/>
        </p:nvSpPr>
        <p:spPr>
          <a:xfrm>
            <a:off x="3405600" y="976680"/>
            <a:ext cx="296892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B+ Tree Non-Leaf node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02" name="Line 4"/>
          <p:cNvSpPr/>
          <p:nvPr/>
        </p:nvSpPr>
        <p:spPr>
          <a:xfrm flipH="1">
            <a:off x="1828800" y="2514600"/>
            <a:ext cx="829800" cy="1143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Line 5"/>
          <p:cNvSpPr/>
          <p:nvPr/>
        </p:nvSpPr>
        <p:spPr>
          <a:xfrm>
            <a:off x="4921200" y="2514600"/>
            <a:ext cx="0" cy="1143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Line 6"/>
          <p:cNvSpPr/>
          <p:nvPr/>
        </p:nvSpPr>
        <p:spPr>
          <a:xfrm>
            <a:off x="7086600" y="2286000"/>
            <a:ext cx="1371600" cy="13716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7"/>
          <p:cNvSpPr/>
          <p:nvPr/>
        </p:nvSpPr>
        <p:spPr>
          <a:xfrm>
            <a:off x="457200" y="3742200"/>
            <a:ext cx="296892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Indexblock(Leaf or Non-Leaf) for the records with key &lt; 5272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06" name="CustomShape 8"/>
          <p:cNvSpPr/>
          <p:nvPr/>
        </p:nvSpPr>
        <p:spPr>
          <a:xfrm>
            <a:off x="3866400" y="3742200"/>
            <a:ext cx="2531520" cy="11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Indexblock(Leaf or Non-Leaf) for the records with key &gt;= 5272 and key &lt; 5384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07" name="CustomShape 9"/>
          <p:cNvSpPr/>
          <p:nvPr/>
        </p:nvSpPr>
        <p:spPr>
          <a:xfrm>
            <a:off x="7086600" y="3706200"/>
            <a:ext cx="2740320" cy="109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Indexblock(Leaf or Non-Leaf) for the records with key &gt;= 5384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08" name="CustomShape 10"/>
          <p:cNvSpPr/>
          <p:nvPr/>
        </p:nvSpPr>
        <p:spPr>
          <a:xfrm>
            <a:off x="7488360" y="2057760"/>
            <a:ext cx="251172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Size = One Block Size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" name="Table 1"/>
          <p:cNvGraphicFramePr/>
          <p:nvPr/>
        </p:nvGraphicFramePr>
        <p:xfrm>
          <a:off x="2431800" y="1911240"/>
          <a:ext cx="4883040" cy="719280"/>
        </p:xfrm>
        <a:graphic>
          <a:graphicData uri="http://schemas.openxmlformats.org/drawingml/2006/table">
            <a:tbl>
              <a:tblPr/>
              <a:tblGrid>
                <a:gridCol w="444240"/>
                <a:gridCol w="1001160"/>
                <a:gridCol w="429120"/>
                <a:gridCol w="992880"/>
                <a:gridCol w="415800"/>
                <a:gridCol w="1194120"/>
                <a:gridCol w="406080"/>
              </a:tblGrid>
              <a:tr h="71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04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10" name="CustomShape 2"/>
          <p:cNvSpPr/>
          <p:nvPr/>
        </p:nvSpPr>
        <p:spPr>
          <a:xfrm>
            <a:off x="144000" y="2057400"/>
            <a:ext cx="2511720" cy="59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K=3, then 3 records and 4 pointers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11" name="CustomShape 3"/>
          <p:cNvSpPr/>
          <p:nvPr/>
        </p:nvSpPr>
        <p:spPr>
          <a:xfrm>
            <a:off x="3405600" y="976680"/>
            <a:ext cx="296892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B+ Tree Leaf node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12" name="Line 4"/>
          <p:cNvSpPr/>
          <p:nvPr/>
        </p:nvSpPr>
        <p:spPr>
          <a:xfrm flipH="1">
            <a:off x="1828800" y="2514600"/>
            <a:ext cx="829800" cy="1143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Line 5"/>
          <p:cNvSpPr/>
          <p:nvPr/>
        </p:nvSpPr>
        <p:spPr>
          <a:xfrm>
            <a:off x="4129200" y="2514600"/>
            <a:ext cx="0" cy="1143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Line 6"/>
          <p:cNvSpPr/>
          <p:nvPr/>
        </p:nvSpPr>
        <p:spPr>
          <a:xfrm>
            <a:off x="7086600" y="2286000"/>
            <a:ext cx="1371600" cy="13716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7"/>
          <p:cNvSpPr/>
          <p:nvPr/>
        </p:nvSpPr>
        <p:spPr>
          <a:xfrm>
            <a:off x="842400" y="3742200"/>
            <a:ext cx="1694520" cy="11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Points block for the record with key value 01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16" name="CustomShape 8"/>
          <p:cNvSpPr/>
          <p:nvPr/>
        </p:nvSpPr>
        <p:spPr>
          <a:xfrm>
            <a:off x="2822400" y="3742200"/>
            <a:ext cx="220752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Points block for the record with key value 03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17" name="CustomShape 9"/>
          <p:cNvSpPr/>
          <p:nvPr/>
        </p:nvSpPr>
        <p:spPr>
          <a:xfrm>
            <a:off x="7772400" y="3706200"/>
            <a:ext cx="2054520" cy="63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Points to the next Leaf node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18" name="CustomShape 10"/>
          <p:cNvSpPr/>
          <p:nvPr/>
        </p:nvSpPr>
        <p:spPr>
          <a:xfrm>
            <a:off x="7488360" y="2057760"/>
            <a:ext cx="251172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Size = One Block Size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19" name="Line 11"/>
          <p:cNvSpPr/>
          <p:nvPr/>
        </p:nvSpPr>
        <p:spPr>
          <a:xfrm>
            <a:off x="5569200" y="2514600"/>
            <a:ext cx="0" cy="1143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12"/>
          <p:cNvSpPr/>
          <p:nvPr/>
        </p:nvSpPr>
        <p:spPr>
          <a:xfrm>
            <a:off x="5090400" y="3742200"/>
            <a:ext cx="220752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Points block for the record with key value 04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CustomShape 1"/>
          <p:cNvSpPr/>
          <p:nvPr/>
        </p:nvSpPr>
        <p:spPr>
          <a:xfrm>
            <a:off x="1564920" y="685800"/>
            <a:ext cx="178200" cy="3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CustomShape 2"/>
          <p:cNvSpPr/>
          <p:nvPr/>
        </p:nvSpPr>
        <p:spPr>
          <a:xfrm>
            <a:off x="228600" y="228600"/>
            <a:ext cx="1140480" cy="3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Insertion: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23" name="CustomShape 3"/>
          <p:cNvSpPr/>
          <p:nvPr/>
        </p:nvSpPr>
        <p:spPr>
          <a:xfrm>
            <a:off x="169200" y="950400"/>
            <a:ext cx="20548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Inital: Empty Tree</a:t>
            </a:r>
            <a:endParaRPr b="0" lang="en-IN" sz="1800" spc="-1" strike="noStrike">
              <a:latin typeface="Arial"/>
            </a:endParaRPr>
          </a:p>
        </p:txBody>
      </p:sp>
      <p:graphicFrame>
        <p:nvGraphicFramePr>
          <p:cNvPr id="424" name="Table 4"/>
          <p:cNvGraphicFramePr/>
          <p:nvPr/>
        </p:nvGraphicFramePr>
        <p:xfrm>
          <a:off x="3226320" y="88380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25" name="Line 5"/>
          <p:cNvSpPr/>
          <p:nvPr/>
        </p:nvSpPr>
        <p:spPr>
          <a:xfrm>
            <a:off x="2226600" y="1143000"/>
            <a:ext cx="9738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Line 6"/>
          <p:cNvSpPr/>
          <p:nvPr/>
        </p:nvSpPr>
        <p:spPr>
          <a:xfrm>
            <a:off x="3321000" y="114300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27" name="Table 7"/>
          <p:cNvGraphicFramePr/>
          <p:nvPr/>
        </p:nvGraphicFramePr>
        <p:xfrm>
          <a:off x="7018200" y="88416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34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</a:rPr>
                        <a:t>20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28" name="Line 8"/>
          <p:cNvSpPr/>
          <p:nvPr/>
        </p:nvSpPr>
        <p:spPr>
          <a:xfrm>
            <a:off x="7154640" y="120276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Line 9"/>
          <p:cNvSpPr/>
          <p:nvPr/>
        </p:nvSpPr>
        <p:spPr>
          <a:xfrm>
            <a:off x="8198640" y="120276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Line 10"/>
          <p:cNvSpPr/>
          <p:nvPr/>
        </p:nvSpPr>
        <p:spPr>
          <a:xfrm>
            <a:off x="5839920" y="1143360"/>
            <a:ext cx="9738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Line 11"/>
          <p:cNvSpPr/>
          <p:nvPr/>
        </p:nvSpPr>
        <p:spPr>
          <a:xfrm>
            <a:off x="8229600" y="1828800"/>
            <a:ext cx="0" cy="1143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32" name="Table 12"/>
          <p:cNvGraphicFramePr/>
          <p:nvPr/>
        </p:nvGraphicFramePr>
        <p:xfrm>
          <a:off x="5086800" y="439128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34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33" name="Line 13"/>
          <p:cNvSpPr/>
          <p:nvPr/>
        </p:nvSpPr>
        <p:spPr>
          <a:xfrm>
            <a:off x="5223240" y="470988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Line 14"/>
          <p:cNvSpPr/>
          <p:nvPr/>
        </p:nvSpPr>
        <p:spPr>
          <a:xfrm>
            <a:off x="6267240" y="470988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35" name="Table 15"/>
          <p:cNvGraphicFramePr/>
          <p:nvPr/>
        </p:nvGraphicFramePr>
        <p:xfrm>
          <a:off x="7534800" y="439128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36" name="Line 16"/>
          <p:cNvSpPr/>
          <p:nvPr/>
        </p:nvSpPr>
        <p:spPr>
          <a:xfrm>
            <a:off x="7671240" y="470988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37" name="Table 17"/>
          <p:cNvGraphicFramePr/>
          <p:nvPr/>
        </p:nvGraphicFramePr>
        <p:xfrm>
          <a:off x="6248160" y="352764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34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38" name="Line 18"/>
          <p:cNvSpPr/>
          <p:nvPr/>
        </p:nvSpPr>
        <p:spPr>
          <a:xfrm flipH="1">
            <a:off x="6148800" y="3754080"/>
            <a:ext cx="228600" cy="63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Line 19"/>
          <p:cNvSpPr/>
          <p:nvPr/>
        </p:nvSpPr>
        <p:spPr>
          <a:xfrm>
            <a:off x="7448400" y="3681000"/>
            <a:ext cx="457200" cy="6858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Line 20"/>
          <p:cNvSpPr/>
          <p:nvPr/>
        </p:nvSpPr>
        <p:spPr>
          <a:xfrm flipH="1">
            <a:off x="4498200" y="3718800"/>
            <a:ext cx="11430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41" name="Table 21"/>
          <p:cNvGraphicFramePr/>
          <p:nvPr/>
        </p:nvGraphicFramePr>
        <p:xfrm>
          <a:off x="46800" y="442692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34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42" name="Line 22"/>
          <p:cNvSpPr/>
          <p:nvPr/>
        </p:nvSpPr>
        <p:spPr>
          <a:xfrm>
            <a:off x="183240" y="474552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Line 23"/>
          <p:cNvSpPr/>
          <p:nvPr/>
        </p:nvSpPr>
        <p:spPr>
          <a:xfrm>
            <a:off x="1227240" y="474552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44" name="Table 24"/>
          <p:cNvGraphicFramePr/>
          <p:nvPr/>
        </p:nvGraphicFramePr>
        <p:xfrm>
          <a:off x="2494800" y="442692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34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</a:rPr>
                        <a:t>30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45" name="Line 25"/>
          <p:cNvSpPr/>
          <p:nvPr/>
        </p:nvSpPr>
        <p:spPr>
          <a:xfrm>
            <a:off x="2631240" y="474552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46" name="Table 26"/>
          <p:cNvGraphicFramePr/>
          <p:nvPr/>
        </p:nvGraphicFramePr>
        <p:xfrm>
          <a:off x="1208160" y="356328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34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30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47" name="Line 27"/>
          <p:cNvSpPr/>
          <p:nvPr/>
        </p:nvSpPr>
        <p:spPr>
          <a:xfrm flipH="1">
            <a:off x="1108800" y="3789720"/>
            <a:ext cx="228600" cy="63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Line 28"/>
          <p:cNvSpPr/>
          <p:nvPr/>
        </p:nvSpPr>
        <p:spPr>
          <a:xfrm>
            <a:off x="2408400" y="3716640"/>
            <a:ext cx="457200" cy="6858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CustomShape 29"/>
          <p:cNvSpPr/>
          <p:nvPr/>
        </p:nvSpPr>
        <p:spPr>
          <a:xfrm>
            <a:off x="2057400" y="685800"/>
            <a:ext cx="114084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Insert 10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50" name="CustomShape 30"/>
          <p:cNvSpPr/>
          <p:nvPr/>
        </p:nvSpPr>
        <p:spPr>
          <a:xfrm>
            <a:off x="5670720" y="685800"/>
            <a:ext cx="114084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"/>
              </a:rPr>
              <a:t>Insert 20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51" name="CustomShape 31"/>
          <p:cNvSpPr/>
          <p:nvPr/>
        </p:nvSpPr>
        <p:spPr>
          <a:xfrm>
            <a:off x="8229600" y="2168280"/>
            <a:ext cx="114084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"/>
              </a:rPr>
              <a:t>Insert 25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52" name="CustomShape 32"/>
          <p:cNvSpPr/>
          <p:nvPr/>
        </p:nvSpPr>
        <p:spPr>
          <a:xfrm>
            <a:off x="4572000" y="3311280"/>
            <a:ext cx="114084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"/>
              </a:rPr>
              <a:t>Insert 30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53" name="Line 33"/>
          <p:cNvSpPr/>
          <p:nvPr/>
        </p:nvSpPr>
        <p:spPr>
          <a:xfrm>
            <a:off x="7315200" y="4572000"/>
            <a:ext cx="4572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Line 34"/>
          <p:cNvSpPr/>
          <p:nvPr/>
        </p:nvSpPr>
        <p:spPr>
          <a:xfrm>
            <a:off x="2210040" y="4635000"/>
            <a:ext cx="4572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CustomShape 1"/>
          <p:cNvSpPr/>
          <p:nvPr/>
        </p:nvSpPr>
        <p:spPr>
          <a:xfrm>
            <a:off x="1564920" y="685800"/>
            <a:ext cx="178200" cy="3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CustomShape 2"/>
          <p:cNvSpPr/>
          <p:nvPr/>
        </p:nvSpPr>
        <p:spPr>
          <a:xfrm>
            <a:off x="228600" y="228600"/>
            <a:ext cx="1140480" cy="3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Insertion:</a:t>
            </a:r>
            <a:endParaRPr b="0" lang="en-IN" sz="1800" spc="-1" strike="noStrike">
              <a:latin typeface="Arial"/>
            </a:endParaRPr>
          </a:p>
        </p:txBody>
      </p:sp>
      <p:graphicFrame>
        <p:nvGraphicFramePr>
          <p:cNvPr id="457" name="Table 3"/>
          <p:cNvGraphicFramePr/>
          <p:nvPr/>
        </p:nvGraphicFramePr>
        <p:xfrm>
          <a:off x="2212200" y="425736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34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58" name="Line 4"/>
          <p:cNvSpPr/>
          <p:nvPr/>
        </p:nvSpPr>
        <p:spPr>
          <a:xfrm>
            <a:off x="3999240" y="460188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Line 5"/>
          <p:cNvSpPr/>
          <p:nvPr/>
        </p:nvSpPr>
        <p:spPr>
          <a:xfrm>
            <a:off x="5043240" y="460188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60" name="Table 6"/>
          <p:cNvGraphicFramePr/>
          <p:nvPr/>
        </p:nvGraphicFramePr>
        <p:xfrm>
          <a:off x="4942800" y="428328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61" name="Line 7"/>
          <p:cNvSpPr/>
          <p:nvPr/>
        </p:nvSpPr>
        <p:spPr>
          <a:xfrm>
            <a:off x="6447240" y="460188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62" name="Table 8"/>
          <p:cNvGraphicFramePr/>
          <p:nvPr/>
        </p:nvGraphicFramePr>
        <p:xfrm>
          <a:off x="5024160" y="341964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34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63" name="Line 9"/>
          <p:cNvSpPr/>
          <p:nvPr/>
        </p:nvSpPr>
        <p:spPr>
          <a:xfrm flipH="1">
            <a:off x="3405600" y="3646080"/>
            <a:ext cx="1747800" cy="61128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Line 10"/>
          <p:cNvSpPr/>
          <p:nvPr/>
        </p:nvSpPr>
        <p:spPr>
          <a:xfrm>
            <a:off x="6148800" y="3573000"/>
            <a:ext cx="0" cy="6858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65" name="Table 11"/>
          <p:cNvGraphicFramePr/>
          <p:nvPr/>
        </p:nvGraphicFramePr>
        <p:xfrm>
          <a:off x="46800" y="172692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34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66" name="Line 12"/>
          <p:cNvSpPr/>
          <p:nvPr/>
        </p:nvSpPr>
        <p:spPr>
          <a:xfrm>
            <a:off x="183240" y="204552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Line 13"/>
          <p:cNvSpPr/>
          <p:nvPr/>
        </p:nvSpPr>
        <p:spPr>
          <a:xfrm>
            <a:off x="1227240" y="204552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68" name="Table 14"/>
          <p:cNvGraphicFramePr/>
          <p:nvPr/>
        </p:nvGraphicFramePr>
        <p:xfrm>
          <a:off x="2494800" y="172692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34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</a:rPr>
                        <a:t>30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69" name="Line 15"/>
          <p:cNvSpPr/>
          <p:nvPr/>
        </p:nvSpPr>
        <p:spPr>
          <a:xfrm>
            <a:off x="2631240" y="204552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70" name="Table 16"/>
          <p:cNvGraphicFramePr/>
          <p:nvPr/>
        </p:nvGraphicFramePr>
        <p:xfrm>
          <a:off x="1208160" y="86328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34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30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71" name="Line 17"/>
          <p:cNvSpPr/>
          <p:nvPr/>
        </p:nvSpPr>
        <p:spPr>
          <a:xfrm flipH="1">
            <a:off x="1108800" y="1089720"/>
            <a:ext cx="228600" cy="63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Line 18"/>
          <p:cNvSpPr/>
          <p:nvPr/>
        </p:nvSpPr>
        <p:spPr>
          <a:xfrm>
            <a:off x="2408400" y="1016640"/>
            <a:ext cx="457200" cy="6858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73" name="Table 19"/>
          <p:cNvGraphicFramePr/>
          <p:nvPr/>
        </p:nvGraphicFramePr>
        <p:xfrm>
          <a:off x="7619040" y="429948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34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30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74" name="Line 20"/>
          <p:cNvSpPr/>
          <p:nvPr/>
        </p:nvSpPr>
        <p:spPr>
          <a:xfrm>
            <a:off x="7226640" y="3608640"/>
            <a:ext cx="1208160" cy="69084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Line 2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Line 2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CustomShape 23"/>
          <p:cNvSpPr/>
          <p:nvPr/>
        </p:nvSpPr>
        <p:spPr>
          <a:xfrm>
            <a:off x="6436080" y="1371600"/>
            <a:ext cx="114084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"/>
              </a:rPr>
              <a:t>Insert 15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78" name="Line 24"/>
          <p:cNvSpPr/>
          <p:nvPr/>
        </p:nvSpPr>
        <p:spPr>
          <a:xfrm>
            <a:off x="2210040" y="1935360"/>
            <a:ext cx="4572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Line 25"/>
          <p:cNvSpPr/>
          <p:nvPr/>
        </p:nvSpPr>
        <p:spPr>
          <a:xfrm>
            <a:off x="4550040" y="4491360"/>
            <a:ext cx="4572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Line 26"/>
          <p:cNvSpPr/>
          <p:nvPr/>
        </p:nvSpPr>
        <p:spPr>
          <a:xfrm>
            <a:off x="7250040" y="4491360"/>
            <a:ext cx="4572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CustomShape 1"/>
          <p:cNvSpPr/>
          <p:nvPr/>
        </p:nvSpPr>
        <p:spPr>
          <a:xfrm>
            <a:off x="1564920" y="685800"/>
            <a:ext cx="178200" cy="3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CustomShape 2"/>
          <p:cNvSpPr/>
          <p:nvPr/>
        </p:nvSpPr>
        <p:spPr>
          <a:xfrm>
            <a:off x="228600" y="228600"/>
            <a:ext cx="1140480" cy="3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Insertion:</a:t>
            </a:r>
            <a:endParaRPr b="0" lang="en-IN" sz="1800" spc="-1" strike="noStrike">
              <a:latin typeface="Arial"/>
            </a:endParaRPr>
          </a:p>
        </p:txBody>
      </p:sp>
      <p:graphicFrame>
        <p:nvGraphicFramePr>
          <p:cNvPr id="483" name="Table 3"/>
          <p:cNvGraphicFramePr/>
          <p:nvPr/>
        </p:nvGraphicFramePr>
        <p:xfrm>
          <a:off x="808200" y="155736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34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84" name="Line 4"/>
          <p:cNvSpPr/>
          <p:nvPr/>
        </p:nvSpPr>
        <p:spPr>
          <a:xfrm>
            <a:off x="2595240" y="190188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Line 5"/>
          <p:cNvSpPr/>
          <p:nvPr/>
        </p:nvSpPr>
        <p:spPr>
          <a:xfrm>
            <a:off x="3639240" y="190188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86" name="Table 6"/>
          <p:cNvGraphicFramePr/>
          <p:nvPr/>
        </p:nvGraphicFramePr>
        <p:xfrm>
          <a:off x="3538800" y="158328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87" name="Line 7"/>
          <p:cNvSpPr/>
          <p:nvPr/>
        </p:nvSpPr>
        <p:spPr>
          <a:xfrm>
            <a:off x="5043240" y="190188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88" name="Table 8"/>
          <p:cNvGraphicFramePr/>
          <p:nvPr/>
        </p:nvGraphicFramePr>
        <p:xfrm>
          <a:off x="3620160" y="71964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34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89" name="Line 9"/>
          <p:cNvSpPr/>
          <p:nvPr/>
        </p:nvSpPr>
        <p:spPr>
          <a:xfrm flipH="1">
            <a:off x="2001600" y="946080"/>
            <a:ext cx="1747800" cy="61128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Line 10"/>
          <p:cNvSpPr/>
          <p:nvPr/>
        </p:nvSpPr>
        <p:spPr>
          <a:xfrm>
            <a:off x="4744800" y="873000"/>
            <a:ext cx="0" cy="6858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91" name="Table 11"/>
          <p:cNvGraphicFramePr/>
          <p:nvPr/>
        </p:nvGraphicFramePr>
        <p:xfrm>
          <a:off x="6215040" y="159948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34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30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92" name="Line 12"/>
          <p:cNvSpPr/>
          <p:nvPr/>
        </p:nvSpPr>
        <p:spPr>
          <a:xfrm>
            <a:off x="5822640" y="908640"/>
            <a:ext cx="1208160" cy="69084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Line 13"/>
          <p:cNvSpPr/>
          <p:nvPr/>
        </p:nvSpPr>
        <p:spPr>
          <a:xfrm>
            <a:off x="5102640" y="2528280"/>
            <a:ext cx="0" cy="6858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CustomShape 14"/>
          <p:cNvSpPr/>
          <p:nvPr/>
        </p:nvSpPr>
        <p:spPr>
          <a:xfrm>
            <a:off x="799920" y="4158720"/>
            <a:ext cx="17820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95" name="Table 15"/>
          <p:cNvGraphicFramePr/>
          <p:nvPr/>
        </p:nvGraphicFramePr>
        <p:xfrm>
          <a:off x="43200" y="503028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34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96" name="Line 16"/>
          <p:cNvSpPr/>
          <p:nvPr/>
        </p:nvSpPr>
        <p:spPr>
          <a:xfrm>
            <a:off x="1830240" y="537480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Line 17"/>
          <p:cNvSpPr/>
          <p:nvPr/>
        </p:nvSpPr>
        <p:spPr>
          <a:xfrm>
            <a:off x="2874240" y="537480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98" name="Table 18"/>
          <p:cNvGraphicFramePr/>
          <p:nvPr/>
        </p:nvGraphicFramePr>
        <p:xfrm>
          <a:off x="2773800" y="505620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9" name="Table 19"/>
          <p:cNvGraphicFramePr/>
          <p:nvPr/>
        </p:nvGraphicFramePr>
        <p:xfrm>
          <a:off x="2855160" y="419256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34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500" name="Line 20"/>
          <p:cNvSpPr/>
          <p:nvPr/>
        </p:nvSpPr>
        <p:spPr>
          <a:xfrm flipH="1">
            <a:off x="1236600" y="4419000"/>
            <a:ext cx="1747800" cy="61128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Line 21"/>
          <p:cNvSpPr/>
          <p:nvPr/>
        </p:nvSpPr>
        <p:spPr>
          <a:xfrm>
            <a:off x="3979800" y="4345920"/>
            <a:ext cx="0" cy="6858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502" name="Table 22"/>
          <p:cNvGraphicFramePr/>
          <p:nvPr/>
        </p:nvGraphicFramePr>
        <p:xfrm>
          <a:off x="5450040" y="507240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348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30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3" name="Table 23"/>
          <p:cNvGraphicFramePr/>
          <p:nvPr/>
        </p:nvGraphicFramePr>
        <p:xfrm>
          <a:off x="5948640" y="4167360"/>
          <a:ext cx="2537640" cy="441000"/>
        </p:xfrm>
        <a:graphic>
          <a:graphicData uri="http://schemas.openxmlformats.org/drawingml/2006/table">
            <a:tbl>
              <a:tblPr/>
              <a:tblGrid>
                <a:gridCol w="273600"/>
                <a:gridCol w="875520"/>
                <a:gridCol w="226440"/>
                <a:gridCol w="923040"/>
                <a:gridCol w="239400"/>
              </a:tblGrid>
              <a:tr h="4413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504" name="Line 24"/>
          <p:cNvSpPr/>
          <p:nvPr/>
        </p:nvSpPr>
        <p:spPr>
          <a:xfrm>
            <a:off x="6064200" y="4343400"/>
            <a:ext cx="93600" cy="729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505" name="Table 25"/>
          <p:cNvGraphicFramePr/>
          <p:nvPr/>
        </p:nvGraphicFramePr>
        <p:xfrm>
          <a:off x="4328640" y="3295800"/>
          <a:ext cx="1925280" cy="349560"/>
        </p:xfrm>
        <a:graphic>
          <a:graphicData uri="http://schemas.openxmlformats.org/drawingml/2006/table">
            <a:tbl>
              <a:tblPr/>
              <a:tblGrid>
                <a:gridCol w="224640"/>
                <a:gridCol w="517320"/>
                <a:gridCol w="231120"/>
                <a:gridCol w="680400"/>
                <a:gridCol w="272160"/>
              </a:tblGrid>
              <a:tr h="3499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506" name="Line 26"/>
          <p:cNvSpPr/>
          <p:nvPr/>
        </p:nvSpPr>
        <p:spPr>
          <a:xfrm flipH="1">
            <a:off x="3994200" y="3465000"/>
            <a:ext cx="457200" cy="7635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Line 27"/>
          <p:cNvSpPr/>
          <p:nvPr/>
        </p:nvSpPr>
        <p:spPr>
          <a:xfrm>
            <a:off x="5221800" y="3465000"/>
            <a:ext cx="914400" cy="738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508" name="Table 28"/>
          <p:cNvGraphicFramePr/>
          <p:nvPr/>
        </p:nvGraphicFramePr>
        <p:xfrm>
          <a:off x="8000640" y="5139360"/>
          <a:ext cx="1816560" cy="349560"/>
        </p:xfrm>
        <a:graphic>
          <a:graphicData uri="http://schemas.openxmlformats.org/drawingml/2006/table">
            <a:tbl>
              <a:tblPr/>
              <a:tblGrid>
                <a:gridCol w="216000"/>
                <a:gridCol w="531360"/>
                <a:gridCol w="226440"/>
                <a:gridCol w="565920"/>
                <a:gridCol w="277200"/>
              </a:tblGrid>
              <a:tr h="3499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509" name="Line 29"/>
          <p:cNvSpPr/>
          <p:nvPr/>
        </p:nvSpPr>
        <p:spPr>
          <a:xfrm>
            <a:off x="7207200" y="4464000"/>
            <a:ext cx="1251000" cy="675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CustomShape 30"/>
          <p:cNvSpPr/>
          <p:nvPr/>
        </p:nvSpPr>
        <p:spPr>
          <a:xfrm>
            <a:off x="5257800" y="2625480"/>
            <a:ext cx="114084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"/>
              </a:rPr>
              <a:t>Insert 35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11" name="Line 31"/>
          <p:cNvSpPr/>
          <p:nvPr/>
        </p:nvSpPr>
        <p:spPr>
          <a:xfrm>
            <a:off x="3038040" y="1755360"/>
            <a:ext cx="4572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Line 32"/>
          <p:cNvSpPr/>
          <p:nvPr/>
        </p:nvSpPr>
        <p:spPr>
          <a:xfrm>
            <a:off x="5738040" y="1755360"/>
            <a:ext cx="4572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Line 33"/>
          <p:cNvSpPr/>
          <p:nvPr/>
        </p:nvSpPr>
        <p:spPr>
          <a:xfrm>
            <a:off x="4982040" y="5283360"/>
            <a:ext cx="4572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Line 34"/>
          <p:cNvSpPr/>
          <p:nvPr/>
        </p:nvSpPr>
        <p:spPr>
          <a:xfrm>
            <a:off x="2282040" y="5283360"/>
            <a:ext cx="4572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5" name="Line 35"/>
          <p:cNvSpPr/>
          <p:nvPr/>
        </p:nvSpPr>
        <p:spPr>
          <a:xfrm>
            <a:off x="7610040" y="5283360"/>
            <a:ext cx="4572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CustomShape 1"/>
          <p:cNvSpPr/>
          <p:nvPr/>
        </p:nvSpPr>
        <p:spPr>
          <a:xfrm>
            <a:off x="685800" y="685800"/>
            <a:ext cx="411336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State Diagram of a Transaction: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17" name="CustomShape 2"/>
          <p:cNvSpPr/>
          <p:nvPr/>
        </p:nvSpPr>
        <p:spPr>
          <a:xfrm>
            <a:off x="3988800" y="1636200"/>
            <a:ext cx="912960" cy="9129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Partially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Committed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18" name="CustomShape 3"/>
          <p:cNvSpPr/>
          <p:nvPr/>
        </p:nvSpPr>
        <p:spPr>
          <a:xfrm>
            <a:off x="6841440" y="1622160"/>
            <a:ext cx="912960" cy="9129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Committed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19" name="CustomShape 4"/>
          <p:cNvSpPr/>
          <p:nvPr/>
        </p:nvSpPr>
        <p:spPr>
          <a:xfrm>
            <a:off x="1945440" y="2594160"/>
            <a:ext cx="912960" cy="9129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Active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20" name="CustomShape 5"/>
          <p:cNvSpPr/>
          <p:nvPr/>
        </p:nvSpPr>
        <p:spPr>
          <a:xfrm>
            <a:off x="6877440" y="3638160"/>
            <a:ext cx="912960" cy="9129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Aborted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21" name="CustomShape 6"/>
          <p:cNvSpPr/>
          <p:nvPr/>
        </p:nvSpPr>
        <p:spPr>
          <a:xfrm>
            <a:off x="3997440" y="3638160"/>
            <a:ext cx="912960" cy="9129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Failed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22" name="Line 7"/>
          <p:cNvSpPr/>
          <p:nvPr/>
        </p:nvSpPr>
        <p:spPr>
          <a:xfrm flipV="1">
            <a:off x="2743200" y="2057400"/>
            <a:ext cx="1245600" cy="6858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Line 8"/>
          <p:cNvSpPr/>
          <p:nvPr/>
        </p:nvSpPr>
        <p:spPr>
          <a:xfrm>
            <a:off x="2743200" y="3357000"/>
            <a:ext cx="1254240" cy="6858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Line 9"/>
          <p:cNvSpPr/>
          <p:nvPr/>
        </p:nvSpPr>
        <p:spPr>
          <a:xfrm>
            <a:off x="4451400" y="2550600"/>
            <a:ext cx="0" cy="10875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Line 10"/>
          <p:cNvSpPr/>
          <p:nvPr/>
        </p:nvSpPr>
        <p:spPr>
          <a:xfrm>
            <a:off x="4903200" y="2057400"/>
            <a:ext cx="193824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Line 11"/>
          <p:cNvSpPr/>
          <p:nvPr/>
        </p:nvSpPr>
        <p:spPr>
          <a:xfrm>
            <a:off x="4925520" y="4095360"/>
            <a:ext cx="193824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CustomShape 1"/>
          <p:cNvSpPr/>
          <p:nvPr/>
        </p:nvSpPr>
        <p:spPr>
          <a:xfrm>
            <a:off x="360000" y="324000"/>
            <a:ext cx="626292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Analysis of algorithm to find the maximum of N integers: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28" name="CustomShape 2"/>
          <p:cNvSpPr/>
          <p:nvPr/>
        </p:nvSpPr>
        <p:spPr>
          <a:xfrm>
            <a:off x="612000" y="4464000"/>
            <a:ext cx="718920" cy="6469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29" name="CustomShape 3"/>
          <p:cNvSpPr/>
          <p:nvPr/>
        </p:nvSpPr>
        <p:spPr>
          <a:xfrm>
            <a:off x="1512360" y="4464360"/>
            <a:ext cx="718920" cy="6469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30" name="CustomShape 4"/>
          <p:cNvSpPr/>
          <p:nvPr/>
        </p:nvSpPr>
        <p:spPr>
          <a:xfrm>
            <a:off x="2448360" y="4464360"/>
            <a:ext cx="718920" cy="6469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31" name="CustomShape 5"/>
          <p:cNvSpPr/>
          <p:nvPr/>
        </p:nvSpPr>
        <p:spPr>
          <a:xfrm>
            <a:off x="3420360" y="4464360"/>
            <a:ext cx="718920" cy="6469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32" name="CustomShape 6"/>
          <p:cNvSpPr/>
          <p:nvPr/>
        </p:nvSpPr>
        <p:spPr>
          <a:xfrm>
            <a:off x="4392360" y="4464360"/>
            <a:ext cx="718920" cy="6469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33" name="CustomShape 7"/>
          <p:cNvSpPr/>
          <p:nvPr/>
        </p:nvSpPr>
        <p:spPr>
          <a:xfrm>
            <a:off x="5292360" y="4464360"/>
            <a:ext cx="718920" cy="6469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34" name="CustomShape 8"/>
          <p:cNvSpPr/>
          <p:nvPr/>
        </p:nvSpPr>
        <p:spPr>
          <a:xfrm>
            <a:off x="1476360" y="3528360"/>
            <a:ext cx="718920" cy="6469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35" name="CustomShape 9"/>
          <p:cNvSpPr/>
          <p:nvPr/>
        </p:nvSpPr>
        <p:spPr>
          <a:xfrm>
            <a:off x="2412720" y="2988720"/>
            <a:ext cx="718920" cy="6469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36" name="CustomShape 10"/>
          <p:cNvSpPr/>
          <p:nvPr/>
        </p:nvSpPr>
        <p:spPr>
          <a:xfrm>
            <a:off x="3385080" y="2485080"/>
            <a:ext cx="718920" cy="6469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37" name="CustomShape 11"/>
          <p:cNvSpPr/>
          <p:nvPr/>
        </p:nvSpPr>
        <p:spPr>
          <a:xfrm>
            <a:off x="4321440" y="1981440"/>
            <a:ext cx="718920" cy="6469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38" name="CustomShape 12"/>
          <p:cNvSpPr/>
          <p:nvPr/>
        </p:nvSpPr>
        <p:spPr>
          <a:xfrm>
            <a:off x="5257800" y="1549800"/>
            <a:ext cx="718920" cy="6469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39" name="Line 13"/>
          <p:cNvSpPr/>
          <p:nvPr/>
        </p:nvSpPr>
        <p:spPr>
          <a:xfrm flipV="1">
            <a:off x="1008000" y="4104000"/>
            <a:ext cx="576000" cy="360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Line 14"/>
          <p:cNvSpPr/>
          <p:nvPr/>
        </p:nvSpPr>
        <p:spPr>
          <a:xfrm flipH="1" flipV="1">
            <a:off x="1800000" y="4176360"/>
            <a:ext cx="144000" cy="288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1" name="Line 15"/>
          <p:cNvSpPr/>
          <p:nvPr/>
        </p:nvSpPr>
        <p:spPr>
          <a:xfrm flipV="1">
            <a:off x="2088000" y="3528000"/>
            <a:ext cx="432000" cy="144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2" name="Line 16"/>
          <p:cNvSpPr/>
          <p:nvPr/>
        </p:nvSpPr>
        <p:spPr>
          <a:xfrm flipV="1">
            <a:off x="2808000" y="3636720"/>
            <a:ext cx="0" cy="82764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3" name="Line 17"/>
          <p:cNvSpPr/>
          <p:nvPr/>
        </p:nvSpPr>
        <p:spPr>
          <a:xfrm flipV="1">
            <a:off x="3024000" y="3024000"/>
            <a:ext cx="504000" cy="72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4" name="Line 18"/>
          <p:cNvSpPr/>
          <p:nvPr/>
        </p:nvSpPr>
        <p:spPr>
          <a:xfrm flipV="1">
            <a:off x="3816000" y="3133080"/>
            <a:ext cx="0" cy="133128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5" name="Line 19"/>
          <p:cNvSpPr/>
          <p:nvPr/>
        </p:nvSpPr>
        <p:spPr>
          <a:xfrm flipV="1">
            <a:off x="4032000" y="2376000"/>
            <a:ext cx="360000" cy="216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6" name="Line 20"/>
          <p:cNvSpPr/>
          <p:nvPr/>
        </p:nvSpPr>
        <p:spPr>
          <a:xfrm flipH="1" flipV="1">
            <a:off x="4680000" y="2629440"/>
            <a:ext cx="72000" cy="183492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7" name="Line 21"/>
          <p:cNvSpPr/>
          <p:nvPr/>
        </p:nvSpPr>
        <p:spPr>
          <a:xfrm flipV="1">
            <a:off x="4968000" y="1944000"/>
            <a:ext cx="289800" cy="144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8" name="Line 22"/>
          <p:cNvSpPr/>
          <p:nvPr/>
        </p:nvSpPr>
        <p:spPr>
          <a:xfrm flipV="1">
            <a:off x="5616000" y="2197800"/>
            <a:ext cx="0" cy="22665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9" name="Line 23"/>
          <p:cNvSpPr/>
          <p:nvPr/>
        </p:nvSpPr>
        <p:spPr>
          <a:xfrm>
            <a:off x="6840000" y="3960000"/>
            <a:ext cx="936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0" name="Line 24"/>
          <p:cNvSpPr/>
          <p:nvPr/>
        </p:nvSpPr>
        <p:spPr>
          <a:xfrm>
            <a:off x="8604000" y="3960000"/>
            <a:ext cx="936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1" name="Line 25"/>
          <p:cNvSpPr/>
          <p:nvPr/>
        </p:nvSpPr>
        <p:spPr>
          <a:xfrm>
            <a:off x="7272000" y="3096000"/>
            <a:ext cx="1728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2" name="Line 26"/>
          <p:cNvSpPr/>
          <p:nvPr/>
        </p:nvSpPr>
        <p:spPr>
          <a:xfrm>
            <a:off x="6840000" y="3960000"/>
            <a:ext cx="0" cy="864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3" name="Line 27"/>
          <p:cNvSpPr/>
          <p:nvPr/>
        </p:nvSpPr>
        <p:spPr>
          <a:xfrm>
            <a:off x="7776000" y="3960000"/>
            <a:ext cx="0" cy="864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4" name="Line 28"/>
          <p:cNvSpPr/>
          <p:nvPr/>
        </p:nvSpPr>
        <p:spPr>
          <a:xfrm>
            <a:off x="8604000" y="3960000"/>
            <a:ext cx="0" cy="864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5" name="Line 29"/>
          <p:cNvSpPr/>
          <p:nvPr/>
        </p:nvSpPr>
        <p:spPr>
          <a:xfrm>
            <a:off x="9540000" y="3960000"/>
            <a:ext cx="0" cy="864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6" name="Line 30"/>
          <p:cNvSpPr/>
          <p:nvPr/>
        </p:nvSpPr>
        <p:spPr>
          <a:xfrm>
            <a:off x="9000000" y="3096000"/>
            <a:ext cx="0" cy="864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7" name="Line 31"/>
          <p:cNvSpPr/>
          <p:nvPr/>
        </p:nvSpPr>
        <p:spPr>
          <a:xfrm>
            <a:off x="7272000" y="3096000"/>
            <a:ext cx="0" cy="864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8" name="Line 32"/>
          <p:cNvSpPr/>
          <p:nvPr/>
        </p:nvSpPr>
        <p:spPr>
          <a:xfrm>
            <a:off x="8100000" y="2232000"/>
            <a:ext cx="0" cy="864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CustomShape 1"/>
          <p:cNvSpPr/>
          <p:nvPr/>
        </p:nvSpPr>
        <p:spPr>
          <a:xfrm>
            <a:off x="360000" y="324000"/>
            <a:ext cx="626292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Analysis of algorithm to find the maximum of N integers: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60" name="CustomShape 2"/>
          <p:cNvSpPr/>
          <p:nvPr/>
        </p:nvSpPr>
        <p:spPr>
          <a:xfrm>
            <a:off x="612000" y="4464000"/>
            <a:ext cx="718920" cy="6469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61" name="CustomShape 3"/>
          <p:cNvSpPr/>
          <p:nvPr/>
        </p:nvSpPr>
        <p:spPr>
          <a:xfrm>
            <a:off x="1512360" y="4464360"/>
            <a:ext cx="718920" cy="6469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62" name="CustomShape 4"/>
          <p:cNvSpPr/>
          <p:nvPr/>
        </p:nvSpPr>
        <p:spPr>
          <a:xfrm>
            <a:off x="2448360" y="4464360"/>
            <a:ext cx="718920" cy="6469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63" name="CustomShape 5"/>
          <p:cNvSpPr/>
          <p:nvPr/>
        </p:nvSpPr>
        <p:spPr>
          <a:xfrm>
            <a:off x="3420360" y="4464360"/>
            <a:ext cx="718920" cy="6469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64" name="CustomShape 6"/>
          <p:cNvSpPr/>
          <p:nvPr/>
        </p:nvSpPr>
        <p:spPr>
          <a:xfrm>
            <a:off x="4392360" y="4464360"/>
            <a:ext cx="718920" cy="6469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65" name="CustomShape 7"/>
          <p:cNvSpPr/>
          <p:nvPr/>
        </p:nvSpPr>
        <p:spPr>
          <a:xfrm>
            <a:off x="5292360" y="4464360"/>
            <a:ext cx="718920" cy="6469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66" name="CustomShape 8"/>
          <p:cNvSpPr/>
          <p:nvPr/>
        </p:nvSpPr>
        <p:spPr>
          <a:xfrm>
            <a:off x="1080360" y="3528360"/>
            <a:ext cx="718920" cy="6469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67" name="CustomShape 9"/>
          <p:cNvSpPr/>
          <p:nvPr/>
        </p:nvSpPr>
        <p:spPr>
          <a:xfrm>
            <a:off x="2880720" y="3492720"/>
            <a:ext cx="718920" cy="6469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68" name="CustomShape 10"/>
          <p:cNvSpPr/>
          <p:nvPr/>
        </p:nvSpPr>
        <p:spPr>
          <a:xfrm>
            <a:off x="2016000" y="2448000"/>
            <a:ext cx="718920" cy="6469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69" name="CustomShape 11"/>
          <p:cNvSpPr/>
          <p:nvPr/>
        </p:nvSpPr>
        <p:spPr>
          <a:xfrm>
            <a:off x="4753440" y="3493440"/>
            <a:ext cx="718920" cy="6469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70" name="CustomShape 12"/>
          <p:cNvSpPr/>
          <p:nvPr/>
        </p:nvSpPr>
        <p:spPr>
          <a:xfrm>
            <a:off x="3096000" y="1440000"/>
            <a:ext cx="718920" cy="6469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71" name="Line 13"/>
          <p:cNvSpPr/>
          <p:nvPr/>
        </p:nvSpPr>
        <p:spPr>
          <a:xfrm flipV="1">
            <a:off x="1008000" y="4104000"/>
            <a:ext cx="216000" cy="360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2" name="Line 14"/>
          <p:cNvSpPr/>
          <p:nvPr/>
        </p:nvSpPr>
        <p:spPr>
          <a:xfrm flipH="1" flipV="1">
            <a:off x="1656000" y="4104000"/>
            <a:ext cx="288000" cy="360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3" name="Line 15"/>
          <p:cNvSpPr/>
          <p:nvPr/>
        </p:nvSpPr>
        <p:spPr>
          <a:xfrm flipV="1">
            <a:off x="2808000" y="4104000"/>
            <a:ext cx="216000" cy="360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4" name="Line 16"/>
          <p:cNvSpPr/>
          <p:nvPr/>
        </p:nvSpPr>
        <p:spPr>
          <a:xfrm flipH="1" flipV="1">
            <a:off x="3456000" y="4032000"/>
            <a:ext cx="360000" cy="432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5" name="Line 17"/>
          <p:cNvSpPr/>
          <p:nvPr/>
        </p:nvSpPr>
        <p:spPr>
          <a:xfrm flipV="1">
            <a:off x="4752000" y="4104000"/>
            <a:ext cx="216000" cy="360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6" name="Line 18"/>
          <p:cNvSpPr/>
          <p:nvPr/>
        </p:nvSpPr>
        <p:spPr>
          <a:xfrm flipH="1" flipV="1">
            <a:off x="2592000" y="3024000"/>
            <a:ext cx="648000" cy="46872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7" name="Line 19"/>
          <p:cNvSpPr/>
          <p:nvPr/>
        </p:nvSpPr>
        <p:spPr>
          <a:xfrm flipH="1" flipV="1">
            <a:off x="5328000" y="4104000"/>
            <a:ext cx="288000" cy="360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8" name="Line 20"/>
          <p:cNvSpPr/>
          <p:nvPr/>
        </p:nvSpPr>
        <p:spPr>
          <a:xfrm flipV="1">
            <a:off x="1584000" y="3024360"/>
            <a:ext cx="540360" cy="504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9" name="Line 21"/>
          <p:cNvSpPr/>
          <p:nvPr/>
        </p:nvSpPr>
        <p:spPr>
          <a:xfrm flipV="1">
            <a:off x="2664000" y="2016000"/>
            <a:ext cx="504000" cy="504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0" name="Line 22"/>
          <p:cNvSpPr/>
          <p:nvPr/>
        </p:nvSpPr>
        <p:spPr>
          <a:xfrm flipH="1" flipV="1">
            <a:off x="3708000" y="2016360"/>
            <a:ext cx="1332000" cy="147708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CustomShape 1"/>
          <p:cNvSpPr/>
          <p:nvPr/>
        </p:nvSpPr>
        <p:spPr>
          <a:xfrm>
            <a:off x="5544000" y="834120"/>
            <a:ext cx="417528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Analysis of algorithm to find the minimum of N integers: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82" name="CustomShape 2"/>
          <p:cNvSpPr/>
          <p:nvPr/>
        </p:nvSpPr>
        <p:spPr>
          <a:xfrm>
            <a:off x="576000" y="2880000"/>
            <a:ext cx="718920" cy="6469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83" name="CustomShape 3"/>
          <p:cNvSpPr/>
          <p:nvPr/>
        </p:nvSpPr>
        <p:spPr>
          <a:xfrm>
            <a:off x="1476360" y="2880360"/>
            <a:ext cx="718920" cy="6469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84" name="CustomShape 4"/>
          <p:cNvSpPr/>
          <p:nvPr/>
        </p:nvSpPr>
        <p:spPr>
          <a:xfrm>
            <a:off x="2412360" y="2880360"/>
            <a:ext cx="718920" cy="6469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85" name="CustomShape 5"/>
          <p:cNvSpPr/>
          <p:nvPr/>
        </p:nvSpPr>
        <p:spPr>
          <a:xfrm>
            <a:off x="3384360" y="2880360"/>
            <a:ext cx="718920" cy="6469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86" name="CustomShape 6"/>
          <p:cNvSpPr/>
          <p:nvPr/>
        </p:nvSpPr>
        <p:spPr>
          <a:xfrm>
            <a:off x="4356360" y="2880360"/>
            <a:ext cx="718920" cy="6469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87" name="CustomShape 7"/>
          <p:cNvSpPr/>
          <p:nvPr/>
        </p:nvSpPr>
        <p:spPr>
          <a:xfrm>
            <a:off x="5256360" y="2880360"/>
            <a:ext cx="718920" cy="6469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88" name="CustomShape 8"/>
          <p:cNvSpPr/>
          <p:nvPr/>
        </p:nvSpPr>
        <p:spPr>
          <a:xfrm>
            <a:off x="1044360" y="1944360"/>
            <a:ext cx="718920" cy="6469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89" name="CustomShape 9"/>
          <p:cNvSpPr/>
          <p:nvPr/>
        </p:nvSpPr>
        <p:spPr>
          <a:xfrm>
            <a:off x="2844720" y="1908720"/>
            <a:ext cx="718920" cy="6469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90" name="CustomShape 10"/>
          <p:cNvSpPr/>
          <p:nvPr/>
        </p:nvSpPr>
        <p:spPr>
          <a:xfrm>
            <a:off x="1836000" y="1188000"/>
            <a:ext cx="718920" cy="6469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91" name="CustomShape 11"/>
          <p:cNvSpPr/>
          <p:nvPr/>
        </p:nvSpPr>
        <p:spPr>
          <a:xfrm>
            <a:off x="4717440" y="1909440"/>
            <a:ext cx="718920" cy="6469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92" name="CustomShape 12"/>
          <p:cNvSpPr/>
          <p:nvPr/>
        </p:nvSpPr>
        <p:spPr>
          <a:xfrm>
            <a:off x="3060000" y="432000"/>
            <a:ext cx="718920" cy="6469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93" name="Line 13"/>
          <p:cNvSpPr/>
          <p:nvPr/>
        </p:nvSpPr>
        <p:spPr>
          <a:xfrm flipV="1">
            <a:off x="972000" y="2520000"/>
            <a:ext cx="216000" cy="360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4" name="Line 14"/>
          <p:cNvSpPr/>
          <p:nvPr/>
        </p:nvSpPr>
        <p:spPr>
          <a:xfrm flipH="1" flipV="1">
            <a:off x="1620000" y="2520000"/>
            <a:ext cx="288000" cy="360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5" name="Line 15"/>
          <p:cNvSpPr/>
          <p:nvPr/>
        </p:nvSpPr>
        <p:spPr>
          <a:xfrm flipV="1">
            <a:off x="2772000" y="2520000"/>
            <a:ext cx="216000" cy="360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6" name="Line 16"/>
          <p:cNvSpPr/>
          <p:nvPr/>
        </p:nvSpPr>
        <p:spPr>
          <a:xfrm flipH="1" flipV="1">
            <a:off x="3420000" y="2448000"/>
            <a:ext cx="360000" cy="432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7" name="Line 17"/>
          <p:cNvSpPr/>
          <p:nvPr/>
        </p:nvSpPr>
        <p:spPr>
          <a:xfrm flipV="1">
            <a:off x="4716000" y="2520000"/>
            <a:ext cx="216000" cy="360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8" name="Line 18"/>
          <p:cNvSpPr/>
          <p:nvPr/>
        </p:nvSpPr>
        <p:spPr>
          <a:xfrm flipH="1" flipV="1">
            <a:off x="2556000" y="1620000"/>
            <a:ext cx="648000" cy="28872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9" name="Line 19"/>
          <p:cNvSpPr/>
          <p:nvPr/>
        </p:nvSpPr>
        <p:spPr>
          <a:xfrm flipH="1" flipV="1">
            <a:off x="5292000" y="2520000"/>
            <a:ext cx="288000" cy="360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0" name="Line 20"/>
          <p:cNvSpPr/>
          <p:nvPr/>
        </p:nvSpPr>
        <p:spPr>
          <a:xfrm flipV="1">
            <a:off x="1512000" y="1656000"/>
            <a:ext cx="360000" cy="324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1" name="Line 21"/>
          <p:cNvSpPr/>
          <p:nvPr/>
        </p:nvSpPr>
        <p:spPr>
          <a:xfrm flipV="1">
            <a:off x="2412000" y="828000"/>
            <a:ext cx="648000" cy="360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2" name="Line 22"/>
          <p:cNvSpPr/>
          <p:nvPr/>
        </p:nvSpPr>
        <p:spPr>
          <a:xfrm flipH="1" flipV="1">
            <a:off x="3779640" y="900000"/>
            <a:ext cx="1224360" cy="100944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3" name="Line 23"/>
          <p:cNvSpPr/>
          <p:nvPr/>
        </p:nvSpPr>
        <p:spPr>
          <a:xfrm>
            <a:off x="1944000" y="3528000"/>
            <a:ext cx="1080000" cy="792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4" name="Line 24"/>
          <p:cNvSpPr/>
          <p:nvPr/>
        </p:nvSpPr>
        <p:spPr>
          <a:xfrm flipH="1">
            <a:off x="3024000" y="3528000"/>
            <a:ext cx="648000" cy="792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5" name="Line 25"/>
          <p:cNvSpPr/>
          <p:nvPr/>
        </p:nvSpPr>
        <p:spPr>
          <a:xfrm flipH="1">
            <a:off x="3024360" y="3528000"/>
            <a:ext cx="2375640" cy="792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6" name="CustomShape 26"/>
          <p:cNvSpPr/>
          <p:nvPr/>
        </p:nvSpPr>
        <p:spPr>
          <a:xfrm>
            <a:off x="1656000" y="4335840"/>
            <a:ext cx="7055280" cy="106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Here the minimum will be in the set of {-1,4,0} which are the numbers that lost in the first knock out set.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CustomShape 1"/>
          <p:cNvSpPr/>
          <p:nvPr/>
        </p:nvSpPr>
        <p:spPr>
          <a:xfrm>
            <a:off x="2880000" y="504000"/>
            <a:ext cx="3815640" cy="1079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Processor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(Control Unit + Arithmetic Logic Unit)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08" name="CustomShape 2"/>
          <p:cNvSpPr/>
          <p:nvPr/>
        </p:nvSpPr>
        <p:spPr>
          <a:xfrm>
            <a:off x="2880000" y="2448000"/>
            <a:ext cx="3815640" cy="2951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Memory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(Primary Memory + 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Secondary Memory)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09" name="CustomShape 3"/>
          <p:cNvSpPr/>
          <p:nvPr/>
        </p:nvSpPr>
        <p:spPr>
          <a:xfrm>
            <a:off x="7416000" y="2952000"/>
            <a:ext cx="1943640" cy="1007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Output Devices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10" name="CustomShape 4"/>
          <p:cNvSpPr/>
          <p:nvPr/>
        </p:nvSpPr>
        <p:spPr>
          <a:xfrm>
            <a:off x="216000" y="2952000"/>
            <a:ext cx="1943640" cy="1007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Input Devices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11" name="CustomShape 5"/>
          <p:cNvSpPr/>
          <p:nvPr/>
        </p:nvSpPr>
        <p:spPr>
          <a:xfrm>
            <a:off x="4536000" y="1800000"/>
            <a:ext cx="143640" cy="503640"/>
          </a:xfrm>
          <a:custGeom>
            <a:avLst/>
            <a:gdLst/>
            <a:ahLst/>
            <a:rect l="l" t="t" r="r" b="b"/>
            <a:pathLst>
              <a:path w="402" h="1401">
                <a:moveTo>
                  <a:pt x="100" y="0"/>
                </a:moveTo>
                <a:lnTo>
                  <a:pt x="100" y="1050"/>
                </a:lnTo>
                <a:lnTo>
                  <a:pt x="0" y="1050"/>
                </a:lnTo>
                <a:lnTo>
                  <a:pt x="200" y="1400"/>
                </a:lnTo>
                <a:lnTo>
                  <a:pt x="401" y="1050"/>
                </a:lnTo>
                <a:lnTo>
                  <a:pt x="300" y="1050"/>
                </a:lnTo>
                <a:lnTo>
                  <a:pt x="300" y="0"/>
                </a:lnTo>
                <a:lnTo>
                  <a:pt x="1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2" name="CustomShape 6"/>
          <p:cNvSpPr/>
          <p:nvPr/>
        </p:nvSpPr>
        <p:spPr>
          <a:xfrm>
            <a:off x="4788000" y="1764000"/>
            <a:ext cx="143640" cy="503640"/>
          </a:xfrm>
          <a:custGeom>
            <a:avLst/>
            <a:gdLst/>
            <a:ahLst/>
            <a:rect l="l" t="t" r="r" b="b"/>
            <a:pathLst>
              <a:path w="402" h="1401">
                <a:moveTo>
                  <a:pt x="100" y="1400"/>
                </a:moveTo>
                <a:lnTo>
                  <a:pt x="100" y="350"/>
                </a:lnTo>
                <a:lnTo>
                  <a:pt x="0" y="350"/>
                </a:lnTo>
                <a:lnTo>
                  <a:pt x="200" y="0"/>
                </a:lnTo>
                <a:lnTo>
                  <a:pt x="401" y="350"/>
                </a:lnTo>
                <a:lnTo>
                  <a:pt x="300" y="350"/>
                </a:lnTo>
                <a:lnTo>
                  <a:pt x="300" y="1400"/>
                </a:lnTo>
                <a:lnTo>
                  <a:pt x="100" y="14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3" name="CustomShape 7"/>
          <p:cNvSpPr/>
          <p:nvPr/>
        </p:nvSpPr>
        <p:spPr>
          <a:xfrm>
            <a:off x="2304000" y="3384000"/>
            <a:ext cx="503640" cy="143640"/>
          </a:xfrm>
          <a:custGeom>
            <a:avLst/>
            <a:gdLst/>
            <a:ahLst/>
            <a:rect l="l" t="t" r="r" b="b"/>
            <a:pathLst>
              <a:path w="1401" h="402">
                <a:moveTo>
                  <a:pt x="0" y="100"/>
                </a:moveTo>
                <a:lnTo>
                  <a:pt x="1050" y="100"/>
                </a:lnTo>
                <a:lnTo>
                  <a:pt x="1050" y="0"/>
                </a:lnTo>
                <a:lnTo>
                  <a:pt x="1400" y="200"/>
                </a:lnTo>
                <a:lnTo>
                  <a:pt x="1050" y="401"/>
                </a:lnTo>
                <a:lnTo>
                  <a:pt x="1050" y="300"/>
                </a:lnTo>
                <a:lnTo>
                  <a:pt x="0" y="300"/>
                </a:lnTo>
                <a:lnTo>
                  <a:pt x="0" y="1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4" name="CustomShape 8"/>
          <p:cNvSpPr/>
          <p:nvPr/>
        </p:nvSpPr>
        <p:spPr>
          <a:xfrm>
            <a:off x="6804000" y="3384360"/>
            <a:ext cx="503640" cy="143640"/>
          </a:xfrm>
          <a:custGeom>
            <a:avLst/>
            <a:gdLst/>
            <a:ahLst/>
            <a:rect l="l" t="t" r="r" b="b"/>
            <a:pathLst>
              <a:path w="1401" h="402">
                <a:moveTo>
                  <a:pt x="0" y="100"/>
                </a:moveTo>
                <a:lnTo>
                  <a:pt x="1050" y="100"/>
                </a:lnTo>
                <a:lnTo>
                  <a:pt x="1050" y="0"/>
                </a:lnTo>
                <a:lnTo>
                  <a:pt x="1400" y="200"/>
                </a:lnTo>
                <a:lnTo>
                  <a:pt x="1050" y="401"/>
                </a:lnTo>
                <a:lnTo>
                  <a:pt x="1050" y="300"/>
                </a:lnTo>
                <a:lnTo>
                  <a:pt x="0" y="300"/>
                </a:lnTo>
                <a:lnTo>
                  <a:pt x="0" y="1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060000" y="2268000"/>
            <a:ext cx="1432440" cy="7844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STAFF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832000" y="1980000"/>
            <a:ext cx="1432440" cy="136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Report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1" name="Line 3"/>
          <p:cNvSpPr/>
          <p:nvPr/>
        </p:nvSpPr>
        <p:spPr>
          <a:xfrm>
            <a:off x="4500000" y="2664000"/>
            <a:ext cx="1332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5"/>
          <p:cNvSpPr/>
          <p:nvPr/>
        </p:nvSpPr>
        <p:spPr>
          <a:xfrm>
            <a:off x="2376000" y="1044000"/>
            <a:ext cx="1144440" cy="6764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E_CODE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4" name="CustomShape 6"/>
          <p:cNvSpPr/>
          <p:nvPr/>
        </p:nvSpPr>
        <p:spPr>
          <a:xfrm>
            <a:off x="3780360" y="1044360"/>
            <a:ext cx="1144440" cy="6764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NAME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5" name="CustomShape 7"/>
          <p:cNvSpPr/>
          <p:nvPr/>
        </p:nvSpPr>
        <p:spPr>
          <a:xfrm>
            <a:off x="2376360" y="1044360"/>
            <a:ext cx="1144440" cy="6764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E_CODE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6" name="CustomShape 8"/>
          <p:cNvSpPr/>
          <p:nvPr/>
        </p:nvSpPr>
        <p:spPr>
          <a:xfrm>
            <a:off x="1512720" y="2160720"/>
            <a:ext cx="1144440" cy="6764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DEPT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7" name="Line 9"/>
          <p:cNvSpPr/>
          <p:nvPr/>
        </p:nvSpPr>
        <p:spPr>
          <a:xfrm>
            <a:off x="3096000" y="1728360"/>
            <a:ext cx="576000" cy="53964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Line 10"/>
          <p:cNvSpPr/>
          <p:nvPr/>
        </p:nvSpPr>
        <p:spPr>
          <a:xfrm flipH="1">
            <a:off x="3960000" y="1728360"/>
            <a:ext cx="360000" cy="540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Line 11"/>
          <p:cNvSpPr/>
          <p:nvPr/>
        </p:nvSpPr>
        <p:spPr>
          <a:xfrm flipH="1">
            <a:off x="2664720" y="2520360"/>
            <a:ext cx="39528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12"/>
          <p:cNvSpPr/>
          <p:nvPr/>
        </p:nvSpPr>
        <p:spPr>
          <a:xfrm>
            <a:off x="4500000" y="2376000"/>
            <a:ext cx="1396440" cy="5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MANAGER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1" name="CustomShape 13"/>
          <p:cNvSpPr/>
          <p:nvPr/>
        </p:nvSpPr>
        <p:spPr>
          <a:xfrm>
            <a:off x="4320000" y="3204360"/>
            <a:ext cx="1396440" cy="5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WORKER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CustomShape 1"/>
          <p:cNvSpPr/>
          <p:nvPr/>
        </p:nvSpPr>
        <p:spPr>
          <a:xfrm>
            <a:off x="864000" y="1080000"/>
            <a:ext cx="3096000" cy="3456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PROCESSOR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16" name="CustomShape 2"/>
          <p:cNvSpPr/>
          <p:nvPr/>
        </p:nvSpPr>
        <p:spPr>
          <a:xfrm>
            <a:off x="3384000" y="1656000"/>
            <a:ext cx="576000" cy="936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M</a:t>
            </a:r>
            <a:endParaRPr b="0" lang="en-IN" sz="1800" spc="-1" strike="noStrike">
              <a:latin typeface="Arial"/>
            </a:endParaRPr>
          </a:p>
          <a:p>
            <a:pPr algn="ctr"/>
            <a:r>
              <a:rPr b="0" lang="en-IN" sz="1800" spc="-1" strike="noStrike">
                <a:latin typeface="Arial"/>
              </a:rPr>
              <a:t>A</a:t>
            </a:r>
            <a:endParaRPr b="0" lang="en-IN" sz="1800" spc="-1" strike="noStrike">
              <a:latin typeface="Arial"/>
            </a:endParaRPr>
          </a:p>
          <a:p>
            <a:pPr algn="ctr"/>
            <a:r>
              <a:rPr b="0" lang="en-IN" sz="1800" spc="-1" strike="noStrike">
                <a:latin typeface="Arial"/>
              </a:rPr>
              <a:t>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17" name="CustomShape 3"/>
          <p:cNvSpPr/>
          <p:nvPr/>
        </p:nvSpPr>
        <p:spPr>
          <a:xfrm>
            <a:off x="3384000" y="2952000"/>
            <a:ext cx="576000" cy="1008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M</a:t>
            </a:r>
            <a:endParaRPr b="0" lang="en-IN" sz="1800" spc="-1" strike="noStrike">
              <a:latin typeface="Arial"/>
            </a:endParaRPr>
          </a:p>
          <a:p>
            <a:pPr algn="ctr"/>
            <a:r>
              <a:rPr b="0" lang="en-IN" sz="1800" spc="-1" strike="noStrike">
                <a:latin typeface="Arial"/>
              </a:rPr>
              <a:t>D</a:t>
            </a:r>
            <a:endParaRPr b="0" lang="en-IN" sz="1800" spc="-1" strike="noStrike">
              <a:latin typeface="Arial"/>
            </a:endParaRPr>
          </a:p>
          <a:p>
            <a:pPr algn="ctr"/>
            <a:r>
              <a:rPr b="0" lang="en-IN" sz="1800" spc="-1" strike="noStrike">
                <a:latin typeface="Arial"/>
              </a:rPr>
              <a:t>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18" name="CustomShape 4"/>
          <p:cNvSpPr/>
          <p:nvPr/>
        </p:nvSpPr>
        <p:spPr>
          <a:xfrm>
            <a:off x="5832000" y="1692000"/>
            <a:ext cx="2232000" cy="21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Primary Memory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19" name="CustomShape 5"/>
          <p:cNvSpPr/>
          <p:nvPr/>
        </p:nvSpPr>
        <p:spPr>
          <a:xfrm>
            <a:off x="3960000" y="2016000"/>
            <a:ext cx="1872000" cy="216000"/>
          </a:xfrm>
          <a:custGeom>
            <a:avLst/>
            <a:gdLst/>
            <a:ahLst/>
            <a:rect l="0" t="0" r="r" b="b"/>
            <a:pathLst>
              <a:path w="5202" h="602">
                <a:moveTo>
                  <a:pt x="0" y="150"/>
                </a:moveTo>
                <a:lnTo>
                  <a:pt x="3900" y="150"/>
                </a:lnTo>
                <a:lnTo>
                  <a:pt x="3900" y="0"/>
                </a:lnTo>
                <a:lnTo>
                  <a:pt x="5201" y="300"/>
                </a:lnTo>
                <a:lnTo>
                  <a:pt x="3900" y="601"/>
                </a:lnTo>
                <a:lnTo>
                  <a:pt x="3900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0" name="CustomShape 6"/>
          <p:cNvSpPr/>
          <p:nvPr/>
        </p:nvSpPr>
        <p:spPr>
          <a:xfrm>
            <a:off x="3960000" y="3168000"/>
            <a:ext cx="1872000" cy="288000"/>
          </a:xfrm>
          <a:custGeom>
            <a:avLst/>
            <a:gdLst/>
            <a:ahLst/>
            <a:rect l="0" t="0" r="r" b="b"/>
            <a:pathLst>
              <a:path w="5202" h="802">
                <a:moveTo>
                  <a:pt x="0" y="400"/>
                </a:moveTo>
                <a:lnTo>
                  <a:pt x="1035" y="0"/>
                </a:lnTo>
                <a:lnTo>
                  <a:pt x="1035" y="200"/>
                </a:lnTo>
                <a:lnTo>
                  <a:pt x="4165" y="200"/>
                </a:lnTo>
                <a:lnTo>
                  <a:pt x="4165" y="0"/>
                </a:lnTo>
                <a:lnTo>
                  <a:pt x="5201" y="400"/>
                </a:lnTo>
                <a:lnTo>
                  <a:pt x="4165" y="801"/>
                </a:lnTo>
                <a:lnTo>
                  <a:pt x="4165" y="600"/>
                </a:lnTo>
                <a:lnTo>
                  <a:pt x="1035" y="600"/>
                </a:lnTo>
                <a:lnTo>
                  <a:pt x="1035" y="801"/>
                </a:lnTo>
                <a:lnTo>
                  <a:pt x="0" y="4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cxnSp>
        <p:nvCxnSpPr>
          <p:cNvPr id="621" name="Line 7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</p:cxnSp>
      <p:sp>
        <p:nvSpPr>
          <p:cNvPr id="622" name="TextShape 8"/>
          <p:cNvSpPr txBox="1"/>
          <p:nvPr/>
        </p:nvSpPr>
        <p:spPr>
          <a:xfrm>
            <a:off x="4320000" y="4428000"/>
            <a:ext cx="2520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Control Signals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23" name="TextShape 9"/>
          <p:cNvSpPr txBox="1"/>
          <p:nvPr/>
        </p:nvSpPr>
        <p:spPr>
          <a:xfrm>
            <a:off x="4536000" y="2916000"/>
            <a:ext cx="2520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Data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24" name="TextShape 10"/>
          <p:cNvSpPr txBox="1"/>
          <p:nvPr/>
        </p:nvSpPr>
        <p:spPr>
          <a:xfrm>
            <a:off x="4248000" y="1764000"/>
            <a:ext cx="2520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Address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04000" y="576000"/>
            <a:ext cx="424800" cy="16488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2"/>
          <p:cNvSpPr/>
          <p:nvPr/>
        </p:nvSpPr>
        <p:spPr>
          <a:xfrm>
            <a:off x="1440360" y="576360"/>
            <a:ext cx="424800" cy="16488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3"/>
          <p:cNvSpPr/>
          <p:nvPr/>
        </p:nvSpPr>
        <p:spPr>
          <a:xfrm>
            <a:off x="3204720" y="612720"/>
            <a:ext cx="424800" cy="16488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4"/>
          <p:cNvSpPr/>
          <p:nvPr/>
        </p:nvSpPr>
        <p:spPr>
          <a:xfrm>
            <a:off x="4068720" y="576720"/>
            <a:ext cx="424800" cy="16488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5"/>
          <p:cNvSpPr/>
          <p:nvPr/>
        </p:nvSpPr>
        <p:spPr>
          <a:xfrm>
            <a:off x="504720" y="3204720"/>
            <a:ext cx="424800" cy="16488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6"/>
          <p:cNvSpPr/>
          <p:nvPr/>
        </p:nvSpPr>
        <p:spPr>
          <a:xfrm>
            <a:off x="1440720" y="3168720"/>
            <a:ext cx="424800" cy="16488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7"/>
          <p:cNvSpPr/>
          <p:nvPr/>
        </p:nvSpPr>
        <p:spPr>
          <a:xfrm>
            <a:off x="3240720" y="3168720"/>
            <a:ext cx="424800" cy="16488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8"/>
          <p:cNvSpPr/>
          <p:nvPr/>
        </p:nvSpPr>
        <p:spPr>
          <a:xfrm>
            <a:off x="4068720" y="3168720"/>
            <a:ext cx="424800" cy="16488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9"/>
          <p:cNvSpPr/>
          <p:nvPr/>
        </p:nvSpPr>
        <p:spPr>
          <a:xfrm>
            <a:off x="540000" y="936000"/>
            <a:ext cx="496800" cy="3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1" name="CustomShape 10"/>
          <p:cNvSpPr/>
          <p:nvPr/>
        </p:nvSpPr>
        <p:spPr>
          <a:xfrm>
            <a:off x="540000" y="1512000"/>
            <a:ext cx="496800" cy="3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2" name="CustomShape 11"/>
          <p:cNvSpPr/>
          <p:nvPr/>
        </p:nvSpPr>
        <p:spPr>
          <a:xfrm>
            <a:off x="1512000" y="1512000"/>
            <a:ext cx="496800" cy="3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3" name="CustomShape 12"/>
          <p:cNvSpPr/>
          <p:nvPr/>
        </p:nvSpPr>
        <p:spPr>
          <a:xfrm>
            <a:off x="1512000" y="900000"/>
            <a:ext cx="496800" cy="3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4" name="CustomShape 13"/>
          <p:cNvSpPr/>
          <p:nvPr/>
        </p:nvSpPr>
        <p:spPr>
          <a:xfrm>
            <a:off x="540000" y="1260000"/>
            <a:ext cx="496800" cy="3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5" name="CustomShape 14"/>
          <p:cNvSpPr/>
          <p:nvPr/>
        </p:nvSpPr>
        <p:spPr>
          <a:xfrm>
            <a:off x="1512000" y="1224000"/>
            <a:ext cx="496800" cy="3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6" name="CustomShape 15"/>
          <p:cNvSpPr/>
          <p:nvPr/>
        </p:nvSpPr>
        <p:spPr>
          <a:xfrm>
            <a:off x="3240000" y="900000"/>
            <a:ext cx="496800" cy="3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7" name="CustomShape 16"/>
          <p:cNvSpPr/>
          <p:nvPr/>
        </p:nvSpPr>
        <p:spPr>
          <a:xfrm>
            <a:off x="4104000" y="900000"/>
            <a:ext cx="496800" cy="3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8" name="CustomShape 17"/>
          <p:cNvSpPr/>
          <p:nvPr/>
        </p:nvSpPr>
        <p:spPr>
          <a:xfrm>
            <a:off x="4104000" y="1224000"/>
            <a:ext cx="496800" cy="3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9" name="CustomShape 18"/>
          <p:cNvSpPr/>
          <p:nvPr/>
        </p:nvSpPr>
        <p:spPr>
          <a:xfrm>
            <a:off x="4104000" y="1620000"/>
            <a:ext cx="496800" cy="3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0" name="CustomShape 19"/>
          <p:cNvSpPr/>
          <p:nvPr/>
        </p:nvSpPr>
        <p:spPr>
          <a:xfrm>
            <a:off x="576000" y="3492000"/>
            <a:ext cx="496800" cy="3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1" name="CustomShape 20"/>
          <p:cNvSpPr/>
          <p:nvPr/>
        </p:nvSpPr>
        <p:spPr>
          <a:xfrm>
            <a:off x="576000" y="3852000"/>
            <a:ext cx="496800" cy="3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2" name="CustomShape 21"/>
          <p:cNvSpPr/>
          <p:nvPr/>
        </p:nvSpPr>
        <p:spPr>
          <a:xfrm>
            <a:off x="576000" y="4176000"/>
            <a:ext cx="496800" cy="3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3" name="CustomShape 22"/>
          <p:cNvSpPr/>
          <p:nvPr/>
        </p:nvSpPr>
        <p:spPr>
          <a:xfrm>
            <a:off x="1476000" y="3492000"/>
            <a:ext cx="496800" cy="3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4" name="CustomShape 23"/>
          <p:cNvSpPr/>
          <p:nvPr/>
        </p:nvSpPr>
        <p:spPr>
          <a:xfrm>
            <a:off x="3240000" y="3492000"/>
            <a:ext cx="496800" cy="3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5" name="CustomShape 24"/>
          <p:cNvSpPr/>
          <p:nvPr/>
        </p:nvSpPr>
        <p:spPr>
          <a:xfrm>
            <a:off x="3276000" y="3960000"/>
            <a:ext cx="496800" cy="3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6" name="CustomShape 25"/>
          <p:cNvSpPr/>
          <p:nvPr/>
        </p:nvSpPr>
        <p:spPr>
          <a:xfrm>
            <a:off x="4140000" y="3492000"/>
            <a:ext cx="496800" cy="3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7" name="CustomShape 26"/>
          <p:cNvSpPr/>
          <p:nvPr/>
        </p:nvSpPr>
        <p:spPr>
          <a:xfrm>
            <a:off x="4140000" y="3924000"/>
            <a:ext cx="496800" cy="3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8" name="Line 27"/>
          <p:cNvSpPr/>
          <p:nvPr/>
        </p:nvSpPr>
        <p:spPr>
          <a:xfrm>
            <a:off x="720000" y="1080000"/>
            <a:ext cx="936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Line 28"/>
          <p:cNvSpPr/>
          <p:nvPr/>
        </p:nvSpPr>
        <p:spPr>
          <a:xfrm>
            <a:off x="720000" y="1692000"/>
            <a:ext cx="936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Line 29"/>
          <p:cNvSpPr/>
          <p:nvPr/>
        </p:nvSpPr>
        <p:spPr>
          <a:xfrm>
            <a:off x="3420000" y="1044000"/>
            <a:ext cx="756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Line 30"/>
          <p:cNvSpPr/>
          <p:nvPr/>
        </p:nvSpPr>
        <p:spPr>
          <a:xfrm>
            <a:off x="3420000" y="1044000"/>
            <a:ext cx="828000" cy="324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Line 31"/>
          <p:cNvSpPr/>
          <p:nvPr/>
        </p:nvSpPr>
        <p:spPr>
          <a:xfrm>
            <a:off x="3420000" y="1044000"/>
            <a:ext cx="828000" cy="756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Line 32"/>
          <p:cNvSpPr/>
          <p:nvPr/>
        </p:nvSpPr>
        <p:spPr>
          <a:xfrm>
            <a:off x="792000" y="3672000"/>
            <a:ext cx="792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Line 33"/>
          <p:cNvSpPr/>
          <p:nvPr/>
        </p:nvSpPr>
        <p:spPr>
          <a:xfrm flipV="1">
            <a:off x="792000" y="3672000"/>
            <a:ext cx="792000" cy="360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Line 34"/>
          <p:cNvSpPr/>
          <p:nvPr/>
        </p:nvSpPr>
        <p:spPr>
          <a:xfrm flipV="1">
            <a:off x="792000" y="3672000"/>
            <a:ext cx="792000" cy="648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Line 35"/>
          <p:cNvSpPr/>
          <p:nvPr/>
        </p:nvSpPr>
        <p:spPr>
          <a:xfrm>
            <a:off x="3456000" y="3672000"/>
            <a:ext cx="792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Line 36"/>
          <p:cNvSpPr/>
          <p:nvPr/>
        </p:nvSpPr>
        <p:spPr>
          <a:xfrm flipV="1">
            <a:off x="3528000" y="3672000"/>
            <a:ext cx="720000" cy="432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Line 37"/>
          <p:cNvSpPr/>
          <p:nvPr/>
        </p:nvSpPr>
        <p:spPr>
          <a:xfrm>
            <a:off x="3456000" y="3672000"/>
            <a:ext cx="792000" cy="432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38"/>
          <p:cNvSpPr/>
          <p:nvPr/>
        </p:nvSpPr>
        <p:spPr>
          <a:xfrm>
            <a:off x="540000" y="2412000"/>
            <a:ext cx="1288800" cy="3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ONE-ONE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0" name="CustomShape 39"/>
          <p:cNvSpPr/>
          <p:nvPr/>
        </p:nvSpPr>
        <p:spPr>
          <a:xfrm>
            <a:off x="3168000" y="2412000"/>
            <a:ext cx="1432800" cy="38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ONE-MANY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1" name="CustomShape 40"/>
          <p:cNvSpPr/>
          <p:nvPr/>
        </p:nvSpPr>
        <p:spPr>
          <a:xfrm>
            <a:off x="3168000" y="4968000"/>
            <a:ext cx="1576800" cy="3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MANY-MANY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2" name="CustomShape 41"/>
          <p:cNvSpPr/>
          <p:nvPr/>
        </p:nvSpPr>
        <p:spPr>
          <a:xfrm>
            <a:off x="504000" y="4968000"/>
            <a:ext cx="1432800" cy="3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MANY-ONE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1872000" y="1008000"/>
            <a:ext cx="2081160" cy="785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2"/>
          <p:cNvSpPr/>
          <p:nvPr/>
        </p:nvSpPr>
        <p:spPr>
          <a:xfrm>
            <a:off x="5328000" y="756000"/>
            <a:ext cx="1649160" cy="121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3"/>
          <p:cNvSpPr/>
          <p:nvPr/>
        </p:nvSpPr>
        <p:spPr>
          <a:xfrm>
            <a:off x="1872360" y="3672360"/>
            <a:ext cx="2081160" cy="785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4"/>
          <p:cNvSpPr/>
          <p:nvPr/>
        </p:nvSpPr>
        <p:spPr>
          <a:xfrm>
            <a:off x="5328360" y="3420360"/>
            <a:ext cx="1649160" cy="121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Line 5"/>
          <p:cNvSpPr/>
          <p:nvPr/>
        </p:nvSpPr>
        <p:spPr>
          <a:xfrm flipH="1">
            <a:off x="3960000" y="1368000"/>
            <a:ext cx="13680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Line 6"/>
          <p:cNvSpPr/>
          <p:nvPr/>
        </p:nvSpPr>
        <p:spPr>
          <a:xfrm flipH="1">
            <a:off x="3960360" y="4032000"/>
            <a:ext cx="1368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7"/>
          <p:cNvSpPr/>
          <p:nvPr/>
        </p:nvSpPr>
        <p:spPr>
          <a:xfrm>
            <a:off x="1188000" y="2304000"/>
            <a:ext cx="690516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 this the entity can participate in one-one/one-many relationship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0" name="CustomShape 8"/>
          <p:cNvSpPr/>
          <p:nvPr/>
        </p:nvSpPr>
        <p:spPr>
          <a:xfrm>
            <a:off x="1080000" y="4788000"/>
            <a:ext cx="7157160" cy="59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 this the entity can participate in many-one/many-many relationship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908000" y="2232000"/>
            <a:ext cx="1432440" cy="7844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6084000" y="2232000"/>
            <a:ext cx="1432440" cy="7844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4032000" y="1944000"/>
            <a:ext cx="1432440" cy="136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Borrowed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4" name="Line 4"/>
          <p:cNvSpPr/>
          <p:nvPr/>
        </p:nvSpPr>
        <p:spPr>
          <a:xfrm>
            <a:off x="3348000" y="2628000"/>
            <a:ext cx="684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Line 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Line 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Line 7"/>
          <p:cNvSpPr/>
          <p:nvPr/>
        </p:nvSpPr>
        <p:spPr>
          <a:xfrm>
            <a:off x="5471280" y="2628000"/>
            <a:ext cx="61272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8"/>
          <p:cNvSpPr/>
          <p:nvPr/>
        </p:nvSpPr>
        <p:spPr>
          <a:xfrm>
            <a:off x="2592000" y="3636000"/>
            <a:ext cx="7121160" cy="59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ONE user can borrow MANY books.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MANY books can be borrowed by ONE USER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5934960" y="2130480"/>
            <a:ext cx="1690920" cy="10018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2"/>
          <p:cNvSpPr/>
          <p:nvPr/>
        </p:nvSpPr>
        <p:spPr>
          <a:xfrm>
            <a:off x="1908000" y="2232000"/>
            <a:ext cx="1432440" cy="7844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CUSTOMER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6084000" y="2232000"/>
            <a:ext cx="1432440" cy="7844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ACCOUNT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4032000" y="1944000"/>
            <a:ext cx="1432440" cy="136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3" name="Line 5"/>
          <p:cNvSpPr/>
          <p:nvPr/>
        </p:nvSpPr>
        <p:spPr>
          <a:xfrm>
            <a:off x="3348000" y="2628000"/>
            <a:ext cx="684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Line 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Line 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8"/>
          <p:cNvSpPr/>
          <p:nvPr/>
        </p:nvSpPr>
        <p:spPr>
          <a:xfrm>
            <a:off x="1764000" y="3564000"/>
            <a:ext cx="7121160" cy="59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ACCOUNT is EXISTENT DEPENDANTA on CUSTOMER, so ACCOUNT is a weak entity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7" name="Line 9"/>
          <p:cNvSpPr/>
          <p:nvPr/>
        </p:nvSpPr>
        <p:spPr>
          <a:xfrm>
            <a:off x="5470560" y="2628000"/>
            <a:ext cx="61344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1945800" y="3636000"/>
            <a:ext cx="1432440" cy="7844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RESERVED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6300000" y="3673800"/>
            <a:ext cx="1432440" cy="7844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UNRES..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0" name="Line 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5"/>
          <p:cNvSpPr/>
          <p:nvPr/>
        </p:nvSpPr>
        <p:spPr>
          <a:xfrm>
            <a:off x="1764000" y="4860000"/>
            <a:ext cx="7121160" cy="59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6"/>
          <p:cNvSpPr/>
          <p:nvPr/>
        </p:nvSpPr>
        <p:spPr>
          <a:xfrm>
            <a:off x="4140000" y="1080000"/>
            <a:ext cx="1432440" cy="7844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4" name="CustomShape 7"/>
          <p:cNvSpPr/>
          <p:nvPr/>
        </p:nvSpPr>
        <p:spPr>
          <a:xfrm>
            <a:off x="4392000" y="2267640"/>
            <a:ext cx="930240" cy="1002240"/>
          </a:xfrm>
          <a:custGeom>
            <a:avLst/>
            <a:gdLst/>
            <a:ahLst/>
            <a:rect l="l" t="t" r="r" b="b"/>
            <a:pathLst>
              <a:path w="2602" h="2802">
                <a:moveTo>
                  <a:pt x="1300" y="2801"/>
                </a:moveTo>
                <a:lnTo>
                  <a:pt x="2601" y="0"/>
                </a:lnTo>
                <a:lnTo>
                  <a:pt x="0" y="0"/>
                </a:lnTo>
                <a:lnTo>
                  <a:pt x="1300" y="2801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8"/>
          <p:cNvSpPr/>
          <p:nvPr/>
        </p:nvSpPr>
        <p:spPr>
          <a:xfrm>
            <a:off x="4572000" y="2304000"/>
            <a:ext cx="642240" cy="34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IS A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6" name="Line 9"/>
          <p:cNvSpPr/>
          <p:nvPr/>
        </p:nvSpPr>
        <p:spPr>
          <a:xfrm flipH="1">
            <a:off x="3384000" y="2772000"/>
            <a:ext cx="1224000" cy="864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Line 10"/>
          <p:cNvSpPr/>
          <p:nvPr/>
        </p:nvSpPr>
        <p:spPr>
          <a:xfrm>
            <a:off x="5112000" y="2772000"/>
            <a:ext cx="1188000" cy="9018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Line 11"/>
          <p:cNvSpPr/>
          <p:nvPr/>
        </p:nvSpPr>
        <p:spPr>
          <a:xfrm>
            <a:off x="4824000" y="1870200"/>
            <a:ext cx="0" cy="4338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12"/>
          <p:cNvSpPr/>
          <p:nvPr/>
        </p:nvSpPr>
        <p:spPr>
          <a:xfrm>
            <a:off x="2592000" y="432000"/>
            <a:ext cx="1146240" cy="4982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DESTI..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0" name="CustomShape 13"/>
          <p:cNvSpPr/>
          <p:nvPr/>
        </p:nvSpPr>
        <p:spPr>
          <a:xfrm>
            <a:off x="4104360" y="360360"/>
            <a:ext cx="1146240" cy="4982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SOURCE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1" name="CustomShape 14"/>
          <p:cNvSpPr/>
          <p:nvPr/>
        </p:nvSpPr>
        <p:spPr>
          <a:xfrm>
            <a:off x="5652720" y="432720"/>
            <a:ext cx="1146240" cy="4982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 NO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2" name="CustomShape 15"/>
          <p:cNvSpPr/>
          <p:nvPr/>
        </p:nvSpPr>
        <p:spPr>
          <a:xfrm>
            <a:off x="3813480" y="4321080"/>
            <a:ext cx="1146240" cy="4982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TRAIN NO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3" name="CustomShape 16"/>
          <p:cNvSpPr/>
          <p:nvPr/>
        </p:nvSpPr>
        <p:spPr>
          <a:xfrm>
            <a:off x="2193840" y="4717440"/>
            <a:ext cx="1146240" cy="4982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SEAT NO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4" name="CustomShape 17"/>
          <p:cNvSpPr/>
          <p:nvPr/>
        </p:nvSpPr>
        <p:spPr>
          <a:xfrm>
            <a:off x="682200" y="4501800"/>
            <a:ext cx="1146240" cy="4982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 UPTO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5" name="CustomShape 18"/>
          <p:cNvSpPr/>
          <p:nvPr/>
        </p:nvSpPr>
        <p:spPr>
          <a:xfrm>
            <a:off x="5434560" y="4574160"/>
            <a:ext cx="1146240" cy="4982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LOCAL /EXP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6" name="CustomShape 19"/>
          <p:cNvSpPr/>
          <p:nvPr/>
        </p:nvSpPr>
        <p:spPr>
          <a:xfrm>
            <a:off x="7634160" y="4574520"/>
            <a:ext cx="1146240" cy="4982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FARE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7" name="CustomShape 20"/>
          <p:cNvSpPr/>
          <p:nvPr/>
        </p:nvSpPr>
        <p:spPr>
          <a:xfrm>
            <a:off x="686520" y="3098880"/>
            <a:ext cx="1146240" cy="4982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FARE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8" name="Line 21"/>
          <p:cNvSpPr/>
          <p:nvPr/>
        </p:nvSpPr>
        <p:spPr>
          <a:xfrm>
            <a:off x="3240000" y="936000"/>
            <a:ext cx="900000" cy="432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Line 22"/>
          <p:cNvSpPr/>
          <p:nvPr/>
        </p:nvSpPr>
        <p:spPr>
          <a:xfrm>
            <a:off x="4608000" y="864360"/>
            <a:ext cx="0" cy="21564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Line 23"/>
          <p:cNvSpPr/>
          <p:nvPr/>
        </p:nvSpPr>
        <p:spPr>
          <a:xfrm flipH="1">
            <a:off x="5578200" y="936720"/>
            <a:ext cx="613800" cy="43128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Line 24"/>
          <p:cNvSpPr/>
          <p:nvPr/>
        </p:nvSpPr>
        <p:spPr>
          <a:xfrm>
            <a:off x="1296000" y="3602880"/>
            <a:ext cx="649800" cy="3312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Line 25"/>
          <p:cNvSpPr/>
          <p:nvPr/>
        </p:nvSpPr>
        <p:spPr>
          <a:xfrm flipV="1">
            <a:off x="1656000" y="4426200"/>
            <a:ext cx="289800" cy="1818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Line 26"/>
          <p:cNvSpPr/>
          <p:nvPr/>
        </p:nvSpPr>
        <p:spPr>
          <a:xfrm flipH="1" flipV="1">
            <a:off x="2664000" y="4426200"/>
            <a:ext cx="72000" cy="29124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Line 27"/>
          <p:cNvSpPr/>
          <p:nvPr/>
        </p:nvSpPr>
        <p:spPr>
          <a:xfrm flipH="1" flipV="1">
            <a:off x="3384000" y="4426200"/>
            <a:ext cx="504000" cy="378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Line 28"/>
          <p:cNvSpPr/>
          <p:nvPr/>
        </p:nvSpPr>
        <p:spPr>
          <a:xfrm flipV="1">
            <a:off x="6336000" y="4464000"/>
            <a:ext cx="360000" cy="216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Line 29"/>
          <p:cNvSpPr/>
          <p:nvPr/>
        </p:nvSpPr>
        <p:spPr>
          <a:xfrm>
            <a:off x="7560000" y="4464000"/>
            <a:ext cx="504000" cy="11052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432000" y="72000"/>
            <a:ext cx="9066240" cy="2514240"/>
          </a:xfrm>
          <a:prstGeom prst="rect">
            <a:avLst/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2"/>
          <p:cNvSpPr/>
          <p:nvPr/>
        </p:nvSpPr>
        <p:spPr>
          <a:xfrm>
            <a:off x="2016000" y="1188000"/>
            <a:ext cx="1432440" cy="7844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TEACHER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6192000" y="1188000"/>
            <a:ext cx="1432440" cy="7844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SUBJECT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0" name="CustomShape 4"/>
          <p:cNvSpPr/>
          <p:nvPr/>
        </p:nvSpPr>
        <p:spPr>
          <a:xfrm>
            <a:off x="4140000" y="900000"/>
            <a:ext cx="1432440" cy="136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TEACHES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1" name="Line 5"/>
          <p:cNvSpPr/>
          <p:nvPr/>
        </p:nvSpPr>
        <p:spPr>
          <a:xfrm>
            <a:off x="3456000" y="1584000"/>
            <a:ext cx="684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Line 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Line 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8"/>
          <p:cNvSpPr/>
          <p:nvPr/>
        </p:nvSpPr>
        <p:spPr>
          <a:xfrm>
            <a:off x="-36000" y="3384000"/>
            <a:ext cx="2622240" cy="59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 require the set of books used by the teacher to teach the subject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5" name="Line 9"/>
          <p:cNvSpPr/>
          <p:nvPr/>
        </p:nvSpPr>
        <p:spPr>
          <a:xfrm>
            <a:off x="5578560" y="1584000"/>
            <a:ext cx="61344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10"/>
          <p:cNvSpPr/>
          <p:nvPr/>
        </p:nvSpPr>
        <p:spPr>
          <a:xfrm>
            <a:off x="5868360" y="180360"/>
            <a:ext cx="1146240" cy="4982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S_CODE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7" name="CustomShape 11"/>
          <p:cNvSpPr/>
          <p:nvPr/>
        </p:nvSpPr>
        <p:spPr>
          <a:xfrm>
            <a:off x="7344720" y="216720"/>
            <a:ext cx="1146240" cy="4982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TITLE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8" name="CustomShape 12"/>
          <p:cNvSpPr/>
          <p:nvPr/>
        </p:nvSpPr>
        <p:spPr>
          <a:xfrm>
            <a:off x="7921080" y="937080"/>
            <a:ext cx="1146240" cy="4982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UG/PG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9" name="CustomShape 13"/>
          <p:cNvSpPr/>
          <p:nvPr/>
        </p:nvSpPr>
        <p:spPr>
          <a:xfrm>
            <a:off x="7921440" y="1693440"/>
            <a:ext cx="1146240" cy="4982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LTP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0" name="CustomShape 14"/>
          <p:cNvSpPr/>
          <p:nvPr/>
        </p:nvSpPr>
        <p:spPr>
          <a:xfrm>
            <a:off x="7921440" y="937440"/>
            <a:ext cx="1146240" cy="4982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UG/PG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1" name="CustomShape 15"/>
          <p:cNvSpPr/>
          <p:nvPr/>
        </p:nvSpPr>
        <p:spPr>
          <a:xfrm>
            <a:off x="2089440" y="433440"/>
            <a:ext cx="1146240" cy="4982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NAME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2" name="CustomShape 16"/>
          <p:cNvSpPr/>
          <p:nvPr/>
        </p:nvSpPr>
        <p:spPr>
          <a:xfrm>
            <a:off x="649800" y="541800"/>
            <a:ext cx="1146240" cy="4982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DEPT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3" name="CustomShape 17"/>
          <p:cNvSpPr/>
          <p:nvPr/>
        </p:nvSpPr>
        <p:spPr>
          <a:xfrm>
            <a:off x="4320000" y="3168000"/>
            <a:ext cx="1036440" cy="786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4" name="CustomShape 18"/>
          <p:cNvSpPr/>
          <p:nvPr/>
        </p:nvSpPr>
        <p:spPr>
          <a:xfrm>
            <a:off x="4176000" y="4428000"/>
            <a:ext cx="1432440" cy="7844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5" name="Line 1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Line 2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Line 21"/>
          <p:cNvSpPr/>
          <p:nvPr/>
        </p:nvSpPr>
        <p:spPr>
          <a:xfrm>
            <a:off x="4860000" y="3960000"/>
            <a:ext cx="0" cy="468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22"/>
          <p:cNvSpPr/>
          <p:nvPr/>
        </p:nvSpPr>
        <p:spPr>
          <a:xfrm>
            <a:off x="5870160" y="3782160"/>
            <a:ext cx="1146240" cy="4982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REF/TEXT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9" name="CustomShape 23"/>
          <p:cNvSpPr/>
          <p:nvPr/>
        </p:nvSpPr>
        <p:spPr>
          <a:xfrm>
            <a:off x="7380000" y="3115440"/>
            <a:ext cx="2622240" cy="59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 consider the relationship TEACHES along with entities TEACHER and SUBJECT as an AGGRGATE entity and define the realtion USES.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0" name="Line 24"/>
          <p:cNvSpPr/>
          <p:nvPr/>
        </p:nvSpPr>
        <p:spPr>
          <a:xfrm>
            <a:off x="5112000" y="3744000"/>
            <a:ext cx="758160" cy="216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Line 25"/>
          <p:cNvSpPr/>
          <p:nvPr/>
        </p:nvSpPr>
        <p:spPr>
          <a:xfrm>
            <a:off x="7630200" y="1693440"/>
            <a:ext cx="7938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Line 26"/>
          <p:cNvSpPr/>
          <p:nvPr/>
        </p:nvSpPr>
        <p:spPr>
          <a:xfrm>
            <a:off x="7630560" y="1477440"/>
            <a:ext cx="7938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Line 27"/>
          <p:cNvSpPr/>
          <p:nvPr/>
        </p:nvSpPr>
        <p:spPr>
          <a:xfrm flipV="1">
            <a:off x="7234920" y="720720"/>
            <a:ext cx="613080" cy="46728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Line 28"/>
          <p:cNvSpPr/>
          <p:nvPr/>
        </p:nvSpPr>
        <p:spPr>
          <a:xfrm flipH="1" flipV="1">
            <a:off x="6480000" y="684360"/>
            <a:ext cx="144000" cy="50364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Line 29"/>
          <p:cNvSpPr/>
          <p:nvPr/>
        </p:nvSpPr>
        <p:spPr>
          <a:xfrm flipH="1" flipV="1">
            <a:off x="2664000" y="937440"/>
            <a:ext cx="72000" cy="2505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Line 30"/>
          <p:cNvSpPr/>
          <p:nvPr/>
        </p:nvSpPr>
        <p:spPr>
          <a:xfrm flipH="1" flipV="1">
            <a:off x="1440000" y="1045800"/>
            <a:ext cx="576000" cy="1422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2020-08-15T16:13:42Z</dcterms:created>
  <dc:creator/>
  <dc:description/>
  <dc:language>en-IN</dc:language>
  <cp:lastModifiedBy/>
  <dcterms:modified xsi:type="dcterms:W3CDTF">2020-10-17T19:45:29Z</dcterms:modified>
  <cp:revision>67</cp:revision>
  <dc:subject/>
  <dc:title/>
</cp:coreProperties>
</file>