
<file path=[Content_Types].xml><?xml version="1.0" encoding="utf-8"?>
<Types xmlns="http://schemas.openxmlformats.org/package/2006/content-types"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</p:sldIdLst>
  <p:sldSz cx="18300700" cy="10299700"/>
  <p:notesSz cx="18300700" cy="102997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104" y="10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2552" y="3192907"/>
            <a:ext cx="15555595" cy="21629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700" b="1" i="0">
                <a:solidFill>
                  <a:srgbClr val="434343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5105" y="5767832"/>
            <a:ext cx="12810490" cy="25749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50" b="0" i="0">
                <a:solidFill>
                  <a:srgbClr val="434343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700" b="1" i="0">
                <a:solidFill>
                  <a:srgbClr val="434343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750" b="0" i="0">
                <a:solidFill>
                  <a:srgbClr val="434343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700" b="1" i="0">
                <a:solidFill>
                  <a:srgbClr val="434343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5035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24860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700" b="1" i="0">
                <a:solidFill>
                  <a:srgbClr val="434343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5647499" y="2819996"/>
            <a:ext cx="19050" cy="9525"/>
          </a:xfrm>
          <a:custGeom>
            <a:avLst/>
            <a:gdLst/>
            <a:ahLst/>
            <a:cxnLst/>
            <a:rect l="l" t="t" r="r" b="b"/>
            <a:pathLst>
              <a:path w="19050" h="9525">
                <a:moveTo>
                  <a:pt x="16662" y="0"/>
                </a:moveTo>
                <a:lnTo>
                  <a:pt x="11912" y="0"/>
                </a:lnTo>
                <a:lnTo>
                  <a:pt x="11912" y="1905"/>
                </a:lnTo>
                <a:lnTo>
                  <a:pt x="9525" y="1905"/>
                </a:lnTo>
                <a:lnTo>
                  <a:pt x="11912" y="3810"/>
                </a:lnTo>
                <a:lnTo>
                  <a:pt x="14287" y="3810"/>
                </a:lnTo>
                <a:lnTo>
                  <a:pt x="11912" y="5715"/>
                </a:lnTo>
                <a:lnTo>
                  <a:pt x="0" y="5715"/>
                </a:lnTo>
                <a:lnTo>
                  <a:pt x="0" y="9525"/>
                </a:lnTo>
                <a:lnTo>
                  <a:pt x="4649" y="8096"/>
                </a:lnTo>
                <a:lnTo>
                  <a:pt x="10415" y="8096"/>
                </a:lnTo>
                <a:lnTo>
                  <a:pt x="15735" y="7381"/>
                </a:lnTo>
                <a:lnTo>
                  <a:pt x="19050" y="3810"/>
                </a:lnTo>
                <a:lnTo>
                  <a:pt x="19050" y="1905"/>
                </a:lnTo>
                <a:lnTo>
                  <a:pt x="16662" y="0"/>
                </a:lnTo>
                <a:close/>
              </a:path>
            </a:pathLst>
          </a:custGeom>
          <a:solidFill>
            <a:srgbClr val="F8BA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3672497" y="7175004"/>
            <a:ext cx="19050" cy="28575"/>
          </a:xfrm>
          <a:custGeom>
            <a:avLst/>
            <a:gdLst/>
            <a:ahLst/>
            <a:cxnLst/>
            <a:rect l="l" t="t" r="r" b="b"/>
            <a:pathLst>
              <a:path w="19050" h="28575">
                <a:moveTo>
                  <a:pt x="0" y="0"/>
                </a:moveTo>
                <a:lnTo>
                  <a:pt x="16332" y="25717"/>
                </a:lnTo>
                <a:lnTo>
                  <a:pt x="19050" y="28575"/>
                </a:lnTo>
                <a:lnTo>
                  <a:pt x="11865" y="15666"/>
                </a:lnTo>
                <a:lnTo>
                  <a:pt x="6467" y="6781"/>
                </a:lnTo>
                <a:lnTo>
                  <a:pt x="2597" y="1650"/>
                </a:lnTo>
                <a:lnTo>
                  <a:pt x="0" y="0"/>
                </a:lnTo>
                <a:close/>
              </a:path>
            </a:pathLst>
          </a:custGeom>
          <a:solidFill>
            <a:srgbClr val="F8BA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6979996" y="5644997"/>
            <a:ext cx="9525" cy="28575"/>
          </a:xfrm>
          <a:custGeom>
            <a:avLst/>
            <a:gdLst/>
            <a:ahLst/>
            <a:cxnLst/>
            <a:rect l="l" t="t" r="r" b="b"/>
            <a:pathLst>
              <a:path w="9525" h="28575">
                <a:moveTo>
                  <a:pt x="3884" y="12314"/>
                </a:moveTo>
                <a:lnTo>
                  <a:pt x="5025" y="15768"/>
                </a:lnTo>
                <a:lnTo>
                  <a:pt x="9525" y="28575"/>
                </a:lnTo>
                <a:lnTo>
                  <a:pt x="9525" y="26377"/>
                </a:lnTo>
                <a:lnTo>
                  <a:pt x="7370" y="20129"/>
                </a:lnTo>
                <a:lnTo>
                  <a:pt x="3884" y="12314"/>
                </a:lnTo>
                <a:close/>
              </a:path>
              <a:path w="9525" h="28575">
                <a:moveTo>
                  <a:pt x="0" y="0"/>
                </a:moveTo>
                <a:lnTo>
                  <a:pt x="0" y="2197"/>
                </a:lnTo>
                <a:lnTo>
                  <a:pt x="2161" y="8452"/>
                </a:lnTo>
                <a:lnTo>
                  <a:pt x="3884" y="12314"/>
                </a:lnTo>
                <a:lnTo>
                  <a:pt x="2085" y="6872"/>
                </a:lnTo>
                <a:lnTo>
                  <a:pt x="484" y="1684"/>
                </a:lnTo>
                <a:lnTo>
                  <a:pt x="0" y="0"/>
                </a:lnTo>
                <a:close/>
              </a:path>
            </a:pathLst>
          </a:custGeom>
          <a:solidFill>
            <a:srgbClr val="F8BA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7934940" y="6932501"/>
            <a:ext cx="352425" cy="3343275"/>
          </a:xfrm>
          <a:custGeom>
            <a:avLst/>
            <a:gdLst/>
            <a:ahLst/>
            <a:cxnLst/>
            <a:rect l="l" t="t" r="r" b="b"/>
            <a:pathLst>
              <a:path w="352425" h="3343275">
                <a:moveTo>
                  <a:pt x="352425" y="0"/>
                </a:moveTo>
                <a:lnTo>
                  <a:pt x="0" y="0"/>
                </a:lnTo>
                <a:lnTo>
                  <a:pt x="0" y="3343275"/>
                </a:lnTo>
                <a:lnTo>
                  <a:pt x="352425" y="3343275"/>
                </a:lnTo>
                <a:lnTo>
                  <a:pt x="352425" y="0"/>
                </a:lnTo>
                <a:close/>
              </a:path>
            </a:pathLst>
          </a:custGeom>
          <a:solidFill>
            <a:srgbClr val="DB75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0" y="0"/>
            <a:ext cx="13234669" cy="352425"/>
          </a:xfrm>
          <a:custGeom>
            <a:avLst/>
            <a:gdLst/>
            <a:ahLst/>
            <a:cxnLst/>
            <a:rect l="l" t="t" r="r" b="b"/>
            <a:pathLst>
              <a:path w="13234669" h="352425">
                <a:moveTo>
                  <a:pt x="0" y="352424"/>
                </a:moveTo>
                <a:lnTo>
                  <a:pt x="13234273" y="352424"/>
                </a:lnTo>
                <a:lnTo>
                  <a:pt x="13234273" y="0"/>
                </a:lnTo>
                <a:lnTo>
                  <a:pt x="0" y="0"/>
                </a:lnTo>
                <a:lnTo>
                  <a:pt x="0" y="352424"/>
                </a:lnTo>
                <a:close/>
              </a:path>
            </a:pathLst>
          </a:custGeom>
          <a:solidFill>
            <a:srgbClr val="DB756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1" name="bg object 2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29156"/>
            <a:ext cx="9144000" cy="7429487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95681" y="694994"/>
            <a:ext cx="16909336" cy="21389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700" b="1" i="0">
                <a:solidFill>
                  <a:srgbClr val="434343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633380" y="3922039"/>
            <a:ext cx="11033938" cy="21221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50" b="0" i="0">
                <a:solidFill>
                  <a:srgbClr val="434343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22238" y="9578721"/>
            <a:ext cx="5856224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503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7650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399930" y="1665820"/>
            <a:ext cx="8220709" cy="4284980"/>
          </a:xfrm>
          <a:prstGeom prst="rect">
            <a:avLst/>
          </a:prstGeom>
        </p:spPr>
        <p:txBody>
          <a:bodyPr vert="horz" wrap="square" lIns="0" tIns="176530" rIns="0" bIns="0" rtlCol="0">
            <a:spAutoFit/>
          </a:bodyPr>
          <a:lstStyle/>
          <a:p>
            <a:pPr marL="12065" marR="5080" indent="-635" algn="ctr">
              <a:lnSpc>
                <a:spcPts val="6450"/>
              </a:lnSpc>
              <a:spcBef>
                <a:spcPts val="1390"/>
              </a:spcBef>
            </a:pPr>
            <a:r>
              <a:rPr sz="6450" b="1" spc="140" dirty="0">
                <a:solidFill>
                  <a:srgbClr val="434343"/>
                </a:solidFill>
                <a:latin typeface="Arial"/>
                <a:cs typeface="Arial"/>
              </a:rPr>
              <a:t>UNDERSTANDING </a:t>
            </a:r>
            <a:r>
              <a:rPr sz="6450" b="1" spc="190" dirty="0">
                <a:solidFill>
                  <a:srgbClr val="434343"/>
                </a:solidFill>
                <a:latin typeface="Arial"/>
                <a:cs typeface="Arial"/>
              </a:rPr>
              <a:t>PHISHING</a:t>
            </a:r>
            <a:r>
              <a:rPr sz="6450" b="1" spc="33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6450" b="1" spc="-484" dirty="0">
                <a:solidFill>
                  <a:srgbClr val="434343"/>
                </a:solidFill>
                <a:latin typeface="Arial"/>
                <a:cs typeface="Arial"/>
              </a:rPr>
              <a:t>ATTACKS: </a:t>
            </a:r>
            <a:r>
              <a:rPr sz="6450" b="1" spc="-155" dirty="0">
                <a:solidFill>
                  <a:srgbClr val="434343"/>
                </a:solidFill>
                <a:latin typeface="Arial"/>
                <a:cs typeface="Arial"/>
              </a:rPr>
              <a:t>STRATEGIES</a:t>
            </a:r>
            <a:r>
              <a:rPr sz="6450" b="1" spc="-23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6450" b="1" spc="-25" dirty="0">
                <a:solidFill>
                  <a:srgbClr val="434343"/>
                </a:solidFill>
                <a:latin typeface="Arial"/>
                <a:cs typeface="Arial"/>
              </a:rPr>
              <a:t>FOR </a:t>
            </a:r>
            <a:r>
              <a:rPr sz="6450" b="1" spc="160" dirty="0">
                <a:solidFill>
                  <a:srgbClr val="434343"/>
                </a:solidFill>
                <a:latin typeface="Arial"/>
                <a:cs typeface="Arial"/>
              </a:rPr>
              <a:t>IDENTIFICATION </a:t>
            </a:r>
            <a:r>
              <a:rPr sz="6450" b="1" spc="325" dirty="0">
                <a:solidFill>
                  <a:srgbClr val="434343"/>
                </a:solidFill>
                <a:latin typeface="Arial"/>
                <a:cs typeface="Arial"/>
              </a:rPr>
              <a:t>AND</a:t>
            </a:r>
            <a:r>
              <a:rPr sz="6450" b="1" spc="30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6450" b="1" spc="195" dirty="0">
                <a:solidFill>
                  <a:srgbClr val="434343"/>
                </a:solidFill>
                <a:latin typeface="Arial"/>
                <a:cs typeface="Arial"/>
              </a:rPr>
              <a:t>PREVENTION</a:t>
            </a:r>
            <a:endParaRPr sz="64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059999" y="7174992"/>
            <a:ext cx="19050" cy="28575"/>
          </a:xfrm>
          <a:custGeom>
            <a:avLst/>
            <a:gdLst/>
            <a:ahLst/>
            <a:cxnLst/>
            <a:rect l="l" t="t" r="r" b="b"/>
            <a:pathLst>
              <a:path w="19050" h="28575">
                <a:moveTo>
                  <a:pt x="0" y="0"/>
                </a:moveTo>
                <a:lnTo>
                  <a:pt x="1190" y="1651"/>
                </a:lnTo>
                <a:lnTo>
                  <a:pt x="4762" y="6786"/>
                </a:lnTo>
                <a:lnTo>
                  <a:pt x="10715" y="15671"/>
                </a:lnTo>
                <a:lnTo>
                  <a:pt x="19050" y="28575"/>
                </a:lnTo>
                <a:lnTo>
                  <a:pt x="19050" y="25717"/>
                </a:lnTo>
                <a:lnTo>
                  <a:pt x="0" y="0"/>
                </a:lnTo>
                <a:close/>
              </a:path>
            </a:pathLst>
          </a:custGeom>
          <a:solidFill>
            <a:srgbClr val="F8BA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352425" cy="2593340"/>
          </a:xfrm>
          <a:custGeom>
            <a:avLst/>
            <a:gdLst/>
            <a:ahLst/>
            <a:cxnLst/>
            <a:rect l="l" t="t" r="r" b="b"/>
            <a:pathLst>
              <a:path w="352425" h="2593340">
                <a:moveTo>
                  <a:pt x="0" y="2592818"/>
                </a:moveTo>
                <a:lnTo>
                  <a:pt x="352424" y="2592818"/>
                </a:lnTo>
                <a:lnTo>
                  <a:pt x="352424" y="0"/>
                </a:lnTo>
                <a:lnTo>
                  <a:pt x="0" y="0"/>
                </a:lnTo>
                <a:lnTo>
                  <a:pt x="0" y="2592818"/>
                </a:lnTo>
                <a:close/>
              </a:path>
            </a:pathLst>
          </a:custGeom>
          <a:solidFill>
            <a:srgbClr val="DB75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220063" y="9934999"/>
            <a:ext cx="4067175" cy="352425"/>
          </a:xfrm>
          <a:custGeom>
            <a:avLst/>
            <a:gdLst/>
            <a:ahLst/>
            <a:cxnLst/>
            <a:rect l="l" t="t" r="r" b="b"/>
            <a:pathLst>
              <a:path w="4067175" h="352425">
                <a:moveTo>
                  <a:pt x="4067175" y="0"/>
                </a:moveTo>
                <a:lnTo>
                  <a:pt x="0" y="0"/>
                </a:lnTo>
                <a:lnTo>
                  <a:pt x="0" y="352425"/>
                </a:lnTo>
                <a:lnTo>
                  <a:pt x="4067175" y="352425"/>
                </a:lnTo>
                <a:lnTo>
                  <a:pt x="4067175" y="0"/>
                </a:lnTo>
                <a:close/>
              </a:path>
            </a:pathLst>
          </a:custGeom>
          <a:solidFill>
            <a:srgbClr val="DB75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335266" y="2102332"/>
            <a:ext cx="3609340" cy="12255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7850" spc="-315" dirty="0"/>
              <a:t>Thanks!</a:t>
            </a:r>
            <a:endParaRPr sz="7850"/>
          </a:p>
        </p:txBody>
      </p:sp>
      <p:sp>
        <p:nvSpPr>
          <p:cNvPr id="6" name="object 6"/>
          <p:cNvSpPr txBox="1"/>
          <p:nvPr/>
        </p:nvSpPr>
        <p:spPr>
          <a:xfrm>
            <a:off x="6482079" y="4081278"/>
            <a:ext cx="5317490" cy="18973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3150" spc="-80" dirty="0">
                <a:solidFill>
                  <a:srgbClr val="B75442"/>
                </a:solidFill>
                <a:latin typeface="Verdana"/>
                <a:cs typeface="Verdana"/>
              </a:rPr>
              <a:t>Do</a:t>
            </a:r>
            <a:r>
              <a:rPr sz="3150" spc="-225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3150" spc="-100" dirty="0">
                <a:solidFill>
                  <a:srgbClr val="B75442"/>
                </a:solidFill>
                <a:latin typeface="Verdana"/>
                <a:cs typeface="Verdana"/>
              </a:rPr>
              <a:t>you</a:t>
            </a:r>
            <a:r>
              <a:rPr sz="3150" spc="-225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3150" spc="-125" dirty="0">
                <a:solidFill>
                  <a:srgbClr val="B75442"/>
                </a:solidFill>
                <a:latin typeface="Verdana"/>
                <a:cs typeface="Verdana"/>
              </a:rPr>
              <a:t>have</a:t>
            </a:r>
            <a:r>
              <a:rPr sz="3150" spc="-225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3150" spc="-75" dirty="0">
                <a:solidFill>
                  <a:srgbClr val="B75442"/>
                </a:solidFill>
                <a:latin typeface="Verdana"/>
                <a:cs typeface="Verdana"/>
              </a:rPr>
              <a:t>any</a:t>
            </a:r>
            <a:r>
              <a:rPr sz="3150" spc="-225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3150" spc="-95" dirty="0">
                <a:solidFill>
                  <a:srgbClr val="B75442"/>
                </a:solidFill>
                <a:latin typeface="Verdana"/>
                <a:cs typeface="Verdana"/>
              </a:rPr>
              <a:t>questions?</a:t>
            </a:r>
            <a:endParaRPr sz="31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800">
              <a:latin typeface="Verdana"/>
              <a:cs typeface="Verdana"/>
            </a:endParaRPr>
          </a:p>
          <a:p>
            <a:pPr marL="1337310" marR="1433195" algn="ctr">
              <a:lnSpc>
                <a:spcPts val="3150"/>
              </a:lnSpc>
            </a:pPr>
            <a:r>
              <a:rPr sz="3150" spc="-80" dirty="0">
                <a:solidFill>
                  <a:srgbClr val="B75442"/>
                </a:solidFill>
                <a:latin typeface="Verdana"/>
                <a:cs typeface="Verdana"/>
              </a:rPr>
              <a:t>Contact</a:t>
            </a:r>
            <a:r>
              <a:rPr sz="3150" spc="-229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3150" spc="-210" dirty="0">
                <a:solidFill>
                  <a:srgbClr val="B75442"/>
                </a:solidFill>
                <a:latin typeface="Verdana"/>
                <a:cs typeface="Verdana"/>
              </a:rPr>
              <a:t>info:- </a:t>
            </a:r>
            <a:r>
              <a:rPr sz="3150" spc="-90" dirty="0">
                <a:solidFill>
                  <a:srgbClr val="B75442"/>
                </a:solidFill>
                <a:latin typeface="Verdana"/>
                <a:cs typeface="Verdana"/>
              </a:rPr>
              <a:t>Raj</a:t>
            </a:r>
            <a:r>
              <a:rPr sz="3150" spc="-229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3150" spc="-20" dirty="0">
                <a:solidFill>
                  <a:srgbClr val="B75442"/>
                </a:solidFill>
                <a:latin typeface="Verdana"/>
                <a:cs typeface="Verdana"/>
              </a:rPr>
              <a:t>kumar</a:t>
            </a:r>
            <a:endParaRPr sz="31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932527" y="5157497"/>
            <a:ext cx="352425" cy="5124450"/>
          </a:xfrm>
          <a:custGeom>
            <a:avLst/>
            <a:gdLst/>
            <a:ahLst/>
            <a:cxnLst/>
            <a:rect l="l" t="t" r="r" b="b"/>
            <a:pathLst>
              <a:path w="352425" h="5124450">
                <a:moveTo>
                  <a:pt x="352425" y="0"/>
                </a:moveTo>
                <a:lnTo>
                  <a:pt x="0" y="0"/>
                </a:lnTo>
                <a:lnTo>
                  <a:pt x="0" y="5124450"/>
                </a:lnTo>
                <a:lnTo>
                  <a:pt x="352425" y="5124450"/>
                </a:lnTo>
                <a:lnTo>
                  <a:pt x="352425" y="0"/>
                </a:lnTo>
                <a:close/>
              </a:path>
            </a:pathLst>
          </a:custGeom>
          <a:solidFill>
            <a:srgbClr val="DB75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352425" cy="3238500"/>
          </a:xfrm>
          <a:custGeom>
            <a:avLst/>
            <a:gdLst/>
            <a:ahLst/>
            <a:cxnLst/>
            <a:rect l="l" t="t" r="r" b="b"/>
            <a:pathLst>
              <a:path w="352425" h="3238500">
                <a:moveTo>
                  <a:pt x="352425" y="0"/>
                </a:moveTo>
                <a:lnTo>
                  <a:pt x="0" y="0"/>
                </a:lnTo>
                <a:lnTo>
                  <a:pt x="0" y="3238500"/>
                </a:lnTo>
                <a:lnTo>
                  <a:pt x="352425" y="3238500"/>
                </a:lnTo>
                <a:lnTo>
                  <a:pt x="352425" y="0"/>
                </a:lnTo>
                <a:close/>
              </a:path>
            </a:pathLst>
          </a:custGeom>
          <a:solidFill>
            <a:srgbClr val="DB756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3745" y="2980830"/>
            <a:ext cx="7715250" cy="5876912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50448" rIns="0" bIns="0" rtlCol="0">
            <a:spAutoFit/>
          </a:bodyPr>
          <a:lstStyle/>
          <a:p>
            <a:pPr marL="443865">
              <a:lnSpc>
                <a:spcPct val="100000"/>
              </a:lnSpc>
              <a:spcBef>
                <a:spcPts val="125"/>
              </a:spcBef>
            </a:pPr>
            <a:r>
              <a:rPr sz="2750" spc="110" dirty="0"/>
              <a:t>INTRODUCTION</a:t>
            </a:r>
            <a:r>
              <a:rPr sz="2750" spc="155" dirty="0"/>
              <a:t> </a:t>
            </a:r>
            <a:r>
              <a:rPr sz="2750" dirty="0"/>
              <a:t>TO</a:t>
            </a:r>
            <a:r>
              <a:rPr sz="2750" spc="165" dirty="0"/>
              <a:t> </a:t>
            </a:r>
            <a:r>
              <a:rPr sz="2750" spc="105" dirty="0"/>
              <a:t>PHISHING</a:t>
            </a:r>
            <a:r>
              <a:rPr sz="2750" spc="165" dirty="0"/>
              <a:t> </a:t>
            </a:r>
            <a:r>
              <a:rPr sz="2750" spc="-105" dirty="0"/>
              <a:t>ATTACKS</a:t>
            </a:r>
            <a:endParaRPr sz="2750"/>
          </a:p>
        </p:txBody>
      </p:sp>
      <p:sp>
        <p:nvSpPr>
          <p:cNvPr id="9" name="object 9"/>
          <p:cNvSpPr txBox="1"/>
          <p:nvPr/>
        </p:nvSpPr>
        <p:spPr>
          <a:xfrm>
            <a:off x="1225550" y="3911627"/>
            <a:ext cx="6576059" cy="38080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065" marR="5080" algn="ctr">
              <a:lnSpc>
                <a:spcPct val="100000"/>
              </a:lnSpc>
              <a:spcBef>
                <a:spcPts val="105"/>
              </a:spcBef>
            </a:pPr>
            <a:r>
              <a:rPr sz="2750" spc="-125" dirty="0">
                <a:solidFill>
                  <a:srgbClr val="B75442"/>
                </a:solidFill>
                <a:latin typeface="Verdana"/>
                <a:cs typeface="Verdana"/>
              </a:rPr>
              <a:t>Phishing</a:t>
            </a:r>
            <a:r>
              <a:rPr sz="2750" spc="-175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2750" spc="-65" dirty="0">
                <a:solidFill>
                  <a:srgbClr val="B75442"/>
                </a:solidFill>
                <a:latin typeface="Verdana"/>
                <a:cs typeface="Verdana"/>
              </a:rPr>
              <a:t>attacks</a:t>
            </a:r>
            <a:r>
              <a:rPr sz="2750" spc="-175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2750" spc="-65" dirty="0">
                <a:solidFill>
                  <a:srgbClr val="B75442"/>
                </a:solidFill>
                <a:latin typeface="Verdana"/>
                <a:cs typeface="Verdana"/>
              </a:rPr>
              <a:t>are</a:t>
            </a:r>
            <a:r>
              <a:rPr sz="2750" spc="-175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2750" spc="-100" dirty="0">
                <a:latin typeface="Verdana"/>
                <a:cs typeface="Verdana"/>
              </a:rPr>
              <a:t>malicious</a:t>
            </a:r>
            <a:r>
              <a:rPr sz="2750" spc="-175" dirty="0">
                <a:latin typeface="Verdana"/>
                <a:cs typeface="Verdana"/>
              </a:rPr>
              <a:t> </a:t>
            </a:r>
            <a:r>
              <a:rPr sz="2750" spc="-40" dirty="0">
                <a:latin typeface="Verdana"/>
                <a:cs typeface="Verdana"/>
              </a:rPr>
              <a:t>attempts </a:t>
            </a:r>
            <a:r>
              <a:rPr sz="2750" spc="-60" dirty="0">
                <a:solidFill>
                  <a:srgbClr val="B75442"/>
                </a:solidFill>
                <a:latin typeface="Verdana"/>
                <a:cs typeface="Verdana"/>
              </a:rPr>
              <a:t>to</a:t>
            </a:r>
            <a:r>
              <a:rPr sz="2750" spc="-170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2750" spc="-70" dirty="0">
                <a:solidFill>
                  <a:srgbClr val="B75442"/>
                </a:solidFill>
                <a:latin typeface="Verdana"/>
                <a:cs typeface="Verdana"/>
              </a:rPr>
              <a:t>obtain</a:t>
            </a:r>
            <a:r>
              <a:rPr sz="2750" spc="-170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2750" spc="-130" dirty="0">
                <a:solidFill>
                  <a:srgbClr val="B75442"/>
                </a:solidFill>
                <a:latin typeface="Verdana"/>
                <a:cs typeface="Verdana"/>
              </a:rPr>
              <a:t>sensitive</a:t>
            </a:r>
            <a:r>
              <a:rPr sz="2750" spc="-165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2750" spc="-90" dirty="0">
                <a:solidFill>
                  <a:srgbClr val="B75442"/>
                </a:solidFill>
                <a:latin typeface="Verdana"/>
                <a:cs typeface="Verdana"/>
              </a:rPr>
              <a:t>information</a:t>
            </a:r>
            <a:r>
              <a:rPr sz="2750" spc="-170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2750" spc="-25" dirty="0">
                <a:solidFill>
                  <a:srgbClr val="B75442"/>
                </a:solidFill>
                <a:latin typeface="Verdana"/>
                <a:cs typeface="Verdana"/>
              </a:rPr>
              <a:t>by </a:t>
            </a:r>
            <a:r>
              <a:rPr sz="2750" spc="-110" dirty="0">
                <a:solidFill>
                  <a:srgbClr val="B75442"/>
                </a:solidFill>
                <a:latin typeface="Verdana"/>
                <a:cs typeface="Verdana"/>
              </a:rPr>
              <a:t>disguising</a:t>
            </a:r>
            <a:r>
              <a:rPr sz="2750" spc="-180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2750" spc="-55" dirty="0">
                <a:solidFill>
                  <a:srgbClr val="B75442"/>
                </a:solidFill>
                <a:latin typeface="Verdana"/>
                <a:cs typeface="Verdana"/>
              </a:rPr>
              <a:t>as</a:t>
            </a:r>
            <a:r>
              <a:rPr sz="2750" spc="-175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B75442"/>
                </a:solidFill>
                <a:latin typeface="Verdana"/>
                <a:cs typeface="Verdana"/>
              </a:rPr>
              <a:t>a</a:t>
            </a:r>
            <a:r>
              <a:rPr sz="2750" spc="-175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2750" spc="-100" dirty="0">
                <a:solidFill>
                  <a:srgbClr val="B75442"/>
                </a:solidFill>
                <a:latin typeface="Verdana"/>
                <a:cs typeface="Verdana"/>
              </a:rPr>
              <a:t>trustworthy</a:t>
            </a:r>
            <a:r>
              <a:rPr sz="2750" spc="-175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2750" spc="-10" dirty="0">
                <a:solidFill>
                  <a:srgbClr val="B75442"/>
                </a:solidFill>
                <a:latin typeface="Verdana"/>
                <a:cs typeface="Verdana"/>
              </a:rPr>
              <a:t>entity.</a:t>
            </a:r>
            <a:endParaRPr sz="2750" dirty="0">
              <a:latin typeface="Verdana"/>
              <a:cs typeface="Verdana"/>
            </a:endParaRPr>
          </a:p>
          <a:p>
            <a:pPr marL="156210" marR="148590" algn="ctr">
              <a:lnSpc>
                <a:spcPct val="100000"/>
              </a:lnSpc>
            </a:pPr>
            <a:r>
              <a:rPr sz="2750" spc="-85" dirty="0">
                <a:solidFill>
                  <a:srgbClr val="B75442"/>
                </a:solidFill>
                <a:latin typeface="Verdana"/>
                <a:cs typeface="Verdana"/>
              </a:rPr>
              <a:t>Understanding</a:t>
            </a:r>
            <a:r>
              <a:rPr sz="2750" spc="-185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2750" spc="-110" dirty="0">
                <a:solidFill>
                  <a:srgbClr val="B75442"/>
                </a:solidFill>
                <a:latin typeface="Verdana"/>
                <a:cs typeface="Verdana"/>
              </a:rPr>
              <a:t>these</a:t>
            </a:r>
            <a:r>
              <a:rPr sz="2750" spc="-185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2750" spc="-65" dirty="0">
                <a:solidFill>
                  <a:srgbClr val="B75442"/>
                </a:solidFill>
                <a:latin typeface="Verdana"/>
                <a:cs typeface="Verdana"/>
              </a:rPr>
              <a:t>attacks</a:t>
            </a:r>
            <a:r>
              <a:rPr sz="2750" spc="-185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2750" spc="-150" dirty="0">
                <a:solidFill>
                  <a:srgbClr val="B75442"/>
                </a:solidFill>
                <a:latin typeface="Verdana"/>
                <a:cs typeface="Verdana"/>
              </a:rPr>
              <a:t>is</a:t>
            </a:r>
            <a:r>
              <a:rPr sz="2750" spc="-185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2750" spc="-30" dirty="0">
                <a:solidFill>
                  <a:srgbClr val="B75442"/>
                </a:solidFill>
                <a:latin typeface="Verdana"/>
                <a:cs typeface="Verdana"/>
              </a:rPr>
              <a:t>crucial </a:t>
            </a:r>
            <a:r>
              <a:rPr sz="2750" spc="-25" dirty="0">
                <a:solidFill>
                  <a:srgbClr val="B75442"/>
                </a:solidFill>
                <a:latin typeface="Verdana"/>
                <a:cs typeface="Verdana"/>
              </a:rPr>
              <a:t>for</a:t>
            </a:r>
            <a:r>
              <a:rPr sz="2750" spc="-195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2750" spc="60" dirty="0">
                <a:latin typeface="Verdana"/>
                <a:cs typeface="Verdana"/>
              </a:rPr>
              <a:t>efective</a:t>
            </a:r>
            <a:r>
              <a:rPr sz="2750" spc="-190" dirty="0">
                <a:latin typeface="Verdana"/>
                <a:cs typeface="Verdana"/>
              </a:rPr>
              <a:t> </a:t>
            </a:r>
            <a:r>
              <a:rPr sz="2750" spc="-105" dirty="0">
                <a:latin typeface="Verdana"/>
                <a:cs typeface="Verdana"/>
              </a:rPr>
              <a:t>prevention</a:t>
            </a:r>
            <a:r>
              <a:rPr sz="2750" spc="-195" dirty="0">
                <a:latin typeface="Verdana"/>
                <a:cs typeface="Verdana"/>
              </a:rPr>
              <a:t> </a:t>
            </a:r>
            <a:r>
              <a:rPr sz="2750" spc="-25" dirty="0">
                <a:solidFill>
                  <a:srgbClr val="B75442"/>
                </a:solidFill>
                <a:latin typeface="Verdana"/>
                <a:cs typeface="Verdana"/>
              </a:rPr>
              <a:t>and </a:t>
            </a:r>
            <a:r>
              <a:rPr sz="2750" spc="-114" dirty="0">
                <a:latin typeface="Verdana"/>
                <a:cs typeface="Verdana"/>
              </a:rPr>
              <a:t>identiﬁcation</a:t>
            </a:r>
            <a:r>
              <a:rPr sz="2750" spc="-114" dirty="0">
                <a:solidFill>
                  <a:srgbClr val="B75442"/>
                </a:solidFill>
                <a:latin typeface="Verdana"/>
                <a:cs typeface="Verdana"/>
              </a:rPr>
              <a:t>.</a:t>
            </a:r>
            <a:r>
              <a:rPr sz="2750" spc="-165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2750" spc="-130" dirty="0">
                <a:solidFill>
                  <a:srgbClr val="B75442"/>
                </a:solidFill>
                <a:latin typeface="Verdana"/>
                <a:cs typeface="Verdana"/>
              </a:rPr>
              <a:t>This</a:t>
            </a:r>
            <a:r>
              <a:rPr sz="2750" spc="-165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2750" spc="-90" dirty="0">
                <a:solidFill>
                  <a:srgbClr val="B75442"/>
                </a:solidFill>
                <a:latin typeface="Verdana"/>
                <a:cs typeface="Verdana"/>
              </a:rPr>
              <a:t>presentation</a:t>
            </a:r>
            <a:r>
              <a:rPr sz="2750" spc="-165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2750" spc="-20" dirty="0">
                <a:solidFill>
                  <a:srgbClr val="B75442"/>
                </a:solidFill>
                <a:latin typeface="Verdana"/>
                <a:cs typeface="Verdana"/>
              </a:rPr>
              <a:t>will</a:t>
            </a:r>
            <a:endParaRPr sz="2750" dirty="0">
              <a:latin typeface="Verdana"/>
              <a:cs typeface="Verdana"/>
            </a:endParaRPr>
          </a:p>
          <a:p>
            <a:pPr marL="23495" marR="15875" indent="-635" algn="ctr">
              <a:lnSpc>
                <a:spcPct val="100000"/>
              </a:lnSpc>
              <a:spcBef>
                <a:spcPts val="75"/>
              </a:spcBef>
            </a:pPr>
            <a:r>
              <a:rPr sz="2750" spc="-110" dirty="0">
                <a:solidFill>
                  <a:srgbClr val="B75442"/>
                </a:solidFill>
                <a:latin typeface="Verdana"/>
                <a:cs typeface="Verdana"/>
              </a:rPr>
              <a:t>explore</a:t>
            </a:r>
            <a:r>
              <a:rPr sz="2750" spc="-180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2750" spc="-95" dirty="0">
                <a:solidFill>
                  <a:srgbClr val="B75442"/>
                </a:solidFill>
                <a:latin typeface="Verdana"/>
                <a:cs typeface="Verdana"/>
              </a:rPr>
              <a:t>various</a:t>
            </a:r>
            <a:r>
              <a:rPr sz="2750" spc="-180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2750" spc="-80" dirty="0">
                <a:solidFill>
                  <a:srgbClr val="B75442"/>
                </a:solidFill>
                <a:latin typeface="Verdana"/>
                <a:cs typeface="Verdana"/>
              </a:rPr>
              <a:t>types</a:t>
            </a:r>
            <a:r>
              <a:rPr sz="2750" spc="-180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B75442"/>
                </a:solidFill>
                <a:latin typeface="Verdana"/>
                <a:cs typeface="Verdana"/>
              </a:rPr>
              <a:t>of</a:t>
            </a:r>
            <a:r>
              <a:rPr sz="2750" spc="-175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2750" spc="-155" dirty="0">
                <a:solidFill>
                  <a:srgbClr val="B75442"/>
                </a:solidFill>
                <a:latin typeface="Verdana"/>
                <a:cs typeface="Verdana"/>
              </a:rPr>
              <a:t>phishing,</a:t>
            </a:r>
            <a:r>
              <a:rPr sz="2750" spc="-180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2750" spc="-10" dirty="0">
                <a:solidFill>
                  <a:srgbClr val="B75442"/>
                </a:solidFill>
                <a:latin typeface="Verdana"/>
                <a:cs typeface="Verdana"/>
              </a:rPr>
              <a:t>their </a:t>
            </a:r>
            <a:r>
              <a:rPr sz="2750" spc="-125" dirty="0">
                <a:solidFill>
                  <a:srgbClr val="B75442"/>
                </a:solidFill>
                <a:latin typeface="Verdana"/>
                <a:cs typeface="Verdana"/>
              </a:rPr>
              <a:t>impact,</a:t>
            </a:r>
            <a:r>
              <a:rPr sz="2750" spc="-195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2750" spc="-60" dirty="0">
                <a:solidFill>
                  <a:srgbClr val="B75442"/>
                </a:solidFill>
                <a:latin typeface="Verdana"/>
                <a:cs typeface="Verdana"/>
              </a:rPr>
              <a:t>and</a:t>
            </a:r>
            <a:r>
              <a:rPr sz="2750" spc="-190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2750" spc="-85" dirty="0">
                <a:solidFill>
                  <a:srgbClr val="B75442"/>
                </a:solidFill>
                <a:latin typeface="Verdana"/>
                <a:cs typeface="Verdana"/>
              </a:rPr>
              <a:t>strategies</a:t>
            </a:r>
            <a:r>
              <a:rPr sz="2750" spc="-190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2750" spc="-25" dirty="0">
                <a:solidFill>
                  <a:srgbClr val="B75442"/>
                </a:solidFill>
                <a:latin typeface="Verdana"/>
                <a:cs typeface="Verdana"/>
              </a:rPr>
              <a:t>for</a:t>
            </a:r>
            <a:r>
              <a:rPr sz="2750" spc="-190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2750" spc="-45" dirty="0">
                <a:solidFill>
                  <a:srgbClr val="B75442"/>
                </a:solidFill>
                <a:latin typeface="Verdana"/>
                <a:cs typeface="Verdana"/>
              </a:rPr>
              <a:t>safeguarding </a:t>
            </a:r>
            <a:r>
              <a:rPr sz="2750" spc="-70" dirty="0">
                <a:solidFill>
                  <a:srgbClr val="B75442"/>
                </a:solidFill>
                <a:latin typeface="Verdana"/>
                <a:cs typeface="Verdana"/>
              </a:rPr>
              <a:t>against</a:t>
            </a:r>
            <a:r>
              <a:rPr sz="2750" spc="-185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2750" spc="-20" dirty="0">
                <a:solidFill>
                  <a:srgbClr val="B75442"/>
                </a:solidFill>
                <a:latin typeface="Verdana"/>
                <a:cs typeface="Verdana"/>
              </a:rPr>
              <a:t>them.</a:t>
            </a:r>
            <a:endParaRPr sz="275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/>
          <p:nvPr/>
        </p:nvSpPr>
        <p:spPr>
          <a:xfrm>
            <a:off x="10969091" y="3810000"/>
            <a:ext cx="6575425" cy="33889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ctr">
              <a:lnSpc>
                <a:spcPct val="100299"/>
              </a:lnSpc>
              <a:spcBef>
                <a:spcPts val="95"/>
              </a:spcBef>
            </a:pPr>
            <a:r>
              <a:rPr sz="2750" spc="-125" dirty="0">
                <a:solidFill>
                  <a:srgbClr val="B75442"/>
                </a:solidFill>
                <a:latin typeface="Verdana"/>
                <a:cs typeface="Verdana"/>
              </a:rPr>
              <a:t>Phishing</a:t>
            </a:r>
            <a:r>
              <a:rPr sz="2750" spc="-185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2750" spc="-65" dirty="0">
                <a:solidFill>
                  <a:srgbClr val="B75442"/>
                </a:solidFill>
                <a:latin typeface="Verdana"/>
                <a:cs typeface="Verdana"/>
              </a:rPr>
              <a:t>attacks</a:t>
            </a:r>
            <a:r>
              <a:rPr sz="2750" spc="-180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2750" spc="-50" dirty="0">
                <a:solidFill>
                  <a:srgbClr val="B75442"/>
                </a:solidFill>
                <a:latin typeface="Verdana"/>
                <a:cs typeface="Verdana"/>
              </a:rPr>
              <a:t>can</a:t>
            </a:r>
            <a:r>
              <a:rPr sz="2750" spc="-180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2750" spc="-60" dirty="0">
                <a:solidFill>
                  <a:srgbClr val="B75442"/>
                </a:solidFill>
                <a:latin typeface="Verdana"/>
                <a:cs typeface="Verdana"/>
              </a:rPr>
              <a:t>be</a:t>
            </a:r>
            <a:r>
              <a:rPr sz="2750" spc="-180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2750" spc="-10" dirty="0">
                <a:solidFill>
                  <a:srgbClr val="B75442"/>
                </a:solidFill>
                <a:latin typeface="Verdana"/>
                <a:cs typeface="Verdana"/>
              </a:rPr>
              <a:t>categorized </a:t>
            </a:r>
            <a:r>
              <a:rPr sz="2750" spc="-110" dirty="0">
                <a:solidFill>
                  <a:srgbClr val="B75442"/>
                </a:solidFill>
                <a:latin typeface="Verdana"/>
                <a:cs typeface="Verdana"/>
              </a:rPr>
              <a:t>into</a:t>
            </a:r>
            <a:r>
              <a:rPr sz="2750" spc="-175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2750" spc="-90" dirty="0">
                <a:solidFill>
                  <a:srgbClr val="B75442"/>
                </a:solidFill>
                <a:latin typeface="Verdana"/>
                <a:cs typeface="Verdana"/>
              </a:rPr>
              <a:t>several</a:t>
            </a:r>
            <a:r>
              <a:rPr sz="2750" spc="-175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2750" spc="-185" dirty="0">
                <a:solidFill>
                  <a:srgbClr val="B75442"/>
                </a:solidFill>
                <a:latin typeface="Verdana"/>
                <a:cs typeface="Verdana"/>
              </a:rPr>
              <a:t>types:</a:t>
            </a:r>
            <a:r>
              <a:rPr sz="2750" spc="-175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2750" spc="-100" dirty="0">
                <a:latin typeface="Verdana"/>
                <a:cs typeface="Verdana"/>
              </a:rPr>
              <a:t>email</a:t>
            </a:r>
            <a:r>
              <a:rPr sz="2750" spc="-170" dirty="0">
                <a:latin typeface="Verdana"/>
                <a:cs typeface="Verdana"/>
              </a:rPr>
              <a:t> </a:t>
            </a:r>
            <a:r>
              <a:rPr sz="2750" spc="-155" dirty="0">
                <a:latin typeface="Verdana"/>
                <a:cs typeface="Verdana"/>
              </a:rPr>
              <a:t>phishing</a:t>
            </a:r>
            <a:r>
              <a:rPr sz="2750" spc="-155" dirty="0">
                <a:solidFill>
                  <a:srgbClr val="B75442"/>
                </a:solidFill>
                <a:latin typeface="Verdana"/>
                <a:cs typeface="Verdana"/>
              </a:rPr>
              <a:t>,</a:t>
            </a:r>
            <a:r>
              <a:rPr sz="2750" spc="-175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2750" spc="-10" dirty="0">
                <a:latin typeface="Verdana"/>
                <a:cs typeface="Verdana"/>
              </a:rPr>
              <a:t>spear </a:t>
            </a:r>
            <a:r>
              <a:rPr sz="2750" spc="-155" dirty="0">
                <a:latin typeface="Verdana"/>
                <a:cs typeface="Verdana"/>
              </a:rPr>
              <a:t>phishing</a:t>
            </a:r>
            <a:r>
              <a:rPr sz="2750" spc="-155" dirty="0">
                <a:solidFill>
                  <a:srgbClr val="B75442"/>
                </a:solidFill>
                <a:latin typeface="Verdana"/>
                <a:cs typeface="Verdana"/>
              </a:rPr>
              <a:t>,</a:t>
            </a:r>
            <a:r>
              <a:rPr sz="2750" spc="-185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2750" spc="-145" dirty="0">
                <a:latin typeface="Verdana"/>
                <a:cs typeface="Verdana"/>
              </a:rPr>
              <a:t>whaling</a:t>
            </a:r>
            <a:r>
              <a:rPr sz="2750" spc="-145" dirty="0">
                <a:solidFill>
                  <a:srgbClr val="B75442"/>
                </a:solidFill>
                <a:latin typeface="Verdana"/>
                <a:cs typeface="Verdana"/>
              </a:rPr>
              <a:t>,</a:t>
            </a:r>
            <a:r>
              <a:rPr sz="2750" spc="-180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2750" spc="-60" dirty="0">
                <a:solidFill>
                  <a:srgbClr val="B75442"/>
                </a:solidFill>
                <a:latin typeface="Verdana"/>
                <a:cs typeface="Verdana"/>
              </a:rPr>
              <a:t>and</a:t>
            </a:r>
            <a:r>
              <a:rPr sz="2750" spc="-180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2750" spc="-170" dirty="0">
                <a:latin typeface="Verdana"/>
                <a:cs typeface="Verdana"/>
              </a:rPr>
              <a:t>vishing</a:t>
            </a:r>
            <a:r>
              <a:rPr sz="2750" spc="-170" dirty="0">
                <a:solidFill>
                  <a:srgbClr val="B75442"/>
                </a:solidFill>
                <a:latin typeface="Verdana"/>
                <a:cs typeface="Verdana"/>
              </a:rPr>
              <a:t>.</a:t>
            </a:r>
            <a:r>
              <a:rPr sz="2750" spc="-180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2750" spc="-20" dirty="0">
                <a:solidFill>
                  <a:srgbClr val="B75442"/>
                </a:solidFill>
                <a:latin typeface="Verdana"/>
                <a:cs typeface="Verdana"/>
              </a:rPr>
              <a:t>Each </a:t>
            </a:r>
            <a:r>
              <a:rPr sz="2750" spc="-70" dirty="0">
                <a:solidFill>
                  <a:srgbClr val="B75442"/>
                </a:solidFill>
                <a:latin typeface="Verdana"/>
                <a:cs typeface="Verdana"/>
              </a:rPr>
              <a:t>type</a:t>
            </a:r>
            <a:r>
              <a:rPr sz="2750" spc="-170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2750" spc="-70" dirty="0">
                <a:solidFill>
                  <a:srgbClr val="B75442"/>
                </a:solidFill>
                <a:latin typeface="Verdana"/>
                <a:cs typeface="Verdana"/>
              </a:rPr>
              <a:t>targets</a:t>
            </a:r>
            <a:r>
              <a:rPr sz="2750" spc="-170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2750" spc="-110" dirty="0">
                <a:solidFill>
                  <a:srgbClr val="B75442"/>
                </a:solidFill>
                <a:latin typeface="Verdana"/>
                <a:cs typeface="Verdana"/>
              </a:rPr>
              <a:t>individuals</a:t>
            </a:r>
            <a:r>
              <a:rPr sz="2750" spc="-170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2750" spc="-25" dirty="0">
                <a:solidFill>
                  <a:srgbClr val="B75442"/>
                </a:solidFill>
                <a:latin typeface="Verdana"/>
                <a:cs typeface="Verdana"/>
              </a:rPr>
              <a:t>or </a:t>
            </a:r>
            <a:r>
              <a:rPr sz="2750" spc="-85" dirty="0">
                <a:solidFill>
                  <a:srgbClr val="B75442"/>
                </a:solidFill>
                <a:latin typeface="Verdana"/>
                <a:cs typeface="Verdana"/>
              </a:rPr>
              <a:t>organizations</a:t>
            </a:r>
            <a:r>
              <a:rPr sz="2750" spc="-145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2750" spc="-20" dirty="0">
                <a:solidFill>
                  <a:srgbClr val="B75442"/>
                </a:solidFill>
                <a:latin typeface="Verdana"/>
                <a:cs typeface="Verdana"/>
              </a:rPr>
              <a:t>diferently,</a:t>
            </a:r>
            <a:r>
              <a:rPr sz="2750" spc="-145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2750" spc="-125" dirty="0">
                <a:solidFill>
                  <a:srgbClr val="B75442"/>
                </a:solidFill>
                <a:latin typeface="Verdana"/>
                <a:cs typeface="Verdana"/>
              </a:rPr>
              <a:t>utilizing</a:t>
            </a:r>
            <a:r>
              <a:rPr sz="2750" spc="-145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2750" spc="-10" dirty="0">
                <a:latin typeface="Verdana"/>
                <a:cs typeface="Verdana"/>
              </a:rPr>
              <a:t>social </a:t>
            </a:r>
            <a:r>
              <a:rPr sz="2750" spc="-95" dirty="0">
                <a:latin typeface="Verdana"/>
                <a:cs typeface="Verdana"/>
              </a:rPr>
              <a:t>engineering</a:t>
            </a:r>
            <a:r>
              <a:rPr sz="2750" spc="-190" dirty="0">
                <a:latin typeface="Verdana"/>
                <a:cs typeface="Verdana"/>
              </a:rPr>
              <a:t> </a:t>
            </a:r>
            <a:r>
              <a:rPr sz="2750" spc="-110" dirty="0">
                <a:solidFill>
                  <a:srgbClr val="B75442"/>
                </a:solidFill>
                <a:latin typeface="Verdana"/>
                <a:cs typeface="Verdana"/>
              </a:rPr>
              <a:t>techniques</a:t>
            </a:r>
            <a:r>
              <a:rPr sz="2750" spc="-180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2750" spc="-60" dirty="0">
                <a:solidFill>
                  <a:srgbClr val="B75442"/>
                </a:solidFill>
                <a:latin typeface="Verdana"/>
                <a:cs typeface="Verdana"/>
              </a:rPr>
              <a:t>to</a:t>
            </a:r>
            <a:r>
              <a:rPr sz="2750" spc="-180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2750" spc="-10" dirty="0">
                <a:solidFill>
                  <a:srgbClr val="B75442"/>
                </a:solidFill>
                <a:latin typeface="Verdana"/>
                <a:cs typeface="Verdana"/>
              </a:rPr>
              <a:t>exploit </a:t>
            </a:r>
            <a:r>
              <a:rPr sz="2750" spc="-125" dirty="0">
                <a:solidFill>
                  <a:srgbClr val="B75442"/>
                </a:solidFill>
                <a:latin typeface="Verdana"/>
                <a:cs typeface="Verdana"/>
              </a:rPr>
              <a:t>human</a:t>
            </a:r>
            <a:r>
              <a:rPr sz="2750" spc="-185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2750" spc="-65" dirty="0">
                <a:solidFill>
                  <a:srgbClr val="B75442"/>
                </a:solidFill>
                <a:latin typeface="Verdana"/>
                <a:cs typeface="Verdana"/>
              </a:rPr>
              <a:t>psychology</a:t>
            </a:r>
            <a:r>
              <a:rPr sz="2750" spc="-180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2750" spc="-60" dirty="0">
                <a:solidFill>
                  <a:srgbClr val="B75442"/>
                </a:solidFill>
                <a:latin typeface="Verdana"/>
                <a:cs typeface="Verdana"/>
              </a:rPr>
              <a:t>and</a:t>
            </a:r>
            <a:r>
              <a:rPr sz="2750" spc="-185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2750" spc="-20" dirty="0">
                <a:solidFill>
                  <a:srgbClr val="B75442"/>
                </a:solidFill>
                <a:latin typeface="Verdana"/>
                <a:cs typeface="Verdana"/>
              </a:rPr>
              <a:t>gain </a:t>
            </a:r>
            <a:r>
              <a:rPr sz="2750" spc="-110" dirty="0">
                <a:solidFill>
                  <a:srgbClr val="B75442"/>
                </a:solidFill>
                <a:latin typeface="Verdana"/>
                <a:cs typeface="Verdana"/>
              </a:rPr>
              <a:t>unauthorized</a:t>
            </a:r>
            <a:r>
              <a:rPr sz="2750" spc="-170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2750" spc="-60" dirty="0">
                <a:solidFill>
                  <a:srgbClr val="B75442"/>
                </a:solidFill>
                <a:latin typeface="Verdana"/>
                <a:cs typeface="Verdana"/>
              </a:rPr>
              <a:t>access</a:t>
            </a:r>
            <a:r>
              <a:rPr sz="2750" spc="-165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2750" spc="-60" dirty="0">
                <a:solidFill>
                  <a:srgbClr val="B75442"/>
                </a:solidFill>
                <a:latin typeface="Verdana"/>
                <a:cs typeface="Verdana"/>
              </a:rPr>
              <a:t>to</a:t>
            </a:r>
            <a:r>
              <a:rPr sz="2750" spc="-165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2750" spc="-130" dirty="0">
                <a:solidFill>
                  <a:srgbClr val="B75442"/>
                </a:solidFill>
                <a:latin typeface="Verdana"/>
                <a:cs typeface="Verdana"/>
              </a:rPr>
              <a:t>sensitive</a:t>
            </a:r>
            <a:r>
              <a:rPr sz="2750" spc="-170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2750" spc="-10" dirty="0">
                <a:solidFill>
                  <a:srgbClr val="B75442"/>
                </a:solidFill>
                <a:latin typeface="Verdana"/>
                <a:cs typeface="Verdana"/>
              </a:rPr>
              <a:t>data.</a:t>
            </a:r>
            <a:endParaRPr sz="2750" dirty="0">
              <a:latin typeface="Verdana"/>
              <a:cs typeface="Verdana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0969091" y="1883365"/>
            <a:ext cx="6537959" cy="5429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400" dirty="0"/>
              <a:t>TYPES</a:t>
            </a:r>
            <a:r>
              <a:rPr sz="3400" spc="35" dirty="0"/>
              <a:t> </a:t>
            </a:r>
            <a:r>
              <a:rPr sz="3400" spc="95" dirty="0"/>
              <a:t>OF</a:t>
            </a:r>
            <a:r>
              <a:rPr sz="3400" spc="35" dirty="0"/>
              <a:t> </a:t>
            </a:r>
            <a:r>
              <a:rPr sz="3400" spc="100" dirty="0"/>
              <a:t>PHISHING</a:t>
            </a:r>
            <a:r>
              <a:rPr sz="3400" spc="35" dirty="0"/>
              <a:t> </a:t>
            </a:r>
            <a:r>
              <a:rPr sz="3400" spc="-170" dirty="0"/>
              <a:t>ATTACKS</a:t>
            </a:r>
            <a:endParaRPr sz="3400"/>
          </a:p>
        </p:txBody>
      </p:sp>
      <p:sp>
        <p:nvSpPr>
          <p:cNvPr id="11" name="object 11"/>
          <p:cNvSpPr/>
          <p:nvPr/>
        </p:nvSpPr>
        <p:spPr>
          <a:xfrm>
            <a:off x="0" y="0"/>
            <a:ext cx="347345" cy="3810000"/>
          </a:xfrm>
          <a:custGeom>
            <a:avLst/>
            <a:gdLst/>
            <a:ahLst/>
            <a:cxnLst/>
            <a:rect l="l" t="t" r="r" b="b"/>
            <a:pathLst>
              <a:path w="347345" h="3810000">
                <a:moveTo>
                  <a:pt x="0" y="3809707"/>
                </a:moveTo>
                <a:lnTo>
                  <a:pt x="346774" y="3809707"/>
                </a:lnTo>
                <a:lnTo>
                  <a:pt x="346774" y="0"/>
                </a:lnTo>
                <a:lnTo>
                  <a:pt x="0" y="0"/>
                </a:lnTo>
                <a:lnTo>
                  <a:pt x="0" y="3809707"/>
                </a:lnTo>
                <a:close/>
              </a:path>
            </a:pathLst>
          </a:custGeom>
          <a:solidFill>
            <a:srgbClr val="DB756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34465" y="2583281"/>
            <a:ext cx="8848724" cy="5562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11362967" y="3670083"/>
            <a:ext cx="6242050" cy="33889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065" marR="5080" algn="ctr">
              <a:lnSpc>
                <a:spcPct val="100000"/>
              </a:lnSpc>
              <a:spcBef>
                <a:spcPts val="105"/>
              </a:spcBef>
            </a:pPr>
            <a:r>
              <a:rPr sz="2750" spc="-114" dirty="0">
                <a:solidFill>
                  <a:srgbClr val="B75442"/>
                </a:solidFill>
                <a:latin typeface="Verdana"/>
                <a:cs typeface="Verdana"/>
              </a:rPr>
              <a:t>Identifying</a:t>
            </a:r>
            <a:r>
              <a:rPr sz="2750" spc="-170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2750" spc="-125" dirty="0">
                <a:solidFill>
                  <a:srgbClr val="B75442"/>
                </a:solidFill>
                <a:latin typeface="Verdana"/>
                <a:cs typeface="Verdana"/>
              </a:rPr>
              <a:t>phishing</a:t>
            </a:r>
            <a:r>
              <a:rPr sz="2750" spc="-165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2750" spc="-80" dirty="0">
                <a:solidFill>
                  <a:srgbClr val="B75442"/>
                </a:solidFill>
                <a:latin typeface="Verdana"/>
                <a:cs typeface="Verdana"/>
              </a:rPr>
              <a:t>attempts</a:t>
            </a:r>
            <a:r>
              <a:rPr sz="2750" spc="-165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2750" spc="-90" dirty="0">
                <a:solidFill>
                  <a:srgbClr val="B75442"/>
                </a:solidFill>
                <a:latin typeface="Verdana"/>
                <a:cs typeface="Verdana"/>
              </a:rPr>
              <a:t>involves recognizing</a:t>
            </a:r>
            <a:r>
              <a:rPr sz="2750" spc="-170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2750" spc="-114" dirty="0">
                <a:latin typeface="Verdana"/>
                <a:cs typeface="Verdana"/>
              </a:rPr>
              <a:t>suspicious</a:t>
            </a:r>
            <a:r>
              <a:rPr sz="2750" spc="-170" dirty="0">
                <a:latin typeface="Verdana"/>
                <a:cs typeface="Verdana"/>
              </a:rPr>
              <a:t> signs</a:t>
            </a:r>
            <a:r>
              <a:rPr sz="2750" spc="-170" dirty="0">
                <a:solidFill>
                  <a:srgbClr val="B75442"/>
                </a:solidFill>
                <a:latin typeface="Verdana"/>
                <a:cs typeface="Verdana"/>
              </a:rPr>
              <a:t>. </a:t>
            </a:r>
            <a:r>
              <a:rPr sz="2750" spc="-55" dirty="0">
                <a:solidFill>
                  <a:srgbClr val="B75442"/>
                </a:solidFill>
                <a:latin typeface="Verdana"/>
                <a:cs typeface="Verdana"/>
              </a:rPr>
              <a:t>Look</a:t>
            </a:r>
            <a:r>
              <a:rPr sz="2750" spc="-170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2750" spc="-25" dirty="0">
                <a:solidFill>
                  <a:srgbClr val="B75442"/>
                </a:solidFill>
                <a:latin typeface="Verdana"/>
                <a:cs typeface="Verdana"/>
              </a:rPr>
              <a:t>for </a:t>
            </a:r>
            <a:r>
              <a:rPr sz="2750" spc="-85" dirty="0">
                <a:latin typeface="Verdana"/>
                <a:cs typeface="Verdana"/>
              </a:rPr>
              <a:t>generic</a:t>
            </a:r>
            <a:r>
              <a:rPr sz="2750" spc="-175" dirty="0">
                <a:latin typeface="Verdana"/>
                <a:cs typeface="Verdana"/>
              </a:rPr>
              <a:t> </a:t>
            </a:r>
            <a:r>
              <a:rPr sz="2750" spc="-125" dirty="0">
                <a:latin typeface="Verdana"/>
                <a:cs typeface="Verdana"/>
              </a:rPr>
              <a:t>greetings</a:t>
            </a:r>
            <a:r>
              <a:rPr sz="2750" spc="-125" dirty="0">
                <a:solidFill>
                  <a:srgbClr val="B75442"/>
                </a:solidFill>
                <a:latin typeface="Verdana"/>
                <a:cs typeface="Verdana"/>
              </a:rPr>
              <a:t>,</a:t>
            </a:r>
            <a:r>
              <a:rPr sz="2750" spc="-175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2750" spc="-10" dirty="0">
                <a:solidFill>
                  <a:srgbClr val="B75442"/>
                </a:solidFill>
                <a:latin typeface="Verdana"/>
                <a:cs typeface="Verdana"/>
              </a:rPr>
              <a:t>unexpected </a:t>
            </a:r>
            <a:r>
              <a:rPr sz="2750" spc="-110" dirty="0">
                <a:solidFill>
                  <a:srgbClr val="B75442"/>
                </a:solidFill>
                <a:latin typeface="Verdana"/>
                <a:cs typeface="Verdana"/>
              </a:rPr>
              <a:t>attachments,</a:t>
            </a:r>
            <a:r>
              <a:rPr sz="2750" spc="-190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2750" spc="-40" dirty="0">
                <a:solidFill>
                  <a:srgbClr val="B75442"/>
                </a:solidFill>
                <a:latin typeface="Verdana"/>
                <a:cs typeface="Verdana"/>
              </a:rPr>
              <a:t>or</a:t>
            </a:r>
            <a:r>
              <a:rPr sz="2750" spc="-190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2750" spc="-105" dirty="0">
                <a:solidFill>
                  <a:srgbClr val="B75442"/>
                </a:solidFill>
                <a:latin typeface="Verdana"/>
                <a:cs typeface="Verdana"/>
              </a:rPr>
              <a:t>urgent</a:t>
            </a:r>
            <a:r>
              <a:rPr sz="2750" spc="-190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2750" spc="-10" dirty="0">
                <a:solidFill>
                  <a:srgbClr val="B75442"/>
                </a:solidFill>
                <a:latin typeface="Verdana"/>
                <a:cs typeface="Verdana"/>
              </a:rPr>
              <a:t>language.</a:t>
            </a:r>
            <a:endParaRPr sz="2750" dirty="0">
              <a:latin typeface="Verdana"/>
              <a:cs typeface="Verdana"/>
            </a:endParaRPr>
          </a:p>
          <a:p>
            <a:pPr marL="36195" marR="28575" algn="ctr">
              <a:lnSpc>
                <a:spcPct val="100000"/>
              </a:lnSpc>
            </a:pPr>
            <a:r>
              <a:rPr sz="2750" spc="-125" dirty="0">
                <a:solidFill>
                  <a:srgbClr val="B75442"/>
                </a:solidFill>
                <a:latin typeface="Verdana"/>
                <a:cs typeface="Verdana"/>
              </a:rPr>
              <a:t>Phishing</a:t>
            </a:r>
            <a:r>
              <a:rPr sz="2750" spc="-185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2750" spc="-100" dirty="0">
                <a:solidFill>
                  <a:srgbClr val="B75442"/>
                </a:solidFill>
                <a:latin typeface="Verdana"/>
                <a:cs typeface="Verdana"/>
              </a:rPr>
              <a:t>emails</a:t>
            </a:r>
            <a:r>
              <a:rPr sz="2750" spc="-185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2750" spc="-45" dirty="0">
                <a:solidFill>
                  <a:srgbClr val="B75442"/>
                </a:solidFill>
                <a:latin typeface="Verdana"/>
                <a:cs typeface="Verdana"/>
              </a:rPr>
              <a:t>often</a:t>
            </a:r>
            <a:r>
              <a:rPr sz="2750" spc="-185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2750" spc="-80" dirty="0">
                <a:solidFill>
                  <a:srgbClr val="B75442"/>
                </a:solidFill>
                <a:latin typeface="Verdana"/>
                <a:cs typeface="Verdana"/>
              </a:rPr>
              <a:t>contain</a:t>
            </a:r>
            <a:r>
              <a:rPr sz="2750" spc="-185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2750" spc="-20" dirty="0">
                <a:latin typeface="Verdana"/>
                <a:cs typeface="Verdana"/>
              </a:rPr>
              <a:t>poor </a:t>
            </a:r>
            <a:r>
              <a:rPr sz="2750" spc="-65" dirty="0">
                <a:latin typeface="Verdana"/>
                <a:cs typeface="Verdana"/>
              </a:rPr>
              <a:t>grammar</a:t>
            </a:r>
            <a:r>
              <a:rPr sz="2750" spc="-175" dirty="0">
                <a:latin typeface="Verdana"/>
                <a:cs typeface="Verdana"/>
              </a:rPr>
              <a:t> </a:t>
            </a:r>
            <a:r>
              <a:rPr sz="2750" spc="-60" dirty="0">
                <a:solidFill>
                  <a:srgbClr val="B75442"/>
                </a:solidFill>
                <a:latin typeface="Verdana"/>
                <a:cs typeface="Verdana"/>
              </a:rPr>
              <a:t>and</a:t>
            </a:r>
            <a:r>
              <a:rPr sz="2750" spc="-175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2750" spc="-140" dirty="0">
                <a:solidFill>
                  <a:srgbClr val="B75442"/>
                </a:solidFill>
                <a:latin typeface="Verdana"/>
                <a:cs typeface="Verdana"/>
              </a:rPr>
              <a:t>misspellings,</a:t>
            </a:r>
            <a:r>
              <a:rPr sz="2750" spc="-175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2750" spc="-145" dirty="0">
                <a:solidFill>
                  <a:srgbClr val="B75442"/>
                </a:solidFill>
                <a:latin typeface="Verdana"/>
                <a:cs typeface="Verdana"/>
              </a:rPr>
              <a:t>which</a:t>
            </a:r>
            <a:r>
              <a:rPr sz="2750" spc="-175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2750" spc="-25" dirty="0">
                <a:solidFill>
                  <a:srgbClr val="B75442"/>
                </a:solidFill>
                <a:latin typeface="Verdana"/>
                <a:cs typeface="Verdana"/>
              </a:rPr>
              <a:t>can</a:t>
            </a:r>
            <a:endParaRPr sz="2750" dirty="0">
              <a:latin typeface="Verdana"/>
              <a:cs typeface="Verdana"/>
            </a:endParaRPr>
          </a:p>
          <a:p>
            <a:pPr marL="19050" marR="11430" algn="ctr">
              <a:lnSpc>
                <a:spcPct val="100000"/>
              </a:lnSpc>
              <a:spcBef>
                <a:spcPts val="75"/>
              </a:spcBef>
            </a:pPr>
            <a:r>
              <a:rPr sz="2750" spc="-75" dirty="0">
                <a:solidFill>
                  <a:srgbClr val="B75442"/>
                </a:solidFill>
                <a:latin typeface="Verdana"/>
                <a:cs typeface="Verdana"/>
              </a:rPr>
              <a:t>serve</a:t>
            </a:r>
            <a:r>
              <a:rPr sz="2750" spc="-180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2750" spc="-55" dirty="0">
                <a:solidFill>
                  <a:srgbClr val="B75442"/>
                </a:solidFill>
                <a:latin typeface="Verdana"/>
                <a:cs typeface="Verdana"/>
              </a:rPr>
              <a:t>as</a:t>
            </a:r>
            <a:r>
              <a:rPr sz="2750" spc="-175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2750" spc="-85" dirty="0">
                <a:solidFill>
                  <a:srgbClr val="B75442"/>
                </a:solidFill>
                <a:latin typeface="Verdana"/>
                <a:cs typeface="Verdana"/>
              </a:rPr>
              <a:t>indicators</a:t>
            </a:r>
            <a:r>
              <a:rPr sz="2750" spc="-175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B75442"/>
                </a:solidFill>
                <a:latin typeface="Verdana"/>
                <a:cs typeface="Verdana"/>
              </a:rPr>
              <a:t>of</a:t>
            </a:r>
            <a:r>
              <a:rPr sz="2750" spc="-180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2750" spc="-114" dirty="0">
                <a:solidFill>
                  <a:srgbClr val="B75442"/>
                </a:solidFill>
                <a:latin typeface="Verdana"/>
                <a:cs typeface="Verdana"/>
              </a:rPr>
              <a:t>their</a:t>
            </a:r>
            <a:r>
              <a:rPr sz="2750" spc="-175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2750" spc="-55" dirty="0">
                <a:solidFill>
                  <a:srgbClr val="B75442"/>
                </a:solidFill>
                <a:latin typeface="Verdana"/>
                <a:cs typeface="Verdana"/>
              </a:rPr>
              <a:t>fraudulent </a:t>
            </a:r>
            <a:r>
              <a:rPr sz="2750" spc="-10" dirty="0">
                <a:solidFill>
                  <a:srgbClr val="B75442"/>
                </a:solidFill>
                <a:latin typeface="Verdana"/>
                <a:cs typeface="Verdana"/>
              </a:rPr>
              <a:t>nature.</a:t>
            </a:r>
            <a:endParaRPr sz="2750" dirty="0">
              <a:latin typeface="Verdana"/>
              <a:cs typeface="Verdan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86795" rIns="0" bIns="0" rtlCol="0">
            <a:spAutoFit/>
          </a:bodyPr>
          <a:lstStyle/>
          <a:p>
            <a:pPr marL="12462510" marR="5080" indent="-1104900">
              <a:lnSpc>
                <a:spcPts val="3300"/>
              </a:lnSpc>
              <a:spcBef>
                <a:spcPts val="775"/>
              </a:spcBef>
            </a:pPr>
            <a:r>
              <a:rPr sz="3300" spc="265" dirty="0"/>
              <a:t>COMMON</a:t>
            </a:r>
            <a:r>
              <a:rPr sz="3300" spc="160" dirty="0"/>
              <a:t> </a:t>
            </a:r>
            <a:r>
              <a:rPr sz="3300" dirty="0"/>
              <a:t>SIGNS</a:t>
            </a:r>
            <a:r>
              <a:rPr sz="3300" spc="160" dirty="0"/>
              <a:t> </a:t>
            </a:r>
            <a:r>
              <a:rPr sz="3300" spc="80" dirty="0"/>
              <a:t>OF </a:t>
            </a:r>
            <a:r>
              <a:rPr sz="3300" spc="100" dirty="0"/>
              <a:t>PHISHING</a:t>
            </a:r>
            <a:endParaRPr sz="3300"/>
          </a:p>
        </p:txBody>
      </p:sp>
      <p:sp>
        <p:nvSpPr>
          <p:cNvPr id="8" name="object 8"/>
          <p:cNvSpPr/>
          <p:nvPr/>
        </p:nvSpPr>
        <p:spPr>
          <a:xfrm>
            <a:off x="0" y="0"/>
            <a:ext cx="347345" cy="3810000"/>
          </a:xfrm>
          <a:custGeom>
            <a:avLst/>
            <a:gdLst/>
            <a:ahLst/>
            <a:cxnLst/>
            <a:rect l="l" t="t" r="r" b="b"/>
            <a:pathLst>
              <a:path w="347345" h="3810000">
                <a:moveTo>
                  <a:pt x="0" y="3809707"/>
                </a:moveTo>
                <a:lnTo>
                  <a:pt x="346774" y="3809707"/>
                </a:lnTo>
                <a:lnTo>
                  <a:pt x="346774" y="0"/>
                </a:lnTo>
                <a:lnTo>
                  <a:pt x="0" y="0"/>
                </a:lnTo>
                <a:lnTo>
                  <a:pt x="0" y="3809707"/>
                </a:lnTo>
                <a:close/>
              </a:path>
            </a:pathLst>
          </a:custGeom>
          <a:solidFill>
            <a:srgbClr val="DB756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34465" y="2583281"/>
            <a:ext cx="8848724" cy="5562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9934697"/>
            <a:ext cx="9148445" cy="352425"/>
          </a:xfrm>
          <a:custGeom>
            <a:avLst/>
            <a:gdLst/>
            <a:ahLst/>
            <a:cxnLst/>
            <a:rect l="l" t="t" r="r" b="b"/>
            <a:pathLst>
              <a:path w="9148445" h="352425">
                <a:moveTo>
                  <a:pt x="9147872" y="0"/>
                </a:moveTo>
                <a:lnTo>
                  <a:pt x="0" y="0"/>
                </a:lnTo>
                <a:lnTo>
                  <a:pt x="0" y="352300"/>
                </a:lnTo>
                <a:lnTo>
                  <a:pt x="9147872" y="352300"/>
                </a:lnTo>
                <a:lnTo>
                  <a:pt x="9147872" y="0"/>
                </a:lnTo>
                <a:close/>
              </a:path>
            </a:pathLst>
          </a:custGeom>
          <a:solidFill>
            <a:srgbClr val="DB75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987550" y="3702050"/>
            <a:ext cx="6520180" cy="33889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-635" algn="ctr">
              <a:lnSpc>
                <a:spcPct val="100299"/>
              </a:lnSpc>
              <a:spcBef>
                <a:spcPts val="95"/>
              </a:spcBef>
            </a:pPr>
            <a:r>
              <a:rPr sz="2750" spc="-100" dirty="0">
                <a:solidFill>
                  <a:srgbClr val="B75442"/>
                </a:solidFill>
                <a:latin typeface="Verdana"/>
                <a:cs typeface="Verdana"/>
              </a:rPr>
              <a:t>Technology</a:t>
            </a:r>
            <a:r>
              <a:rPr sz="2750" spc="-180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2750" spc="-65" dirty="0">
                <a:solidFill>
                  <a:srgbClr val="B75442"/>
                </a:solidFill>
                <a:latin typeface="Verdana"/>
                <a:cs typeface="Verdana"/>
              </a:rPr>
              <a:t>plays</a:t>
            </a:r>
            <a:r>
              <a:rPr sz="2750" spc="-180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B75442"/>
                </a:solidFill>
                <a:latin typeface="Verdana"/>
                <a:cs typeface="Verdana"/>
              </a:rPr>
              <a:t>a</a:t>
            </a:r>
            <a:r>
              <a:rPr sz="2750" spc="-180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2750" spc="-95" dirty="0">
                <a:solidFill>
                  <a:srgbClr val="B75442"/>
                </a:solidFill>
                <a:latin typeface="Verdana"/>
                <a:cs typeface="Verdana"/>
              </a:rPr>
              <a:t>vital</a:t>
            </a:r>
            <a:r>
              <a:rPr sz="2750" spc="-175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2750" spc="-90" dirty="0">
                <a:solidFill>
                  <a:srgbClr val="B75442"/>
                </a:solidFill>
                <a:latin typeface="Verdana"/>
                <a:cs typeface="Verdana"/>
              </a:rPr>
              <a:t>role</a:t>
            </a:r>
            <a:r>
              <a:rPr sz="2750" spc="-180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2750" spc="-25" dirty="0">
                <a:solidFill>
                  <a:srgbClr val="B75442"/>
                </a:solidFill>
                <a:latin typeface="Verdana"/>
                <a:cs typeface="Verdana"/>
              </a:rPr>
              <a:t>in </a:t>
            </a:r>
            <a:r>
              <a:rPr sz="2750" spc="-70" dirty="0">
                <a:solidFill>
                  <a:srgbClr val="B75442"/>
                </a:solidFill>
                <a:latin typeface="Verdana"/>
                <a:cs typeface="Verdana"/>
              </a:rPr>
              <a:t>combating</a:t>
            </a:r>
            <a:r>
              <a:rPr sz="2750" spc="-180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2750" spc="-160" dirty="0">
                <a:solidFill>
                  <a:srgbClr val="B75442"/>
                </a:solidFill>
                <a:latin typeface="Verdana"/>
                <a:cs typeface="Verdana"/>
              </a:rPr>
              <a:t>phishing.</a:t>
            </a:r>
            <a:r>
              <a:rPr sz="2750" spc="-180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2750" spc="-114" dirty="0">
                <a:solidFill>
                  <a:srgbClr val="B75442"/>
                </a:solidFill>
                <a:latin typeface="Verdana"/>
                <a:cs typeface="Verdana"/>
              </a:rPr>
              <a:t>Utilize</a:t>
            </a:r>
            <a:r>
              <a:rPr sz="2750" spc="-175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2750" spc="-85" dirty="0">
                <a:latin typeface="Verdana"/>
                <a:cs typeface="Verdana"/>
              </a:rPr>
              <a:t>spam</a:t>
            </a:r>
            <a:r>
              <a:rPr sz="2750" spc="-180" dirty="0">
                <a:latin typeface="Verdana"/>
                <a:cs typeface="Verdana"/>
              </a:rPr>
              <a:t> </a:t>
            </a:r>
            <a:r>
              <a:rPr sz="2750" spc="-90" dirty="0">
                <a:latin typeface="Verdana"/>
                <a:cs typeface="Verdana"/>
              </a:rPr>
              <a:t>ﬁlters</a:t>
            </a:r>
            <a:r>
              <a:rPr sz="2750" spc="-90" dirty="0">
                <a:solidFill>
                  <a:srgbClr val="B75442"/>
                </a:solidFill>
                <a:latin typeface="Verdana"/>
                <a:cs typeface="Verdana"/>
              </a:rPr>
              <a:t>, </a:t>
            </a:r>
            <a:r>
              <a:rPr sz="2750" spc="-114" dirty="0">
                <a:latin typeface="Verdana"/>
                <a:cs typeface="Verdana"/>
              </a:rPr>
              <a:t>anti-</a:t>
            </a:r>
            <a:r>
              <a:rPr sz="2750" spc="-135" dirty="0">
                <a:latin typeface="Verdana"/>
                <a:cs typeface="Verdana"/>
              </a:rPr>
              <a:t>virus</a:t>
            </a:r>
            <a:r>
              <a:rPr sz="2750" spc="-175" dirty="0">
                <a:latin typeface="Verdana"/>
                <a:cs typeface="Verdana"/>
              </a:rPr>
              <a:t> </a:t>
            </a:r>
            <a:r>
              <a:rPr sz="2750" spc="-90" dirty="0">
                <a:latin typeface="Verdana"/>
                <a:cs typeface="Verdana"/>
              </a:rPr>
              <a:t>software</a:t>
            </a:r>
            <a:r>
              <a:rPr sz="2750" spc="-90" dirty="0">
                <a:solidFill>
                  <a:srgbClr val="B75442"/>
                </a:solidFill>
                <a:latin typeface="Verdana"/>
                <a:cs typeface="Verdana"/>
              </a:rPr>
              <a:t>,</a:t>
            </a:r>
            <a:r>
              <a:rPr sz="2750" spc="-170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2750" spc="-60" dirty="0">
                <a:solidFill>
                  <a:srgbClr val="B75442"/>
                </a:solidFill>
                <a:latin typeface="Verdana"/>
                <a:cs typeface="Verdana"/>
              </a:rPr>
              <a:t>and</a:t>
            </a:r>
            <a:r>
              <a:rPr sz="2750" spc="-170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2750" spc="-10" dirty="0">
                <a:latin typeface="Verdana"/>
                <a:cs typeface="Verdana"/>
              </a:rPr>
              <a:t>email </a:t>
            </a:r>
            <a:r>
              <a:rPr sz="2750" spc="-95" dirty="0">
                <a:latin typeface="Verdana"/>
                <a:cs typeface="Verdana"/>
              </a:rPr>
              <a:t>authentication</a:t>
            </a:r>
            <a:r>
              <a:rPr sz="2750" spc="-180" dirty="0">
                <a:latin typeface="Verdana"/>
                <a:cs typeface="Verdana"/>
              </a:rPr>
              <a:t> </a:t>
            </a:r>
            <a:r>
              <a:rPr sz="2750" spc="-65" dirty="0">
                <a:latin typeface="Verdana"/>
                <a:cs typeface="Verdana"/>
              </a:rPr>
              <a:t>protocols</a:t>
            </a:r>
            <a:r>
              <a:rPr sz="2750" spc="-180" dirty="0">
                <a:latin typeface="Verdana"/>
                <a:cs typeface="Verdana"/>
              </a:rPr>
              <a:t> </a:t>
            </a:r>
            <a:r>
              <a:rPr sz="2750" spc="-130" dirty="0">
                <a:solidFill>
                  <a:srgbClr val="B75442"/>
                </a:solidFill>
                <a:latin typeface="Verdana"/>
                <a:cs typeface="Verdana"/>
              </a:rPr>
              <a:t>like</a:t>
            </a:r>
            <a:r>
              <a:rPr sz="2750" spc="-175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2750" spc="-125" dirty="0">
                <a:solidFill>
                  <a:srgbClr val="B75442"/>
                </a:solidFill>
                <a:latin typeface="Verdana"/>
                <a:cs typeface="Verdana"/>
              </a:rPr>
              <a:t>SPF</a:t>
            </a:r>
            <a:r>
              <a:rPr sz="2750" spc="-180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2750" spc="-25" dirty="0">
                <a:solidFill>
                  <a:srgbClr val="B75442"/>
                </a:solidFill>
                <a:latin typeface="Verdana"/>
                <a:cs typeface="Verdana"/>
              </a:rPr>
              <a:t>and </a:t>
            </a:r>
            <a:r>
              <a:rPr sz="2750" spc="-250" dirty="0">
                <a:solidFill>
                  <a:srgbClr val="B75442"/>
                </a:solidFill>
                <a:latin typeface="Verdana"/>
                <a:cs typeface="Verdana"/>
              </a:rPr>
              <a:t>DKIM.</a:t>
            </a:r>
            <a:r>
              <a:rPr sz="2750" spc="-195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2750" spc="-95" dirty="0">
                <a:solidFill>
                  <a:srgbClr val="B75442"/>
                </a:solidFill>
                <a:latin typeface="Verdana"/>
                <a:cs typeface="Verdana"/>
              </a:rPr>
              <a:t>These</a:t>
            </a:r>
            <a:r>
              <a:rPr sz="2750" spc="-190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2750" spc="-70" dirty="0">
                <a:solidFill>
                  <a:srgbClr val="B75442"/>
                </a:solidFill>
                <a:latin typeface="Verdana"/>
                <a:cs typeface="Verdana"/>
              </a:rPr>
              <a:t>tools</a:t>
            </a:r>
            <a:r>
              <a:rPr sz="2750" spc="-195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2750" spc="-50" dirty="0">
                <a:solidFill>
                  <a:srgbClr val="B75442"/>
                </a:solidFill>
                <a:latin typeface="Verdana"/>
                <a:cs typeface="Verdana"/>
              </a:rPr>
              <a:t>can</a:t>
            </a:r>
            <a:r>
              <a:rPr sz="2750" spc="-190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2750" spc="-95" dirty="0">
                <a:solidFill>
                  <a:srgbClr val="B75442"/>
                </a:solidFill>
                <a:latin typeface="Verdana"/>
                <a:cs typeface="Verdana"/>
              </a:rPr>
              <a:t>help</a:t>
            </a:r>
            <a:r>
              <a:rPr sz="2750" spc="-195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2750" spc="-80" dirty="0">
                <a:solidFill>
                  <a:srgbClr val="B75442"/>
                </a:solidFill>
                <a:latin typeface="Verdana"/>
                <a:cs typeface="Verdana"/>
              </a:rPr>
              <a:t>identify</a:t>
            </a:r>
            <a:r>
              <a:rPr sz="2750" spc="-190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2750" spc="-25" dirty="0">
                <a:solidFill>
                  <a:srgbClr val="B75442"/>
                </a:solidFill>
                <a:latin typeface="Verdana"/>
                <a:cs typeface="Verdana"/>
              </a:rPr>
              <a:t>and </a:t>
            </a:r>
            <a:r>
              <a:rPr sz="2750" spc="-65" dirty="0">
                <a:solidFill>
                  <a:srgbClr val="B75442"/>
                </a:solidFill>
                <a:latin typeface="Verdana"/>
                <a:cs typeface="Verdana"/>
              </a:rPr>
              <a:t>block</a:t>
            </a:r>
            <a:r>
              <a:rPr sz="2750" spc="-190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2750" spc="-125" dirty="0">
                <a:solidFill>
                  <a:srgbClr val="B75442"/>
                </a:solidFill>
                <a:latin typeface="Verdana"/>
                <a:cs typeface="Verdana"/>
              </a:rPr>
              <a:t>phishing</a:t>
            </a:r>
            <a:r>
              <a:rPr sz="2750" spc="-185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2750" spc="-80" dirty="0">
                <a:solidFill>
                  <a:srgbClr val="B75442"/>
                </a:solidFill>
                <a:latin typeface="Verdana"/>
                <a:cs typeface="Verdana"/>
              </a:rPr>
              <a:t>attempts</a:t>
            </a:r>
            <a:r>
              <a:rPr sz="2750" spc="-190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2750" spc="-55" dirty="0">
                <a:solidFill>
                  <a:srgbClr val="B75442"/>
                </a:solidFill>
                <a:latin typeface="Verdana"/>
                <a:cs typeface="Verdana"/>
              </a:rPr>
              <a:t>before</a:t>
            </a:r>
            <a:r>
              <a:rPr sz="2750" spc="-185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2750" spc="-20" dirty="0">
                <a:solidFill>
                  <a:srgbClr val="B75442"/>
                </a:solidFill>
                <a:latin typeface="Verdana"/>
                <a:cs typeface="Verdana"/>
              </a:rPr>
              <a:t>they </a:t>
            </a:r>
            <a:r>
              <a:rPr sz="2750" spc="-80" dirty="0">
                <a:solidFill>
                  <a:srgbClr val="B75442"/>
                </a:solidFill>
                <a:latin typeface="Verdana"/>
                <a:cs typeface="Verdana"/>
              </a:rPr>
              <a:t>reach</a:t>
            </a:r>
            <a:r>
              <a:rPr sz="2750" spc="-185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2750" spc="-120" dirty="0">
                <a:solidFill>
                  <a:srgbClr val="B75442"/>
                </a:solidFill>
                <a:latin typeface="Verdana"/>
                <a:cs typeface="Verdana"/>
              </a:rPr>
              <a:t>the</a:t>
            </a:r>
            <a:r>
              <a:rPr sz="2750" spc="-180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2750" spc="-170" dirty="0">
                <a:solidFill>
                  <a:srgbClr val="B75442"/>
                </a:solidFill>
                <a:latin typeface="Verdana"/>
                <a:cs typeface="Verdana"/>
              </a:rPr>
              <a:t>user,</a:t>
            </a:r>
            <a:r>
              <a:rPr sz="2750" spc="-180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2750" spc="-95" dirty="0">
                <a:solidFill>
                  <a:srgbClr val="B75442"/>
                </a:solidFill>
                <a:latin typeface="Verdana"/>
                <a:cs typeface="Verdana"/>
              </a:rPr>
              <a:t>enhancing</a:t>
            </a:r>
            <a:r>
              <a:rPr sz="2750" spc="-180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2750" spc="-10" dirty="0">
                <a:solidFill>
                  <a:srgbClr val="B75442"/>
                </a:solidFill>
                <a:latin typeface="Verdana"/>
                <a:cs typeface="Verdana"/>
              </a:rPr>
              <a:t>overall </a:t>
            </a:r>
            <a:r>
              <a:rPr sz="2750" spc="-30" dirty="0">
                <a:solidFill>
                  <a:srgbClr val="B75442"/>
                </a:solidFill>
                <a:latin typeface="Verdana"/>
                <a:cs typeface="Verdana"/>
              </a:rPr>
              <a:t>security.</a:t>
            </a:r>
            <a:endParaRPr sz="2750" dirty="0">
              <a:latin typeface="Verdana"/>
              <a:cs typeface="Verdan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28273" rIns="0" bIns="0" rtlCol="0">
            <a:spAutoFit/>
          </a:bodyPr>
          <a:lstStyle/>
          <a:p>
            <a:pPr marL="1165860">
              <a:lnSpc>
                <a:spcPct val="100000"/>
              </a:lnSpc>
              <a:spcBef>
                <a:spcPts val="125"/>
              </a:spcBef>
            </a:pPr>
            <a:r>
              <a:rPr spc="50" dirty="0"/>
              <a:t>ROLE</a:t>
            </a:r>
            <a:r>
              <a:rPr spc="229" dirty="0"/>
              <a:t> </a:t>
            </a:r>
            <a:r>
              <a:rPr spc="150" dirty="0"/>
              <a:t>OF</a:t>
            </a:r>
            <a:r>
              <a:rPr spc="229" dirty="0"/>
              <a:t> </a:t>
            </a:r>
            <a:r>
              <a:rPr spc="150" dirty="0"/>
              <a:t>TECHNOLOGY</a:t>
            </a: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669497" y="1426984"/>
            <a:ext cx="6610349" cy="74390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635" cy="10287000"/>
            <a:chOff x="0" y="0"/>
            <a:chExt cx="18288635" cy="10287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8000" cy="10286998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0"/>
              <a:ext cx="18288635" cy="10287000"/>
            </a:xfrm>
            <a:custGeom>
              <a:avLst/>
              <a:gdLst/>
              <a:ahLst/>
              <a:cxnLst/>
              <a:rect l="l" t="t" r="r" b="b"/>
              <a:pathLst>
                <a:path w="18288635" h="10287000">
                  <a:moveTo>
                    <a:pt x="352425" y="0"/>
                  </a:moveTo>
                  <a:lnTo>
                    <a:pt x="0" y="0"/>
                  </a:lnTo>
                  <a:lnTo>
                    <a:pt x="0" y="2857500"/>
                  </a:lnTo>
                  <a:lnTo>
                    <a:pt x="352425" y="2857500"/>
                  </a:lnTo>
                  <a:lnTo>
                    <a:pt x="352425" y="0"/>
                  </a:lnTo>
                  <a:close/>
                </a:path>
                <a:path w="18288635" h="10287000">
                  <a:moveTo>
                    <a:pt x="18287988" y="9935007"/>
                  </a:moveTo>
                  <a:lnTo>
                    <a:pt x="0" y="9935007"/>
                  </a:lnTo>
                  <a:lnTo>
                    <a:pt x="0" y="10287000"/>
                  </a:lnTo>
                  <a:lnTo>
                    <a:pt x="18287988" y="10287000"/>
                  </a:lnTo>
                  <a:lnTo>
                    <a:pt x="18287988" y="9935007"/>
                  </a:lnTo>
                  <a:close/>
                </a:path>
                <a:path w="18288635" h="10287000">
                  <a:moveTo>
                    <a:pt x="18288038" y="12"/>
                  </a:moveTo>
                  <a:lnTo>
                    <a:pt x="17957546" y="12"/>
                  </a:lnTo>
                  <a:lnTo>
                    <a:pt x="17957546" y="1419225"/>
                  </a:lnTo>
                  <a:lnTo>
                    <a:pt x="18288038" y="1419225"/>
                  </a:lnTo>
                  <a:lnTo>
                    <a:pt x="18288038" y="12"/>
                  </a:lnTo>
                  <a:close/>
                </a:path>
              </a:pathLst>
            </a:custGeom>
            <a:solidFill>
              <a:srgbClr val="DB756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5681" y="694994"/>
            <a:ext cx="9096375" cy="14763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19050" rIns="0" bIns="0" rtlCol="0">
            <a:spAutoFit/>
          </a:bodyPr>
          <a:lstStyle/>
          <a:p>
            <a:pPr marL="426720">
              <a:lnSpc>
                <a:spcPct val="100000"/>
              </a:lnSpc>
              <a:spcBef>
                <a:spcPts val="150"/>
              </a:spcBef>
            </a:pPr>
            <a:r>
              <a:rPr sz="5150" spc="130" dirty="0"/>
              <a:t>PREVENTIVE</a:t>
            </a:r>
            <a:r>
              <a:rPr sz="5150" spc="254" dirty="0"/>
              <a:t> </a:t>
            </a:r>
            <a:r>
              <a:rPr sz="5150" spc="-10" dirty="0"/>
              <a:t>MEASURES</a:t>
            </a:r>
            <a:endParaRPr sz="5150"/>
          </a:p>
        </p:txBody>
      </p:sp>
      <p:sp>
        <p:nvSpPr>
          <p:cNvPr id="7" name="object 7"/>
          <p:cNvSpPr/>
          <p:nvPr/>
        </p:nvSpPr>
        <p:spPr>
          <a:xfrm>
            <a:off x="696776" y="2330450"/>
            <a:ext cx="9096375" cy="5095875"/>
          </a:xfrm>
          <a:custGeom>
            <a:avLst/>
            <a:gdLst/>
            <a:ahLst/>
            <a:cxnLst/>
            <a:rect l="l" t="t" r="r" b="b"/>
            <a:pathLst>
              <a:path w="9096375" h="5095875">
                <a:moveTo>
                  <a:pt x="9096377" y="0"/>
                </a:moveTo>
                <a:lnTo>
                  <a:pt x="0" y="0"/>
                </a:lnTo>
                <a:lnTo>
                  <a:pt x="0" y="5095875"/>
                </a:lnTo>
                <a:lnTo>
                  <a:pt x="9096377" y="5095875"/>
                </a:lnTo>
                <a:lnTo>
                  <a:pt x="909637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702497" y="2445004"/>
            <a:ext cx="9096375" cy="5095875"/>
          </a:xfrm>
          <a:prstGeom prst="rect">
            <a:avLst/>
          </a:prstGeom>
        </p:spPr>
        <p:txBody>
          <a:bodyPr vert="horz" wrap="square" lIns="0" tIns="224155" rIns="0" bIns="0" rtlCol="0">
            <a:spAutoFit/>
          </a:bodyPr>
          <a:lstStyle/>
          <a:p>
            <a:pPr marL="379730" marR="560070" algn="ctr">
              <a:lnSpc>
                <a:spcPct val="99900"/>
              </a:lnSpc>
              <a:spcBef>
                <a:spcPts val="1765"/>
              </a:spcBef>
            </a:pPr>
            <a:r>
              <a:rPr sz="3150" spc="-204" dirty="0">
                <a:solidFill>
                  <a:srgbClr val="B75442"/>
                </a:solidFill>
                <a:latin typeface="Verdana"/>
                <a:cs typeface="Verdana"/>
              </a:rPr>
              <a:t>To</a:t>
            </a:r>
            <a:r>
              <a:rPr sz="3150" spc="-229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3150" spc="-120" dirty="0">
                <a:solidFill>
                  <a:srgbClr val="B75442"/>
                </a:solidFill>
                <a:latin typeface="Verdana"/>
                <a:cs typeface="Verdana"/>
              </a:rPr>
              <a:t>prevent</a:t>
            </a:r>
            <a:r>
              <a:rPr sz="3150" spc="-225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3150" spc="-145" dirty="0">
                <a:solidFill>
                  <a:srgbClr val="B75442"/>
                </a:solidFill>
                <a:latin typeface="Verdana"/>
                <a:cs typeface="Verdana"/>
              </a:rPr>
              <a:t>phishing</a:t>
            </a:r>
            <a:r>
              <a:rPr sz="3150" spc="-229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3150" spc="-125" dirty="0">
                <a:solidFill>
                  <a:srgbClr val="B75442"/>
                </a:solidFill>
                <a:latin typeface="Verdana"/>
                <a:cs typeface="Verdana"/>
              </a:rPr>
              <a:t>attacks,</a:t>
            </a:r>
            <a:r>
              <a:rPr sz="3150" spc="-229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3150" spc="-35" dirty="0">
                <a:solidFill>
                  <a:srgbClr val="B75442"/>
                </a:solidFill>
                <a:latin typeface="Verdana"/>
                <a:cs typeface="Verdana"/>
              </a:rPr>
              <a:t>adopt</a:t>
            </a:r>
            <a:r>
              <a:rPr sz="3150" spc="-225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3150" spc="-10" dirty="0">
                <a:solidFill>
                  <a:srgbClr val="B75442"/>
                </a:solidFill>
                <a:latin typeface="Verdana"/>
                <a:cs typeface="Verdana"/>
              </a:rPr>
              <a:t>several </a:t>
            </a:r>
            <a:r>
              <a:rPr sz="3150" spc="-165" dirty="0">
                <a:latin typeface="Verdana"/>
                <a:cs typeface="Verdana"/>
              </a:rPr>
              <a:t>strategies</a:t>
            </a:r>
            <a:r>
              <a:rPr sz="3150" spc="-165" dirty="0">
                <a:solidFill>
                  <a:srgbClr val="B75442"/>
                </a:solidFill>
                <a:latin typeface="Verdana"/>
                <a:cs typeface="Verdana"/>
              </a:rPr>
              <a:t>:</a:t>
            </a:r>
            <a:r>
              <a:rPr sz="3150" spc="-204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3150" spc="-155" dirty="0">
                <a:solidFill>
                  <a:srgbClr val="B75442"/>
                </a:solidFill>
                <a:latin typeface="Verdana"/>
                <a:cs typeface="Verdana"/>
              </a:rPr>
              <a:t>use</a:t>
            </a:r>
            <a:r>
              <a:rPr sz="3150" spc="-204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3150" spc="-175" dirty="0">
                <a:latin typeface="Verdana"/>
                <a:cs typeface="Verdana"/>
              </a:rPr>
              <a:t>multi-</a:t>
            </a:r>
            <a:r>
              <a:rPr sz="3150" spc="-20" dirty="0">
                <a:latin typeface="Verdana"/>
                <a:cs typeface="Verdana"/>
              </a:rPr>
              <a:t>factor</a:t>
            </a:r>
            <a:r>
              <a:rPr sz="3150" spc="-204" dirty="0">
                <a:latin typeface="Verdana"/>
                <a:cs typeface="Verdana"/>
              </a:rPr>
              <a:t> </a:t>
            </a:r>
            <a:r>
              <a:rPr sz="3150" spc="-50" dirty="0">
                <a:latin typeface="Verdana"/>
                <a:cs typeface="Verdana"/>
              </a:rPr>
              <a:t>authentication</a:t>
            </a:r>
            <a:r>
              <a:rPr sz="3150" spc="-50" dirty="0">
                <a:solidFill>
                  <a:srgbClr val="B75442"/>
                </a:solidFill>
                <a:latin typeface="Verdana"/>
                <a:cs typeface="Verdana"/>
              </a:rPr>
              <a:t>, </a:t>
            </a:r>
            <a:r>
              <a:rPr sz="3150" spc="-85" dirty="0">
                <a:solidFill>
                  <a:srgbClr val="B75442"/>
                </a:solidFill>
                <a:latin typeface="Verdana"/>
                <a:cs typeface="Verdana"/>
              </a:rPr>
              <a:t>verify</a:t>
            </a:r>
            <a:r>
              <a:rPr sz="3150" spc="-225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3150" spc="-110" dirty="0">
                <a:solidFill>
                  <a:srgbClr val="B75442"/>
                </a:solidFill>
                <a:latin typeface="Verdana"/>
                <a:cs typeface="Verdana"/>
              </a:rPr>
              <a:t>sender</a:t>
            </a:r>
            <a:r>
              <a:rPr sz="3150" spc="-225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3150" spc="-130" dirty="0">
                <a:solidFill>
                  <a:srgbClr val="B75442"/>
                </a:solidFill>
                <a:latin typeface="Verdana"/>
                <a:cs typeface="Verdana"/>
              </a:rPr>
              <a:t>information,</a:t>
            </a:r>
            <a:r>
              <a:rPr sz="3150" spc="-220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3150" spc="-65" dirty="0">
                <a:solidFill>
                  <a:srgbClr val="B75442"/>
                </a:solidFill>
                <a:latin typeface="Verdana"/>
                <a:cs typeface="Verdana"/>
              </a:rPr>
              <a:t>and</a:t>
            </a:r>
            <a:r>
              <a:rPr sz="3150" spc="-225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3150" spc="-10" dirty="0">
                <a:solidFill>
                  <a:srgbClr val="B75442"/>
                </a:solidFill>
                <a:latin typeface="Verdana"/>
                <a:cs typeface="Verdana"/>
              </a:rPr>
              <a:t>avoid </a:t>
            </a:r>
            <a:r>
              <a:rPr sz="3150" spc="-105" dirty="0">
                <a:solidFill>
                  <a:srgbClr val="B75442"/>
                </a:solidFill>
                <a:latin typeface="Verdana"/>
                <a:cs typeface="Verdana"/>
              </a:rPr>
              <a:t>clicking</a:t>
            </a:r>
            <a:r>
              <a:rPr sz="3150" spc="-220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3150" spc="-90" dirty="0">
                <a:solidFill>
                  <a:srgbClr val="B75442"/>
                </a:solidFill>
                <a:latin typeface="Verdana"/>
                <a:cs typeface="Verdana"/>
              </a:rPr>
              <a:t>on</a:t>
            </a:r>
            <a:r>
              <a:rPr sz="3150" spc="-220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3150" spc="-140" dirty="0">
                <a:solidFill>
                  <a:srgbClr val="B75442"/>
                </a:solidFill>
                <a:latin typeface="Verdana"/>
                <a:cs typeface="Verdana"/>
              </a:rPr>
              <a:t>suspicious</a:t>
            </a:r>
            <a:r>
              <a:rPr sz="3150" spc="-220" dirty="0">
                <a:solidFill>
                  <a:srgbClr val="B75442"/>
                </a:solidFill>
                <a:latin typeface="Verdana"/>
                <a:cs typeface="Verdana"/>
              </a:rPr>
              <a:t> links. </a:t>
            </a:r>
            <a:r>
              <a:rPr sz="3150" spc="-85" dirty="0">
                <a:solidFill>
                  <a:srgbClr val="B75442"/>
                </a:solidFill>
                <a:latin typeface="Verdana"/>
                <a:cs typeface="Verdana"/>
              </a:rPr>
              <a:t>Regular</a:t>
            </a:r>
            <a:r>
              <a:rPr sz="3150" spc="-220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3150" spc="-55" dirty="0">
                <a:solidFill>
                  <a:srgbClr val="B75442"/>
                </a:solidFill>
                <a:latin typeface="Verdana"/>
                <a:cs typeface="Verdana"/>
              </a:rPr>
              <a:t>training </a:t>
            </a:r>
            <a:r>
              <a:rPr sz="3150" spc="-65" dirty="0">
                <a:solidFill>
                  <a:srgbClr val="B75442"/>
                </a:solidFill>
                <a:latin typeface="Verdana"/>
                <a:cs typeface="Verdana"/>
              </a:rPr>
              <a:t>and</a:t>
            </a:r>
            <a:r>
              <a:rPr sz="3150" spc="-220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3150" spc="-110" dirty="0">
                <a:solidFill>
                  <a:srgbClr val="B75442"/>
                </a:solidFill>
                <a:latin typeface="Verdana"/>
                <a:cs typeface="Verdana"/>
              </a:rPr>
              <a:t>awareness</a:t>
            </a:r>
            <a:r>
              <a:rPr sz="3150" spc="-215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3150" spc="-90" dirty="0">
                <a:solidFill>
                  <a:srgbClr val="B75442"/>
                </a:solidFill>
                <a:latin typeface="Verdana"/>
                <a:cs typeface="Verdana"/>
              </a:rPr>
              <a:t>programs</a:t>
            </a:r>
            <a:r>
              <a:rPr sz="3150" spc="-220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3150" spc="-55" dirty="0">
                <a:solidFill>
                  <a:srgbClr val="B75442"/>
                </a:solidFill>
                <a:latin typeface="Verdana"/>
                <a:cs typeface="Verdana"/>
              </a:rPr>
              <a:t>can</a:t>
            </a:r>
            <a:r>
              <a:rPr sz="3150" spc="-215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3150" spc="-10" dirty="0">
                <a:solidFill>
                  <a:srgbClr val="B75442"/>
                </a:solidFill>
                <a:latin typeface="Verdana"/>
                <a:cs typeface="Verdana"/>
              </a:rPr>
              <a:t>signiﬁcantly </a:t>
            </a:r>
            <a:r>
              <a:rPr sz="3150" spc="-100" dirty="0">
                <a:solidFill>
                  <a:srgbClr val="B75442"/>
                </a:solidFill>
                <a:latin typeface="Verdana"/>
                <a:cs typeface="Verdana"/>
              </a:rPr>
              <a:t>enhance</a:t>
            </a:r>
            <a:r>
              <a:rPr sz="3150" spc="-204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3150" spc="-70" dirty="0">
                <a:solidFill>
                  <a:srgbClr val="B75442"/>
                </a:solidFill>
                <a:latin typeface="Verdana"/>
                <a:cs typeface="Verdana"/>
              </a:rPr>
              <a:t>an</a:t>
            </a:r>
            <a:r>
              <a:rPr sz="3150" spc="-204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3150" spc="-110" dirty="0">
                <a:solidFill>
                  <a:srgbClr val="B75442"/>
                </a:solidFill>
                <a:latin typeface="Verdana"/>
                <a:cs typeface="Verdana"/>
              </a:rPr>
              <a:t>organization's</a:t>
            </a:r>
            <a:r>
              <a:rPr sz="3150" spc="-204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3150" spc="-95" dirty="0">
                <a:solidFill>
                  <a:srgbClr val="B75442"/>
                </a:solidFill>
                <a:latin typeface="Verdana"/>
                <a:cs typeface="Verdana"/>
              </a:rPr>
              <a:t>ability</a:t>
            </a:r>
            <a:r>
              <a:rPr sz="3150" spc="-204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3150" spc="-25" dirty="0">
                <a:solidFill>
                  <a:srgbClr val="B75442"/>
                </a:solidFill>
                <a:latin typeface="Verdana"/>
                <a:cs typeface="Verdana"/>
              </a:rPr>
              <a:t>to </a:t>
            </a:r>
            <a:r>
              <a:rPr sz="3150" spc="-100" dirty="0">
                <a:solidFill>
                  <a:srgbClr val="B75442"/>
                </a:solidFill>
                <a:latin typeface="Verdana"/>
                <a:cs typeface="Verdana"/>
              </a:rPr>
              <a:t>recognize</a:t>
            </a:r>
            <a:r>
              <a:rPr sz="3150" spc="-225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3150" spc="-65" dirty="0">
                <a:solidFill>
                  <a:srgbClr val="B75442"/>
                </a:solidFill>
                <a:latin typeface="Verdana"/>
                <a:cs typeface="Verdana"/>
              </a:rPr>
              <a:t>and</a:t>
            </a:r>
            <a:r>
              <a:rPr sz="3150" spc="-225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3150" spc="-100" dirty="0">
                <a:solidFill>
                  <a:srgbClr val="B75442"/>
                </a:solidFill>
                <a:latin typeface="Verdana"/>
                <a:cs typeface="Verdana"/>
              </a:rPr>
              <a:t>respond</a:t>
            </a:r>
            <a:r>
              <a:rPr sz="3150" spc="-220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3150" spc="-65" dirty="0">
                <a:solidFill>
                  <a:srgbClr val="B75442"/>
                </a:solidFill>
                <a:latin typeface="Verdana"/>
                <a:cs typeface="Verdana"/>
              </a:rPr>
              <a:t>to</a:t>
            </a:r>
            <a:r>
              <a:rPr sz="3150" spc="-225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3150" spc="-145" dirty="0">
                <a:solidFill>
                  <a:srgbClr val="B75442"/>
                </a:solidFill>
                <a:latin typeface="Verdana"/>
                <a:cs typeface="Verdana"/>
              </a:rPr>
              <a:t>phishing</a:t>
            </a:r>
            <a:r>
              <a:rPr sz="3150" spc="-225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3150" spc="-10" dirty="0">
                <a:solidFill>
                  <a:srgbClr val="B75442"/>
                </a:solidFill>
                <a:latin typeface="Verdana"/>
                <a:cs typeface="Verdana"/>
              </a:rPr>
              <a:t>threats.</a:t>
            </a:r>
            <a:endParaRPr sz="315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932527" y="5157497"/>
            <a:ext cx="352425" cy="5124450"/>
          </a:xfrm>
          <a:custGeom>
            <a:avLst/>
            <a:gdLst/>
            <a:ahLst/>
            <a:cxnLst/>
            <a:rect l="l" t="t" r="r" b="b"/>
            <a:pathLst>
              <a:path w="352425" h="5124450">
                <a:moveTo>
                  <a:pt x="352425" y="0"/>
                </a:moveTo>
                <a:lnTo>
                  <a:pt x="0" y="0"/>
                </a:lnTo>
                <a:lnTo>
                  <a:pt x="0" y="5124450"/>
                </a:lnTo>
                <a:lnTo>
                  <a:pt x="352425" y="5124450"/>
                </a:lnTo>
                <a:lnTo>
                  <a:pt x="352425" y="0"/>
                </a:lnTo>
                <a:close/>
              </a:path>
            </a:pathLst>
          </a:custGeom>
          <a:solidFill>
            <a:srgbClr val="DB75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352425" cy="3238500"/>
          </a:xfrm>
          <a:custGeom>
            <a:avLst/>
            <a:gdLst/>
            <a:ahLst/>
            <a:cxnLst/>
            <a:rect l="l" t="t" r="r" b="b"/>
            <a:pathLst>
              <a:path w="352425" h="3238500">
                <a:moveTo>
                  <a:pt x="352425" y="0"/>
                </a:moveTo>
                <a:lnTo>
                  <a:pt x="0" y="0"/>
                </a:lnTo>
                <a:lnTo>
                  <a:pt x="0" y="3238500"/>
                </a:lnTo>
                <a:lnTo>
                  <a:pt x="352425" y="3238500"/>
                </a:lnTo>
                <a:lnTo>
                  <a:pt x="352425" y="0"/>
                </a:lnTo>
                <a:close/>
              </a:path>
            </a:pathLst>
          </a:custGeom>
          <a:solidFill>
            <a:srgbClr val="DB756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3745" y="2980817"/>
            <a:ext cx="7715250" cy="5876924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83773" rIns="0" bIns="0" rtlCol="0">
            <a:spAutoFit/>
          </a:bodyPr>
          <a:lstStyle/>
          <a:p>
            <a:pPr marL="621030">
              <a:lnSpc>
                <a:spcPct val="100000"/>
              </a:lnSpc>
              <a:spcBef>
                <a:spcPts val="125"/>
              </a:spcBef>
            </a:pPr>
            <a:r>
              <a:rPr dirty="0"/>
              <a:t>LEGAL</a:t>
            </a:r>
            <a:r>
              <a:rPr spc="280" dirty="0"/>
              <a:t> </a:t>
            </a:r>
            <a:r>
              <a:rPr spc="90" dirty="0"/>
              <a:t>IMPLICATIONS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225550" y="3702050"/>
            <a:ext cx="6532880" cy="33889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ctr">
              <a:lnSpc>
                <a:spcPct val="100299"/>
              </a:lnSpc>
              <a:spcBef>
                <a:spcPts val="95"/>
              </a:spcBef>
            </a:pPr>
            <a:r>
              <a:rPr sz="2750" spc="-125" dirty="0">
                <a:solidFill>
                  <a:srgbClr val="B75442"/>
                </a:solidFill>
                <a:latin typeface="Verdana"/>
                <a:cs typeface="Verdana"/>
              </a:rPr>
              <a:t>Phishing</a:t>
            </a:r>
            <a:r>
              <a:rPr sz="2750" spc="-185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2750" spc="-65" dirty="0">
                <a:solidFill>
                  <a:srgbClr val="B75442"/>
                </a:solidFill>
                <a:latin typeface="Verdana"/>
                <a:cs typeface="Verdana"/>
              </a:rPr>
              <a:t>attacks</a:t>
            </a:r>
            <a:r>
              <a:rPr sz="2750" spc="-185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2750" spc="-85" dirty="0">
                <a:solidFill>
                  <a:srgbClr val="B75442"/>
                </a:solidFill>
                <a:latin typeface="Verdana"/>
                <a:cs typeface="Verdana"/>
              </a:rPr>
              <a:t>not</a:t>
            </a:r>
            <a:r>
              <a:rPr sz="2750" spc="-180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2750" spc="-85" dirty="0">
                <a:solidFill>
                  <a:srgbClr val="B75442"/>
                </a:solidFill>
                <a:latin typeface="Verdana"/>
                <a:cs typeface="Verdana"/>
              </a:rPr>
              <a:t>only</a:t>
            </a:r>
            <a:r>
              <a:rPr sz="2750" spc="-185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2750" spc="-20" dirty="0">
                <a:solidFill>
                  <a:srgbClr val="B75442"/>
                </a:solidFill>
                <a:latin typeface="Verdana"/>
                <a:cs typeface="Verdana"/>
              </a:rPr>
              <a:t>harm </a:t>
            </a:r>
            <a:r>
              <a:rPr sz="2750" spc="-110" dirty="0">
                <a:solidFill>
                  <a:srgbClr val="B75442"/>
                </a:solidFill>
                <a:latin typeface="Verdana"/>
                <a:cs typeface="Verdana"/>
              </a:rPr>
              <a:t>individuals</a:t>
            </a:r>
            <a:r>
              <a:rPr sz="2750" spc="-180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2750" spc="-105" dirty="0">
                <a:solidFill>
                  <a:srgbClr val="B75442"/>
                </a:solidFill>
                <a:latin typeface="Verdana"/>
                <a:cs typeface="Verdana"/>
              </a:rPr>
              <a:t>but</a:t>
            </a:r>
            <a:r>
              <a:rPr sz="2750" spc="-175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2750" spc="-60" dirty="0">
                <a:solidFill>
                  <a:srgbClr val="B75442"/>
                </a:solidFill>
                <a:latin typeface="Verdana"/>
                <a:cs typeface="Verdana"/>
              </a:rPr>
              <a:t>also</a:t>
            </a:r>
            <a:r>
              <a:rPr sz="2750" spc="-180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2750" spc="-40" dirty="0">
                <a:solidFill>
                  <a:srgbClr val="B75442"/>
                </a:solidFill>
                <a:latin typeface="Verdana"/>
                <a:cs typeface="Verdana"/>
              </a:rPr>
              <a:t>carry</a:t>
            </a:r>
            <a:r>
              <a:rPr sz="2750" spc="-180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2750" spc="-10" dirty="0">
                <a:latin typeface="Verdana"/>
                <a:cs typeface="Verdana"/>
              </a:rPr>
              <a:t>legal </a:t>
            </a:r>
            <a:r>
              <a:rPr sz="2750" spc="-90" dirty="0">
                <a:latin typeface="Verdana"/>
                <a:cs typeface="Verdana"/>
              </a:rPr>
              <a:t>consequences</a:t>
            </a:r>
            <a:r>
              <a:rPr sz="2750" spc="-165" dirty="0">
                <a:latin typeface="Verdana"/>
                <a:cs typeface="Verdana"/>
              </a:rPr>
              <a:t> </a:t>
            </a:r>
            <a:r>
              <a:rPr sz="2750" spc="-25" dirty="0">
                <a:solidFill>
                  <a:srgbClr val="B75442"/>
                </a:solidFill>
                <a:latin typeface="Verdana"/>
                <a:cs typeface="Verdana"/>
              </a:rPr>
              <a:t>for</a:t>
            </a:r>
            <a:r>
              <a:rPr sz="2750" spc="-165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2750" spc="-110" dirty="0">
                <a:solidFill>
                  <a:srgbClr val="B75442"/>
                </a:solidFill>
                <a:latin typeface="Verdana"/>
                <a:cs typeface="Verdana"/>
              </a:rPr>
              <a:t>organizations.</a:t>
            </a:r>
            <a:r>
              <a:rPr sz="2750" spc="-160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2750" spc="-55" dirty="0">
                <a:solidFill>
                  <a:srgbClr val="B75442"/>
                </a:solidFill>
                <a:latin typeface="Verdana"/>
                <a:cs typeface="Verdana"/>
              </a:rPr>
              <a:t>Failure </a:t>
            </a:r>
            <a:r>
              <a:rPr sz="2750" spc="-60" dirty="0">
                <a:solidFill>
                  <a:srgbClr val="B75442"/>
                </a:solidFill>
                <a:latin typeface="Verdana"/>
                <a:cs typeface="Verdana"/>
              </a:rPr>
              <a:t>to</a:t>
            </a:r>
            <a:r>
              <a:rPr sz="2750" spc="-190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2750" spc="-70" dirty="0">
                <a:solidFill>
                  <a:srgbClr val="B75442"/>
                </a:solidFill>
                <a:latin typeface="Verdana"/>
                <a:cs typeface="Verdana"/>
              </a:rPr>
              <a:t>protect</a:t>
            </a:r>
            <a:r>
              <a:rPr sz="2750" spc="-185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2750" spc="-130" dirty="0">
                <a:solidFill>
                  <a:srgbClr val="B75442"/>
                </a:solidFill>
                <a:latin typeface="Verdana"/>
                <a:cs typeface="Verdana"/>
              </a:rPr>
              <a:t>sensitive</a:t>
            </a:r>
            <a:r>
              <a:rPr sz="2750" spc="-190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2750" spc="-20" dirty="0">
                <a:solidFill>
                  <a:srgbClr val="B75442"/>
                </a:solidFill>
                <a:latin typeface="Verdana"/>
                <a:cs typeface="Verdana"/>
              </a:rPr>
              <a:t>data</a:t>
            </a:r>
            <a:r>
              <a:rPr sz="2750" spc="-185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2750" spc="-50" dirty="0">
                <a:solidFill>
                  <a:srgbClr val="B75442"/>
                </a:solidFill>
                <a:latin typeface="Verdana"/>
                <a:cs typeface="Verdana"/>
              </a:rPr>
              <a:t>can</a:t>
            </a:r>
            <a:r>
              <a:rPr sz="2750" spc="-185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2750" spc="-114" dirty="0">
                <a:solidFill>
                  <a:srgbClr val="B75442"/>
                </a:solidFill>
                <a:latin typeface="Verdana"/>
                <a:cs typeface="Verdana"/>
              </a:rPr>
              <a:t>result</a:t>
            </a:r>
            <a:r>
              <a:rPr sz="2750" spc="-190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2750" spc="-25" dirty="0">
                <a:solidFill>
                  <a:srgbClr val="B75442"/>
                </a:solidFill>
                <a:latin typeface="Verdana"/>
                <a:cs typeface="Verdana"/>
              </a:rPr>
              <a:t>in </a:t>
            </a:r>
            <a:r>
              <a:rPr sz="2750" spc="-75" dirty="0">
                <a:latin typeface="Verdana"/>
                <a:cs typeface="Verdana"/>
              </a:rPr>
              <a:t>ﬁnancial</a:t>
            </a:r>
            <a:r>
              <a:rPr sz="2750" spc="-175" dirty="0">
                <a:latin typeface="Verdana"/>
                <a:cs typeface="Verdana"/>
              </a:rPr>
              <a:t> </a:t>
            </a:r>
            <a:r>
              <a:rPr sz="2750" spc="-90" dirty="0">
                <a:latin typeface="Verdana"/>
                <a:cs typeface="Verdana"/>
              </a:rPr>
              <a:t>penalties</a:t>
            </a:r>
            <a:r>
              <a:rPr sz="2750" spc="-175" dirty="0">
                <a:latin typeface="Verdana"/>
                <a:cs typeface="Verdana"/>
              </a:rPr>
              <a:t> </a:t>
            </a:r>
            <a:r>
              <a:rPr sz="2750" spc="-60" dirty="0">
                <a:solidFill>
                  <a:srgbClr val="B75442"/>
                </a:solidFill>
                <a:latin typeface="Verdana"/>
                <a:cs typeface="Verdana"/>
              </a:rPr>
              <a:t>and</a:t>
            </a:r>
            <a:r>
              <a:rPr sz="2750" spc="-170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2750" spc="-10" dirty="0">
                <a:solidFill>
                  <a:srgbClr val="B75442"/>
                </a:solidFill>
                <a:latin typeface="Verdana"/>
                <a:cs typeface="Verdana"/>
              </a:rPr>
              <a:t>reputational </a:t>
            </a:r>
            <a:r>
              <a:rPr sz="2750" spc="-105" dirty="0">
                <a:solidFill>
                  <a:srgbClr val="B75442"/>
                </a:solidFill>
                <a:latin typeface="Verdana"/>
                <a:cs typeface="Verdana"/>
              </a:rPr>
              <a:t>damage.</a:t>
            </a:r>
            <a:r>
              <a:rPr sz="2750" spc="-180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2750" spc="-85" dirty="0">
                <a:solidFill>
                  <a:srgbClr val="B75442"/>
                </a:solidFill>
                <a:latin typeface="Verdana"/>
                <a:cs typeface="Verdana"/>
              </a:rPr>
              <a:t>Understanding</a:t>
            </a:r>
            <a:r>
              <a:rPr sz="2750" spc="-175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2750" spc="-120" dirty="0">
                <a:solidFill>
                  <a:srgbClr val="B75442"/>
                </a:solidFill>
                <a:latin typeface="Verdana"/>
                <a:cs typeface="Verdana"/>
              </a:rPr>
              <a:t>the</a:t>
            </a:r>
            <a:r>
              <a:rPr sz="2750" spc="-175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2750" spc="-10" dirty="0">
                <a:solidFill>
                  <a:srgbClr val="B75442"/>
                </a:solidFill>
                <a:latin typeface="Verdana"/>
                <a:cs typeface="Verdana"/>
              </a:rPr>
              <a:t>legal </a:t>
            </a:r>
            <a:r>
              <a:rPr sz="2750" spc="-55" dirty="0">
                <a:solidFill>
                  <a:srgbClr val="B75442"/>
                </a:solidFill>
                <a:latin typeface="Verdana"/>
                <a:cs typeface="Verdana"/>
              </a:rPr>
              <a:t>landscape</a:t>
            </a:r>
            <a:r>
              <a:rPr sz="2750" spc="-195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2750" spc="-150" dirty="0">
                <a:solidFill>
                  <a:srgbClr val="B75442"/>
                </a:solidFill>
                <a:latin typeface="Verdana"/>
                <a:cs typeface="Verdana"/>
              </a:rPr>
              <a:t>is</a:t>
            </a:r>
            <a:r>
              <a:rPr sz="2750" spc="-195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2750" spc="-100" dirty="0">
                <a:solidFill>
                  <a:srgbClr val="B75442"/>
                </a:solidFill>
                <a:latin typeface="Verdana"/>
                <a:cs typeface="Verdana"/>
              </a:rPr>
              <a:t>essential</a:t>
            </a:r>
            <a:r>
              <a:rPr sz="2750" spc="-195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2750" spc="-25" dirty="0">
                <a:solidFill>
                  <a:srgbClr val="B75442"/>
                </a:solidFill>
                <a:latin typeface="Verdana"/>
                <a:cs typeface="Verdana"/>
              </a:rPr>
              <a:t>for</a:t>
            </a:r>
            <a:r>
              <a:rPr sz="2750" spc="-195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2750" spc="-10" dirty="0">
                <a:solidFill>
                  <a:srgbClr val="B75442"/>
                </a:solidFill>
                <a:latin typeface="Verdana"/>
                <a:cs typeface="Verdana"/>
              </a:rPr>
              <a:t>compliance </a:t>
            </a:r>
            <a:r>
              <a:rPr sz="2750" spc="-60" dirty="0">
                <a:solidFill>
                  <a:srgbClr val="B75442"/>
                </a:solidFill>
                <a:latin typeface="Verdana"/>
                <a:cs typeface="Verdana"/>
              </a:rPr>
              <a:t>and</a:t>
            </a:r>
            <a:r>
              <a:rPr sz="2750" spc="-195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2750" spc="-125" dirty="0">
                <a:solidFill>
                  <a:srgbClr val="B75442"/>
                </a:solidFill>
                <a:latin typeface="Verdana"/>
                <a:cs typeface="Verdana"/>
              </a:rPr>
              <a:t>risk</a:t>
            </a:r>
            <a:r>
              <a:rPr sz="2750" spc="-195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2750" spc="-25" dirty="0">
                <a:solidFill>
                  <a:srgbClr val="B75442"/>
                </a:solidFill>
                <a:latin typeface="Verdana"/>
                <a:cs typeface="Verdana"/>
              </a:rPr>
              <a:t>management.</a:t>
            </a:r>
            <a:endParaRPr sz="275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9934702"/>
            <a:ext cx="9148445" cy="352425"/>
          </a:xfrm>
          <a:custGeom>
            <a:avLst/>
            <a:gdLst/>
            <a:ahLst/>
            <a:cxnLst/>
            <a:rect l="l" t="t" r="r" b="b"/>
            <a:pathLst>
              <a:path w="9148445" h="352425">
                <a:moveTo>
                  <a:pt x="9147872" y="0"/>
                </a:moveTo>
                <a:lnTo>
                  <a:pt x="0" y="0"/>
                </a:lnTo>
                <a:lnTo>
                  <a:pt x="0" y="352295"/>
                </a:lnTo>
                <a:lnTo>
                  <a:pt x="9147872" y="352295"/>
                </a:lnTo>
                <a:lnTo>
                  <a:pt x="9147872" y="0"/>
                </a:lnTo>
                <a:close/>
              </a:path>
            </a:pathLst>
          </a:custGeom>
          <a:solidFill>
            <a:srgbClr val="DB75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139950" y="4006850"/>
            <a:ext cx="6534784" cy="2541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5"/>
              </a:spcBef>
            </a:pPr>
            <a:r>
              <a:rPr sz="2750" spc="-135" dirty="0">
                <a:solidFill>
                  <a:srgbClr val="B75442"/>
                </a:solidFill>
                <a:latin typeface="Verdana"/>
                <a:cs typeface="Verdana"/>
              </a:rPr>
              <a:t>Examining</a:t>
            </a:r>
            <a:r>
              <a:rPr sz="2750" spc="-185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2750" spc="-95" dirty="0">
                <a:solidFill>
                  <a:srgbClr val="B75442"/>
                </a:solidFill>
                <a:latin typeface="Verdana"/>
                <a:cs typeface="Verdana"/>
              </a:rPr>
              <a:t>real-</a:t>
            </a:r>
            <a:r>
              <a:rPr sz="2750" spc="-85" dirty="0">
                <a:solidFill>
                  <a:srgbClr val="B75442"/>
                </a:solidFill>
                <a:latin typeface="Verdana"/>
                <a:cs typeface="Verdana"/>
              </a:rPr>
              <a:t>world</a:t>
            </a:r>
            <a:r>
              <a:rPr sz="2750" spc="-180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2750" spc="-55" dirty="0">
                <a:latin typeface="Verdana"/>
                <a:cs typeface="Verdana"/>
              </a:rPr>
              <a:t>case</a:t>
            </a:r>
            <a:r>
              <a:rPr sz="2750" spc="-185" dirty="0">
                <a:latin typeface="Verdana"/>
                <a:cs typeface="Verdana"/>
              </a:rPr>
              <a:t> </a:t>
            </a:r>
            <a:r>
              <a:rPr sz="2750" spc="-114" dirty="0">
                <a:latin typeface="Verdana"/>
                <a:cs typeface="Verdana"/>
              </a:rPr>
              <a:t>studies</a:t>
            </a:r>
            <a:r>
              <a:rPr sz="2750" spc="-180" dirty="0">
                <a:latin typeface="Verdana"/>
                <a:cs typeface="Verdana"/>
              </a:rPr>
              <a:t> </a:t>
            </a:r>
            <a:r>
              <a:rPr sz="2750" spc="-25" dirty="0">
                <a:solidFill>
                  <a:srgbClr val="B75442"/>
                </a:solidFill>
                <a:latin typeface="Verdana"/>
                <a:cs typeface="Verdana"/>
              </a:rPr>
              <a:t>of </a:t>
            </a:r>
            <a:r>
              <a:rPr sz="2750" spc="-125" dirty="0">
                <a:solidFill>
                  <a:srgbClr val="B75442"/>
                </a:solidFill>
                <a:latin typeface="Verdana"/>
                <a:cs typeface="Verdana"/>
              </a:rPr>
              <a:t>phishing</a:t>
            </a:r>
            <a:r>
              <a:rPr sz="2750" spc="-185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2750" spc="-65" dirty="0">
                <a:solidFill>
                  <a:srgbClr val="B75442"/>
                </a:solidFill>
                <a:latin typeface="Verdana"/>
                <a:cs typeface="Verdana"/>
              </a:rPr>
              <a:t>attacks</a:t>
            </a:r>
            <a:r>
              <a:rPr sz="2750" spc="-180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2750" spc="-50" dirty="0">
                <a:solidFill>
                  <a:srgbClr val="B75442"/>
                </a:solidFill>
                <a:latin typeface="Verdana"/>
                <a:cs typeface="Verdana"/>
              </a:rPr>
              <a:t>can</a:t>
            </a:r>
            <a:r>
              <a:rPr sz="2750" spc="-185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2750" spc="-90" dirty="0">
                <a:solidFill>
                  <a:srgbClr val="B75442"/>
                </a:solidFill>
                <a:latin typeface="Verdana"/>
                <a:cs typeface="Verdana"/>
              </a:rPr>
              <a:t>provide</a:t>
            </a:r>
            <a:r>
              <a:rPr sz="2750" spc="-180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2750" spc="-10" dirty="0">
                <a:solidFill>
                  <a:srgbClr val="B75442"/>
                </a:solidFill>
                <a:latin typeface="Verdana"/>
                <a:cs typeface="Verdana"/>
              </a:rPr>
              <a:t>valuable </a:t>
            </a:r>
            <a:r>
              <a:rPr sz="2750" spc="-155" dirty="0">
                <a:solidFill>
                  <a:srgbClr val="B75442"/>
                </a:solidFill>
                <a:latin typeface="Verdana"/>
                <a:cs typeface="Verdana"/>
              </a:rPr>
              <a:t>insights.</a:t>
            </a:r>
            <a:r>
              <a:rPr sz="2750" spc="-175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2750" spc="-100" dirty="0">
                <a:solidFill>
                  <a:srgbClr val="B75442"/>
                </a:solidFill>
                <a:latin typeface="Verdana"/>
                <a:cs typeface="Verdana"/>
              </a:rPr>
              <a:t>Analyzing</a:t>
            </a:r>
            <a:r>
              <a:rPr sz="2750" spc="-170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2750" spc="-130" dirty="0">
                <a:solidFill>
                  <a:srgbClr val="B75442"/>
                </a:solidFill>
                <a:latin typeface="Verdana"/>
                <a:cs typeface="Verdana"/>
              </a:rPr>
              <a:t>how</a:t>
            </a:r>
            <a:r>
              <a:rPr sz="2750" spc="-170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2750" spc="-10" dirty="0">
                <a:solidFill>
                  <a:srgbClr val="B75442"/>
                </a:solidFill>
                <a:latin typeface="Verdana"/>
                <a:cs typeface="Verdana"/>
              </a:rPr>
              <a:t>organizations </a:t>
            </a:r>
            <a:r>
              <a:rPr sz="2750" spc="-80" dirty="0">
                <a:solidFill>
                  <a:srgbClr val="B75442"/>
                </a:solidFill>
                <a:latin typeface="Verdana"/>
                <a:cs typeface="Verdana"/>
              </a:rPr>
              <a:t>responded</a:t>
            </a:r>
            <a:r>
              <a:rPr sz="2750" spc="-180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2750" spc="-60" dirty="0">
                <a:solidFill>
                  <a:srgbClr val="B75442"/>
                </a:solidFill>
                <a:latin typeface="Verdana"/>
                <a:cs typeface="Verdana"/>
              </a:rPr>
              <a:t>and</a:t>
            </a:r>
            <a:r>
              <a:rPr sz="2750" spc="-180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2750" spc="-120" dirty="0">
                <a:solidFill>
                  <a:srgbClr val="B75442"/>
                </a:solidFill>
                <a:latin typeface="Verdana"/>
                <a:cs typeface="Verdana"/>
              </a:rPr>
              <a:t>the</a:t>
            </a:r>
            <a:r>
              <a:rPr sz="2750" spc="-180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2750" spc="-110" dirty="0">
                <a:solidFill>
                  <a:srgbClr val="B75442"/>
                </a:solidFill>
                <a:latin typeface="Verdana"/>
                <a:cs typeface="Verdana"/>
              </a:rPr>
              <a:t>lessons</a:t>
            </a:r>
            <a:r>
              <a:rPr sz="2750" spc="-180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2750" spc="-70" dirty="0">
                <a:solidFill>
                  <a:srgbClr val="B75442"/>
                </a:solidFill>
                <a:latin typeface="Verdana"/>
                <a:cs typeface="Verdana"/>
              </a:rPr>
              <a:t>learned</a:t>
            </a:r>
            <a:r>
              <a:rPr sz="2750" spc="-180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2750" spc="-25" dirty="0">
                <a:solidFill>
                  <a:srgbClr val="B75442"/>
                </a:solidFill>
                <a:latin typeface="Verdana"/>
                <a:cs typeface="Verdana"/>
              </a:rPr>
              <a:t>can </a:t>
            </a:r>
            <a:r>
              <a:rPr sz="2750" spc="-95" dirty="0">
                <a:solidFill>
                  <a:srgbClr val="B75442"/>
                </a:solidFill>
                <a:latin typeface="Verdana"/>
                <a:cs typeface="Verdana"/>
              </a:rPr>
              <a:t>help</a:t>
            </a:r>
            <a:r>
              <a:rPr sz="2750" spc="-190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2750" spc="-155" dirty="0">
                <a:solidFill>
                  <a:srgbClr val="B75442"/>
                </a:solidFill>
                <a:latin typeface="Verdana"/>
                <a:cs typeface="Verdana"/>
              </a:rPr>
              <a:t>in</a:t>
            </a:r>
            <a:r>
              <a:rPr sz="2750" spc="-190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2750" spc="-85" dirty="0">
                <a:solidFill>
                  <a:srgbClr val="B75442"/>
                </a:solidFill>
                <a:latin typeface="Verdana"/>
                <a:cs typeface="Verdana"/>
              </a:rPr>
              <a:t>developing</a:t>
            </a:r>
            <a:r>
              <a:rPr sz="2750" spc="-190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2750" spc="-100" dirty="0">
                <a:solidFill>
                  <a:srgbClr val="B75442"/>
                </a:solidFill>
                <a:latin typeface="Verdana"/>
                <a:cs typeface="Verdana"/>
              </a:rPr>
              <a:t>more</a:t>
            </a:r>
            <a:r>
              <a:rPr sz="2750" spc="-190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2750" spc="-95" dirty="0">
                <a:solidFill>
                  <a:srgbClr val="B75442"/>
                </a:solidFill>
                <a:latin typeface="Verdana"/>
                <a:cs typeface="Verdana"/>
              </a:rPr>
              <a:t>robust</a:t>
            </a:r>
            <a:r>
              <a:rPr sz="2750" spc="-190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2750" spc="-35" dirty="0">
                <a:latin typeface="Verdana"/>
                <a:cs typeface="Verdana"/>
              </a:rPr>
              <a:t>defense </a:t>
            </a:r>
            <a:r>
              <a:rPr lang="en-IN" sz="2750" spc="-120" dirty="0">
                <a:latin typeface="Verdana"/>
                <a:cs typeface="Verdana"/>
              </a:rPr>
              <a:t>mechanisms</a:t>
            </a:r>
            <a:r>
              <a:rPr lang="en-IN" sz="2750" spc="-175" dirty="0">
                <a:latin typeface="Verdana"/>
                <a:cs typeface="Verdana"/>
              </a:rPr>
              <a:t> </a:t>
            </a:r>
            <a:r>
              <a:rPr sz="2750" spc="-70" dirty="0">
                <a:solidFill>
                  <a:srgbClr val="B75442"/>
                </a:solidFill>
                <a:latin typeface="Verdana"/>
                <a:cs typeface="Verdana"/>
              </a:rPr>
              <a:t>against</a:t>
            </a:r>
            <a:r>
              <a:rPr sz="2750" spc="-175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2750" spc="-90" dirty="0">
                <a:solidFill>
                  <a:srgbClr val="B75442"/>
                </a:solidFill>
                <a:latin typeface="Verdana"/>
                <a:cs typeface="Verdana"/>
              </a:rPr>
              <a:t>future</a:t>
            </a:r>
            <a:r>
              <a:rPr sz="2750" spc="-175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2750" spc="-10" dirty="0">
                <a:solidFill>
                  <a:srgbClr val="B75442"/>
                </a:solidFill>
                <a:latin typeface="Verdana"/>
                <a:cs typeface="Verdana"/>
              </a:rPr>
              <a:t>threats.</a:t>
            </a:r>
            <a:endParaRPr sz="2750" dirty="0">
              <a:latin typeface="Verdana"/>
              <a:cs typeface="Verdan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28273" rIns="0" bIns="0" rtlCol="0">
            <a:spAutoFit/>
          </a:bodyPr>
          <a:lstStyle/>
          <a:p>
            <a:pPr marL="2686685">
              <a:lnSpc>
                <a:spcPct val="100000"/>
              </a:lnSpc>
              <a:spcBef>
                <a:spcPts val="125"/>
              </a:spcBef>
            </a:pPr>
            <a:r>
              <a:rPr spc="-40" dirty="0"/>
              <a:t>CASE</a:t>
            </a:r>
            <a:r>
              <a:rPr spc="-280" dirty="0"/>
              <a:t> </a:t>
            </a:r>
            <a:r>
              <a:rPr spc="-10" dirty="0"/>
              <a:t>STUDIES</a:t>
            </a: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669497" y="1426984"/>
            <a:ext cx="6610349" cy="743902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001" y="0"/>
            <a:ext cx="18259425" cy="352425"/>
          </a:xfrm>
          <a:custGeom>
            <a:avLst/>
            <a:gdLst/>
            <a:ahLst/>
            <a:cxnLst/>
            <a:rect l="l" t="t" r="r" b="b"/>
            <a:pathLst>
              <a:path w="18259425" h="352425">
                <a:moveTo>
                  <a:pt x="18259425" y="0"/>
                </a:moveTo>
                <a:lnTo>
                  <a:pt x="0" y="0"/>
                </a:lnTo>
                <a:lnTo>
                  <a:pt x="0" y="352425"/>
                </a:lnTo>
                <a:lnTo>
                  <a:pt x="18259425" y="352425"/>
                </a:lnTo>
                <a:lnTo>
                  <a:pt x="18259425" y="0"/>
                </a:lnTo>
                <a:close/>
              </a:path>
            </a:pathLst>
          </a:custGeom>
          <a:solidFill>
            <a:srgbClr val="DB75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8852507"/>
            <a:ext cx="352425" cy="1435100"/>
          </a:xfrm>
          <a:custGeom>
            <a:avLst/>
            <a:gdLst/>
            <a:ahLst/>
            <a:cxnLst/>
            <a:rect l="l" t="t" r="r" b="b"/>
            <a:pathLst>
              <a:path w="352425" h="1435100">
                <a:moveTo>
                  <a:pt x="352424" y="0"/>
                </a:moveTo>
                <a:lnTo>
                  <a:pt x="0" y="0"/>
                </a:lnTo>
                <a:lnTo>
                  <a:pt x="0" y="1434490"/>
                </a:lnTo>
                <a:lnTo>
                  <a:pt x="352424" y="1434490"/>
                </a:lnTo>
                <a:lnTo>
                  <a:pt x="352424" y="0"/>
                </a:lnTo>
                <a:close/>
              </a:path>
            </a:pathLst>
          </a:custGeom>
          <a:solidFill>
            <a:srgbClr val="DB75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7940021" y="8852507"/>
            <a:ext cx="348615" cy="1435100"/>
          </a:xfrm>
          <a:custGeom>
            <a:avLst/>
            <a:gdLst/>
            <a:ahLst/>
            <a:cxnLst/>
            <a:rect l="l" t="t" r="r" b="b"/>
            <a:pathLst>
              <a:path w="348615" h="1435100">
                <a:moveTo>
                  <a:pt x="0" y="0"/>
                </a:moveTo>
                <a:lnTo>
                  <a:pt x="0" y="1434490"/>
                </a:lnTo>
                <a:lnTo>
                  <a:pt x="347998" y="1434490"/>
                </a:lnTo>
                <a:lnTo>
                  <a:pt x="347998" y="0"/>
                </a:lnTo>
                <a:lnTo>
                  <a:pt x="0" y="0"/>
                </a:lnTo>
                <a:close/>
              </a:path>
            </a:pathLst>
          </a:custGeom>
          <a:solidFill>
            <a:srgbClr val="DB75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753796" y="2546375"/>
            <a:ext cx="4772025" cy="825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250" spc="165" dirty="0">
                <a:solidFill>
                  <a:srgbClr val="B75442"/>
                </a:solidFill>
              </a:rPr>
              <a:t>CONCLUSION</a:t>
            </a:r>
            <a:endParaRPr sz="5250"/>
          </a:p>
        </p:txBody>
      </p:sp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xfrm>
            <a:off x="3633381" y="4088765"/>
            <a:ext cx="11033938" cy="21221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" marR="5080" indent="-635" algn="ctr">
              <a:lnSpc>
                <a:spcPct val="100000"/>
              </a:lnSpc>
              <a:spcBef>
                <a:spcPts val="105"/>
              </a:spcBef>
            </a:pPr>
            <a:r>
              <a:rPr spc="-300" dirty="0"/>
              <a:t>In</a:t>
            </a:r>
            <a:r>
              <a:rPr spc="-180" dirty="0"/>
              <a:t> </a:t>
            </a:r>
            <a:r>
              <a:rPr spc="-120" dirty="0"/>
              <a:t>conclusion,</a:t>
            </a:r>
            <a:r>
              <a:rPr spc="-180" dirty="0"/>
              <a:t> </a:t>
            </a:r>
            <a:r>
              <a:rPr spc="-95" dirty="0"/>
              <a:t>understanding</a:t>
            </a:r>
            <a:r>
              <a:rPr spc="-175" dirty="0"/>
              <a:t> </a:t>
            </a:r>
            <a:r>
              <a:rPr spc="-125" dirty="0"/>
              <a:t>phishing</a:t>
            </a:r>
            <a:r>
              <a:rPr spc="-180" dirty="0"/>
              <a:t> </a:t>
            </a:r>
            <a:r>
              <a:rPr spc="-65" dirty="0"/>
              <a:t>attacks</a:t>
            </a:r>
            <a:r>
              <a:rPr spc="-175" dirty="0"/>
              <a:t> </a:t>
            </a:r>
            <a:r>
              <a:rPr spc="-150" dirty="0"/>
              <a:t>is</a:t>
            </a:r>
            <a:r>
              <a:rPr spc="-180" dirty="0"/>
              <a:t> </a:t>
            </a:r>
            <a:r>
              <a:rPr spc="-100" dirty="0"/>
              <a:t>essential</a:t>
            </a:r>
            <a:r>
              <a:rPr spc="-175" dirty="0"/>
              <a:t> </a:t>
            </a:r>
            <a:r>
              <a:rPr spc="-25" dirty="0"/>
              <a:t>for </a:t>
            </a:r>
            <a:r>
              <a:rPr spc="-110" dirty="0">
                <a:solidFill>
                  <a:srgbClr val="000000"/>
                </a:solidFill>
              </a:rPr>
              <a:t>individuals</a:t>
            </a:r>
            <a:r>
              <a:rPr spc="-175" dirty="0">
                <a:solidFill>
                  <a:srgbClr val="000000"/>
                </a:solidFill>
              </a:rPr>
              <a:t> </a:t>
            </a:r>
            <a:r>
              <a:rPr spc="-60" dirty="0"/>
              <a:t>and</a:t>
            </a:r>
            <a:r>
              <a:rPr spc="-175" dirty="0"/>
              <a:t> </a:t>
            </a:r>
            <a:r>
              <a:rPr spc="-85" dirty="0">
                <a:solidFill>
                  <a:srgbClr val="000000"/>
                </a:solidFill>
              </a:rPr>
              <a:t>organizations</a:t>
            </a:r>
            <a:r>
              <a:rPr spc="-175" dirty="0">
                <a:solidFill>
                  <a:srgbClr val="000000"/>
                </a:solidFill>
              </a:rPr>
              <a:t> </a:t>
            </a:r>
            <a:r>
              <a:rPr spc="-155" dirty="0"/>
              <a:t>alike.</a:t>
            </a:r>
            <a:r>
              <a:rPr spc="-170" dirty="0"/>
              <a:t> </a:t>
            </a:r>
            <a:r>
              <a:rPr spc="-80" dirty="0"/>
              <a:t>By</a:t>
            </a:r>
            <a:r>
              <a:rPr spc="-175" dirty="0"/>
              <a:t> </a:t>
            </a:r>
            <a:r>
              <a:rPr spc="-90" dirty="0"/>
              <a:t>recognizing</a:t>
            </a:r>
            <a:r>
              <a:rPr spc="-175" dirty="0"/>
              <a:t> </a:t>
            </a:r>
            <a:r>
              <a:rPr spc="-120" dirty="0"/>
              <a:t>the</a:t>
            </a:r>
            <a:r>
              <a:rPr spc="-170" dirty="0"/>
              <a:t> </a:t>
            </a:r>
            <a:r>
              <a:rPr spc="-10" dirty="0"/>
              <a:t>signs, </a:t>
            </a:r>
            <a:r>
              <a:rPr spc="-114" dirty="0"/>
              <a:t>implementing</a:t>
            </a:r>
            <a:r>
              <a:rPr spc="-160" dirty="0"/>
              <a:t> </a:t>
            </a:r>
            <a:r>
              <a:rPr spc="-114" dirty="0"/>
              <a:t>preventive</a:t>
            </a:r>
            <a:r>
              <a:rPr spc="-160" dirty="0"/>
              <a:t> </a:t>
            </a:r>
            <a:r>
              <a:rPr spc="-140" dirty="0"/>
              <a:t>measures,</a:t>
            </a:r>
            <a:r>
              <a:rPr spc="-155" dirty="0"/>
              <a:t> </a:t>
            </a:r>
            <a:r>
              <a:rPr spc="-60" dirty="0"/>
              <a:t>and</a:t>
            </a:r>
            <a:r>
              <a:rPr spc="-160" dirty="0"/>
              <a:t> </a:t>
            </a:r>
            <a:r>
              <a:rPr spc="-85" dirty="0"/>
              <a:t>leveraging</a:t>
            </a:r>
            <a:r>
              <a:rPr spc="-155" dirty="0"/>
              <a:t> </a:t>
            </a:r>
            <a:r>
              <a:rPr spc="-105" dirty="0"/>
              <a:t>technology,</a:t>
            </a:r>
            <a:r>
              <a:rPr spc="-160" dirty="0"/>
              <a:t> </a:t>
            </a:r>
            <a:r>
              <a:rPr spc="-25" dirty="0"/>
              <a:t>we </a:t>
            </a:r>
            <a:r>
              <a:rPr spc="-50" dirty="0"/>
              <a:t>can</a:t>
            </a:r>
            <a:r>
              <a:rPr spc="-185" dirty="0"/>
              <a:t> </a:t>
            </a:r>
            <a:r>
              <a:rPr spc="-90" dirty="0"/>
              <a:t>signiﬁcantly</a:t>
            </a:r>
            <a:r>
              <a:rPr spc="-185" dirty="0"/>
              <a:t> </a:t>
            </a:r>
            <a:r>
              <a:rPr spc="-75" dirty="0"/>
              <a:t>reduce</a:t>
            </a:r>
            <a:r>
              <a:rPr spc="-185" dirty="0"/>
              <a:t> </a:t>
            </a:r>
            <a:r>
              <a:rPr spc="-120" dirty="0"/>
              <a:t>the</a:t>
            </a:r>
            <a:r>
              <a:rPr spc="-185" dirty="0"/>
              <a:t> </a:t>
            </a:r>
            <a:r>
              <a:rPr spc="-125" dirty="0"/>
              <a:t>risk</a:t>
            </a:r>
            <a:r>
              <a:rPr spc="-185" dirty="0"/>
              <a:t> </a:t>
            </a:r>
            <a:r>
              <a:rPr dirty="0"/>
              <a:t>of</a:t>
            </a:r>
            <a:r>
              <a:rPr spc="-185" dirty="0"/>
              <a:t> </a:t>
            </a:r>
            <a:r>
              <a:rPr spc="-55" dirty="0"/>
              <a:t>falling</a:t>
            </a:r>
            <a:r>
              <a:rPr spc="-185" dirty="0"/>
              <a:t> </a:t>
            </a:r>
            <a:r>
              <a:rPr spc="-125" dirty="0"/>
              <a:t>victim</a:t>
            </a:r>
            <a:r>
              <a:rPr spc="-185" dirty="0"/>
              <a:t> </a:t>
            </a:r>
            <a:r>
              <a:rPr spc="-60" dirty="0"/>
              <a:t>to</a:t>
            </a:r>
            <a:r>
              <a:rPr spc="-185" dirty="0"/>
              <a:t> </a:t>
            </a:r>
            <a:r>
              <a:rPr spc="-110" dirty="0"/>
              <a:t>these</a:t>
            </a:r>
            <a:r>
              <a:rPr spc="-185" dirty="0"/>
              <a:t> </a:t>
            </a:r>
            <a:r>
              <a:rPr spc="-10" dirty="0"/>
              <a:t>malicious </a:t>
            </a:r>
            <a:r>
              <a:rPr spc="-35" dirty="0"/>
              <a:t>schemes.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Words>373</Words>
  <Application>Microsoft Office PowerPoint</Application>
  <PresentationFormat>Custom</PresentationFormat>
  <Paragraphs>25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Verdana</vt:lpstr>
      <vt:lpstr>Office Theme</vt:lpstr>
      <vt:lpstr>PowerPoint Presentation</vt:lpstr>
      <vt:lpstr>INTRODUCTION TO PHISHING ATTACKS</vt:lpstr>
      <vt:lpstr>TYPES OF PHISHING ATTACKS</vt:lpstr>
      <vt:lpstr>COMMON SIGNS OF PHISHING</vt:lpstr>
      <vt:lpstr>ROLE OF TECHNOLOGY</vt:lpstr>
      <vt:lpstr>PREVENTIVE MEASURES</vt:lpstr>
      <vt:lpstr>LEGAL IMPLICATIONS</vt:lpstr>
      <vt:lpstr>CASE STUDIES</vt:lpstr>
      <vt:lpstr>CONCLUSION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ROCKY</cp:lastModifiedBy>
  <cp:revision>1</cp:revision>
  <dcterms:created xsi:type="dcterms:W3CDTF">2024-07-29T14:53:56Z</dcterms:created>
  <dcterms:modified xsi:type="dcterms:W3CDTF">2024-07-29T14:58:52Z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2024-07-29T00:00:00Z</vt:filetime>
  </property>
  <property fmtid="{D5CDD505-2E9C-101B-9397-08002B2CF9AE}" pid="3" name="Creator">
    <vt:lpwstr>Chromium</vt:lpwstr>
  </property>
  <property fmtid="{D5CDD505-2E9C-101B-9397-08002B2CF9AE}" pid="4" name="LastSaved">
    <vt:filetime>2024-07-29T00:00:00Z</vt:filetime>
  </property>
  <property fmtid="{D5CDD505-2E9C-101B-9397-08002B2CF9AE}" pid="5" name="Producer">
    <vt:lpwstr>GPL Ghostscript 10.02.0</vt:lpwstr>
  </property>
</Properties>
</file>