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1" r:id="rId3"/>
    <p:sldId id="258" r:id="rId4"/>
    <p:sldId id="266" r:id="rId5"/>
    <p:sldId id="260" r:id="rId6"/>
    <p:sldId id="264" r:id="rId7"/>
    <p:sldId id="262" r:id="rId8"/>
    <p:sldId id="265" r:id="rId9"/>
    <p:sldId id="268" r:id="rId10"/>
    <p:sldId id="269" r:id="rId11"/>
    <p:sldId id="263" r:id="rId12"/>
    <p:sldId id="25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E68527-2CA5-4EA9-AB05-27A278EF8851}">
          <p14:sldIdLst>
            <p14:sldId id="256"/>
            <p14:sldId id="261"/>
            <p14:sldId id="258"/>
            <p14:sldId id="266"/>
            <p14:sldId id="260"/>
            <p14:sldId id="264"/>
            <p14:sldId id="262"/>
            <p14:sldId id="265"/>
            <p14:sldId id="268"/>
            <p14:sldId id="269"/>
            <p14:sldId id="263"/>
            <p14:sldId id="259"/>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2EF87-09A4-4BEB-83A3-0939B2339801}" type="datetimeFigureOut">
              <a:rPr lang="en-US" smtClean="0"/>
              <a:t>7/10/2013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B3B66-2DAE-4B05-87C5-1649100D3F37}" type="slidenum">
              <a:rPr lang="en-US" smtClean="0"/>
              <a:t>‹#›</a:t>
            </a:fld>
            <a:endParaRPr lang="en-US"/>
          </a:p>
        </p:txBody>
      </p:sp>
    </p:spTree>
    <p:extLst>
      <p:ext uri="{BB962C8B-B14F-4D97-AF65-F5344CB8AC3E}">
        <p14:creationId xmlns:p14="http://schemas.microsoft.com/office/powerpoint/2010/main" val="1985013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2B3B66-2DAE-4B05-87C5-1649100D3F37}" type="slidenum">
              <a:rPr lang="en-US" smtClean="0"/>
              <a:t>12</a:t>
            </a:fld>
            <a:endParaRPr lang="en-US"/>
          </a:p>
        </p:txBody>
      </p:sp>
    </p:spTree>
    <p:extLst>
      <p:ext uri="{BB962C8B-B14F-4D97-AF65-F5344CB8AC3E}">
        <p14:creationId xmlns:p14="http://schemas.microsoft.com/office/powerpoint/2010/main" val="233291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7/10/2013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7/10/2013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7/10/2013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7/10/2013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7/10/2013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7/10/2013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7/10/2013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7/10/2013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7/10/2013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7/10/2013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7/10/2013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7/10/2013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a:t>
            </a:r>
            <a:endParaRPr lang="en-US" dirty="0"/>
          </a:p>
        </p:txBody>
      </p:sp>
      <p:sp>
        <p:nvSpPr>
          <p:cNvPr id="3" name="Subtitle 2"/>
          <p:cNvSpPr>
            <a:spLocks noGrp="1"/>
          </p:cNvSpPr>
          <p:nvPr>
            <p:ph type="subTitle" idx="1"/>
          </p:nvPr>
        </p:nvSpPr>
        <p:spPr/>
        <p:txBody>
          <a:bodyPr/>
          <a:lstStyle/>
          <a:p>
            <a:r>
              <a:rPr lang="en-US" dirty="0"/>
              <a:t>Real-Time visualization of location and movement of assets in an intermodal hub terminal.</a:t>
            </a:r>
          </a:p>
          <a:p>
            <a:endParaRPr lang="en-US" b="1" dirty="0"/>
          </a:p>
        </p:txBody>
      </p:sp>
    </p:spTree>
    <p:extLst>
      <p:ext uri="{BB962C8B-B14F-4D97-AF65-F5344CB8AC3E}">
        <p14:creationId xmlns:p14="http://schemas.microsoft.com/office/powerpoint/2010/main" val="3043544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764" y="669701"/>
            <a:ext cx="11154785" cy="646331"/>
          </a:xfrm>
          <a:prstGeom prst="rect">
            <a:avLst/>
          </a:prstGeom>
          <a:noFill/>
        </p:spPr>
        <p:txBody>
          <a:bodyPr wrap="none" rtlCol="0">
            <a:spAutoFit/>
          </a:bodyPr>
          <a:lstStyle/>
          <a:p>
            <a:pPr marL="285750" indent="-285750">
              <a:buClr>
                <a:schemeClr val="accent1"/>
              </a:buClr>
              <a:buFont typeface="Wingdings" panose="05000000000000000000" pitchFamily="2" charset="2"/>
              <a:buChar char="Ø"/>
            </a:pPr>
            <a:r>
              <a:rPr lang="en-US" dirty="0" smtClean="0">
                <a:solidFill>
                  <a:schemeClr val="tx1">
                    <a:lumMod val="75000"/>
                    <a:lumOff val="25000"/>
                  </a:schemeClr>
                </a:solidFill>
              </a:rPr>
              <a:t>Some cases there might be one container placed over another thus making it difficult to track or move .So in such </a:t>
            </a:r>
          </a:p>
          <a:p>
            <a:pPr>
              <a:buClr>
                <a:schemeClr val="accent1"/>
              </a:buClr>
            </a:pPr>
            <a:r>
              <a:rPr lang="en-US" dirty="0">
                <a:solidFill>
                  <a:schemeClr val="tx1">
                    <a:lumMod val="75000"/>
                    <a:lumOff val="25000"/>
                  </a:schemeClr>
                </a:solidFill>
              </a:rPr>
              <a:t>c</a:t>
            </a:r>
            <a:r>
              <a:rPr lang="en-US" dirty="0" smtClean="0">
                <a:solidFill>
                  <a:schemeClr val="tx1">
                    <a:lumMod val="75000"/>
                    <a:lumOff val="25000"/>
                  </a:schemeClr>
                </a:solidFill>
              </a:rPr>
              <a:t>ases by right clicking on the particular location the user would get the list of available assets at the location .</a:t>
            </a:r>
            <a:endParaRPr lang="en-US" dirty="0">
              <a:solidFill>
                <a:schemeClr val="tx1">
                  <a:lumMod val="75000"/>
                  <a:lumOff val="25000"/>
                </a:schemeClr>
              </a:solidFill>
            </a:endParaRPr>
          </a:p>
        </p:txBody>
      </p:sp>
    </p:spTree>
    <p:extLst>
      <p:ext uri="{BB962C8B-B14F-4D97-AF65-F5344CB8AC3E}">
        <p14:creationId xmlns:p14="http://schemas.microsoft.com/office/powerpoint/2010/main" val="517090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The asset information can be viewed by mouseover on the particular asset as a pop-up.</a:t>
            </a:r>
          </a:p>
          <a:p>
            <a:pPr>
              <a:buFont typeface="Courier New" panose="02070309020205020404" pitchFamily="49" charset="0"/>
              <a:buChar char="o"/>
            </a:pPr>
            <a:r>
              <a:rPr lang="en-US" dirty="0"/>
              <a:t> </a:t>
            </a:r>
            <a:r>
              <a:rPr lang="en-US" dirty="0" smtClean="0"/>
              <a:t>The access and modification of asset information can be restricted to various levels of authorization.</a:t>
            </a:r>
          </a:p>
          <a:p>
            <a:pPr>
              <a:buFont typeface="Courier New" panose="02070309020205020404" pitchFamily="49" charset="0"/>
              <a:buChar char="o"/>
            </a:pPr>
            <a:r>
              <a:rPr lang="en-US" dirty="0"/>
              <a:t> </a:t>
            </a:r>
            <a:r>
              <a:rPr lang="en-US" dirty="0" smtClean="0"/>
              <a:t>Historical data of the assets can also be visualized.</a:t>
            </a:r>
          </a:p>
          <a:p>
            <a:pPr>
              <a:buFont typeface="Courier New" panose="02070309020205020404" pitchFamily="49" charset="0"/>
              <a:buChar char="o"/>
            </a:pPr>
            <a:r>
              <a:rPr lang="en-US" dirty="0"/>
              <a:t> </a:t>
            </a:r>
            <a:r>
              <a:rPr lang="en-US" dirty="0" smtClean="0"/>
              <a:t>If any update of the database is done from the server side the users can be notified of that</a:t>
            </a:r>
            <a:r>
              <a:rPr lang="en-US" dirty="0" smtClean="0"/>
              <a:t>.</a:t>
            </a:r>
          </a:p>
          <a:p>
            <a:pPr>
              <a:buFont typeface="Courier New" panose="02070309020205020404" pitchFamily="49" charset="0"/>
              <a:buChar char="o"/>
            </a:pPr>
            <a:r>
              <a:rPr lang="en-US" dirty="0"/>
              <a:t> </a:t>
            </a:r>
            <a:r>
              <a:rPr lang="en-US" dirty="0" smtClean="0"/>
              <a:t>The layout for the hub can be divided into various sections as per the intermodal hub.</a:t>
            </a:r>
            <a:endParaRPr lang="en-US" dirty="0" smtClean="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95916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idx="1"/>
          </p:nvPr>
        </p:nvSpPr>
        <p:spPr/>
        <p:txBody>
          <a:bodyPr/>
          <a:lstStyle/>
          <a:p>
            <a:r>
              <a:rPr lang="en-US" dirty="0" smtClean="0"/>
              <a:t>Node.js </a:t>
            </a:r>
            <a:endParaRPr lang="en-US" dirty="0"/>
          </a:p>
          <a:p>
            <a:pPr marL="0" indent="0">
              <a:buNone/>
            </a:pPr>
            <a:r>
              <a:rPr lang="en-US" dirty="0" smtClean="0"/>
              <a:t>            This is the framework for the server.</a:t>
            </a:r>
          </a:p>
          <a:p>
            <a:pPr marL="0" indent="0">
              <a:buNone/>
            </a:pPr>
            <a:r>
              <a:rPr lang="en-US" dirty="0"/>
              <a:t> </a:t>
            </a:r>
            <a:r>
              <a:rPr lang="en-US" dirty="0" smtClean="0"/>
              <a:t> MongoDb </a:t>
            </a:r>
          </a:p>
          <a:p>
            <a:pPr marL="0" indent="0">
              <a:buNone/>
            </a:pPr>
            <a:r>
              <a:rPr lang="en-US" dirty="0"/>
              <a:t> </a:t>
            </a:r>
            <a:r>
              <a:rPr lang="en-US" dirty="0" smtClean="0"/>
              <a:t>           This is the database framework for storing the asset information.</a:t>
            </a:r>
          </a:p>
          <a:p>
            <a:pPr marL="0" indent="0">
              <a:buNone/>
            </a:pPr>
            <a:r>
              <a:rPr lang="en-US" dirty="0"/>
              <a:t> </a:t>
            </a:r>
            <a:r>
              <a:rPr lang="en-US" dirty="0" smtClean="0"/>
              <a:t> IE 9+ ,Google Chrome , Firefox, etc.</a:t>
            </a:r>
          </a:p>
          <a:p>
            <a:pPr marL="0" indent="0">
              <a:buNone/>
            </a:pPr>
            <a:r>
              <a:rPr lang="en-US" dirty="0"/>
              <a:t> </a:t>
            </a:r>
            <a:r>
              <a:rPr lang="en-US" dirty="0" smtClean="0"/>
              <a:t>           This is required to support SVG used to draw movement path of an asset at runtime.</a:t>
            </a:r>
            <a:endParaRPr lang="en-US" dirty="0"/>
          </a:p>
        </p:txBody>
      </p:sp>
    </p:spTree>
    <p:extLst>
      <p:ext uri="{BB962C8B-B14F-4D97-AF65-F5344CB8AC3E}">
        <p14:creationId xmlns:p14="http://schemas.microsoft.com/office/powerpoint/2010/main" val="2878904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 used:</a:t>
            </a:r>
            <a:endParaRPr lang="en-US" dirty="0"/>
          </a:p>
        </p:txBody>
      </p:sp>
      <p:sp>
        <p:nvSpPr>
          <p:cNvPr id="3" name="Content Placeholder 2"/>
          <p:cNvSpPr>
            <a:spLocks noGrp="1"/>
          </p:cNvSpPr>
          <p:nvPr>
            <p:ph idx="1"/>
          </p:nvPr>
        </p:nvSpPr>
        <p:spPr/>
        <p:txBody>
          <a:bodyPr/>
          <a:lstStyle/>
          <a:p>
            <a:r>
              <a:rPr lang="en-US" dirty="0" smtClean="0"/>
              <a:t>Socket.io, expressjs, mongoDb-native --- for node.js server framework</a:t>
            </a:r>
          </a:p>
          <a:p>
            <a:r>
              <a:rPr lang="en-US" dirty="0" smtClean="0"/>
              <a:t>D3.js --- for drawing paths of movement at runtime</a:t>
            </a:r>
          </a:p>
          <a:p>
            <a:r>
              <a:rPr lang="en-US" dirty="0" smtClean="0"/>
              <a:t>Twitter-bootstrap --- for UI (buttons)</a:t>
            </a:r>
          </a:p>
          <a:p>
            <a:r>
              <a:rPr lang="en-US" dirty="0" smtClean="0"/>
              <a:t>jQuery-contextMenu --- for custom right-click options</a:t>
            </a:r>
            <a:endParaRPr lang="en-US" dirty="0"/>
          </a:p>
        </p:txBody>
      </p:sp>
    </p:spTree>
    <p:extLst>
      <p:ext uri="{BB962C8B-B14F-4D97-AF65-F5344CB8AC3E}">
        <p14:creationId xmlns:p14="http://schemas.microsoft.com/office/powerpoint/2010/main" val="42491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Backdrop of usage:</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In existing systems for tracking of assets uses parameters for asset location, such as, ROW no., LOT no., SPOT no. But it is difficult to track an asset such a way as it requires a prior knowledge of hub layout.</a:t>
            </a:r>
          </a:p>
          <a:p>
            <a:pPr>
              <a:buFont typeface="Courier New" panose="02070309020205020404" pitchFamily="49" charset="0"/>
              <a:buChar char="o"/>
            </a:pPr>
            <a:r>
              <a:rPr lang="en-US" dirty="0"/>
              <a:t> I</a:t>
            </a:r>
            <a:r>
              <a:rPr lang="en-US" dirty="0" smtClean="0"/>
              <a:t>nformation regarding the status and location of an asset is available through webpages. Also the information is updated manually which if not done at correct time might cause inconsistency for relocating or reassigning the particular asset. So somehow other users need to be updated with the correct information regarding the asset at a real-time basis.</a:t>
            </a:r>
          </a:p>
          <a:p>
            <a:pPr marL="0" indent="0">
              <a:buNone/>
            </a:pPr>
            <a:endParaRPr lang="en-US" dirty="0" smtClean="0"/>
          </a:p>
        </p:txBody>
      </p:sp>
    </p:spTree>
    <p:extLst>
      <p:ext uri="{BB962C8B-B14F-4D97-AF65-F5344CB8AC3E}">
        <p14:creationId xmlns:p14="http://schemas.microsoft.com/office/powerpoint/2010/main" val="4087773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3"/>
            <a:ext cx="10058400" cy="1450757"/>
          </a:xfrm>
        </p:spPr>
        <p:txBody>
          <a:bodyPr/>
          <a:lstStyle/>
          <a:p>
            <a:r>
              <a:rPr lang="en-US" dirty="0" smtClean="0"/>
              <a:t>Project Description:</a:t>
            </a:r>
            <a:endParaRPr lang="en-US" dirty="0"/>
          </a:p>
        </p:txBody>
      </p:sp>
      <p:sp>
        <p:nvSpPr>
          <p:cNvPr id="5" name="Content Placeholder 4"/>
          <p:cNvSpPr>
            <a:spLocks noGrp="1"/>
          </p:cNvSpPr>
          <p:nvPr>
            <p:ph idx="1"/>
          </p:nvPr>
        </p:nvSpPr>
        <p:spPr/>
        <p:txBody>
          <a:bodyPr/>
          <a:lstStyle/>
          <a:p>
            <a:pPr>
              <a:buFont typeface="Courier New" panose="02070309020205020404" pitchFamily="49" charset="0"/>
              <a:buChar char="o"/>
            </a:pPr>
            <a:r>
              <a:rPr lang="en-US" dirty="0"/>
              <a:t> </a:t>
            </a:r>
            <a:r>
              <a:rPr lang="en-US" dirty="0" smtClean="0"/>
              <a:t>The application is based on a Node.js framework using socket.io and expressjs modules for server script using MongoDB for database.</a:t>
            </a:r>
          </a:p>
          <a:p>
            <a:pPr>
              <a:buFont typeface="Courier New" panose="02070309020205020404" pitchFamily="49" charset="0"/>
              <a:buChar char="o"/>
            </a:pPr>
            <a:r>
              <a:rPr lang="en-US" dirty="0"/>
              <a:t> </a:t>
            </a:r>
            <a:r>
              <a:rPr lang="en-US" dirty="0" smtClean="0"/>
              <a:t>In an intermodal hub information about assets (containers, chassis, crane, etc.) remain stored in the database.</a:t>
            </a:r>
          </a:p>
          <a:p>
            <a:pPr>
              <a:buFont typeface="Courier New" panose="02070309020205020404" pitchFamily="49" charset="0"/>
              <a:buChar char="o"/>
            </a:pPr>
            <a:r>
              <a:rPr lang="en-US" dirty="0"/>
              <a:t> </a:t>
            </a:r>
            <a:r>
              <a:rPr lang="en-US" dirty="0" smtClean="0"/>
              <a:t>This information is visualized in form of a map-based layout of the intermodal hub.</a:t>
            </a:r>
          </a:p>
          <a:p>
            <a:pPr>
              <a:buFont typeface="Courier New" panose="02070309020205020404" pitchFamily="49" charset="0"/>
              <a:buChar char="o"/>
            </a:pPr>
            <a:r>
              <a:rPr lang="en-US" dirty="0"/>
              <a:t> </a:t>
            </a:r>
            <a:r>
              <a:rPr lang="en-US" dirty="0" smtClean="0"/>
              <a:t>Whenever any asset is relocated and reassigned, this information, the movement and changed status is visible to other users tracking the assets at real-time along with notifications regarding this movement.</a:t>
            </a:r>
          </a:p>
          <a:p>
            <a:pPr>
              <a:buFont typeface="Courier New" panose="02070309020205020404" pitchFamily="49" charset="0"/>
              <a:buChar char="o"/>
            </a:pPr>
            <a:r>
              <a:rPr lang="en-US" dirty="0"/>
              <a:t> </a:t>
            </a:r>
            <a:r>
              <a:rPr lang="en-US" dirty="0" smtClean="0"/>
              <a:t>Simultaneously this changed information about the assets get updated in the database.</a:t>
            </a:r>
            <a:endParaRPr lang="en-US" dirty="0"/>
          </a:p>
        </p:txBody>
      </p:sp>
    </p:spTree>
    <p:extLst>
      <p:ext uri="{BB962C8B-B14F-4D97-AF65-F5344CB8AC3E}">
        <p14:creationId xmlns:p14="http://schemas.microsoft.com/office/powerpoint/2010/main" val="1139066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When server is started, it connects to the mongoDb server generated previously and any request from client for database access is mediated through the server only.</a:t>
            </a:r>
          </a:p>
          <a:p>
            <a:pPr>
              <a:buFont typeface="Courier New" panose="02070309020205020404" pitchFamily="49" charset="0"/>
              <a:buChar char="o"/>
            </a:pPr>
            <a:r>
              <a:rPr lang="en-US" dirty="0" smtClean="0"/>
              <a:t> The events occurring at the client side are used to generate socket events.</a:t>
            </a:r>
          </a:p>
          <a:p>
            <a:pPr>
              <a:buFont typeface="Courier New" panose="02070309020205020404" pitchFamily="49" charset="0"/>
              <a:buChar char="o"/>
            </a:pPr>
            <a:r>
              <a:rPr lang="en-US" dirty="0"/>
              <a:t> </a:t>
            </a:r>
            <a:r>
              <a:rPr lang="en-US" dirty="0" smtClean="0"/>
              <a:t>These socket events when recorded at the server they act as event handlers for these events, for instance, querying the database, updating the database or broadcasting data packet to other users. </a:t>
            </a:r>
          </a:p>
        </p:txBody>
      </p:sp>
    </p:spTree>
    <p:extLst>
      <p:ext uri="{BB962C8B-B14F-4D97-AF65-F5344CB8AC3E}">
        <p14:creationId xmlns:p14="http://schemas.microsoft.com/office/powerpoint/2010/main" val="1140857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a:buFont typeface="Wingdings" panose="05000000000000000000" pitchFamily="2" charset="2"/>
              <a:buChar char="Ø"/>
            </a:pPr>
            <a:r>
              <a:rPr lang="en-US" dirty="0" smtClean="0"/>
              <a:t>The assets are displayed over the screen as over a layout of the intermodal hub.</a:t>
            </a:r>
          </a:p>
          <a:p>
            <a:r>
              <a:rPr lang="en-US" dirty="0" smtClean="0"/>
              <a:t>Whenever an user requires to move a particular asset he would just have to update the location on the layout by dragging and dropping the asset.</a:t>
            </a:r>
          </a:p>
          <a:p>
            <a:r>
              <a:rPr lang="en-US" dirty="0" smtClean="0"/>
              <a:t>Now, if the asset to be relocated or reassigned is already being used by some other user then the concerned user would not be able to do so.</a:t>
            </a:r>
          </a:p>
          <a:p>
            <a:pPr>
              <a:buFont typeface="Wingdings" panose="05000000000000000000" pitchFamily="2" charset="2"/>
              <a:buChar char="Ø"/>
            </a:pPr>
            <a:r>
              <a:rPr lang="en-US" dirty="0" smtClean="0"/>
              <a:t>While an asset is being used its changed status is visible to other users by the change in background color of the objects.</a:t>
            </a:r>
          </a:p>
          <a:p>
            <a:r>
              <a:rPr lang="en-US" dirty="0" smtClean="0"/>
              <a:t>Also the movement would be visible to other users at real-time.</a:t>
            </a:r>
          </a:p>
          <a:p>
            <a:r>
              <a:rPr lang="en-US" dirty="0" smtClean="0"/>
              <a:t>Whenever there is a change in position of a particular asset it is broadcasted to other users as well as broadcasted to other users.</a:t>
            </a:r>
            <a:endParaRPr lang="en-US" dirty="0"/>
          </a:p>
        </p:txBody>
      </p:sp>
    </p:spTree>
    <p:extLst>
      <p:ext uri="{BB962C8B-B14F-4D97-AF65-F5344CB8AC3E}">
        <p14:creationId xmlns:p14="http://schemas.microsoft.com/office/powerpoint/2010/main" val="571769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074920"/>
            <a:ext cx="10113264" cy="437238"/>
          </a:xfrm>
        </p:spPr>
        <p:txBody>
          <a:bodyPr/>
          <a:lstStyle/>
          <a:p>
            <a:r>
              <a:rPr lang="en-US" dirty="0" smtClean="0"/>
              <a:t>Hub Layout</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4149" b="14149"/>
          <a:stretch>
            <a:fillRect/>
          </a:stretch>
        </p:blipFill>
        <p:spPr>
          <a:xfrm>
            <a:off x="1" y="-6"/>
            <a:ext cx="12192000" cy="4915082"/>
          </a:xfrm>
        </p:spPr>
      </p:pic>
      <p:sp>
        <p:nvSpPr>
          <p:cNvPr id="4" name="Text Placeholder 3"/>
          <p:cNvSpPr>
            <a:spLocks noGrp="1"/>
          </p:cNvSpPr>
          <p:nvPr>
            <p:ph type="body" sz="half" idx="2"/>
          </p:nvPr>
        </p:nvSpPr>
        <p:spPr>
          <a:xfrm>
            <a:off x="334865" y="5672002"/>
            <a:ext cx="11191727" cy="989225"/>
          </a:xfrm>
        </p:spPr>
        <p:txBody>
          <a:bodyPr/>
          <a:lstStyle/>
          <a:p>
            <a:r>
              <a:rPr lang="en-US" dirty="0" smtClean="0"/>
              <a:t>The blued container suggests that the “Container 2” is being used by some other user and hence cannot be dragged.</a:t>
            </a:r>
          </a:p>
          <a:p>
            <a:r>
              <a:rPr lang="en-US" dirty="0" smtClean="0"/>
              <a:t>This changed status is visible to all other users showing the movement at real-time.</a:t>
            </a:r>
            <a:endParaRPr lang="en-US" dirty="0"/>
          </a:p>
        </p:txBody>
      </p:sp>
    </p:spTree>
    <p:extLst>
      <p:ext uri="{BB962C8B-B14F-4D97-AF65-F5344CB8AC3E}">
        <p14:creationId xmlns:p14="http://schemas.microsoft.com/office/powerpoint/2010/main" val="3084571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9701" y="721217"/>
            <a:ext cx="11717951" cy="5170646"/>
          </a:xfrm>
          <a:prstGeom prst="rect">
            <a:avLst/>
          </a:prstGeom>
          <a:noFill/>
        </p:spPr>
        <p:txBody>
          <a:bodyPr wrap="none" rtlCol="0">
            <a:spAutoFit/>
          </a:bodyPr>
          <a:lstStyle/>
          <a:p>
            <a:pPr marL="342900" indent="-342900">
              <a:buClr>
                <a:schemeClr val="accent1"/>
              </a:buClr>
              <a:buFont typeface="Wingdings" panose="05000000000000000000" pitchFamily="2" charset="2"/>
              <a:buChar char="Ø"/>
            </a:pPr>
            <a:r>
              <a:rPr lang="en-US" sz="2000" dirty="0" smtClean="0">
                <a:solidFill>
                  <a:schemeClr val="tx1">
                    <a:lumMod val="75000"/>
                    <a:lumOff val="25000"/>
                  </a:schemeClr>
                </a:solidFill>
              </a:rPr>
              <a:t>The users are notified of all kinds of movements along the screen. </a:t>
            </a:r>
          </a:p>
          <a:p>
            <a:pPr>
              <a:lnSpc>
                <a:spcPct val="200000"/>
              </a:lnSpc>
            </a:pPr>
            <a:r>
              <a:rPr lang="en-US" sz="2000" dirty="0" smtClean="0">
                <a:solidFill>
                  <a:schemeClr val="tx1">
                    <a:lumMod val="75000"/>
                    <a:lumOff val="25000"/>
                  </a:schemeClr>
                </a:solidFill>
              </a:rPr>
              <a:t>These notifications are available in the notifications column. If mouse pointer is hovered over a particular </a:t>
            </a:r>
          </a:p>
          <a:p>
            <a:r>
              <a:rPr lang="en-US" sz="2000" dirty="0">
                <a:solidFill>
                  <a:schemeClr val="tx1">
                    <a:lumMod val="75000"/>
                    <a:lumOff val="25000"/>
                  </a:schemeClr>
                </a:solidFill>
              </a:rPr>
              <a:t>n</a:t>
            </a:r>
            <a:r>
              <a:rPr lang="en-US" sz="2000" dirty="0" smtClean="0">
                <a:solidFill>
                  <a:schemeClr val="tx1">
                    <a:lumMod val="75000"/>
                    <a:lumOff val="25000"/>
                  </a:schemeClr>
                </a:solidFill>
              </a:rPr>
              <a:t>otification, the movement mentioned in the notification is displayed on the screen.</a:t>
            </a:r>
          </a:p>
          <a:p>
            <a:pPr marL="342900" indent="-342900">
              <a:lnSpc>
                <a:spcPct val="200000"/>
              </a:lnSpc>
              <a:buClr>
                <a:schemeClr val="accent1"/>
              </a:buClr>
              <a:buFont typeface="Wingdings" panose="05000000000000000000" pitchFamily="2" charset="2"/>
              <a:buChar char="Ø"/>
            </a:pPr>
            <a:r>
              <a:rPr lang="en-US" sz="2000" dirty="0" smtClean="0">
                <a:solidFill>
                  <a:schemeClr val="tx1">
                    <a:lumMod val="75000"/>
                    <a:lumOff val="25000"/>
                  </a:schemeClr>
                </a:solidFill>
              </a:rPr>
              <a:t>The users have a enable/disable option for the display of the movement of assets along the screen. </a:t>
            </a:r>
          </a:p>
          <a:p>
            <a:pPr>
              <a:lnSpc>
                <a:spcPct val="150000"/>
              </a:lnSpc>
              <a:buClr>
                <a:schemeClr val="accent1"/>
              </a:buClr>
            </a:pPr>
            <a:r>
              <a:rPr lang="en-US" sz="2000" dirty="0" smtClean="0">
                <a:solidFill>
                  <a:schemeClr val="tx1">
                    <a:lumMod val="75000"/>
                    <a:lumOff val="25000"/>
                  </a:schemeClr>
                </a:solidFill>
              </a:rPr>
              <a:t>While disabling the display, the user can have the movements performed while disabled using the show path </a:t>
            </a:r>
          </a:p>
          <a:p>
            <a:pPr>
              <a:buClr>
                <a:schemeClr val="accent1"/>
              </a:buClr>
            </a:pPr>
            <a:r>
              <a:rPr lang="en-US" sz="2000" dirty="0">
                <a:solidFill>
                  <a:schemeClr val="tx1">
                    <a:lumMod val="75000"/>
                    <a:lumOff val="25000"/>
                  </a:schemeClr>
                </a:solidFill>
              </a:rPr>
              <a:t>o</a:t>
            </a:r>
            <a:r>
              <a:rPr lang="en-US" sz="2000" dirty="0" smtClean="0">
                <a:solidFill>
                  <a:schemeClr val="tx1">
                    <a:lumMod val="75000"/>
                    <a:lumOff val="25000"/>
                  </a:schemeClr>
                </a:solidFill>
              </a:rPr>
              <a:t>ption. Now with show path all the movements path will be displayed. So to make it easier to track a particular</a:t>
            </a:r>
          </a:p>
          <a:p>
            <a:pPr>
              <a:buClr>
                <a:schemeClr val="accent1"/>
              </a:buClr>
            </a:pPr>
            <a:r>
              <a:rPr lang="en-US" sz="2000" dirty="0" smtClean="0">
                <a:solidFill>
                  <a:schemeClr val="tx1">
                    <a:lumMod val="75000"/>
                    <a:lumOff val="25000"/>
                  </a:schemeClr>
                </a:solidFill>
              </a:rPr>
              <a:t>path a mouse over on a particular path highlights the path.</a:t>
            </a:r>
          </a:p>
          <a:p>
            <a:pPr marL="342900" indent="-342900">
              <a:lnSpc>
                <a:spcPct val="200000"/>
              </a:lnSpc>
              <a:buClr>
                <a:schemeClr val="accent1"/>
              </a:buClr>
              <a:buFont typeface="Wingdings" panose="05000000000000000000" pitchFamily="2" charset="2"/>
              <a:buChar char="Ø"/>
            </a:pPr>
            <a:r>
              <a:rPr lang="en-US" sz="2000" dirty="0" smtClean="0">
                <a:solidFill>
                  <a:schemeClr val="tx1">
                    <a:lumMod val="75000"/>
                    <a:lumOff val="25000"/>
                  </a:schemeClr>
                </a:solidFill>
              </a:rPr>
              <a:t>Whenever the display is disabled if some object is moved by some other users, the movement would not</a:t>
            </a:r>
          </a:p>
          <a:p>
            <a:r>
              <a:rPr lang="en-US" sz="2000" dirty="0" smtClean="0">
                <a:solidFill>
                  <a:schemeClr val="tx1">
                    <a:lumMod val="75000"/>
                    <a:lumOff val="25000"/>
                  </a:schemeClr>
                </a:solidFill>
              </a:rPr>
              <a:t>be displayed to other users and hence if they want to move the said object, he would get an alert to update </a:t>
            </a:r>
          </a:p>
          <a:p>
            <a:r>
              <a:rPr lang="en-US" sz="2000" dirty="0" smtClean="0">
                <a:solidFill>
                  <a:schemeClr val="tx1">
                    <a:lumMod val="75000"/>
                    <a:lumOff val="25000"/>
                  </a:schemeClr>
                </a:solidFill>
              </a:rPr>
              <a:t>the display with the current locations for the objects as present in the database.</a:t>
            </a:r>
          </a:p>
          <a:p>
            <a:pPr>
              <a:lnSpc>
                <a:spcPct val="200000"/>
              </a:lnSpc>
            </a:pPr>
            <a:r>
              <a:rPr lang="en-US" sz="2000" dirty="0" smtClean="0">
                <a:solidFill>
                  <a:schemeClr val="tx1">
                    <a:lumMod val="75000"/>
                    <a:lumOff val="25000"/>
                  </a:schemeClr>
                </a:solidFill>
              </a:rPr>
              <a:t>Also at any point of time an “Update” operation would clear all the previous location information of the </a:t>
            </a:r>
          </a:p>
          <a:p>
            <a:r>
              <a:rPr lang="en-US" sz="2000" dirty="0">
                <a:solidFill>
                  <a:schemeClr val="tx1">
                    <a:lumMod val="75000"/>
                    <a:lumOff val="25000"/>
                  </a:schemeClr>
                </a:solidFill>
              </a:rPr>
              <a:t>o</a:t>
            </a:r>
            <a:r>
              <a:rPr lang="en-US" sz="2000" dirty="0" smtClean="0">
                <a:solidFill>
                  <a:schemeClr val="tx1">
                    <a:lumMod val="75000"/>
                    <a:lumOff val="25000"/>
                  </a:schemeClr>
                </a:solidFill>
              </a:rPr>
              <a:t>bjects stored with the browser and also remove the notifications from the notifications column.</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2835832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074920"/>
            <a:ext cx="10113264" cy="462995"/>
          </a:xfrm>
        </p:spPr>
        <p:txBody>
          <a:bodyPr/>
          <a:lstStyle/>
          <a:p>
            <a:r>
              <a:rPr lang="en-US" dirty="0" smtClean="0"/>
              <a:t>Notifications for movement done by others</a:t>
            </a:r>
            <a:endParaRPr lang="en-US" dirty="0"/>
          </a:p>
        </p:txBody>
      </p:sp>
      <p:pic>
        <p:nvPicPr>
          <p:cNvPr id="5" name="Picture Placeholder 4"/>
          <p:cNvPicPr>
            <a:picLocks noGrp="1" noChangeAspect="1"/>
          </p:cNvPicPr>
          <p:nvPr>
            <p:ph type="pic" idx="1"/>
          </p:nvPr>
        </p:nvPicPr>
        <p:blipFill>
          <a:blip r:embed="rId2"/>
          <a:srcRect t="1432" b="1432"/>
          <a:stretch>
            <a:fillRect/>
          </a:stretch>
        </p:blipFill>
        <p:spPr>
          <a:prstGeom prst="rect">
            <a:avLst/>
          </a:prstGeom>
        </p:spPr>
      </p:pic>
      <p:sp>
        <p:nvSpPr>
          <p:cNvPr id="4" name="Text Placeholder 3"/>
          <p:cNvSpPr>
            <a:spLocks noGrp="1"/>
          </p:cNvSpPr>
          <p:nvPr>
            <p:ph type="body" sz="half" idx="2"/>
          </p:nvPr>
        </p:nvSpPr>
        <p:spPr>
          <a:xfrm>
            <a:off x="566670" y="5697759"/>
            <a:ext cx="10643874" cy="803624"/>
          </a:xfrm>
        </p:spPr>
        <p:txBody>
          <a:bodyPr/>
          <a:lstStyle/>
          <a:p>
            <a:r>
              <a:rPr lang="en-US" dirty="0" smtClean="0"/>
              <a:t>The 2</a:t>
            </a:r>
            <a:r>
              <a:rPr lang="en-US" baseline="30000" dirty="0" smtClean="0"/>
              <a:t>nd</a:t>
            </a:r>
            <a:r>
              <a:rPr lang="en-US" dirty="0" smtClean="0"/>
              <a:t> notification as shown gives the details of movement of container 2 performed by some other user.</a:t>
            </a:r>
          </a:p>
          <a:p>
            <a:r>
              <a:rPr lang="en-US" dirty="0" smtClean="0"/>
              <a:t>The mouseover on the said notification gives the path for the movement which is removed on mouseout.</a:t>
            </a:r>
            <a:endParaRPr lang="en-US" dirty="0"/>
          </a:p>
        </p:txBody>
      </p:sp>
    </p:spTree>
    <p:extLst>
      <p:ext uri="{BB962C8B-B14F-4D97-AF65-F5344CB8AC3E}">
        <p14:creationId xmlns:p14="http://schemas.microsoft.com/office/powerpoint/2010/main" val="3429613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192" y="5084063"/>
            <a:ext cx="9742352" cy="466731"/>
          </a:xfrm>
        </p:spPr>
        <p:txBody>
          <a:bodyPr/>
          <a:lstStyle/>
          <a:p>
            <a:r>
              <a:rPr lang="en-US" dirty="0" smtClean="0"/>
              <a:t>“Show Path”</a:t>
            </a:r>
            <a:endParaRPr lang="en-US" dirty="0"/>
          </a:p>
        </p:txBody>
      </p:sp>
      <p:pic>
        <p:nvPicPr>
          <p:cNvPr id="5" name="Picture Placeholder 4"/>
          <p:cNvPicPr>
            <a:picLocks noGrp="1" noChangeAspect="1"/>
          </p:cNvPicPr>
          <p:nvPr>
            <p:ph type="pic" idx="1"/>
          </p:nvPr>
        </p:nvPicPr>
        <p:blipFill>
          <a:blip r:embed="rId2"/>
          <a:srcRect t="2040" b="2040"/>
          <a:stretch>
            <a:fillRect/>
          </a:stretch>
        </p:blipFill>
        <p:spPr>
          <a:prstGeom prst="rect">
            <a:avLst/>
          </a:prstGeom>
        </p:spPr>
      </p:pic>
      <p:sp>
        <p:nvSpPr>
          <p:cNvPr id="4" name="Text Placeholder 3"/>
          <p:cNvSpPr>
            <a:spLocks noGrp="1"/>
          </p:cNvSpPr>
          <p:nvPr>
            <p:ph type="body" sz="half" idx="2"/>
          </p:nvPr>
        </p:nvSpPr>
        <p:spPr>
          <a:xfrm>
            <a:off x="1039375" y="5771297"/>
            <a:ext cx="10113264" cy="594360"/>
          </a:xfrm>
        </p:spPr>
        <p:txBody>
          <a:bodyPr/>
          <a:lstStyle/>
          <a:p>
            <a:r>
              <a:rPr lang="en-US" dirty="0" smtClean="0"/>
              <a:t>All the previous paths traced by the objects are displayed whereas the path with the mouse pointer over it gets highlighted.</a:t>
            </a:r>
            <a:endParaRPr lang="en-US" dirty="0"/>
          </a:p>
        </p:txBody>
      </p:sp>
    </p:spTree>
    <p:extLst>
      <p:ext uri="{BB962C8B-B14F-4D97-AF65-F5344CB8AC3E}">
        <p14:creationId xmlns:p14="http://schemas.microsoft.com/office/powerpoint/2010/main" val="109488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1004</TotalTime>
  <Words>995</Words>
  <Application>Microsoft Office PowerPoint</Application>
  <PresentationFormat>Widescreen</PresentationFormat>
  <Paragraphs>63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Courier New</vt:lpstr>
      <vt:lpstr>Wingdings</vt:lpstr>
      <vt:lpstr>Retrospect</vt:lpstr>
      <vt:lpstr>Project:</vt:lpstr>
      <vt:lpstr>Backdrop of usage:</vt:lpstr>
      <vt:lpstr>Project Description:</vt:lpstr>
      <vt:lpstr>Architecture:</vt:lpstr>
      <vt:lpstr>Overview:</vt:lpstr>
      <vt:lpstr>Hub Layout</vt:lpstr>
      <vt:lpstr>PowerPoint Presentation</vt:lpstr>
      <vt:lpstr>Notifications for movement done by others</vt:lpstr>
      <vt:lpstr>“Show Path”</vt:lpstr>
      <vt:lpstr>PowerPoint Presentation</vt:lpstr>
      <vt:lpstr>Future Scope:</vt:lpstr>
      <vt:lpstr>Software Requirements:</vt:lpstr>
      <vt:lpstr>Plugins used:</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 Kundu</dc:creator>
  <cp:lastModifiedBy>Soumya Kundu</cp:lastModifiedBy>
  <cp:revision>31</cp:revision>
  <dcterms:created xsi:type="dcterms:W3CDTF">2013-07-08T04:53:48Z</dcterms:created>
  <dcterms:modified xsi:type="dcterms:W3CDTF">2013-07-10T09:41:08Z</dcterms:modified>
</cp:coreProperties>
</file>