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56" r:id="rId2"/>
    <p:sldId id="257" r:id="rId3"/>
    <p:sldId id="277" r:id="rId4"/>
    <p:sldId id="275" r:id="rId5"/>
    <p:sldId id="259" r:id="rId6"/>
    <p:sldId id="268" r:id="rId7"/>
    <p:sldId id="269" r:id="rId8"/>
    <p:sldId id="270" r:id="rId9"/>
    <p:sldId id="271" r:id="rId10"/>
    <p:sldId id="273" r:id="rId11"/>
    <p:sldId id="274" r:id="rId12"/>
    <p:sldId id="276" r:id="rId13"/>
    <p:sldId id="278" r:id="rId14"/>
    <p:sldId id="279" r:id="rId15"/>
    <p:sldId id="281" r:id="rId16"/>
    <p:sldId id="282"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sorterViewPr>
    <p:cViewPr>
      <p:scale>
        <a:sx n="100" d="100"/>
        <a:sy n="100" d="100"/>
      </p:scale>
      <p:origin x="0" y="-2040"/>
    </p:cViewPr>
  </p:sorterViewPr>
  <p:notesViewPr>
    <p:cSldViewPr snapToGrid="0">
      <p:cViewPr varScale="1">
        <p:scale>
          <a:sx n="62" d="100"/>
          <a:sy n="62" d="100"/>
        </p:scale>
        <p:origin x="3226" y="-18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8750C-4129-4B80-9430-D51BD77335DE}" type="datetimeFigureOut">
              <a:rPr lang="en-IN" smtClean="0"/>
              <a:t>19-03-2021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CF621F-A8A9-4728-A8D0-7F59DD428AD5}" type="slidenum">
              <a:rPr lang="en-IN" smtClean="0"/>
              <a:t>‹#›</a:t>
            </a:fld>
            <a:endParaRPr lang="en-IN"/>
          </a:p>
        </p:txBody>
      </p:sp>
    </p:spTree>
    <p:extLst>
      <p:ext uri="{BB962C8B-B14F-4D97-AF65-F5344CB8AC3E}">
        <p14:creationId xmlns:p14="http://schemas.microsoft.com/office/powerpoint/2010/main" val="1835978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8CF621F-A8A9-4728-A8D0-7F59DD428AD5}" type="slidenum">
              <a:rPr lang="en-IN" smtClean="0"/>
              <a:t>1</a:t>
            </a:fld>
            <a:endParaRPr lang="en-IN"/>
          </a:p>
        </p:txBody>
      </p:sp>
    </p:spTree>
    <p:extLst>
      <p:ext uri="{BB962C8B-B14F-4D97-AF65-F5344CB8AC3E}">
        <p14:creationId xmlns:p14="http://schemas.microsoft.com/office/powerpoint/2010/main" val="3126745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import </a:t>
            </a:r>
            <a:r>
              <a:rPr lang="en-IN" dirty="0" err="1"/>
              <a:t>sympy</a:t>
            </a:r>
            <a:r>
              <a:rPr lang="en-IN" dirty="0"/>
              <a:t> as </a:t>
            </a:r>
            <a:r>
              <a:rPr lang="en-IN" dirty="0" err="1"/>
              <a:t>sy</a:t>
            </a:r>
            <a:endParaRPr lang="en-IN" dirty="0"/>
          </a:p>
          <a:p>
            <a:endParaRPr lang="en-IN" dirty="0"/>
          </a:p>
          <a:p>
            <a:r>
              <a:rPr lang="en-IN" dirty="0"/>
              <a:t>def </a:t>
            </a:r>
            <a:r>
              <a:rPr lang="en-IN" dirty="0" err="1"/>
              <a:t>f_capital</a:t>
            </a:r>
            <a:r>
              <a:rPr lang="en-IN" dirty="0"/>
              <a:t>(x):</a:t>
            </a:r>
          </a:p>
          <a:p>
            <a:r>
              <a:rPr lang="en-IN" dirty="0"/>
              <a:t>    return (lambda x:eval(fnt_input))(x)</a:t>
            </a:r>
          </a:p>
          <a:p>
            <a:r>
              <a:rPr lang="en-IN" dirty="0"/>
              <a:t>def </a:t>
            </a:r>
            <a:r>
              <a:rPr lang="en-IN" dirty="0" err="1"/>
              <a:t>f_small</a:t>
            </a:r>
            <a:r>
              <a:rPr lang="en-IN" dirty="0"/>
              <a:t>(x):</a:t>
            </a:r>
          </a:p>
          <a:p>
            <a:r>
              <a:rPr lang="en-IN" dirty="0"/>
              <a:t>    t= </a:t>
            </a:r>
            <a:r>
              <a:rPr lang="en-IN" dirty="0" err="1"/>
              <a:t>sy.symbols</a:t>
            </a:r>
            <a:r>
              <a:rPr lang="en-IN" dirty="0"/>
              <a:t>("t")</a:t>
            </a:r>
          </a:p>
          <a:p>
            <a:r>
              <a:rPr lang="en-IN" dirty="0"/>
              <a:t>    </a:t>
            </a:r>
            <a:r>
              <a:rPr lang="en-IN" dirty="0" err="1"/>
              <a:t>derivat</a:t>
            </a:r>
            <a:r>
              <a:rPr lang="en-IN" dirty="0"/>
              <a:t> = </a:t>
            </a:r>
            <a:r>
              <a:rPr lang="en-IN" dirty="0" err="1"/>
              <a:t>sy.Derivative</a:t>
            </a:r>
            <a:r>
              <a:rPr lang="en-IN" dirty="0"/>
              <a:t>(</a:t>
            </a:r>
            <a:r>
              <a:rPr lang="en-IN" dirty="0" err="1"/>
              <a:t>f_capital</a:t>
            </a:r>
            <a:r>
              <a:rPr lang="en-IN" dirty="0"/>
              <a:t>(t),t).doit()</a:t>
            </a:r>
          </a:p>
          <a:p>
            <a:r>
              <a:rPr lang="en-IN" dirty="0"/>
              <a:t>    return (lambda t : eval(str(</a:t>
            </a:r>
            <a:r>
              <a:rPr lang="en-IN" dirty="0" err="1"/>
              <a:t>derivat</a:t>
            </a:r>
            <a:r>
              <a:rPr lang="en-IN" dirty="0"/>
              <a:t>)))(x)</a:t>
            </a:r>
          </a:p>
          <a:p>
            <a:endParaRPr lang="en-IN" dirty="0"/>
          </a:p>
          <a:p>
            <a:r>
              <a:rPr lang="en-IN" dirty="0"/>
              <a:t>x = </a:t>
            </a:r>
            <a:r>
              <a:rPr lang="en-IN" dirty="0" err="1"/>
              <a:t>sy.symbols</a:t>
            </a:r>
            <a:r>
              <a:rPr lang="en-IN" dirty="0"/>
              <a:t>("x")</a:t>
            </a:r>
          </a:p>
          <a:p>
            <a:r>
              <a:rPr lang="en-IN" dirty="0"/>
              <a:t>v = </a:t>
            </a:r>
            <a:r>
              <a:rPr lang="en-IN" dirty="0" err="1"/>
              <a:t>sy.symbols</a:t>
            </a:r>
            <a:r>
              <a:rPr lang="en-IN" dirty="0"/>
              <a:t>("v")</a:t>
            </a:r>
          </a:p>
          <a:p>
            <a:endParaRPr lang="en-IN" dirty="0"/>
          </a:p>
          <a:p>
            <a:r>
              <a:rPr lang="en-IN" dirty="0"/>
              <a:t>def integral(</a:t>
            </a:r>
            <a:r>
              <a:rPr lang="en-IN" dirty="0" err="1"/>
              <a:t>value,number_of_bidders,low_limit,high_limit</a:t>
            </a:r>
            <a:r>
              <a:rPr lang="en-IN" dirty="0"/>
              <a:t>):</a:t>
            </a:r>
          </a:p>
          <a:p>
            <a:r>
              <a:rPr lang="en-IN" dirty="0"/>
              <a:t>    return </a:t>
            </a:r>
            <a:r>
              <a:rPr lang="en-IN" dirty="0" err="1"/>
              <a:t>sy.integrate</a:t>
            </a:r>
            <a:r>
              <a:rPr lang="en-IN" dirty="0"/>
              <a:t>(pow(</a:t>
            </a:r>
            <a:r>
              <a:rPr lang="en-IN" dirty="0" err="1"/>
              <a:t>f_capital</a:t>
            </a:r>
            <a:r>
              <a:rPr lang="en-IN" dirty="0"/>
              <a:t>(x)/</a:t>
            </a:r>
            <a:r>
              <a:rPr lang="en-IN" dirty="0" err="1"/>
              <a:t>f_capital</a:t>
            </a:r>
            <a:r>
              <a:rPr lang="en-IN" dirty="0"/>
              <a:t>(value),number_of_bidders-1),(</a:t>
            </a:r>
            <a:r>
              <a:rPr lang="en-IN" dirty="0" err="1"/>
              <a:t>x,low_limit,high_limit</a:t>
            </a:r>
            <a:r>
              <a:rPr lang="en-IN" dirty="0"/>
              <a:t>))</a:t>
            </a:r>
          </a:p>
          <a:p>
            <a:endParaRPr lang="en-IN" dirty="0"/>
          </a:p>
          <a:p>
            <a:r>
              <a:rPr lang="en-IN" dirty="0"/>
              <a:t>def </a:t>
            </a:r>
            <a:r>
              <a:rPr lang="en-IN" dirty="0" err="1"/>
              <a:t>nash_optimal_bid</a:t>
            </a:r>
            <a:r>
              <a:rPr lang="en-IN" dirty="0"/>
              <a:t>(v):</a:t>
            </a:r>
          </a:p>
          <a:p>
            <a:r>
              <a:rPr lang="en-IN" dirty="0"/>
              <a:t>    return v-integral(</a:t>
            </a:r>
            <a:r>
              <a:rPr lang="en-IN" dirty="0" err="1"/>
              <a:t>v,n,v_o,v</a:t>
            </a:r>
            <a:r>
              <a:rPr lang="en-IN" dirty="0"/>
              <a:t>)</a:t>
            </a:r>
          </a:p>
          <a:p>
            <a:endParaRPr lang="en-IN" dirty="0"/>
          </a:p>
          <a:p>
            <a:r>
              <a:rPr lang="en-IN" dirty="0"/>
              <a:t># Expected revenue for first price auction</a:t>
            </a:r>
          </a:p>
          <a:p>
            <a:r>
              <a:rPr lang="en-IN" dirty="0"/>
              <a:t># expected utility or payment of a bidder</a:t>
            </a:r>
          </a:p>
          <a:p>
            <a:r>
              <a:rPr lang="en-IN" dirty="0"/>
              <a:t>def u(v):</a:t>
            </a:r>
          </a:p>
          <a:p>
            <a:r>
              <a:rPr lang="en-IN" dirty="0"/>
              <a:t>    return </a:t>
            </a:r>
            <a:r>
              <a:rPr lang="en-IN" dirty="0" err="1"/>
              <a:t>f_small</a:t>
            </a:r>
            <a:r>
              <a:rPr lang="en-IN" dirty="0"/>
              <a:t>(v)*pow(</a:t>
            </a:r>
            <a:r>
              <a:rPr lang="en-IN" dirty="0" err="1"/>
              <a:t>f_capital</a:t>
            </a:r>
            <a:r>
              <a:rPr lang="en-IN" dirty="0"/>
              <a:t>(v),n-1)*integral(</a:t>
            </a:r>
            <a:r>
              <a:rPr lang="en-IN" dirty="0" err="1"/>
              <a:t>v,n,v_o,v</a:t>
            </a:r>
            <a:r>
              <a:rPr lang="en-IN" dirty="0"/>
              <a:t>)</a:t>
            </a:r>
          </a:p>
          <a:p>
            <a:r>
              <a:rPr lang="en-IN" dirty="0"/>
              <a:t># expected profit for each bidder</a:t>
            </a:r>
          </a:p>
          <a:p>
            <a:r>
              <a:rPr lang="en-IN" dirty="0"/>
              <a:t>def </a:t>
            </a:r>
            <a:r>
              <a:rPr lang="en-IN" dirty="0" err="1"/>
              <a:t>expected_profit_first_price</a:t>
            </a:r>
            <a:r>
              <a:rPr lang="en-IN" dirty="0"/>
              <a:t>(m):</a:t>
            </a:r>
          </a:p>
          <a:p>
            <a:r>
              <a:rPr lang="en-IN" dirty="0"/>
              <a:t>     return  </a:t>
            </a:r>
            <a:r>
              <a:rPr lang="en-IN" dirty="0" err="1"/>
              <a:t>sy.integrate</a:t>
            </a:r>
            <a:r>
              <a:rPr lang="en-IN" dirty="0"/>
              <a:t>(u(v),(</a:t>
            </a:r>
            <a:r>
              <a:rPr lang="en-IN" dirty="0" err="1"/>
              <a:t>v,v_o,m</a:t>
            </a:r>
            <a:r>
              <a:rPr lang="en-IN" dirty="0"/>
              <a:t>))</a:t>
            </a:r>
          </a:p>
          <a:p>
            <a:endParaRPr lang="en-IN" dirty="0"/>
          </a:p>
          <a:p>
            <a:r>
              <a:rPr lang="en-IN" dirty="0"/>
              <a:t>def </a:t>
            </a:r>
            <a:r>
              <a:rPr lang="en-IN" dirty="0" err="1"/>
              <a:t>expected_revenue_first_price</a:t>
            </a:r>
            <a:r>
              <a:rPr lang="en-IN" dirty="0"/>
              <a:t>(m):</a:t>
            </a:r>
          </a:p>
          <a:p>
            <a:r>
              <a:rPr lang="en-IN" dirty="0"/>
              <a:t>     return n*</a:t>
            </a:r>
            <a:r>
              <a:rPr lang="en-IN" dirty="0" err="1"/>
              <a:t>sy.integrate</a:t>
            </a:r>
            <a:r>
              <a:rPr lang="en-IN" dirty="0"/>
              <a:t>(</a:t>
            </a:r>
            <a:r>
              <a:rPr lang="en-IN" dirty="0" err="1"/>
              <a:t>f_small</a:t>
            </a:r>
            <a:r>
              <a:rPr lang="en-IN" dirty="0"/>
              <a:t>(v)*pow(</a:t>
            </a:r>
            <a:r>
              <a:rPr lang="en-IN" dirty="0" err="1"/>
              <a:t>f_capital</a:t>
            </a:r>
            <a:r>
              <a:rPr lang="en-IN" dirty="0"/>
              <a:t>(v),n-1)*</a:t>
            </a:r>
            <a:r>
              <a:rPr lang="en-IN" dirty="0" err="1"/>
              <a:t>nash_optimal_bid</a:t>
            </a:r>
            <a:r>
              <a:rPr lang="en-IN" dirty="0"/>
              <a:t>(v),(</a:t>
            </a:r>
            <a:r>
              <a:rPr lang="en-IN" dirty="0" err="1"/>
              <a:t>v,v_o,m</a:t>
            </a:r>
            <a:r>
              <a:rPr lang="en-IN" dirty="0"/>
              <a:t>))</a:t>
            </a:r>
          </a:p>
          <a:p>
            <a:endParaRPr lang="en-IN" dirty="0"/>
          </a:p>
          <a:p>
            <a:r>
              <a:rPr lang="en-IN" dirty="0"/>
              <a:t># Expected revenue for second price auction</a:t>
            </a:r>
          </a:p>
          <a:p>
            <a:r>
              <a:rPr lang="en-IN" dirty="0"/>
              <a:t>def </a:t>
            </a:r>
            <a:r>
              <a:rPr lang="en-IN" dirty="0" err="1"/>
              <a:t>expected_revenue_second_price</a:t>
            </a:r>
            <a:r>
              <a:rPr lang="en-IN" dirty="0"/>
              <a:t>(m):</a:t>
            </a:r>
          </a:p>
          <a:p>
            <a:r>
              <a:rPr lang="en-IN" dirty="0"/>
              <a:t>    return </a:t>
            </a:r>
            <a:r>
              <a:rPr lang="en-IN" dirty="0" err="1"/>
              <a:t>sy.integrate</a:t>
            </a:r>
            <a:r>
              <a:rPr lang="en-IN" dirty="0"/>
              <a:t>(n*(n-1)*(1-f_capital(v))*</a:t>
            </a:r>
            <a:r>
              <a:rPr lang="en-IN" dirty="0" err="1"/>
              <a:t>f_small</a:t>
            </a:r>
            <a:r>
              <a:rPr lang="en-IN" dirty="0"/>
              <a:t>(v)*pow(</a:t>
            </a:r>
            <a:r>
              <a:rPr lang="en-IN" dirty="0" err="1"/>
              <a:t>f_capital</a:t>
            </a:r>
            <a:r>
              <a:rPr lang="en-IN" dirty="0"/>
              <a:t>(v),n-2)*v,(</a:t>
            </a:r>
            <a:r>
              <a:rPr lang="en-IN" dirty="0" err="1"/>
              <a:t>v,v_o,m</a:t>
            </a:r>
            <a:r>
              <a:rPr lang="en-IN" dirty="0"/>
              <a:t>))</a:t>
            </a:r>
          </a:p>
          <a:p>
            <a:endParaRPr lang="en-IN" dirty="0"/>
          </a:p>
          <a:p>
            <a:r>
              <a:rPr lang="en-IN" dirty="0"/>
              <a:t>def </a:t>
            </a:r>
            <a:r>
              <a:rPr lang="en-IN" dirty="0" err="1"/>
              <a:t>expected_profit_second_price</a:t>
            </a:r>
            <a:r>
              <a:rPr lang="en-IN" dirty="0"/>
              <a:t>(m):</a:t>
            </a:r>
          </a:p>
          <a:p>
            <a:r>
              <a:rPr lang="en-IN" dirty="0"/>
              <a:t>    return </a:t>
            </a:r>
            <a:r>
              <a:rPr lang="en-IN" dirty="0" err="1"/>
              <a:t>sy.integrate</a:t>
            </a:r>
            <a:r>
              <a:rPr lang="en-IN" dirty="0"/>
              <a:t>((1-(n-1)*(1-f_capital(v))/</a:t>
            </a:r>
            <a:r>
              <a:rPr lang="en-IN" dirty="0" err="1"/>
              <a:t>f_capital</a:t>
            </a:r>
            <a:r>
              <a:rPr lang="en-IN" dirty="0"/>
              <a:t>(v))*</a:t>
            </a:r>
            <a:r>
              <a:rPr lang="en-IN" dirty="0" err="1"/>
              <a:t>f_small</a:t>
            </a:r>
            <a:r>
              <a:rPr lang="en-IN" dirty="0"/>
              <a:t>(v)*pow(</a:t>
            </a:r>
            <a:r>
              <a:rPr lang="en-IN" dirty="0" err="1"/>
              <a:t>f_capital</a:t>
            </a:r>
            <a:r>
              <a:rPr lang="en-IN" dirty="0"/>
              <a:t>(v),n-1)*v,(</a:t>
            </a:r>
            <a:r>
              <a:rPr lang="en-IN" dirty="0" err="1"/>
              <a:t>v,v_o,m</a:t>
            </a:r>
            <a:r>
              <a:rPr lang="en-IN" dirty="0"/>
              <a:t>))</a:t>
            </a:r>
          </a:p>
          <a:p>
            <a:endParaRPr lang="en-IN" dirty="0"/>
          </a:p>
          <a:p>
            <a:endParaRPr lang="en-IN" dirty="0"/>
          </a:p>
          <a:p>
            <a:r>
              <a:rPr lang="en-IN" dirty="0" err="1"/>
              <a:t>fnt_input</a:t>
            </a:r>
            <a:r>
              <a:rPr lang="en-IN" dirty="0"/>
              <a:t> = str(input("Enter the cost function(CDF):"))</a:t>
            </a:r>
          </a:p>
          <a:p>
            <a:r>
              <a:rPr lang="en-IN" dirty="0" err="1"/>
              <a:t>v_o</a:t>
            </a:r>
            <a:r>
              <a:rPr lang="en-IN" dirty="0"/>
              <a:t> = 0</a:t>
            </a:r>
          </a:p>
          <a:p>
            <a:r>
              <a:rPr lang="en-IN" dirty="0"/>
              <a:t>input_ = 1</a:t>
            </a:r>
          </a:p>
          <a:p>
            <a:r>
              <a:rPr lang="en-IN" dirty="0"/>
              <a:t>n = int(input("Total number of bidders(n): "))</a:t>
            </a:r>
          </a:p>
          <a:p>
            <a:r>
              <a:rPr lang="en-IN" dirty="0"/>
              <a:t>print("Expected profit from first price auction\n",</a:t>
            </a:r>
            <a:r>
              <a:rPr lang="en-IN" dirty="0" err="1"/>
              <a:t>expected_profit_first_price</a:t>
            </a:r>
            <a:r>
              <a:rPr lang="en-IN" dirty="0"/>
              <a:t>(input_))</a:t>
            </a:r>
          </a:p>
          <a:p>
            <a:r>
              <a:rPr lang="en-IN" dirty="0"/>
              <a:t>print("Expected profit from second price auction\n",</a:t>
            </a:r>
            <a:r>
              <a:rPr lang="en-IN" dirty="0" err="1"/>
              <a:t>expected_profit_second_price</a:t>
            </a:r>
            <a:r>
              <a:rPr lang="en-IN" dirty="0"/>
              <a:t>(input_))</a:t>
            </a:r>
          </a:p>
          <a:p>
            <a:r>
              <a:rPr lang="en-IN" dirty="0"/>
              <a:t>print("Expected revenue from first price auction\n",</a:t>
            </a:r>
            <a:r>
              <a:rPr lang="en-IN" dirty="0" err="1"/>
              <a:t>expected_revenue_first_price</a:t>
            </a:r>
            <a:r>
              <a:rPr lang="en-IN" dirty="0"/>
              <a:t>(input_))</a:t>
            </a:r>
          </a:p>
          <a:p>
            <a:r>
              <a:rPr lang="en-IN" dirty="0"/>
              <a:t>print("Expected revenue from second price auction\n",</a:t>
            </a:r>
            <a:r>
              <a:rPr lang="en-IN" dirty="0" err="1"/>
              <a:t>expected_revenue_second_price</a:t>
            </a:r>
            <a:r>
              <a:rPr lang="en-IN" dirty="0"/>
              <a:t>(input_))</a:t>
            </a:r>
          </a:p>
          <a:p>
            <a:endParaRPr lang="en-IN" dirty="0"/>
          </a:p>
        </p:txBody>
      </p:sp>
      <p:sp>
        <p:nvSpPr>
          <p:cNvPr id="4" name="Slide Number Placeholder 3"/>
          <p:cNvSpPr>
            <a:spLocks noGrp="1"/>
          </p:cNvSpPr>
          <p:nvPr>
            <p:ph type="sldNum" sz="quarter" idx="5"/>
          </p:nvPr>
        </p:nvSpPr>
        <p:spPr/>
        <p:txBody>
          <a:bodyPr/>
          <a:lstStyle/>
          <a:p>
            <a:fld id="{E8CF621F-A8A9-4728-A8D0-7F59DD428AD5}" type="slidenum">
              <a:rPr lang="en-IN" smtClean="0"/>
              <a:t>16</a:t>
            </a:fld>
            <a:endParaRPr lang="en-IN"/>
          </a:p>
        </p:txBody>
      </p:sp>
    </p:spTree>
    <p:extLst>
      <p:ext uri="{BB962C8B-B14F-4D97-AF65-F5344CB8AC3E}">
        <p14:creationId xmlns:p14="http://schemas.microsoft.com/office/powerpoint/2010/main" val="41384325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3" y="0"/>
            <a:ext cx="12231161"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400" y="1871136"/>
            <a:ext cx="6815669" cy="1515533"/>
          </a:xfrm>
        </p:spPr>
        <p:txBody>
          <a:bodyPr anchor="b">
            <a:noAutofit/>
          </a:bodyPr>
          <a:lstStyle>
            <a:lvl1pPr algn="ctr">
              <a:defRPr sz="5401">
                <a:effectLst/>
              </a:defRPr>
            </a:lvl1pPr>
          </a:lstStyle>
          <a:p>
            <a:r>
              <a:rPr lang="en-US"/>
              <a:t>Click to edit Master title style</a:t>
            </a:r>
            <a:endParaRPr lang="en-US" dirty="0"/>
          </a:p>
        </p:txBody>
      </p:sp>
      <p:sp>
        <p:nvSpPr>
          <p:cNvPr id="3" name="Subtitle 2"/>
          <p:cNvSpPr>
            <a:spLocks noGrp="1"/>
          </p:cNvSpPr>
          <p:nvPr>
            <p:ph type="subTitle" idx="1"/>
          </p:nvPr>
        </p:nvSpPr>
        <p:spPr>
          <a:xfrm>
            <a:off x="2692400" y="3657597"/>
            <a:ext cx="6815669" cy="1320802"/>
          </a:xfrm>
        </p:spPr>
        <p:txBody>
          <a:bodyPr anchor="t">
            <a:normAutofit/>
          </a:bodyPr>
          <a:lstStyle>
            <a:lvl1pPr marL="0" indent="0" algn="ctr">
              <a:buNone/>
              <a:defRPr sz="2100">
                <a:solidFill>
                  <a:schemeClr val="tx1"/>
                </a:solidFill>
              </a:defRPr>
            </a:lvl1pPr>
            <a:lvl2pPr marL="457184" indent="0" algn="ctr">
              <a:buNone/>
              <a:defRPr>
                <a:solidFill>
                  <a:schemeClr val="tx1">
                    <a:tint val="75000"/>
                  </a:schemeClr>
                </a:solidFill>
              </a:defRPr>
            </a:lvl2pPr>
            <a:lvl3pPr marL="914365" indent="0" algn="ctr">
              <a:buNone/>
              <a:defRPr>
                <a:solidFill>
                  <a:schemeClr val="tx1">
                    <a:tint val="75000"/>
                  </a:schemeClr>
                </a:solidFill>
              </a:defRPr>
            </a:lvl3pPr>
            <a:lvl4pPr marL="1371550" indent="0" algn="ctr">
              <a:buNone/>
              <a:defRPr>
                <a:solidFill>
                  <a:schemeClr val="tx1">
                    <a:tint val="75000"/>
                  </a:schemeClr>
                </a:solidFill>
              </a:defRPr>
            </a:lvl4pPr>
            <a:lvl5pPr marL="1828732" indent="0" algn="ctr">
              <a:buNone/>
              <a:defRPr>
                <a:solidFill>
                  <a:schemeClr val="tx1">
                    <a:tint val="75000"/>
                  </a:schemeClr>
                </a:solidFill>
              </a:defRPr>
            </a:lvl5pPr>
            <a:lvl6pPr marL="2285915" indent="0" algn="ctr">
              <a:buNone/>
              <a:defRPr>
                <a:solidFill>
                  <a:schemeClr val="tx1">
                    <a:tint val="75000"/>
                  </a:schemeClr>
                </a:solidFill>
              </a:defRPr>
            </a:lvl6pPr>
            <a:lvl7pPr marL="2743096" indent="0" algn="ctr">
              <a:buNone/>
              <a:defRPr>
                <a:solidFill>
                  <a:schemeClr val="tx1">
                    <a:tint val="75000"/>
                  </a:schemeClr>
                </a:solidFill>
              </a:defRPr>
            </a:lvl7pPr>
            <a:lvl8pPr marL="3200280" indent="0" algn="ctr">
              <a:buNone/>
              <a:defRPr>
                <a:solidFill>
                  <a:schemeClr val="tx1">
                    <a:tint val="75000"/>
                  </a:schemeClr>
                </a:solidFill>
              </a:defRPr>
            </a:lvl8pPr>
            <a:lvl9pPr marL="365746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5" y="5037663"/>
            <a:ext cx="897467" cy="279400"/>
          </a:xfrm>
        </p:spPr>
        <p:txBody>
          <a:bodyPr/>
          <a:lstStyle/>
          <a:p>
            <a:fld id="{B414FC72-E967-4666-8A83-B3376E9F431B}" type="datetimeFigureOut">
              <a:rPr lang="en-IN" smtClean="0"/>
              <a:t>19-03-2021</a:t>
            </a:fld>
            <a:endParaRPr lang="en-IN"/>
          </a:p>
        </p:txBody>
      </p:sp>
      <p:sp>
        <p:nvSpPr>
          <p:cNvPr id="5" name="Footer Placeholder 4"/>
          <p:cNvSpPr>
            <a:spLocks noGrp="1"/>
          </p:cNvSpPr>
          <p:nvPr>
            <p:ph type="ftr" sz="quarter" idx="11"/>
          </p:nvPr>
        </p:nvSpPr>
        <p:spPr>
          <a:xfrm>
            <a:off x="2692398" y="5037663"/>
            <a:ext cx="5214635" cy="279400"/>
          </a:xfrm>
        </p:spPr>
        <p:txBody>
          <a:bodyPr/>
          <a:lstStyle/>
          <a:p>
            <a:endParaRPr lang="en-IN"/>
          </a:p>
        </p:txBody>
      </p:sp>
      <p:sp>
        <p:nvSpPr>
          <p:cNvPr id="6" name="Slide Number Placeholder 5"/>
          <p:cNvSpPr>
            <a:spLocks noGrp="1"/>
          </p:cNvSpPr>
          <p:nvPr>
            <p:ph type="sldNum" sz="quarter" idx="12"/>
          </p:nvPr>
        </p:nvSpPr>
        <p:spPr>
          <a:xfrm>
            <a:off x="8956904" y="5037663"/>
            <a:ext cx="551166" cy="279400"/>
          </a:xfrm>
        </p:spPr>
        <p:txBody>
          <a:bodyPr/>
          <a:lstStyle/>
          <a:p>
            <a:fld id="{619FE4E2-7043-4308-9CB8-C9EAE8A44FE8}" type="slidenum">
              <a:rPr lang="en-IN" smtClean="0"/>
              <a:t>‹#›</a:t>
            </a:fld>
            <a:endParaRPr lang="en-IN"/>
          </a:p>
        </p:txBody>
      </p:sp>
      <p:cxnSp>
        <p:nvCxnSpPr>
          <p:cNvPr id="15" name="Straight Connector 14"/>
          <p:cNvCxnSpPr/>
          <p:nvPr/>
        </p:nvCxnSpPr>
        <p:spPr>
          <a:xfrm>
            <a:off x="2692401"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084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8"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8" y="1041404"/>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184" indent="0">
              <a:buNone/>
              <a:defRPr sz="1600"/>
            </a:lvl2pPr>
            <a:lvl3pPr marL="914365" indent="0">
              <a:buNone/>
              <a:defRPr sz="1600"/>
            </a:lvl3pPr>
            <a:lvl4pPr marL="1371550" indent="0">
              <a:buNone/>
              <a:defRPr sz="1600"/>
            </a:lvl4pPr>
            <a:lvl5pPr marL="1828732" indent="0">
              <a:buNone/>
              <a:defRPr sz="1600"/>
            </a:lvl5pPr>
            <a:lvl6pPr marL="2285915" indent="0">
              <a:buNone/>
              <a:defRPr sz="1600"/>
            </a:lvl6pPr>
            <a:lvl7pPr marL="2743096" indent="0">
              <a:buNone/>
              <a:defRPr sz="1600"/>
            </a:lvl7pPr>
            <a:lvl8pPr marL="3200280" indent="0">
              <a:buNone/>
              <a:defRPr sz="1600"/>
            </a:lvl8pPr>
            <a:lvl9pPr marL="3657464"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8" cy="493712"/>
          </a:xfrm>
        </p:spPr>
        <p:txBody>
          <a:bodyPr>
            <a:normAutofit/>
          </a:bodyPr>
          <a:lstStyle>
            <a:lvl1pPr marL="0" indent="0" algn="ctr">
              <a:buNone/>
              <a:defRPr sz="1401"/>
            </a:lvl1pPr>
            <a:lvl2pPr marL="457184" indent="0">
              <a:buNone/>
              <a:defRPr sz="1200"/>
            </a:lvl2pPr>
            <a:lvl3pPr marL="914365" indent="0">
              <a:buNone/>
              <a:defRPr sz="1001"/>
            </a:lvl3pPr>
            <a:lvl4pPr marL="1371550" indent="0">
              <a:buNone/>
              <a:defRPr sz="900"/>
            </a:lvl4pPr>
            <a:lvl5pPr marL="1828732" indent="0">
              <a:buNone/>
              <a:defRPr sz="900"/>
            </a:lvl5pPr>
            <a:lvl6pPr marL="2285915" indent="0">
              <a:buNone/>
              <a:defRPr sz="900"/>
            </a:lvl6pPr>
            <a:lvl7pPr marL="2743096" indent="0">
              <a:buNone/>
              <a:defRPr sz="900"/>
            </a:lvl7pPr>
            <a:lvl8pPr marL="3200280" indent="0">
              <a:buNone/>
              <a:defRPr sz="900"/>
            </a:lvl8pPr>
            <a:lvl9pPr marL="365746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14FC72-E967-4666-8A83-B3376E9F431B}" type="datetimeFigureOut">
              <a:rPr lang="en-IN" smtClean="0"/>
              <a:t>19-03-2021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9FE4E2-7043-4308-9CB8-C9EAE8A44FE8}" type="slidenum">
              <a:rPr lang="en-IN" smtClean="0"/>
              <a:t>‹#›</a:t>
            </a:fld>
            <a:endParaRPr lang="en-IN"/>
          </a:p>
        </p:txBody>
      </p:sp>
    </p:spTree>
    <p:extLst>
      <p:ext uri="{BB962C8B-B14F-4D97-AF65-F5344CB8AC3E}">
        <p14:creationId xmlns:p14="http://schemas.microsoft.com/office/powerpoint/2010/main" val="139205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70"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70" y="4343403"/>
            <a:ext cx="9592732" cy="1532467"/>
          </a:xfrm>
        </p:spPr>
        <p:txBody>
          <a:bodyPr anchor="ctr">
            <a:normAutofit/>
          </a:bodyPr>
          <a:lstStyle>
            <a:lvl1pPr marL="0" indent="0" algn="ctr">
              <a:buNone/>
              <a:defRPr sz="2000">
                <a:solidFill>
                  <a:schemeClr val="tx1"/>
                </a:solidFill>
              </a:defRPr>
            </a:lvl1pPr>
            <a:lvl2pPr marL="457184" indent="0">
              <a:buNone/>
              <a:defRPr sz="1801">
                <a:solidFill>
                  <a:schemeClr val="tx1">
                    <a:tint val="75000"/>
                  </a:schemeClr>
                </a:solidFill>
              </a:defRPr>
            </a:lvl2pPr>
            <a:lvl3pPr marL="914365" indent="0">
              <a:buNone/>
              <a:defRPr sz="1600">
                <a:solidFill>
                  <a:schemeClr val="tx1">
                    <a:tint val="75000"/>
                  </a:schemeClr>
                </a:solidFill>
              </a:defRPr>
            </a:lvl3pPr>
            <a:lvl4pPr marL="1371550" indent="0">
              <a:buNone/>
              <a:defRPr sz="1401">
                <a:solidFill>
                  <a:schemeClr val="tx1">
                    <a:tint val="75000"/>
                  </a:schemeClr>
                </a:solidFill>
              </a:defRPr>
            </a:lvl4pPr>
            <a:lvl5pPr marL="1828732" indent="0">
              <a:buNone/>
              <a:defRPr sz="1401">
                <a:solidFill>
                  <a:schemeClr val="tx1">
                    <a:tint val="75000"/>
                  </a:schemeClr>
                </a:solidFill>
              </a:defRPr>
            </a:lvl5pPr>
            <a:lvl6pPr marL="2285915" indent="0">
              <a:buNone/>
              <a:defRPr sz="1401">
                <a:solidFill>
                  <a:schemeClr val="tx1">
                    <a:tint val="75000"/>
                  </a:schemeClr>
                </a:solidFill>
              </a:defRPr>
            </a:lvl6pPr>
            <a:lvl7pPr marL="2743096" indent="0">
              <a:buNone/>
              <a:defRPr sz="1401">
                <a:solidFill>
                  <a:schemeClr val="tx1">
                    <a:tint val="75000"/>
                  </a:schemeClr>
                </a:solidFill>
              </a:defRPr>
            </a:lvl7pPr>
            <a:lvl8pPr marL="3200280" indent="0">
              <a:buNone/>
              <a:defRPr sz="1401">
                <a:solidFill>
                  <a:schemeClr val="tx1">
                    <a:tint val="75000"/>
                  </a:schemeClr>
                </a:solidFill>
              </a:defRPr>
            </a:lvl8pPr>
            <a:lvl9pPr marL="3657464"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4FC72-E967-4666-8A83-B3376E9F431B}"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FE4E2-7043-4308-9CB8-C9EAE8A44FE8}" type="slidenum">
              <a:rPr lang="en-IN" smtClean="0"/>
              <a:t>‹#›</a:t>
            </a:fld>
            <a:endParaRPr lang="en-IN"/>
          </a:p>
        </p:txBody>
      </p:sp>
      <p:cxnSp>
        <p:nvCxnSpPr>
          <p:cNvPr id="15" name="Straight Connector 14"/>
          <p:cNvCxnSpPr/>
          <p:nvPr/>
        </p:nvCxnSpPr>
        <p:spPr>
          <a:xfrm>
            <a:off x="1396169" y="4140199"/>
            <a:ext cx="940730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4335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5"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4" cy="584200"/>
          </a:xfrm>
        </p:spPr>
        <p:txBody>
          <a:bodyPr anchor="ctr">
            <a:normAutofit/>
          </a:bodyPr>
          <a:lstStyle>
            <a:lvl1pPr marL="0" indent="0" algn="r">
              <a:buFontTx/>
              <a:buNone/>
              <a:defRPr sz="2000"/>
            </a:lvl1pPr>
            <a:lvl2pPr marL="457184" indent="0">
              <a:buFontTx/>
              <a:buNone/>
              <a:defRPr/>
            </a:lvl2pPr>
            <a:lvl3pPr marL="914365" indent="0">
              <a:buFontTx/>
              <a:buNone/>
              <a:defRPr/>
            </a:lvl3pPr>
            <a:lvl4pPr marL="1371550" indent="0">
              <a:buFontTx/>
              <a:buNone/>
              <a:defRPr/>
            </a:lvl4pPr>
            <a:lvl5pPr marL="1828732"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403"/>
            <a:ext cx="9609668" cy="1532467"/>
          </a:xfrm>
        </p:spPr>
        <p:txBody>
          <a:bodyPr anchor="ctr">
            <a:normAutofit/>
          </a:bodyPr>
          <a:lstStyle>
            <a:lvl1pPr marL="0" indent="0" algn="ctr">
              <a:buNone/>
              <a:defRPr sz="2000">
                <a:solidFill>
                  <a:schemeClr val="tx1"/>
                </a:solidFill>
              </a:defRPr>
            </a:lvl1pPr>
            <a:lvl2pPr marL="457184" indent="0">
              <a:buNone/>
              <a:defRPr sz="1801">
                <a:solidFill>
                  <a:schemeClr val="tx1">
                    <a:tint val="75000"/>
                  </a:schemeClr>
                </a:solidFill>
              </a:defRPr>
            </a:lvl2pPr>
            <a:lvl3pPr marL="914365" indent="0">
              <a:buNone/>
              <a:defRPr sz="1600">
                <a:solidFill>
                  <a:schemeClr val="tx1">
                    <a:tint val="75000"/>
                  </a:schemeClr>
                </a:solidFill>
              </a:defRPr>
            </a:lvl3pPr>
            <a:lvl4pPr marL="1371550" indent="0">
              <a:buNone/>
              <a:defRPr sz="1401">
                <a:solidFill>
                  <a:schemeClr val="tx1">
                    <a:tint val="75000"/>
                  </a:schemeClr>
                </a:solidFill>
              </a:defRPr>
            </a:lvl4pPr>
            <a:lvl5pPr marL="1828732" indent="0">
              <a:buNone/>
              <a:defRPr sz="1401">
                <a:solidFill>
                  <a:schemeClr val="tx1">
                    <a:tint val="75000"/>
                  </a:schemeClr>
                </a:solidFill>
              </a:defRPr>
            </a:lvl5pPr>
            <a:lvl6pPr marL="2285915" indent="0">
              <a:buNone/>
              <a:defRPr sz="1401">
                <a:solidFill>
                  <a:schemeClr val="tx1">
                    <a:tint val="75000"/>
                  </a:schemeClr>
                </a:solidFill>
              </a:defRPr>
            </a:lvl6pPr>
            <a:lvl7pPr marL="2743096" indent="0">
              <a:buNone/>
              <a:defRPr sz="1401">
                <a:solidFill>
                  <a:schemeClr val="tx1">
                    <a:tint val="75000"/>
                  </a:schemeClr>
                </a:solidFill>
              </a:defRPr>
            </a:lvl7pPr>
            <a:lvl8pPr marL="3200280" indent="0">
              <a:buNone/>
              <a:defRPr sz="1401">
                <a:solidFill>
                  <a:schemeClr val="tx1">
                    <a:tint val="75000"/>
                  </a:schemeClr>
                </a:solidFill>
              </a:defRPr>
            </a:lvl8pPr>
            <a:lvl9pPr marL="3657464"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4FC72-E967-4666-8A83-B3376E9F431B}"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FE4E2-7043-4308-9CB8-C9EAE8A44FE8}" type="slidenum">
              <a:rPr lang="en-IN" smtClean="0"/>
              <a:t>‹#›</a:t>
            </a:fld>
            <a:endParaRPr lang="en-IN"/>
          </a:p>
        </p:txBody>
      </p:sp>
      <p:sp>
        <p:nvSpPr>
          <p:cNvPr id="14" name="TextBox 13"/>
          <p:cNvSpPr txBox="1"/>
          <p:nvPr/>
        </p:nvSpPr>
        <p:spPr>
          <a:xfrm>
            <a:off x="862012" y="879961"/>
            <a:ext cx="609600" cy="584776"/>
          </a:xfrm>
          <a:prstGeom prst="rect">
            <a:avLst/>
          </a:prstGeom>
        </p:spPr>
        <p:txBody>
          <a:bodyPr vert="horz" lIns="91440" tIns="45721" rIns="91440" bIns="45721"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1" rIns="91440" bIns="45721"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30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601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2" y="4777381"/>
            <a:ext cx="9609668" cy="860400"/>
          </a:xfrm>
        </p:spPr>
        <p:txBody>
          <a:bodyPr anchor="t">
            <a:normAutofit/>
          </a:bodyPr>
          <a:lstStyle>
            <a:lvl1pPr marL="0" indent="0" algn="l">
              <a:buNone/>
              <a:defRPr sz="2000">
                <a:solidFill>
                  <a:schemeClr val="tx1"/>
                </a:solidFill>
              </a:defRPr>
            </a:lvl1pPr>
            <a:lvl2pPr marL="457184" indent="0">
              <a:buNone/>
              <a:defRPr sz="1801">
                <a:solidFill>
                  <a:schemeClr val="tx1">
                    <a:tint val="75000"/>
                  </a:schemeClr>
                </a:solidFill>
              </a:defRPr>
            </a:lvl2pPr>
            <a:lvl3pPr marL="914365" indent="0">
              <a:buNone/>
              <a:defRPr sz="1600">
                <a:solidFill>
                  <a:schemeClr val="tx1">
                    <a:tint val="75000"/>
                  </a:schemeClr>
                </a:solidFill>
              </a:defRPr>
            </a:lvl3pPr>
            <a:lvl4pPr marL="1371550" indent="0">
              <a:buNone/>
              <a:defRPr sz="1401">
                <a:solidFill>
                  <a:schemeClr val="tx1">
                    <a:tint val="75000"/>
                  </a:schemeClr>
                </a:solidFill>
              </a:defRPr>
            </a:lvl4pPr>
            <a:lvl5pPr marL="1828732" indent="0">
              <a:buNone/>
              <a:defRPr sz="1401">
                <a:solidFill>
                  <a:schemeClr val="tx1">
                    <a:tint val="75000"/>
                  </a:schemeClr>
                </a:solidFill>
              </a:defRPr>
            </a:lvl5pPr>
            <a:lvl6pPr marL="2285915" indent="0">
              <a:buNone/>
              <a:defRPr sz="1401">
                <a:solidFill>
                  <a:schemeClr val="tx1">
                    <a:tint val="75000"/>
                  </a:schemeClr>
                </a:solidFill>
              </a:defRPr>
            </a:lvl6pPr>
            <a:lvl7pPr marL="2743096" indent="0">
              <a:buNone/>
              <a:defRPr sz="1401">
                <a:solidFill>
                  <a:schemeClr val="tx1">
                    <a:tint val="75000"/>
                  </a:schemeClr>
                </a:solidFill>
              </a:defRPr>
            </a:lvl7pPr>
            <a:lvl8pPr marL="3200280" indent="0">
              <a:buNone/>
              <a:defRPr sz="1401">
                <a:solidFill>
                  <a:schemeClr val="tx1">
                    <a:tint val="75000"/>
                  </a:schemeClr>
                </a:solidFill>
              </a:defRPr>
            </a:lvl8pPr>
            <a:lvl9pPr marL="3657464"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4FC72-E967-4666-8A83-B3376E9F431B}"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FE4E2-7043-4308-9CB8-C9EAE8A44FE8}" type="slidenum">
              <a:rPr lang="en-IN" smtClean="0"/>
              <a:t>‹#›</a:t>
            </a:fld>
            <a:endParaRPr lang="en-IN"/>
          </a:p>
        </p:txBody>
      </p:sp>
    </p:spTree>
    <p:extLst>
      <p:ext uri="{BB962C8B-B14F-4D97-AF65-F5344CB8AC3E}">
        <p14:creationId xmlns:p14="http://schemas.microsoft.com/office/powerpoint/2010/main" val="2957662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5"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2" y="3639312"/>
            <a:ext cx="9609668" cy="886968"/>
          </a:xfrm>
        </p:spPr>
        <p:txBody>
          <a:bodyPr anchor="b">
            <a:normAutofit/>
          </a:bodyPr>
          <a:lstStyle>
            <a:lvl1pPr marL="0" indent="0" algn="l">
              <a:spcBef>
                <a:spcPts val="0"/>
              </a:spcBef>
              <a:buNone/>
              <a:defRPr sz="2400">
                <a:solidFill>
                  <a:schemeClr val="tx1"/>
                </a:solidFill>
              </a:defRPr>
            </a:lvl1pPr>
            <a:lvl2pPr marL="457184" indent="0">
              <a:buNone/>
              <a:defRPr sz="1801">
                <a:solidFill>
                  <a:schemeClr val="tx1">
                    <a:tint val="75000"/>
                  </a:schemeClr>
                </a:solidFill>
              </a:defRPr>
            </a:lvl2pPr>
            <a:lvl3pPr marL="914365" indent="0">
              <a:buNone/>
              <a:defRPr sz="1600">
                <a:solidFill>
                  <a:schemeClr val="tx1">
                    <a:tint val="75000"/>
                  </a:schemeClr>
                </a:solidFill>
              </a:defRPr>
            </a:lvl3pPr>
            <a:lvl4pPr marL="1371550" indent="0">
              <a:buNone/>
              <a:defRPr sz="1401">
                <a:solidFill>
                  <a:schemeClr val="tx1">
                    <a:tint val="75000"/>
                  </a:schemeClr>
                </a:solidFill>
              </a:defRPr>
            </a:lvl4pPr>
            <a:lvl5pPr marL="1828732" indent="0">
              <a:buNone/>
              <a:defRPr sz="1401">
                <a:solidFill>
                  <a:schemeClr val="tx1">
                    <a:tint val="75000"/>
                  </a:schemeClr>
                </a:solidFill>
              </a:defRPr>
            </a:lvl5pPr>
            <a:lvl6pPr marL="2285915" indent="0">
              <a:buNone/>
              <a:defRPr sz="1401">
                <a:solidFill>
                  <a:schemeClr val="tx1">
                    <a:tint val="75000"/>
                  </a:schemeClr>
                </a:solidFill>
              </a:defRPr>
            </a:lvl6pPr>
            <a:lvl7pPr marL="2743096" indent="0">
              <a:buNone/>
              <a:defRPr sz="1401">
                <a:solidFill>
                  <a:schemeClr val="tx1">
                    <a:tint val="75000"/>
                  </a:schemeClr>
                </a:solidFill>
              </a:defRPr>
            </a:lvl7pPr>
            <a:lvl8pPr marL="3200280" indent="0">
              <a:buNone/>
              <a:defRPr sz="1401">
                <a:solidFill>
                  <a:schemeClr val="tx1">
                    <a:tint val="75000"/>
                  </a:schemeClr>
                </a:solidFill>
              </a:defRPr>
            </a:lvl8pPr>
            <a:lvl9pPr marL="3657464" indent="0">
              <a:buNone/>
              <a:defRPr sz="1401">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2" y="4529667"/>
            <a:ext cx="9609668" cy="1346200"/>
          </a:xfrm>
        </p:spPr>
        <p:txBody>
          <a:bodyPr anchor="t">
            <a:normAutofit/>
          </a:bodyPr>
          <a:lstStyle>
            <a:lvl1pPr marL="0" indent="0" algn="l">
              <a:buNone/>
              <a:defRPr sz="1801">
                <a:solidFill>
                  <a:schemeClr val="tx1"/>
                </a:solidFill>
              </a:defRPr>
            </a:lvl1pPr>
            <a:lvl2pPr marL="457184" indent="0">
              <a:buNone/>
              <a:defRPr sz="1801">
                <a:solidFill>
                  <a:schemeClr val="tx1">
                    <a:tint val="75000"/>
                  </a:schemeClr>
                </a:solidFill>
              </a:defRPr>
            </a:lvl2pPr>
            <a:lvl3pPr marL="914365" indent="0">
              <a:buNone/>
              <a:defRPr sz="1600">
                <a:solidFill>
                  <a:schemeClr val="tx1">
                    <a:tint val="75000"/>
                  </a:schemeClr>
                </a:solidFill>
              </a:defRPr>
            </a:lvl3pPr>
            <a:lvl4pPr marL="1371550" indent="0">
              <a:buNone/>
              <a:defRPr sz="1401">
                <a:solidFill>
                  <a:schemeClr val="tx1">
                    <a:tint val="75000"/>
                  </a:schemeClr>
                </a:solidFill>
              </a:defRPr>
            </a:lvl4pPr>
            <a:lvl5pPr marL="1828732" indent="0">
              <a:buNone/>
              <a:defRPr sz="1401">
                <a:solidFill>
                  <a:schemeClr val="tx1">
                    <a:tint val="75000"/>
                  </a:schemeClr>
                </a:solidFill>
              </a:defRPr>
            </a:lvl5pPr>
            <a:lvl6pPr marL="2285915" indent="0">
              <a:buNone/>
              <a:defRPr sz="1401">
                <a:solidFill>
                  <a:schemeClr val="tx1">
                    <a:tint val="75000"/>
                  </a:schemeClr>
                </a:solidFill>
              </a:defRPr>
            </a:lvl6pPr>
            <a:lvl7pPr marL="2743096" indent="0">
              <a:buNone/>
              <a:defRPr sz="1401">
                <a:solidFill>
                  <a:schemeClr val="tx1">
                    <a:tint val="75000"/>
                  </a:schemeClr>
                </a:solidFill>
              </a:defRPr>
            </a:lvl7pPr>
            <a:lvl8pPr marL="3200280" indent="0">
              <a:buNone/>
              <a:defRPr sz="1401">
                <a:solidFill>
                  <a:schemeClr val="tx1">
                    <a:tint val="75000"/>
                  </a:schemeClr>
                </a:solidFill>
              </a:defRPr>
            </a:lvl8pPr>
            <a:lvl9pPr marL="3657464"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4FC72-E967-4666-8A83-B3376E9F431B}"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FE4E2-7043-4308-9CB8-C9EAE8A44FE8}" type="slidenum">
              <a:rPr lang="en-IN" smtClean="0"/>
              <a:t>‹#›</a:t>
            </a:fld>
            <a:endParaRPr lang="en-IN"/>
          </a:p>
        </p:txBody>
      </p:sp>
      <p:sp>
        <p:nvSpPr>
          <p:cNvPr id="12" name="TextBox 11"/>
          <p:cNvSpPr txBox="1"/>
          <p:nvPr/>
        </p:nvSpPr>
        <p:spPr>
          <a:xfrm>
            <a:off x="862012" y="879961"/>
            <a:ext cx="609600" cy="584776"/>
          </a:xfrm>
          <a:prstGeom prst="rect">
            <a:avLst/>
          </a:prstGeom>
        </p:spPr>
        <p:txBody>
          <a:bodyPr vert="horz" lIns="91440" tIns="45721" rIns="91440" bIns="45721"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1" rIns="91440" bIns="45721"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30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2032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8"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2" y="3630168"/>
            <a:ext cx="9609668" cy="841248"/>
          </a:xfrm>
        </p:spPr>
        <p:txBody>
          <a:bodyPr anchor="b">
            <a:normAutofit/>
          </a:bodyPr>
          <a:lstStyle>
            <a:lvl1pPr marL="0" indent="0" algn="l">
              <a:spcBef>
                <a:spcPts val="0"/>
              </a:spcBef>
              <a:buNone/>
              <a:defRPr sz="2800">
                <a:solidFill>
                  <a:schemeClr val="tx1"/>
                </a:solidFill>
              </a:defRPr>
            </a:lvl1pPr>
            <a:lvl2pPr marL="457184" indent="0">
              <a:buNone/>
              <a:defRPr sz="1801">
                <a:solidFill>
                  <a:schemeClr val="tx1">
                    <a:tint val="75000"/>
                  </a:schemeClr>
                </a:solidFill>
              </a:defRPr>
            </a:lvl2pPr>
            <a:lvl3pPr marL="914365" indent="0">
              <a:buNone/>
              <a:defRPr sz="1600">
                <a:solidFill>
                  <a:schemeClr val="tx1">
                    <a:tint val="75000"/>
                  </a:schemeClr>
                </a:solidFill>
              </a:defRPr>
            </a:lvl3pPr>
            <a:lvl4pPr marL="1371550" indent="0">
              <a:buNone/>
              <a:defRPr sz="1401">
                <a:solidFill>
                  <a:schemeClr val="tx1">
                    <a:tint val="75000"/>
                  </a:schemeClr>
                </a:solidFill>
              </a:defRPr>
            </a:lvl4pPr>
            <a:lvl5pPr marL="1828732" indent="0">
              <a:buNone/>
              <a:defRPr sz="1401">
                <a:solidFill>
                  <a:schemeClr val="tx1">
                    <a:tint val="75000"/>
                  </a:schemeClr>
                </a:solidFill>
              </a:defRPr>
            </a:lvl5pPr>
            <a:lvl6pPr marL="2285915" indent="0">
              <a:buNone/>
              <a:defRPr sz="1401">
                <a:solidFill>
                  <a:schemeClr val="tx1">
                    <a:tint val="75000"/>
                  </a:schemeClr>
                </a:solidFill>
              </a:defRPr>
            </a:lvl6pPr>
            <a:lvl7pPr marL="2743096" indent="0">
              <a:buNone/>
              <a:defRPr sz="1401">
                <a:solidFill>
                  <a:schemeClr val="tx1">
                    <a:tint val="75000"/>
                  </a:schemeClr>
                </a:solidFill>
              </a:defRPr>
            </a:lvl7pPr>
            <a:lvl8pPr marL="3200280" indent="0">
              <a:buNone/>
              <a:defRPr sz="1401">
                <a:solidFill>
                  <a:schemeClr val="tx1">
                    <a:tint val="75000"/>
                  </a:schemeClr>
                </a:solidFill>
              </a:defRPr>
            </a:lvl8pPr>
            <a:lvl9pPr marL="3657464" indent="0">
              <a:buNone/>
              <a:defRPr sz="1401">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3" y="4470404"/>
            <a:ext cx="9609671" cy="1405467"/>
          </a:xfrm>
        </p:spPr>
        <p:txBody>
          <a:bodyPr anchor="t">
            <a:normAutofit/>
          </a:bodyPr>
          <a:lstStyle>
            <a:lvl1pPr marL="0" indent="0" algn="l">
              <a:buNone/>
              <a:defRPr sz="1801">
                <a:solidFill>
                  <a:schemeClr val="tx1"/>
                </a:solidFill>
              </a:defRPr>
            </a:lvl1pPr>
            <a:lvl2pPr marL="457184" indent="0">
              <a:buNone/>
              <a:defRPr sz="1801">
                <a:solidFill>
                  <a:schemeClr val="tx1">
                    <a:tint val="75000"/>
                  </a:schemeClr>
                </a:solidFill>
              </a:defRPr>
            </a:lvl2pPr>
            <a:lvl3pPr marL="914365" indent="0">
              <a:buNone/>
              <a:defRPr sz="1600">
                <a:solidFill>
                  <a:schemeClr val="tx1">
                    <a:tint val="75000"/>
                  </a:schemeClr>
                </a:solidFill>
              </a:defRPr>
            </a:lvl3pPr>
            <a:lvl4pPr marL="1371550" indent="0">
              <a:buNone/>
              <a:defRPr sz="1401">
                <a:solidFill>
                  <a:schemeClr val="tx1">
                    <a:tint val="75000"/>
                  </a:schemeClr>
                </a:solidFill>
              </a:defRPr>
            </a:lvl4pPr>
            <a:lvl5pPr marL="1828732" indent="0">
              <a:buNone/>
              <a:defRPr sz="1401">
                <a:solidFill>
                  <a:schemeClr val="tx1">
                    <a:tint val="75000"/>
                  </a:schemeClr>
                </a:solidFill>
              </a:defRPr>
            </a:lvl5pPr>
            <a:lvl6pPr marL="2285915" indent="0">
              <a:buNone/>
              <a:defRPr sz="1401">
                <a:solidFill>
                  <a:schemeClr val="tx1">
                    <a:tint val="75000"/>
                  </a:schemeClr>
                </a:solidFill>
              </a:defRPr>
            </a:lvl6pPr>
            <a:lvl7pPr marL="2743096" indent="0">
              <a:buNone/>
              <a:defRPr sz="1401">
                <a:solidFill>
                  <a:schemeClr val="tx1">
                    <a:tint val="75000"/>
                  </a:schemeClr>
                </a:solidFill>
              </a:defRPr>
            </a:lvl7pPr>
            <a:lvl8pPr marL="3200280" indent="0">
              <a:buNone/>
              <a:defRPr sz="1401">
                <a:solidFill>
                  <a:schemeClr val="tx1">
                    <a:tint val="75000"/>
                  </a:schemeClr>
                </a:solidFill>
              </a:defRPr>
            </a:lvl8pPr>
            <a:lvl9pPr marL="3657464"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4FC72-E967-4666-8A83-B3376E9F431B}"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FE4E2-7043-4308-9CB8-C9EAE8A44FE8}" type="slidenum">
              <a:rPr lang="en-IN" smtClean="0"/>
              <a:t>‹#›</a:t>
            </a:fld>
            <a:endParaRPr lang="en-IN"/>
          </a:p>
        </p:txBody>
      </p:sp>
      <p:cxnSp>
        <p:nvCxnSpPr>
          <p:cNvPr id="15" name="Straight Connector 14"/>
          <p:cNvCxnSpPr/>
          <p:nvPr/>
        </p:nvCxnSpPr>
        <p:spPr>
          <a:xfrm>
            <a:off x="1396169" y="3429000"/>
            <a:ext cx="940730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8528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4FC72-E967-4666-8A83-B3376E9F431B}"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FE4E2-7043-4308-9CB8-C9EAE8A44FE8}" type="slidenum">
              <a:rPr lang="en-IN" smtClean="0"/>
              <a:t>‹#›</a:t>
            </a:fld>
            <a:endParaRPr lang="en-IN"/>
          </a:p>
        </p:txBody>
      </p:sp>
      <p:cxnSp>
        <p:nvCxnSpPr>
          <p:cNvPr id="14" name="Straight Connector 13"/>
          <p:cNvCxnSpPr/>
          <p:nvPr/>
        </p:nvCxnSpPr>
        <p:spPr>
          <a:xfrm>
            <a:off x="1396169" y="2421466"/>
            <a:ext cx="940730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1663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60" y="982136"/>
            <a:ext cx="1890894"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2" y="982132"/>
            <a:ext cx="7433026"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4FC72-E967-4666-8A83-B3376E9F431B}"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FE4E2-7043-4308-9CB8-C9EAE8A44FE8}" type="slidenum">
              <a:rPr lang="en-IN" smtClean="0"/>
              <a:t>‹#›</a:t>
            </a:fld>
            <a:endParaRPr lang="en-IN"/>
          </a:p>
        </p:txBody>
      </p:sp>
      <p:cxnSp>
        <p:nvCxnSpPr>
          <p:cNvPr id="14" name="Straight Connector 13"/>
          <p:cNvCxnSpPr/>
          <p:nvPr/>
        </p:nvCxnSpPr>
        <p:spPr>
          <a:xfrm>
            <a:off x="8863892" y="990601"/>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74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30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4FC72-E967-4666-8A83-B3376E9F431B}"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FE4E2-7043-4308-9CB8-C9EAE8A44FE8}" type="slidenum">
              <a:rPr lang="en-IN" smtClean="0"/>
              <a:t>‹#›</a:t>
            </a:fld>
            <a:endParaRPr lang="en-IN"/>
          </a:p>
        </p:txBody>
      </p:sp>
    </p:spTree>
    <p:extLst>
      <p:ext uri="{BB962C8B-B14F-4D97-AF65-F5344CB8AC3E}">
        <p14:creationId xmlns:p14="http://schemas.microsoft.com/office/powerpoint/2010/main" val="2276238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8"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8" y="3846055"/>
            <a:ext cx="8158692" cy="954547"/>
          </a:xfrm>
        </p:spPr>
        <p:txBody>
          <a:bodyPr anchor="t">
            <a:normAutofit/>
          </a:bodyPr>
          <a:lstStyle>
            <a:lvl1pPr marL="0" indent="0" algn="ctr">
              <a:buNone/>
              <a:defRPr sz="2400">
                <a:solidFill>
                  <a:schemeClr val="tx1"/>
                </a:solidFill>
              </a:defRPr>
            </a:lvl1pPr>
            <a:lvl2pPr marL="457184" indent="0">
              <a:buNone/>
              <a:defRPr sz="1801">
                <a:solidFill>
                  <a:schemeClr val="tx1">
                    <a:tint val="75000"/>
                  </a:schemeClr>
                </a:solidFill>
              </a:defRPr>
            </a:lvl2pPr>
            <a:lvl3pPr marL="914365" indent="0">
              <a:buNone/>
              <a:defRPr sz="1600">
                <a:solidFill>
                  <a:schemeClr val="tx1">
                    <a:tint val="75000"/>
                  </a:schemeClr>
                </a:solidFill>
              </a:defRPr>
            </a:lvl3pPr>
            <a:lvl4pPr marL="1371550" indent="0">
              <a:buNone/>
              <a:defRPr sz="1401">
                <a:solidFill>
                  <a:schemeClr val="tx1">
                    <a:tint val="75000"/>
                  </a:schemeClr>
                </a:solidFill>
              </a:defRPr>
            </a:lvl4pPr>
            <a:lvl5pPr marL="1828732" indent="0">
              <a:buNone/>
              <a:defRPr sz="1401">
                <a:solidFill>
                  <a:schemeClr val="tx1">
                    <a:tint val="75000"/>
                  </a:schemeClr>
                </a:solidFill>
              </a:defRPr>
            </a:lvl5pPr>
            <a:lvl6pPr marL="2285915" indent="0">
              <a:buNone/>
              <a:defRPr sz="1401">
                <a:solidFill>
                  <a:schemeClr val="tx1">
                    <a:tint val="75000"/>
                  </a:schemeClr>
                </a:solidFill>
              </a:defRPr>
            </a:lvl6pPr>
            <a:lvl7pPr marL="2743096" indent="0">
              <a:buNone/>
              <a:defRPr sz="1401">
                <a:solidFill>
                  <a:schemeClr val="tx1">
                    <a:tint val="75000"/>
                  </a:schemeClr>
                </a:solidFill>
              </a:defRPr>
            </a:lvl7pPr>
            <a:lvl8pPr marL="3200280" indent="0">
              <a:buNone/>
              <a:defRPr sz="1401">
                <a:solidFill>
                  <a:schemeClr val="tx1">
                    <a:tint val="75000"/>
                  </a:schemeClr>
                </a:solidFill>
              </a:defRPr>
            </a:lvl8pPr>
            <a:lvl9pPr marL="3657464"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4FC72-E967-4666-8A83-B3376E9F431B}"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FE4E2-7043-4308-9CB8-C9EAE8A44FE8}" type="slidenum">
              <a:rPr lang="en-IN" smtClean="0"/>
              <a:t>‹#›</a:t>
            </a:fld>
            <a:endParaRPr lang="en-IN"/>
          </a:p>
        </p:txBody>
      </p:sp>
      <p:cxnSp>
        <p:nvCxnSpPr>
          <p:cNvPr id="16" name="Straight Connector 15"/>
          <p:cNvCxnSpPr/>
          <p:nvPr/>
        </p:nvCxnSpPr>
        <p:spPr>
          <a:xfrm>
            <a:off x="2012724"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8367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30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14FC72-E967-4666-8A83-B3376E9F431B}" type="datetimeFigureOut">
              <a:rPr lang="en-IN" smtClean="0"/>
              <a:t>19-03-2021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9FE4E2-7043-4308-9CB8-C9EAE8A44FE8}" type="slidenum">
              <a:rPr lang="en-IN" smtClean="0"/>
              <a:t>‹#›</a:t>
            </a:fld>
            <a:endParaRPr lang="en-IN"/>
          </a:p>
        </p:txBody>
      </p:sp>
    </p:spTree>
    <p:extLst>
      <p:ext uri="{BB962C8B-B14F-4D97-AF65-F5344CB8AC3E}">
        <p14:creationId xmlns:p14="http://schemas.microsoft.com/office/powerpoint/2010/main" val="983559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1" y="2658533"/>
            <a:ext cx="4718304" cy="576262"/>
          </a:xfrm>
        </p:spPr>
        <p:txBody>
          <a:bodyPr anchor="b">
            <a:noAutofit/>
          </a:bodyPr>
          <a:lstStyle>
            <a:lvl1pPr marL="0" indent="0">
              <a:spcBef>
                <a:spcPts val="672"/>
              </a:spcBef>
              <a:spcAft>
                <a:spcPts val="601"/>
              </a:spcAft>
              <a:buNone/>
              <a:defRPr sz="2800" b="0">
                <a:solidFill>
                  <a:schemeClr val="accent1"/>
                </a:solidFill>
              </a:defRPr>
            </a:lvl1pPr>
            <a:lvl2pPr marL="457184" indent="0">
              <a:buNone/>
              <a:defRPr sz="2000" b="1"/>
            </a:lvl2pPr>
            <a:lvl3pPr marL="914365" indent="0">
              <a:buNone/>
              <a:defRPr sz="1801" b="1"/>
            </a:lvl3pPr>
            <a:lvl4pPr marL="1371550" indent="0">
              <a:buNone/>
              <a:defRPr sz="1600" b="1"/>
            </a:lvl4pPr>
            <a:lvl5pPr marL="1828732" indent="0">
              <a:buNone/>
              <a:defRPr sz="1600" b="1"/>
            </a:lvl5pPr>
            <a:lvl6pPr marL="2285915" indent="0">
              <a:buNone/>
              <a:defRPr sz="1600" b="1"/>
            </a:lvl6pPr>
            <a:lvl7pPr marL="2743096" indent="0">
              <a:buNone/>
              <a:defRPr sz="1600" b="1"/>
            </a:lvl7pPr>
            <a:lvl8pPr marL="3200280" indent="0">
              <a:buNone/>
              <a:defRPr sz="1600" b="1"/>
            </a:lvl8pPr>
            <a:lvl9pPr marL="3657464"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1" y="3243267"/>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1"/>
              </a:spcAft>
              <a:buNone/>
              <a:defRPr sz="2800" b="0">
                <a:solidFill>
                  <a:schemeClr val="accent1"/>
                </a:solidFill>
              </a:defRPr>
            </a:lvl1pPr>
            <a:lvl2pPr marL="457184" indent="0">
              <a:buNone/>
              <a:defRPr sz="2000" b="1"/>
            </a:lvl2pPr>
            <a:lvl3pPr marL="914365" indent="0">
              <a:buNone/>
              <a:defRPr sz="1801" b="1"/>
            </a:lvl3pPr>
            <a:lvl4pPr marL="1371550" indent="0">
              <a:buNone/>
              <a:defRPr sz="1600" b="1"/>
            </a:lvl4pPr>
            <a:lvl5pPr marL="1828732" indent="0">
              <a:buNone/>
              <a:defRPr sz="1600" b="1"/>
            </a:lvl5pPr>
            <a:lvl6pPr marL="2285915" indent="0">
              <a:buNone/>
              <a:defRPr sz="1600" b="1"/>
            </a:lvl6pPr>
            <a:lvl7pPr marL="2743096" indent="0">
              <a:buNone/>
              <a:defRPr sz="1600" b="1"/>
            </a:lvl7pPr>
            <a:lvl8pPr marL="3200280" indent="0">
              <a:buNone/>
              <a:defRPr sz="1600" b="1"/>
            </a:lvl8pPr>
            <a:lvl9pPr marL="365746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7"/>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14FC72-E967-4666-8A83-B3376E9F431B}" type="datetimeFigureOut">
              <a:rPr lang="en-IN" smtClean="0"/>
              <a:t>19-03-2021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9FE4E2-7043-4308-9CB8-C9EAE8A44FE8}" type="slidenum">
              <a:rPr lang="en-IN" smtClean="0"/>
              <a:t>‹#›</a:t>
            </a:fld>
            <a:endParaRPr lang="en-IN"/>
          </a:p>
        </p:txBody>
      </p:sp>
      <p:cxnSp>
        <p:nvCxnSpPr>
          <p:cNvPr id="18" name="Straight Connector 17"/>
          <p:cNvCxnSpPr/>
          <p:nvPr/>
        </p:nvCxnSpPr>
        <p:spPr>
          <a:xfrm>
            <a:off x="1396169" y="2421466"/>
            <a:ext cx="940730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4534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14FC72-E967-4666-8A83-B3376E9F431B}" type="datetimeFigureOut">
              <a:rPr lang="en-IN" smtClean="0"/>
              <a:t>19-03-2021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9FE4E2-7043-4308-9CB8-C9EAE8A44FE8}" type="slidenum">
              <a:rPr lang="en-IN" smtClean="0"/>
              <a:t>‹#›</a:t>
            </a:fld>
            <a:endParaRPr lang="en-IN"/>
          </a:p>
        </p:txBody>
      </p:sp>
      <p:cxnSp>
        <p:nvCxnSpPr>
          <p:cNvPr id="14" name="Straight Connector 13"/>
          <p:cNvCxnSpPr/>
          <p:nvPr/>
        </p:nvCxnSpPr>
        <p:spPr>
          <a:xfrm>
            <a:off x="1396169" y="2421466"/>
            <a:ext cx="940730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0181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4FC72-E967-4666-8A83-B3376E9F431B}" type="datetimeFigureOut">
              <a:rPr lang="en-IN" smtClean="0"/>
              <a:t>19-03-2021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9FE4E2-7043-4308-9CB8-C9EAE8A44FE8}" type="slidenum">
              <a:rPr lang="en-IN" smtClean="0"/>
              <a:t>‹#›</a:t>
            </a:fld>
            <a:endParaRPr lang="en-IN"/>
          </a:p>
        </p:txBody>
      </p:sp>
    </p:spTree>
    <p:extLst>
      <p:ext uri="{BB962C8B-B14F-4D97-AF65-F5344CB8AC3E}">
        <p14:creationId xmlns:p14="http://schemas.microsoft.com/office/powerpoint/2010/main" val="3462735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6"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71" y="982136"/>
            <a:ext cx="5469467"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6" y="3031065"/>
            <a:ext cx="3718455" cy="2438404"/>
          </a:xfrm>
        </p:spPr>
        <p:txBody>
          <a:bodyPr anchor="t">
            <a:normAutofit/>
          </a:bodyPr>
          <a:lstStyle>
            <a:lvl1pPr marL="0" indent="0" algn="ctr">
              <a:buNone/>
              <a:defRPr sz="1600"/>
            </a:lvl1pPr>
            <a:lvl2pPr marL="457184" indent="0">
              <a:buNone/>
              <a:defRPr sz="1200"/>
            </a:lvl2pPr>
            <a:lvl3pPr marL="914365" indent="0">
              <a:buNone/>
              <a:defRPr sz="1001"/>
            </a:lvl3pPr>
            <a:lvl4pPr marL="1371550" indent="0">
              <a:buNone/>
              <a:defRPr sz="900"/>
            </a:lvl4pPr>
            <a:lvl5pPr marL="1828732" indent="0">
              <a:buNone/>
              <a:defRPr sz="900"/>
            </a:lvl5pPr>
            <a:lvl6pPr marL="2285915" indent="0">
              <a:buNone/>
              <a:defRPr sz="900"/>
            </a:lvl6pPr>
            <a:lvl7pPr marL="2743096" indent="0">
              <a:buNone/>
              <a:defRPr sz="900"/>
            </a:lvl7pPr>
            <a:lvl8pPr marL="3200280" indent="0">
              <a:buNone/>
              <a:defRPr sz="900"/>
            </a:lvl8pPr>
            <a:lvl9pPr marL="365746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14FC72-E967-4666-8A83-B3376E9F431B}" type="datetimeFigureOut">
              <a:rPr lang="en-IN" smtClean="0"/>
              <a:t>19-03-2021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9FE4E2-7043-4308-9CB8-C9EAE8A44FE8}" type="slidenum">
              <a:rPr lang="en-IN" smtClean="0"/>
              <a:t>‹#›</a:t>
            </a:fld>
            <a:endParaRPr lang="en-IN"/>
          </a:p>
        </p:txBody>
      </p:sp>
      <p:cxnSp>
        <p:nvCxnSpPr>
          <p:cNvPr id="16" name="Straight Connector 15"/>
          <p:cNvCxnSpPr/>
          <p:nvPr/>
        </p:nvCxnSpPr>
        <p:spPr>
          <a:xfrm>
            <a:off x="1396169" y="2912533"/>
            <a:ext cx="351450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3886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7"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4" y="1041400"/>
            <a:ext cx="3063348"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184" indent="0">
              <a:buNone/>
              <a:defRPr sz="1600"/>
            </a:lvl2pPr>
            <a:lvl3pPr marL="914365" indent="0">
              <a:buNone/>
              <a:defRPr sz="1600"/>
            </a:lvl3pPr>
            <a:lvl4pPr marL="1371550" indent="0">
              <a:buNone/>
              <a:defRPr sz="1600"/>
            </a:lvl4pPr>
            <a:lvl5pPr marL="1828732" indent="0">
              <a:buNone/>
              <a:defRPr sz="1600"/>
            </a:lvl5pPr>
            <a:lvl6pPr marL="2285915" indent="0">
              <a:buNone/>
              <a:defRPr sz="1600"/>
            </a:lvl6pPr>
            <a:lvl7pPr marL="2743096" indent="0">
              <a:buNone/>
              <a:defRPr sz="1600"/>
            </a:lvl7pPr>
            <a:lvl8pPr marL="3200280" indent="0">
              <a:buNone/>
              <a:defRPr sz="1600"/>
            </a:lvl8pPr>
            <a:lvl9pPr marL="3657464"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7" cy="1828800"/>
          </a:xfrm>
        </p:spPr>
        <p:txBody>
          <a:bodyPr anchor="t">
            <a:normAutofit/>
          </a:bodyPr>
          <a:lstStyle>
            <a:lvl1pPr marL="0" indent="0" algn="ctr">
              <a:buNone/>
              <a:defRPr sz="1801"/>
            </a:lvl1pPr>
            <a:lvl2pPr marL="457184" indent="0">
              <a:buNone/>
              <a:defRPr sz="1200"/>
            </a:lvl2pPr>
            <a:lvl3pPr marL="914365" indent="0">
              <a:buNone/>
              <a:defRPr sz="1001"/>
            </a:lvl3pPr>
            <a:lvl4pPr marL="1371550" indent="0">
              <a:buNone/>
              <a:defRPr sz="900"/>
            </a:lvl4pPr>
            <a:lvl5pPr marL="1828732" indent="0">
              <a:buNone/>
              <a:defRPr sz="900"/>
            </a:lvl5pPr>
            <a:lvl6pPr marL="2285915" indent="0">
              <a:buNone/>
              <a:defRPr sz="900"/>
            </a:lvl6pPr>
            <a:lvl7pPr marL="2743096" indent="0">
              <a:buNone/>
              <a:defRPr sz="900"/>
            </a:lvl7pPr>
            <a:lvl8pPr marL="3200280" indent="0">
              <a:buNone/>
              <a:defRPr sz="900"/>
            </a:lvl8pPr>
            <a:lvl9pPr marL="365746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14FC72-E967-4666-8A83-B3376E9F431B}" type="datetimeFigureOut">
              <a:rPr lang="en-IN" smtClean="0"/>
              <a:t>19-03-2021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9FE4E2-7043-4308-9CB8-C9EAE8A44FE8}" type="slidenum">
              <a:rPr lang="en-IN" smtClean="0"/>
              <a:t>‹#›</a:t>
            </a:fld>
            <a:endParaRPr lang="en-IN"/>
          </a:p>
        </p:txBody>
      </p:sp>
    </p:spTree>
    <p:extLst>
      <p:ext uri="{BB962C8B-B14F-4D97-AF65-F5344CB8AC3E}">
        <p14:creationId xmlns:p14="http://schemas.microsoft.com/office/powerpoint/2010/main" val="677514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5" y="0"/>
            <a:ext cx="12229963"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4" y="982136"/>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4"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1"/>
            <a:ext cx="1600201" cy="279400"/>
          </a:xfrm>
          <a:prstGeom prst="rect">
            <a:avLst/>
          </a:prstGeom>
        </p:spPr>
        <p:txBody>
          <a:bodyPr vert="horz" lIns="91440" tIns="45720" rIns="91440" bIns="45720" rtlCol="0" anchor="ctr"/>
          <a:lstStyle>
            <a:lvl1pPr algn="r">
              <a:defRPr sz="1001" b="0" i="0">
                <a:solidFill>
                  <a:schemeClr val="tx1"/>
                </a:solidFill>
                <a:effectLst/>
                <a:latin typeface="+mn-lt"/>
              </a:defRPr>
            </a:lvl1pPr>
          </a:lstStyle>
          <a:p>
            <a:fld id="{B414FC72-E967-4666-8A83-B3376E9F431B}" type="datetimeFigureOut">
              <a:rPr lang="en-IN" smtClean="0"/>
              <a:t>19-03-2021</a:t>
            </a:fld>
            <a:endParaRPr lang="en-IN"/>
          </a:p>
        </p:txBody>
      </p:sp>
      <p:sp>
        <p:nvSpPr>
          <p:cNvPr id="5" name="Footer Placeholder 4"/>
          <p:cNvSpPr>
            <a:spLocks noGrp="1"/>
          </p:cNvSpPr>
          <p:nvPr>
            <p:ph type="ftr" sz="quarter" idx="3"/>
          </p:nvPr>
        </p:nvSpPr>
        <p:spPr>
          <a:xfrm>
            <a:off x="1295404" y="5969001"/>
            <a:ext cx="7305900" cy="279400"/>
          </a:xfrm>
          <a:prstGeom prst="rect">
            <a:avLst/>
          </a:prstGeom>
        </p:spPr>
        <p:txBody>
          <a:bodyPr vert="horz" lIns="91440" tIns="45720" rIns="91440" bIns="45720" rtlCol="0" anchor="ctr"/>
          <a:lstStyle>
            <a:lvl1pPr algn="l">
              <a:defRPr sz="1001"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5" y="5969001"/>
            <a:ext cx="542697" cy="279400"/>
          </a:xfrm>
          <a:prstGeom prst="rect">
            <a:avLst/>
          </a:prstGeom>
        </p:spPr>
        <p:txBody>
          <a:bodyPr vert="horz" lIns="91440" tIns="45720" rIns="91440" bIns="45720" rtlCol="0" anchor="ctr"/>
          <a:lstStyle>
            <a:lvl1pPr algn="r">
              <a:defRPr sz="1001" b="0" i="0">
                <a:solidFill>
                  <a:schemeClr val="tx1"/>
                </a:solidFill>
                <a:effectLst/>
                <a:latin typeface="+mn-lt"/>
              </a:defRPr>
            </a:lvl1pPr>
          </a:lstStyle>
          <a:p>
            <a:fld id="{619FE4E2-7043-4308-9CB8-C9EAE8A44FE8}" type="slidenum">
              <a:rPr lang="en-IN" smtClean="0"/>
              <a:t>‹#›</a:t>
            </a:fld>
            <a:endParaRPr lang="en-IN"/>
          </a:p>
        </p:txBody>
      </p:sp>
    </p:spTree>
    <p:extLst>
      <p:ext uri="{BB962C8B-B14F-4D97-AF65-F5344CB8AC3E}">
        <p14:creationId xmlns:p14="http://schemas.microsoft.com/office/powerpoint/2010/main" val="93926365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184"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0" indent="-285740" algn="l" defTabSz="457184" rtl="0" eaLnBrk="1" latinLnBrk="0" hangingPunct="1">
        <a:spcBef>
          <a:spcPct val="20000"/>
        </a:spcBef>
        <a:spcAft>
          <a:spcPts val="601"/>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23" indent="-285740" algn="l" defTabSz="457184" rtl="0" eaLnBrk="1" latinLnBrk="0" hangingPunct="1">
        <a:spcBef>
          <a:spcPct val="20000"/>
        </a:spcBef>
        <a:spcAft>
          <a:spcPts val="601"/>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06" indent="-285740" algn="l" defTabSz="457184" rtl="0" eaLnBrk="1" latinLnBrk="0" hangingPunct="1">
        <a:spcBef>
          <a:spcPct val="20000"/>
        </a:spcBef>
        <a:spcAft>
          <a:spcPts val="601"/>
        </a:spcAft>
        <a:buClr>
          <a:schemeClr val="accent1"/>
        </a:buClr>
        <a:buSzPct val="115000"/>
        <a:buFont typeface="Arial"/>
        <a:buChar char="•"/>
        <a:defRPr sz="1801" kern="1200" cap="none">
          <a:solidFill>
            <a:schemeClr val="tx1">
              <a:lumMod val="85000"/>
              <a:lumOff val="15000"/>
            </a:schemeClr>
          </a:solidFill>
          <a:effectLst/>
          <a:latin typeface="+mn-lt"/>
          <a:ea typeface="+mn-ea"/>
          <a:cs typeface="+mn-cs"/>
        </a:defRPr>
      </a:lvl3pPr>
      <a:lvl4pPr marL="1542992" indent="-171444" algn="l" defTabSz="457184" rtl="0" eaLnBrk="1" latinLnBrk="0" hangingPunct="1">
        <a:spcBef>
          <a:spcPct val="20000"/>
        </a:spcBef>
        <a:spcAft>
          <a:spcPts val="601"/>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176" indent="-171444" algn="l" defTabSz="457184" rtl="0" eaLnBrk="1" latinLnBrk="0" hangingPunct="1">
        <a:spcBef>
          <a:spcPct val="20000"/>
        </a:spcBef>
        <a:spcAft>
          <a:spcPts val="601"/>
        </a:spcAft>
        <a:buClr>
          <a:schemeClr val="accent1"/>
        </a:buClr>
        <a:buSzPct val="115000"/>
        <a:buFont typeface="Arial"/>
        <a:buChar char="•"/>
        <a:defRPr sz="1401" kern="1200" cap="none">
          <a:solidFill>
            <a:schemeClr val="tx1">
              <a:lumMod val="85000"/>
              <a:lumOff val="15000"/>
            </a:schemeClr>
          </a:solidFill>
          <a:effectLst/>
          <a:latin typeface="+mn-lt"/>
          <a:ea typeface="+mn-ea"/>
          <a:cs typeface="+mn-cs"/>
        </a:defRPr>
      </a:lvl5pPr>
      <a:lvl6pPr marL="2514506" indent="-228591" algn="l" defTabSz="457184" rtl="0" eaLnBrk="1" latinLnBrk="0" hangingPunct="1">
        <a:spcBef>
          <a:spcPct val="20000"/>
        </a:spcBef>
        <a:spcAft>
          <a:spcPts val="601"/>
        </a:spcAft>
        <a:buClr>
          <a:schemeClr val="accent1"/>
        </a:buClr>
        <a:buSzPct val="115000"/>
        <a:buFont typeface="Arial"/>
        <a:buChar char="•"/>
        <a:defRPr sz="1401" kern="1200" cap="none">
          <a:solidFill>
            <a:schemeClr val="tx1">
              <a:lumMod val="85000"/>
              <a:lumOff val="15000"/>
            </a:schemeClr>
          </a:solidFill>
          <a:effectLst/>
          <a:latin typeface="+mn-lt"/>
          <a:ea typeface="+mn-ea"/>
          <a:cs typeface="+mn-cs"/>
        </a:defRPr>
      </a:lvl6pPr>
      <a:lvl7pPr marL="2971689" indent="-228591" algn="l" defTabSz="457184" rtl="0" eaLnBrk="1" latinLnBrk="0" hangingPunct="1">
        <a:spcBef>
          <a:spcPct val="20000"/>
        </a:spcBef>
        <a:spcAft>
          <a:spcPts val="601"/>
        </a:spcAft>
        <a:buClr>
          <a:schemeClr val="accent1"/>
        </a:buClr>
        <a:buSzPct val="115000"/>
        <a:buFont typeface="Arial"/>
        <a:buChar char="•"/>
        <a:defRPr sz="1401" kern="1200" cap="none">
          <a:solidFill>
            <a:schemeClr val="tx1">
              <a:lumMod val="85000"/>
              <a:lumOff val="15000"/>
            </a:schemeClr>
          </a:solidFill>
          <a:effectLst/>
          <a:latin typeface="+mn-lt"/>
          <a:ea typeface="+mn-ea"/>
          <a:cs typeface="+mn-cs"/>
        </a:defRPr>
      </a:lvl7pPr>
      <a:lvl8pPr marL="3428871" indent="-228591" algn="l" defTabSz="457184" rtl="0" eaLnBrk="1" latinLnBrk="0" hangingPunct="1">
        <a:spcBef>
          <a:spcPct val="20000"/>
        </a:spcBef>
        <a:spcAft>
          <a:spcPts val="601"/>
        </a:spcAft>
        <a:buClr>
          <a:schemeClr val="accent1"/>
        </a:buClr>
        <a:buSzPct val="115000"/>
        <a:buFont typeface="Arial"/>
        <a:buChar char="•"/>
        <a:defRPr sz="1401" kern="1200" cap="none">
          <a:solidFill>
            <a:schemeClr val="tx1">
              <a:lumMod val="85000"/>
              <a:lumOff val="15000"/>
            </a:schemeClr>
          </a:solidFill>
          <a:effectLst/>
          <a:latin typeface="+mn-lt"/>
          <a:ea typeface="+mn-ea"/>
          <a:cs typeface="+mn-cs"/>
        </a:defRPr>
      </a:lvl8pPr>
      <a:lvl9pPr marL="3886054" indent="-228591" algn="l" defTabSz="457184" rtl="0" eaLnBrk="1" latinLnBrk="0" hangingPunct="1">
        <a:spcBef>
          <a:spcPct val="20000"/>
        </a:spcBef>
        <a:spcAft>
          <a:spcPts val="601"/>
        </a:spcAft>
        <a:buClr>
          <a:schemeClr val="accent1"/>
        </a:buClr>
        <a:buSzPct val="115000"/>
        <a:buFont typeface="Arial"/>
        <a:buChar char="•"/>
        <a:defRPr sz="1401" kern="1200" cap="none">
          <a:solidFill>
            <a:schemeClr val="tx1">
              <a:lumMod val="85000"/>
              <a:lumOff val="15000"/>
            </a:schemeClr>
          </a:solidFill>
          <a:effectLst/>
          <a:latin typeface="+mn-lt"/>
          <a:ea typeface="+mn-ea"/>
          <a:cs typeface="+mn-cs"/>
        </a:defRPr>
      </a:lvl9pPr>
    </p:bodyStyle>
    <p:otherStyle>
      <a:defPPr>
        <a:defRPr lang="en-US"/>
      </a:defPPr>
      <a:lvl1pPr marL="0" algn="l" defTabSz="457184" rtl="0" eaLnBrk="1" latinLnBrk="0" hangingPunct="1">
        <a:defRPr sz="1801" kern="1200">
          <a:solidFill>
            <a:schemeClr val="tx1"/>
          </a:solidFill>
          <a:latin typeface="+mn-lt"/>
          <a:ea typeface="+mn-ea"/>
          <a:cs typeface="+mn-cs"/>
        </a:defRPr>
      </a:lvl1pPr>
      <a:lvl2pPr marL="457184" algn="l" defTabSz="457184" rtl="0" eaLnBrk="1" latinLnBrk="0" hangingPunct="1">
        <a:defRPr sz="1801" kern="1200">
          <a:solidFill>
            <a:schemeClr val="tx1"/>
          </a:solidFill>
          <a:latin typeface="+mn-lt"/>
          <a:ea typeface="+mn-ea"/>
          <a:cs typeface="+mn-cs"/>
        </a:defRPr>
      </a:lvl2pPr>
      <a:lvl3pPr marL="914365" algn="l" defTabSz="457184" rtl="0" eaLnBrk="1" latinLnBrk="0" hangingPunct="1">
        <a:defRPr sz="1801" kern="1200">
          <a:solidFill>
            <a:schemeClr val="tx1"/>
          </a:solidFill>
          <a:latin typeface="+mn-lt"/>
          <a:ea typeface="+mn-ea"/>
          <a:cs typeface="+mn-cs"/>
        </a:defRPr>
      </a:lvl3pPr>
      <a:lvl4pPr marL="1371550" algn="l" defTabSz="457184" rtl="0" eaLnBrk="1" latinLnBrk="0" hangingPunct="1">
        <a:defRPr sz="1801" kern="1200">
          <a:solidFill>
            <a:schemeClr val="tx1"/>
          </a:solidFill>
          <a:latin typeface="+mn-lt"/>
          <a:ea typeface="+mn-ea"/>
          <a:cs typeface="+mn-cs"/>
        </a:defRPr>
      </a:lvl4pPr>
      <a:lvl5pPr marL="1828732" algn="l" defTabSz="457184" rtl="0" eaLnBrk="1" latinLnBrk="0" hangingPunct="1">
        <a:defRPr sz="1801" kern="1200">
          <a:solidFill>
            <a:schemeClr val="tx1"/>
          </a:solidFill>
          <a:latin typeface="+mn-lt"/>
          <a:ea typeface="+mn-ea"/>
          <a:cs typeface="+mn-cs"/>
        </a:defRPr>
      </a:lvl5pPr>
      <a:lvl6pPr marL="2285915" algn="l" defTabSz="457184" rtl="0" eaLnBrk="1" latinLnBrk="0" hangingPunct="1">
        <a:defRPr sz="1801" kern="1200">
          <a:solidFill>
            <a:schemeClr val="tx1"/>
          </a:solidFill>
          <a:latin typeface="+mn-lt"/>
          <a:ea typeface="+mn-ea"/>
          <a:cs typeface="+mn-cs"/>
        </a:defRPr>
      </a:lvl6pPr>
      <a:lvl7pPr marL="2743096" algn="l" defTabSz="457184" rtl="0" eaLnBrk="1" latinLnBrk="0" hangingPunct="1">
        <a:defRPr sz="1801" kern="1200">
          <a:solidFill>
            <a:schemeClr val="tx1"/>
          </a:solidFill>
          <a:latin typeface="+mn-lt"/>
          <a:ea typeface="+mn-ea"/>
          <a:cs typeface="+mn-cs"/>
        </a:defRPr>
      </a:lvl7pPr>
      <a:lvl8pPr marL="3200280" algn="l" defTabSz="457184" rtl="0" eaLnBrk="1" latinLnBrk="0" hangingPunct="1">
        <a:defRPr sz="1801" kern="1200">
          <a:solidFill>
            <a:schemeClr val="tx1"/>
          </a:solidFill>
          <a:latin typeface="+mn-lt"/>
          <a:ea typeface="+mn-ea"/>
          <a:cs typeface="+mn-cs"/>
        </a:defRPr>
      </a:lvl8pPr>
      <a:lvl9pPr marL="3657464" algn="l" defTabSz="457184"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uu.diva-portal.org/smash/get/diva2:938852/FULLTEXT01.pdf" TargetMode="External"/><Relationship Id="rId2" Type="http://schemas.openxmlformats.org/officeDocument/2006/relationships/hyperlink" Target="https://www.cs.princeton.edu/courses/archive/spring10/cos444/papers/klemperer_guide.pdf"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0DF21-755B-41ED-8315-1AD440314334}"/>
              </a:ext>
            </a:extLst>
          </p:cNvPr>
          <p:cNvSpPr>
            <a:spLocks noGrp="1"/>
          </p:cNvSpPr>
          <p:nvPr>
            <p:ph type="ctrTitle"/>
          </p:nvPr>
        </p:nvSpPr>
        <p:spPr/>
        <p:txBody>
          <a:bodyPr/>
          <a:lstStyle/>
          <a:p>
            <a:r>
              <a:rPr lang="en-IN" sz="6000" b="1" dirty="0"/>
              <a:t>Auction Theory</a:t>
            </a:r>
          </a:p>
        </p:txBody>
      </p:sp>
      <p:sp>
        <p:nvSpPr>
          <p:cNvPr id="3" name="Subtitle 2">
            <a:extLst>
              <a:ext uri="{FF2B5EF4-FFF2-40B4-BE49-F238E27FC236}">
                <a16:creationId xmlns:a16="http://schemas.microsoft.com/office/drawing/2014/main" id="{B6643399-9C74-49D8-804F-439A5A7127A7}"/>
              </a:ext>
            </a:extLst>
          </p:cNvPr>
          <p:cNvSpPr>
            <a:spLocks noGrp="1"/>
          </p:cNvSpPr>
          <p:nvPr>
            <p:ph type="subTitle" idx="1"/>
          </p:nvPr>
        </p:nvSpPr>
        <p:spPr/>
        <p:txBody>
          <a:bodyPr/>
          <a:lstStyle/>
          <a:p>
            <a:r>
              <a:rPr lang="en-IN" dirty="0"/>
              <a:t>Use of PDFs and CDFs in auction theory</a:t>
            </a:r>
          </a:p>
        </p:txBody>
      </p:sp>
    </p:spTree>
    <p:extLst>
      <p:ext uri="{BB962C8B-B14F-4D97-AF65-F5344CB8AC3E}">
        <p14:creationId xmlns:p14="http://schemas.microsoft.com/office/powerpoint/2010/main" val="4084513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2"/>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Use of PDFs and CDFs: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6C3828-1E0D-424C-BF2D-A6D3FFEE90E9}"/>
                  </a:ext>
                </a:extLst>
              </p:cNvPr>
              <p:cNvSpPr txBox="1"/>
              <p:nvPr/>
            </p:nvSpPr>
            <p:spPr>
              <a:xfrm>
                <a:off x="816237" y="1763930"/>
                <a:ext cx="10559540" cy="4688078"/>
              </a:xfrm>
              <a:prstGeom prst="rect">
                <a:avLst/>
              </a:prstGeom>
              <a:noFill/>
            </p:spPr>
            <p:txBody>
              <a:bodyPr wrap="square" rtlCol="0">
                <a:spAutoFit/>
              </a:bodyPr>
              <a:lstStyle/>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As the valuation of an item by a bidder is private information, the seller’s uncertainty about her valuation is represented by a probability distribution. If this distribution is a continuous distribution, then lets suppose her lowest possible valuation to be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𝑚𝑖𝑛</m:t>
                        </m:r>
                      </m:sub>
                    </m:sSub>
                  </m:oMath>
                </a14:m>
                <a:r>
                  <a:rPr lang="en-IN" sz="2000" i="1" dirty="0">
                    <a:latin typeface="Calibri" panose="020F0502020204030204" pitchFamily="34" charset="0"/>
                    <a:ea typeface="Calibri" panose="020F0502020204030204" pitchFamily="34" charset="0"/>
                    <a:cs typeface="Times New Roman" panose="02020603050405020304" pitchFamily="18" charset="0"/>
                  </a:rPr>
                  <a:t>’</a:t>
                </a:r>
                <a:r>
                  <a:rPr lang="en-IN" sz="2000" dirty="0">
                    <a:latin typeface="Calibri" panose="020F0502020204030204" pitchFamily="34" charset="0"/>
                    <a:ea typeface="Calibri" panose="020F0502020204030204" pitchFamily="34" charset="0"/>
                    <a:cs typeface="Times New Roman" panose="02020603050405020304" pitchFamily="18" charset="0"/>
                  </a:rPr>
                  <a:t> and highest possible valuation to be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𝑚𝑎𝑥</m:t>
                        </m:r>
                      </m:sub>
                    </m:sSub>
                  </m:oMath>
                </a14:m>
                <a:r>
                  <a:rPr lang="en-IN" sz="2000" i="1" dirty="0">
                    <a:latin typeface="Calibri" panose="020F0502020204030204" pitchFamily="34" charset="0"/>
                    <a:ea typeface="Calibri" panose="020F0502020204030204" pitchFamily="34" charset="0"/>
                    <a:cs typeface="Times New Roman" panose="02020603050405020304" pitchFamily="18" charset="0"/>
                  </a:rPr>
                  <a:t>’</a:t>
                </a:r>
                <a:r>
                  <a:rPr lang="en-IN" sz="2000" dirty="0">
                    <a:latin typeface="Calibri" panose="020F0502020204030204" pitchFamily="34" charset="0"/>
                    <a:ea typeface="Calibri" panose="020F0502020204030204" pitchFamily="34" charset="0"/>
                    <a:cs typeface="Times New Roman" panose="02020603050405020304" pitchFamily="18" charset="0"/>
                  </a:rPr>
                  <a:t>. Then the PDF for her valuation will be</a:t>
                </a:r>
              </a:p>
              <a:p>
                <a:pPr algn="ctr">
                  <a:lnSpc>
                    <a:spcPct val="120000"/>
                  </a:lnSpc>
                  <a:spcBef>
                    <a:spcPts val="601"/>
                  </a:spcBef>
                  <a:spcAft>
                    <a:spcPts val="601"/>
                  </a:spcAft>
                </a:pPr>
                <a:r>
                  <a:rPr lang="en-IN" sz="20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IN" sz="2000" i="1">
                        <a:latin typeface="Cambria Math" panose="02040503050406030204" pitchFamily="18" charset="0"/>
                        <a:ea typeface="Calibri" panose="020F0502020204030204" pitchFamily="34" charset="0"/>
                        <a:cs typeface="Times New Roman" panose="02020603050405020304" pitchFamily="18" charset="0"/>
                      </a:rPr>
                      <m:t>𝑓</m:t>
                    </m:r>
                    <m:r>
                      <a:rPr lang="en-IN" sz="2000" i="1">
                        <a:latin typeface="Cambria Math" panose="02040503050406030204" pitchFamily="18" charset="0"/>
                        <a:ea typeface="Calibri" panose="020F0502020204030204" pitchFamily="34" charset="0"/>
                        <a:cs typeface="Times New Roman" panose="02020603050405020304" pitchFamily="18" charset="0"/>
                      </a:rPr>
                      <m:t> = </m:t>
                    </m:r>
                    <m:f>
                      <m:fPr>
                        <m:ctrlPr>
                          <a:rPr lang="en-IN" sz="2000" i="1">
                            <a:latin typeface="Cambria Math" panose="02040503050406030204" pitchFamily="18" charset="0"/>
                            <a:cs typeface="Times New Roman" panose="02020603050405020304" pitchFamily="18" charset="0"/>
                          </a:rPr>
                        </m:ctrlPr>
                      </m:fPr>
                      <m:num>
                        <m:r>
                          <a:rPr lang="en-IN" sz="2000" i="1">
                            <a:latin typeface="Cambria Math" panose="02040503050406030204" pitchFamily="18" charset="0"/>
                            <a:cs typeface="Times New Roman" panose="02020603050405020304" pitchFamily="18" charset="0"/>
                          </a:rPr>
                          <m:t>1</m:t>
                        </m:r>
                      </m:num>
                      <m:den>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𝑚𝑎𝑥</m:t>
                            </m:r>
                          </m:sub>
                        </m:sSub>
                        <m:r>
                          <a:rPr lang="en-IN" sz="2000" i="1">
                            <a:latin typeface="Cambria Math" panose="02040503050406030204" pitchFamily="18" charset="0"/>
                            <a:cs typeface="Times New Roman" panose="020206030504050203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𝑚𝑖𝑛</m:t>
                            </m:r>
                          </m:sub>
                        </m:sSub>
                      </m:den>
                    </m:f>
                  </m:oMath>
                </a14:m>
                <a:r>
                  <a:rPr lang="en-IN" sz="2000" dirty="0">
                    <a:latin typeface="Calibri" panose="020F0502020204030204" pitchFamily="34" charset="0"/>
                    <a:ea typeface="Calibri" panose="020F0502020204030204" pitchFamily="34" charset="0"/>
                    <a:cs typeface="Times New Roman" panose="02020603050405020304" pitchFamily="18" charset="0"/>
                  </a:rPr>
                  <a:t>	where,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𝑚𝑖𝑛</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𝑚𝑎𝑥</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m:t>
                    </m:r>
                    <m:r>
                      <a:rPr lang="en-IN" sz="2000" i="1">
                        <a:latin typeface="Cambria Math" panose="02040503050406030204" pitchFamily="18" charset="0"/>
                        <a:ea typeface="Cambria Math" panose="02040503050406030204" pitchFamily="18" charset="0"/>
                        <a:cs typeface="Times New Roman" panose="02020603050405020304" pitchFamily="18" charset="0"/>
                      </a:rPr>
                      <m:t>ℝ</m:t>
                    </m:r>
                    <m:r>
                      <a:rPr lang="en-IN" sz="2000" i="1">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IN" sz="2000">
                        <a:latin typeface="Cambria Math" panose="02040503050406030204" pitchFamily="18" charset="0"/>
                        <a:ea typeface="Cambria Math" panose="02040503050406030204" pitchFamily="18" charset="0"/>
                        <a:cs typeface="Times New Roman" panose="02020603050405020304" pitchFamily="18" charset="0"/>
                      </a:rPr>
                      <m:t>and</m:t>
                    </m:r>
                    <m:r>
                      <a:rPr lang="en-IN" sz="2000" i="1">
                        <a:latin typeface="Cambria Math" panose="02040503050406030204" pitchFamily="18" charset="0"/>
                        <a:ea typeface="Cambria Math" panose="02040503050406030204" pitchFamily="18" charset="0"/>
                        <a:cs typeface="Times New Roman" panose="02020603050405020304" pitchFamily="18" charset="0"/>
                      </a:rPr>
                      <m:t> </m:t>
                    </m:r>
                    <m:r>
                      <a:rPr lang="en-IN" sz="2000" i="1">
                        <a:latin typeface="Cambria Math" panose="02040503050406030204" pitchFamily="18" charset="0"/>
                        <a:ea typeface="Cambria Math" panose="02040503050406030204" pitchFamily="18" charset="0"/>
                        <a:cs typeface="Times New Roman" panose="02020603050405020304" pitchFamily="18" charset="0"/>
                      </a:rPr>
                      <m:t>𝑓</m:t>
                    </m:r>
                  </m:oMath>
                </a14:m>
                <a:r>
                  <a:rPr lang="en-IN" sz="2000" dirty="0">
                    <a:latin typeface="Calibri" panose="020F0502020204030204" pitchFamily="34" charset="0"/>
                    <a:ea typeface="Calibri" panose="020F0502020204030204" pitchFamily="34" charset="0"/>
                    <a:cs typeface="Times New Roman" panose="02020603050405020304" pitchFamily="18" charset="0"/>
                  </a:rPr>
                  <a:t> is continuous.</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The cumulative distribution function corresponding to </a:t>
                </a:r>
                <a14:m>
                  <m:oMath xmlns:m="http://schemas.openxmlformats.org/officeDocument/2006/math">
                    <m:r>
                      <a:rPr lang="en-IN" sz="2000" i="1">
                        <a:latin typeface="Cambria Math" panose="02040503050406030204" pitchFamily="18" charset="0"/>
                        <a:ea typeface="Cambria Math" panose="02040503050406030204" pitchFamily="18" charset="0"/>
                        <a:cs typeface="Times New Roman" panose="02020603050405020304" pitchFamily="18" charset="0"/>
                      </a:rPr>
                      <m:t>𝑓</m:t>
                    </m:r>
                  </m:oMath>
                </a14:m>
                <a:r>
                  <a:rPr lang="en-IN" sz="2000" dirty="0">
                    <a:latin typeface="Calibri" panose="020F0502020204030204" pitchFamily="34" charset="0"/>
                    <a:ea typeface="Calibri" panose="020F0502020204030204" pitchFamily="34" charset="0"/>
                    <a:cs typeface="Times New Roman" panose="02020603050405020304" pitchFamily="18" charset="0"/>
                  </a:rPr>
                  <a:t> is </a:t>
                </a:r>
                <a14:m>
                  <m:oMath xmlns:m="http://schemas.openxmlformats.org/officeDocument/2006/math">
                    <m:r>
                      <a:rPr lang="en-IN" sz="2000" i="1">
                        <a:latin typeface="Cambria Math" panose="02040503050406030204" pitchFamily="18" charset="0"/>
                        <a:ea typeface="Cambria Math" panose="02040503050406030204" pitchFamily="18" charset="0"/>
                        <a:cs typeface="Times New Roman" panose="02020603050405020304" pitchFamily="18" charset="0"/>
                      </a:rPr>
                      <m:t>𝐹</m:t>
                    </m:r>
                    <m:r>
                      <a:rPr lang="en-IN" sz="2000"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𝑚𝑖𝑛</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𝑚𝑎𝑥</m:t>
                            </m:r>
                          </m:sub>
                        </m:sSub>
                      </m:e>
                    </m:d>
                    <m:r>
                      <a:rPr lang="en-IN" sz="2000" i="1">
                        <a:latin typeface="Cambria Math" panose="02040503050406030204" pitchFamily="18" charset="0"/>
                        <a:ea typeface="Cambria Math" panose="02040503050406030204" pitchFamily="18" charset="0"/>
                        <a:cs typeface="Times New Roman" panose="02020603050405020304" pitchFamily="18" charset="0"/>
                      </a:rPr>
                      <m:t>→[0,1] </m:t>
                    </m:r>
                  </m:oMath>
                </a14:m>
                <a:r>
                  <a:rPr lang="en-IN" sz="2000" dirty="0">
                    <a:latin typeface="Calibri" panose="020F0502020204030204" pitchFamily="34" charset="0"/>
                    <a:ea typeface="Calibri" panose="020F0502020204030204" pitchFamily="34" charset="0"/>
                    <a:cs typeface="Times New Roman" panose="02020603050405020304" pitchFamily="18" charset="0"/>
                  </a:rPr>
                  <a:t> such that:</a:t>
                </a:r>
                <a:br>
                  <a:rPr lang="en-IN" sz="2000" dirty="0">
                    <a:latin typeface="Calibri" panose="020F0502020204030204" pitchFamily="34" charset="0"/>
                    <a:ea typeface="Calibri" panose="020F0502020204030204" pitchFamily="34" charset="0"/>
                    <a:cs typeface="Times New Roman" panose="02020603050405020304" pitchFamily="18" charset="0"/>
                  </a:rPr>
                </a:br>
                <a14:m>
                  <m:oMath xmlns:m="http://schemas.openxmlformats.org/officeDocument/2006/math">
                    <m:r>
                      <a:rPr lang="en-IN" sz="2000" i="1">
                        <a:latin typeface="Cambria Math" panose="02040503050406030204" pitchFamily="18" charset="0"/>
                        <a:ea typeface="Calibri" panose="020F0502020204030204" pitchFamily="34" charset="0"/>
                        <a:cs typeface="Times New Roman" panose="02020603050405020304" pitchFamily="18" charset="0"/>
                      </a:rPr>
                      <m:t>𝐹</m:t>
                    </m:r>
                    <m:d>
                      <m:dPr>
                        <m:ctrlPr>
                          <a:rPr lang="en-IN" sz="2000" i="1">
                            <a:latin typeface="Cambria Math" panose="02040503050406030204" pitchFamily="18" charset="0"/>
                            <a:ea typeface="Calibri" panose="020F0502020204030204" pitchFamily="34" charset="0"/>
                            <a:cs typeface="Times New Roman" panose="02020603050405020304" pitchFamily="18" charset="0"/>
                          </a:rPr>
                        </m:ctrlPr>
                      </m:dPr>
                      <m:e>
                        <m:r>
                          <a:rPr lang="en-IN" sz="2000" i="1">
                            <a:latin typeface="Cambria Math" panose="02040503050406030204" pitchFamily="18" charset="0"/>
                            <a:ea typeface="Calibri" panose="020F0502020204030204" pitchFamily="34" charset="0"/>
                            <a:cs typeface="Times New Roman" panose="02020603050405020304" pitchFamily="18" charset="0"/>
                          </a:rPr>
                          <m:t>𝑣</m:t>
                        </m:r>
                      </m:e>
                    </m:d>
                    <m:r>
                      <a:rPr lang="en-IN" sz="2000" i="1">
                        <a:latin typeface="Cambria Math" panose="02040503050406030204" pitchFamily="18" charset="0"/>
                        <a:ea typeface="Calibri" panose="020F0502020204030204" pitchFamily="34" charset="0"/>
                        <a:cs typeface="Times New Roman" panose="02020603050405020304" pitchFamily="18" charset="0"/>
                      </a:rPr>
                      <m:t>= </m:t>
                    </m:r>
                    <m:nary>
                      <m:naryPr>
                        <m:ctrlPr>
                          <a:rPr lang="en-IN" sz="2000" i="1">
                            <a:latin typeface="Cambria Math" panose="02040503050406030204" pitchFamily="18" charset="0"/>
                            <a:cs typeface="Times New Roman" panose="02020603050405020304" pitchFamily="18" charset="0"/>
                          </a:rPr>
                        </m:ctrlPr>
                      </m:naryPr>
                      <m:sub>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𝑚𝑖𝑛</m:t>
                            </m:r>
                          </m:sub>
                        </m:sSub>
                      </m:sub>
                      <m:sup>
                        <m:r>
                          <a:rPr lang="en-IN" sz="2000" i="1">
                            <a:latin typeface="Cambria Math" panose="02040503050406030204" pitchFamily="18" charset="0"/>
                            <a:cs typeface="Times New Roman" panose="02020603050405020304" pitchFamily="18" charset="0"/>
                          </a:rPr>
                          <m:t>𝑣</m:t>
                        </m:r>
                      </m:sup>
                      <m:e>
                        <m:r>
                          <a:rPr lang="en-IN" sz="2000" i="1">
                            <a:latin typeface="Cambria Math" panose="02040503050406030204" pitchFamily="18" charset="0"/>
                            <a:cs typeface="Times New Roman" panose="02020603050405020304" pitchFamily="18" charset="0"/>
                          </a:rPr>
                          <m:t>𝑓</m:t>
                        </m:r>
                        <m:d>
                          <m:dPr>
                            <m:ctrlPr>
                              <a:rPr lang="en-IN" sz="2000" i="1">
                                <a:latin typeface="Cambria Math" panose="02040503050406030204" pitchFamily="18" charset="0"/>
                                <a:cs typeface="Times New Roman" panose="02020603050405020304" pitchFamily="18" charset="0"/>
                              </a:rPr>
                            </m:ctrlPr>
                          </m:dPr>
                          <m:e>
                            <m:r>
                              <a:rPr lang="en-IN" sz="2000" i="1">
                                <a:latin typeface="Cambria Math" panose="02040503050406030204" pitchFamily="18" charset="0"/>
                                <a:cs typeface="Times New Roman" panose="02020603050405020304" pitchFamily="18" charset="0"/>
                              </a:rPr>
                              <m:t>𝑥</m:t>
                            </m:r>
                          </m:e>
                        </m:d>
                        <m:r>
                          <a:rPr lang="en-IN" sz="2000" i="1">
                            <a:latin typeface="Cambria Math" panose="02040503050406030204" pitchFamily="18" charset="0"/>
                            <a:cs typeface="Times New Roman" panose="02020603050405020304" pitchFamily="18" charset="0"/>
                          </a:rPr>
                          <m:t> </m:t>
                        </m:r>
                        <m:r>
                          <a:rPr lang="en-IN" sz="2000" i="1">
                            <a:latin typeface="Cambria Math" panose="02040503050406030204" pitchFamily="18" charset="0"/>
                            <a:cs typeface="Times New Roman" panose="02020603050405020304" pitchFamily="18" charset="0"/>
                          </a:rPr>
                          <m:t>𝑑𝑥</m:t>
                        </m:r>
                        <m:r>
                          <a:rPr lang="en-IN" sz="2000" i="1">
                            <a:latin typeface="Cambria Math" panose="02040503050406030204" pitchFamily="18" charset="0"/>
                            <a:cs typeface="Times New Roman" panose="02020603050405020304" pitchFamily="18" charset="0"/>
                          </a:rPr>
                          <m:t>,</m:t>
                        </m:r>
                      </m:e>
                    </m:nary>
                    <m:r>
                      <a:rPr lang="en-IN" sz="2000" i="1">
                        <a:latin typeface="Cambria Math" panose="02040503050406030204" pitchFamily="18" charset="0"/>
                        <a:cs typeface="Times New Roman" panose="02020603050405020304" pitchFamily="18" charset="0"/>
                      </a:rPr>
                      <m:t> </m:t>
                    </m:r>
                    <m:r>
                      <a:rPr lang="en-IN" sz="2000" i="1">
                        <a:latin typeface="Cambria Math" panose="02040503050406030204" pitchFamily="18" charset="0"/>
                        <a:cs typeface="Times New Roman" panose="02020603050405020304" pitchFamily="18" charset="0"/>
                      </a:rPr>
                      <m:t>𝑤h𝑒𝑟𝑒</m:t>
                    </m:r>
                    <m:r>
                      <a:rPr lang="en-IN" sz="2000" i="1">
                        <a:latin typeface="Cambria Math" panose="02040503050406030204" pitchFamily="18" charset="0"/>
                        <a:cs typeface="Times New Roman" panose="02020603050405020304" pitchFamily="18" charset="0"/>
                      </a:rPr>
                      <m:t> </m:t>
                    </m:r>
                    <m:r>
                      <a:rPr lang="en-IN" sz="2000" i="1">
                        <a:latin typeface="Cambria Math" panose="02040503050406030204" pitchFamily="18" charset="0"/>
                        <a:cs typeface="Times New Roman" panose="02020603050405020304" pitchFamily="18" charset="0"/>
                      </a:rPr>
                      <m:t>𝑣</m:t>
                    </m:r>
                    <m:r>
                      <a:rPr lang="en-IN" sz="2000"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𝑚𝑖𝑛</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𝑚𝑎𝑥</m:t>
                            </m:r>
                          </m:sub>
                        </m:sSub>
                      </m:e>
                    </m:d>
                  </m:oMath>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886" indent="-342886">
                  <a:lnSpc>
                    <a:spcPct val="120000"/>
                  </a:lnSpc>
                  <a:spcBef>
                    <a:spcPts val="601"/>
                  </a:spcBef>
                  <a:spcAft>
                    <a:spcPts val="601"/>
                  </a:spcAft>
                  <a:buFont typeface="Wingdings" panose="05000000000000000000" pitchFamily="2" charset="2"/>
                  <a:buChar char="Ø"/>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886" indent="-342886">
                  <a:lnSpc>
                    <a:spcPct val="120000"/>
                  </a:lnSpc>
                  <a:spcBef>
                    <a:spcPts val="601"/>
                  </a:spcBef>
                  <a:spcAft>
                    <a:spcPts val="601"/>
                  </a:spcAft>
                  <a:buFont typeface="Wingdings" panose="05000000000000000000" pitchFamily="2" charset="2"/>
                  <a:buChar char="Ø"/>
                </a:pP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3F6C3828-1E0D-424C-BF2D-A6D3FFEE90E9}"/>
                  </a:ext>
                </a:extLst>
              </p:cNvPr>
              <p:cNvSpPr txBox="1">
                <a:spLocks noRot="1" noChangeAspect="1" noMove="1" noResize="1" noEditPoints="1" noAdjustHandles="1" noChangeArrowheads="1" noChangeShapeType="1" noTextEdit="1"/>
              </p:cNvSpPr>
              <p:nvPr/>
            </p:nvSpPr>
            <p:spPr>
              <a:xfrm>
                <a:off x="816237" y="1763930"/>
                <a:ext cx="10559540" cy="4688078"/>
              </a:xfrm>
              <a:prstGeom prst="rect">
                <a:avLst/>
              </a:prstGeom>
              <a:blipFill>
                <a:blip r:embed="rId2"/>
                <a:stretch>
                  <a:fillRect l="-520"/>
                </a:stretch>
              </a:blipFill>
            </p:spPr>
            <p:txBody>
              <a:bodyPr/>
              <a:lstStyle/>
              <a:p>
                <a:r>
                  <a:rPr lang="en-IN">
                    <a:noFill/>
                  </a:rPr>
                  <a:t> </a:t>
                </a:r>
              </a:p>
            </p:txBody>
          </p:sp>
        </mc:Fallback>
      </mc:AlternateContent>
    </p:spTree>
    <p:extLst>
      <p:ext uri="{BB962C8B-B14F-4D97-AF65-F5344CB8AC3E}">
        <p14:creationId xmlns:p14="http://schemas.microsoft.com/office/powerpoint/2010/main" val="3197894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3"/>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Nash Equilibrium: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6C3828-1E0D-424C-BF2D-A6D3FFEE90E9}"/>
                  </a:ext>
                </a:extLst>
              </p:cNvPr>
              <p:cNvSpPr txBox="1"/>
              <p:nvPr/>
            </p:nvSpPr>
            <p:spPr>
              <a:xfrm>
                <a:off x="816237" y="1765050"/>
                <a:ext cx="10559540" cy="4260077"/>
              </a:xfrm>
              <a:prstGeom prst="rect">
                <a:avLst/>
              </a:prstGeom>
              <a:noFill/>
            </p:spPr>
            <p:txBody>
              <a:bodyPr wrap="square" rtlCol="0">
                <a:spAutoFit/>
              </a:bodyPr>
              <a:lstStyle/>
              <a:p>
                <a:pPr marL="342886" indent="-342886">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Nash equilibrium involves interaction of different participants where no participant can gain an advantage by unilaterally changing their strategy if the strategy of other participants remains unchanged.</a:t>
                </a:r>
              </a:p>
              <a:p>
                <a:pPr marL="342886" indent="-342886">
                  <a:spcBef>
                    <a:spcPts val="601"/>
                  </a:spcBef>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The Nash equilibrium in a first-price auction is to bid:</a:t>
                </a:r>
                <a:br>
                  <a:rPr lang="en-IN" sz="2000" dirty="0">
                    <a:latin typeface="Calibri" panose="020F0502020204030204" pitchFamily="34" charset="0"/>
                    <a:ea typeface="Calibri" panose="020F0502020204030204" pitchFamily="34" charset="0"/>
                    <a:cs typeface="Times New Roman" panose="02020603050405020304" pitchFamily="18" charset="0"/>
                  </a:rPr>
                </a:br>
                <a14:m>
                  <m:oMath xmlns:m="http://schemas.openxmlformats.org/officeDocument/2006/math">
                    <m:r>
                      <a:rPr lang="en-IN" sz="2000" i="1">
                        <a:latin typeface="Cambria Math" panose="02040503050406030204" pitchFamily="18" charset="0"/>
                        <a:ea typeface="Calibri" panose="020F0502020204030204" pitchFamily="34" charset="0"/>
                        <a:cs typeface="Times New Roman" panose="02020603050405020304" pitchFamily="18" charset="0"/>
                      </a:rPr>
                      <m:t>𝑏</m:t>
                    </m:r>
                    <m:d>
                      <m:dPr>
                        <m:ctrlPr>
                          <a:rPr lang="en-IN" sz="2000" i="1">
                            <a:latin typeface="Cambria Math" panose="02040503050406030204" pitchFamily="18" charset="0"/>
                            <a:ea typeface="Calibri" panose="020F0502020204030204" pitchFamily="34" charset="0"/>
                            <a:cs typeface="Times New Roman" panose="02020603050405020304" pitchFamily="18" charset="0"/>
                          </a:rPr>
                        </m:ctrlPr>
                      </m:dPr>
                      <m:e>
                        <m:r>
                          <a:rPr lang="en-IN" sz="2000" i="1">
                            <a:latin typeface="Cambria Math" panose="02040503050406030204" pitchFamily="18" charset="0"/>
                            <a:ea typeface="Calibri" panose="020F0502020204030204" pitchFamily="34" charset="0"/>
                            <a:cs typeface="Times New Roman" panose="02020603050405020304" pitchFamily="18" charset="0"/>
                          </a:rPr>
                          <m:t>𝑣</m:t>
                        </m:r>
                      </m:e>
                    </m:d>
                    <m:r>
                      <a:rPr lang="en-IN" sz="2000" i="1">
                        <a:latin typeface="Cambria Math" panose="02040503050406030204" pitchFamily="18" charset="0"/>
                        <a:ea typeface="Calibri" panose="020F0502020204030204" pitchFamily="34" charset="0"/>
                        <a:cs typeface="Times New Roman" panose="02020603050405020304" pitchFamily="18" charset="0"/>
                      </a:rPr>
                      <m:t>=</m:t>
                    </m:r>
                    <m:r>
                      <a:rPr lang="en-IN" sz="2000" i="1">
                        <a:latin typeface="Cambria Math" panose="02040503050406030204" pitchFamily="18" charset="0"/>
                        <a:ea typeface="Calibri" panose="020F0502020204030204" pitchFamily="34" charset="0"/>
                        <a:cs typeface="Times New Roman" panose="02020603050405020304" pitchFamily="18" charset="0"/>
                      </a:rPr>
                      <m:t>𝑣</m:t>
                    </m:r>
                    <m:r>
                      <a:rPr lang="en-IN" sz="2000" i="1">
                        <a:latin typeface="Cambria Math" panose="02040503050406030204" pitchFamily="18" charset="0"/>
                        <a:ea typeface="Calibri" panose="020F0502020204030204" pitchFamily="34" charset="0"/>
                        <a:cs typeface="Times New Roman" panose="02020603050405020304" pitchFamily="18" charset="0"/>
                      </a:rPr>
                      <m:t> −</m:t>
                    </m:r>
                    <m:nary>
                      <m:naryPr>
                        <m:ctrlPr>
                          <a:rPr lang="en-IN" sz="2000" i="1">
                            <a:latin typeface="Cambria Math" panose="02040503050406030204" pitchFamily="18" charset="0"/>
                            <a:cs typeface="Times New Roman" panose="02020603050405020304" pitchFamily="18" charset="0"/>
                          </a:rPr>
                        </m:ctrlPr>
                      </m:naryPr>
                      <m:sub>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𝑚𝑖𝑛</m:t>
                            </m:r>
                          </m:sub>
                        </m:sSub>
                      </m:sub>
                      <m:sup>
                        <m:r>
                          <a:rPr lang="en-IN" sz="2000" i="1">
                            <a:latin typeface="Cambria Math" panose="02040503050406030204" pitchFamily="18" charset="0"/>
                            <a:cs typeface="Times New Roman" panose="02020603050405020304" pitchFamily="18" charset="0"/>
                          </a:rPr>
                          <m:t>𝑣</m:t>
                        </m:r>
                      </m:sup>
                      <m:e>
                        <m:sSup>
                          <m:sSupPr>
                            <m:ctrlPr>
                              <a:rPr lang="en-IN" sz="2000" i="1">
                                <a:latin typeface="Cambria Math" panose="02040503050406030204" pitchFamily="18" charset="0"/>
                                <a:cs typeface="Times New Roman" panose="02020603050405020304" pitchFamily="18" charset="0"/>
                              </a:rPr>
                            </m:ctrlPr>
                          </m:sSupPr>
                          <m:e>
                            <m:d>
                              <m:dPr>
                                <m:ctrlPr>
                                  <a:rPr lang="en-IN" sz="2000" i="1">
                                    <a:latin typeface="Cambria Math" panose="02040503050406030204" pitchFamily="18" charset="0"/>
                                    <a:cs typeface="Times New Roman" panose="02020603050405020304" pitchFamily="18" charset="0"/>
                                  </a:rPr>
                                </m:ctrlPr>
                              </m:dPr>
                              <m:e>
                                <m:f>
                                  <m:fPr>
                                    <m:ctrlPr>
                                      <a:rPr lang="en-IN" sz="2000" i="1">
                                        <a:latin typeface="Cambria Math" panose="02040503050406030204" pitchFamily="18" charset="0"/>
                                        <a:cs typeface="Times New Roman" panose="02020603050405020304" pitchFamily="18" charset="0"/>
                                      </a:rPr>
                                    </m:ctrlPr>
                                  </m:fPr>
                                  <m:num>
                                    <m:r>
                                      <a:rPr lang="en-IN" sz="2000" i="1">
                                        <a:latin typeface="Cambria Math" panose="02040503050406030204" pitchFamily="18" charset="0"/>
                                        <a:cs typeface="Times New Roman" panose="02020603050405020304" pitchFamily="18" charset="0"/>
                                      </a:rPr>
                                      <m:t>𝐹</m:t>
                                    </m:r>
                                    <m:d>
                                      <m:dPr>
                                        <m:ctrlPr>
                                          <a:rPr lang="en-IN" sz="2000" i="1">
                                            <a:latin typeface="Cambria Math" panose="02040503050406030204" pitchFamily="18" charset="0"/>
                                            <a:cs typeface="Times New Roman" panose="02020603050405020304" pitchFamily="18" charset="0"/>
                                          </a:rPr>
                                        </m:ctrlPr>
                                      </m:dPr>
                                      <m:e>
                                        <m:r>
                                          <a:rPr lang="en-IN" sz="2000" i="1">
                                            <a:latin typeface="Cambria Math" panose="02040503050406030204" pitchFamily="18" charset="0"/>
                                            <a:cs typeface="Times New Roman" panose="02020603050405020304" pitchFamily="18" charset="0"/>
                                          </a:rPr>
                                          <m:t>𝑥</m:t>
                                        </m:r>
                                      </m:e>
                                    </m:d>
                                  </m:num>
                                  <m:den>
                                    <m:r>
                                      <a:rPr lang="en-IN" sz="2000" i="1">
                                        <a:latin typeface="Cambria Math" panose="02040503050406030204" pitchFamily="18" charset="0"/>
                                        <a:cs typeface="Times New Roman" panose="02020603050405020304" pitchFamily="18" charset="0"/>
                                      </a:rPr>
                                      <m:t>𝐹</m:t>
                                    </m:r>
                                    <m:d>
                                      <m:dPr>
                                        <m:ctrlPr>
                                          <a:rPr lang="en-IN" sz="2000" i="1">
                                            <a:latin typeface="Cambria Math" panose="02040503050406030204" pitchFamily="18" charset="0"/>
                                            <a:cs typeface="Times New Roman" panose="02020603050405020304" pitchFamily="18" charset="0"/>
                                          </a:rPr>
                                        </m:ctrlPr>
                                      </m:dPr>
                                      <m:e>
                                        <m:r>
                                          <a:rPr lang="en-IN" sz="2000" i="1">
                                            <a:latin typeface="Cambria Math" panose="02040503050406030204" pitchFamily="18" charset="0"/>
                                            <a:cs typeface="Times New Roman" panose="02020603050405020304" pitchFamily="18" charset="0"/>
                                          </a:rPr>
                                          <m:t>𝑣</m:t>
                                        </m:r>
                                      </m:e>
                                    </m:d>
                                  </m:den>
                                </m:f>
                              </m:e>
                            </m:d>
                          </m:e>
                          <m:sup>
                            <m:r>
                              <a:rPr lang="en-IN" sz="2000" i="1">
                                <a:latin typeface="Cambria Math" panose="02040503050406030204" pitchFamily="18" charset="0"/>
                                <a:cs typeface="Times New Roman" panose="02020603050405020304" pitchFamily="18" charset="0"/>
                              </a:rPr>
                              <m:t>𝑛</m:t>
                            </m:r>
                            <m:r>
                              <a:rPr lang="en-IN" sz="2000" i="1">
                                <a:latin typeface="Cambria Math" panose="02040503050406030204" pitchFamily="18" charset="0"/>
                                <a:cs typeface="Times New Roman" panose="02020603050405020304" pitchFamily="18" charset="0"/>
                              </a:rPr>
                              <m:t>−1</m:t>
                            </m:r>
                          </m:sup>
                        </m:sSup>
                        <m:r>
                          <a:rPr lang="en-IN" sz="2000" i="1">
                            <a:latin typeface="Cambria Math" panose="02040503050406030204" pitchFamily="18" charset="0"/>
                            <a:cs typeface="Times New Roman" panose="02020603050405020304" pitchFamily="18" charset="0"/>
                          </a:rPr>
                          <m:t>𝑑𝑥</m:t>
                        </m:r>
                      </m:e>
                    </m:nary>
                  </m:oMath>
                </a14:m>
                <a:br>
                  <a:rPr lang="en-IN" sz="2000" dirty="0">
                    <a:latin typeface="Calibri" panose="020F0502020204030204" pitchFamily="34" charset="0"/>
                    <a:ea typeface="Calibri" panose="020F0502020204030204" pitchFamily="34" charset="0"/>
                    <a:cs typeface="Times New Roman" panose="02020603050405020304" pitchFamily="18" charset="0"/>
                  </a:rPr>
                </a:br>
                <a:r>
                  <a:rPr lang="en-IN" sz="2000" dirty="0">
                    <a:latin typeface="Calibri" panose="020F0502020204030204" pitchFamily="34" charset="0"/>
                    <a:ea typeface="Calibri" panose="020F0502020204030204" pitchFamily="34" charset="0"/>
                    <a:cs typeface="Times New Roman" panose="02020603050405020304" pitchFamily="18" charset="0"/>
                  </a:rPr>
                  <a:t>where, </a:t>
                </a:r>
              </a:p>
              <a:p>
                <a:pPr marL="1257253" lvl="2" indent="-342886">
                  <a:buFont typeface="Arial" panose="020B0604020202020204" pitchFamily="34" charset="0"/>
                  <a:buChar char="•"/>
                </a:pPr>
                <a14:m>
                  <m:oMath xmlns:m="http://schemas.openxmlformats.org/officeDocument/2006/math">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𝑣</m:t>
                        </m:r>
                      </m:e>
                      <m:sub>
                        <m:r>
                          <a:rPr lang="en-IN" sz="2000" i="1">
                            <a:latin typeface="Cambria Math" panose="02040503050406030204" pitchFamily="18" charset="0"/>
                            <a:cs typeface="Times New Roman" panose="02020603050405020304" pitchFamily="18" charset="0"/>
                          </a:rPr>
                          <m:t>𝑚𝑖𝑛</m:t>
                        </m:r>
                      </m:sub>
                    </m:sSub>
                    <m:r>
                      <a:rPr lang="en-IN" sz="2000" i="1">
                        <a:latin typeface="Cambria Math" panose="02040503050406030204" pitchFamily="18" charset="0"/>
                        <a:cs typeface="Times New Roman" panose="02020603050405020304" pitchFamily="18" charset="0"/>
                      </a:rPr>
                      <m:t> </m:t>
                    </m:r>
                  </m:oMath>
                </a14:m>
                <a:r>
                  <a:rPr lang="en-IN" sz="2000" dirty="0">
                    <a:latin typeface="Calibri" panose="020F0502020204030204" pitchFamily="34" charset="0"/>
                    <a:ea typeface="Calibri" panose="020F0502020204030204" pitchFamily="34" charset="0"/>
                    <a:cs typeface="Times New Roman" panose="02020603050405020304" pitchFamily="18" charset="0"/>
                  </a:rPr>
                  <a:t>is the lowest possible valuation by any bidder.</a:t>
                </a:r>
              </a:p>
              <a:p>
                <a:pPr marL="1257253" lvl="2" indent="-342886">
                  <a:buFont typeface="Arial" panose="020B0604020202020204" pitchFamily="34" charset="0"/>
                  <a:buChar char="•"/>
                </a:pPr>
                <a14:m>
                  <m:oMath xmlns:m="http://schemas.openxmlformats.org/officeDocument/2006/math">
                    <m:r>
                      <a:rPr lang="en-IN" sz="2000" i="1">
                        <a:latin typeface="Cambria Math" panose="02040503050406030204" pitchFamily="18" charset="0"/>
                        <a:ea typeface="Calibri" panose="020F0502020204030204" pitchFamily="34" charset="0"/>
                        <a:cs typeface="Times New Roman" panose="02020603050405020304" pitchFamily="18" charset="0"/>
                      </a:rPr>
                      <m:t>𝑣</m:t>
                    </m:r>
                  </m:oMath>
                </a14:m>
                <a:r>
                  <a:rPr lang="en-IN" sz="2000" dirty="0">
                    <a:latin typeface="Calibri" panose="020F0502020204030204" pitchFamily="34" charset="0"/>
                    <a:ea typeface="Calibri" panose="020F0502020204030204" pitchFamily="34" charset="0"/>
                    <a:cs typeface="Times New Roman" panose="02020603050405020304" pitchFamily="18" charset="0"/>
                  </a:rPr>
                  <a:t> is the valuation of current bidder.</a:t>
                </a:r>
              </a:p>
              <a:p>
                <a:pPr marL="1257253" lvl="2" indent="-342886">
                  <a:buFont typeface="Arial" panose="020B0604020202020204" pitchFamily="34" charset="0"/>
                  <a:buChar char="•"/>
                </a:pPr>
                <a14:m>
                  <m:oMath xmlns:m="http://schemas.openxmlformats.org/officeDocument/2006/math">
                    <m:r>
                      <a:rPr lang="en-IN" sz="2000" i="1">
                        <a:latin typeface="Cambria Math" panose="02040503050406030204" pitchFamily="18" charset="0"/>
                        <a:cs typeface="Times New Roman" panose="02020603050405020304" pitchFamily="18" charset="0"/>
                      </a:rPr>
                      <m:t>𝐹</m:t>
                    </m:r>
                    <m:d>
                      <m:dPr>
                        <m:ctrlPr>
                          <a:rPr lang="en-IN" sz="2000" i="1">
                            <a:latin typeface="Cambria Math" panose="02040503050406030204" pitchFamily="18" charset="0"/>
                            <a:cs typeface="Times New Roman" panose="02020603050405020304" pitchFamily="18" charset="0"/>
                          </a:rPr>
                        </m:ctrlPr>
                      </m:dPr>
                      <m:e>
                        <m:r>
                          <a:rPr lang="en-IN" sz="2000" i="1">
                            <a:latin typeface="Cambria Math" panose="02040503050406030204" pitchFamily="18" charset="0"/>
                            <a:cs typeface="Times New Roman" panose="02020603050405020304" pitchFamily="18" charset="0"/>
                          </a:rPr>
                          <m:t>𝑥</m:t>
                        </m:r>
                      </m:e>
                    </m:d>
                  </m:oMath>
                </a14:m>
                <a:r>
                  <a:rPr lang="en-IN" sz="2000" dirty="0">
                    <a:latin typeface="Calibri" panose="020F0502020204030204" pitchFamily="34" charset="0"/>
                    <a:ea typeface="Calibri" panose="020F0502020204030204" pitchFamily="34" charset="0"/>
                    <a:cs typeface="Times New Roman" panose="02020603050405020304" pitchFamily="18" charset="0"/>
                  </a:rPr>
                  <a:t> is the CDF of each bidder’s value.</a:t>
                </a:r>
              </a:p>
              <a:p>
                <a:pPr marL="1257253" lvl="2" indent="-342886">
                  <a:spcAft>
                    <a:spcPts val="601"/>
                  </a:spcAft>
                  <a:buFont typeface="Arial" panose="020B0604020202020204" pitchFamily="34" charset="0"/>
                  <a:buChar char="•"/>
                </a:pPr>
                <a14:m>
                  <m:oMath xmlns:m="http://schemas.openxmlformats.org/officeDocument/2006/math">
                    <m:r>
                      <a:rPr lang="en-IN" sz="2000" i="1">
                        <a:latin typeface="Cambria Math" panose="02040503050406030204" pitchFamily="18" charset="0"/>
                        <a:cs typeface="Times New Roman" panose="02020603050405020304" pitchFamily="18" charset="0"/>
                      </a:rPr>
                      <m:t>𝑛</m:t>
                    </m:r>
                  </m:oMath>
                </a14:m>
                <a:r>
                  <a:rPr lang="en-IN" sz="2000" dirty="0">
                    <a:latin typeface="Calibri" panose="020F0502020204030204" pitchFamily="34" charset="0"/>
                    <a:ea typeface="Calibri" panose="020F0502020204030204" pitchFamily="34" charset="0"/>
                    <a:cs typeface="Times New Roman" panose="02020603050405020304" pitchFamily="18" charset="0"/>
                  </a:rPr>
                  <a:t> is the number of bidders participating.</a:t>
                </a:r>
              </a:p>
              <a:p>
                <a:pPr marL="342886" indent="-342886">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The Nash equilibrium in a second-price auction is to bid one’s true value,  </a:t>
                </a:r>
                <a14:m>
                  <m:oMath xmlns:m="http://schemas.openxmlformats.org/officeDocument/2006/math">
                    <m:r>
                      <a:rPr lang="en-IN" sz="2000" i="1">
                        <a:latin typeface="Cambria Math" panose="02040503050406030204" pitchFamily="18" charset="0"/>
                        <a:ea typeface="Calibri" panose="020F0502020204030204" pitchFamily="34" charset="0"/>
                        <a:cs typeface="Times New Roman" panose="02020603050405020304" pitchFamily="18" charset="0"/>
                      </a:rPr>
                      <m:t>𝑏</m:t>
                    </m:r>
                    <m:r>
                      <a:rPr lang="en-IN" sz="2000" i="1">
                        <a:latin typeface="Cambria Math" panose="02040503050406030204" pitchFamily="18" charset="0"/>
                        <a:ea typeface="Calibri" panose="020F0502020204030204" pitchFamily="34" charset="0"/>
                        <a:cs typeface="Times New Roman" panose="02020603050405020304" pitchFamily="18" charset="0"/>
                      </a:rPr>
                      <m:t>=</m:t>
                    </m:r>
                    <m:r>
                      <a:rPr lang="en-IN" sz="2000" i="1">
                        <a:latin typeface="Cambria Math" panose="02040503050406030204" pitchFamily="18" charset="0"/>
                        <a:ea typeface="Calibri" panose="020F0502020204030204" pitchFamily="34" charset="0"/>
                        <a:cs typeface="Times New Roman" panose="02020603050405020304" pitchFamily="18" charset="0"/>
                      </a:rPr>
                      <m:t>𝑣</m:t>
                    </m:r>
                  </m:oMath>
                </a14:m>
                <a:r>
                  <a:rPr lang="en-IN" sz="2000" dirty="0">
                    <a:latin typeface="Calibri" panose="020F0502020204030204" pitchFamily="34" charset="0"/>
                    <a:ea typeface="Calibri" panose="020F0502020204030204" pitchFamily="34" charset="0"/>
                    <a:cs typeface="Times New Roman" panose="02020603050405020304" pitchFamily="18" charset="0"/>
                  </a:rPr>
                  <a:t>.</a:t>
                </a:r>
              </a:p>
            </p:txBody>
          </p:sp>
        </mc:Choice>
        <mc:Fallback xmlns="">
          <p:sp>
            <p:nvSpPr>
              <p:cNvPr id="4" name="TextBox 3">
                <a:extLst>
                  <a:ext uri="{FF2B5EF4-FFF2-40B4-BE49-F238E27FC236}">
                    <a16:creationId xmlns:a16="http://schemas.microsoft.com/office/drawing/2014/main" id="{3F6C3828-1E0D-424C-BF2D-A6D3FFEE90E9}"/>
                  </a:ext>
                </a:extLst>
              </p:cNvPr>
              <p:cNvSpPr txBox="1">
                <a:spLocks noRot="1" noChangeAspect="1" noMove="1" noResize="1" noEditPoints="1" noAdjustHandles="1" noChangeArrowheads="1" noChangeShapeType="1" noTextEdit="1"/>
              </p:cNvSpPr>
              <p:nvPr/>
            </p:nvSpPr>
            <p:spPr>
              <a:xfrm>
                <a:off x="816237" y="1765050"/>
                <a:ext cx="10559540" cy="4260077"/>
              </a:xfrm>
              <a:prstGeom prst="rect">
                <a:avLst/>
              </a:prstGeom>
              <a:blipFill>
                <a:blip r:embed="rId2"/>
                <a:stretch>
                  <a:fillRect l="-520" t="-860" b="-1719"/>
                </a:stretch>
              </a:blipFill>
            </p:spPr>
            <p:txBody>
              <a:bodyPr/>
              <a:lstStyle/>
              <a:p>
                <a:r>
                  <a:rPr lang="en-IN">
                    <a:noFill/>
                  </a:rPr>
                  <a:t> </a:t>
                </a:r>
              </a:p>
            </p:txBody>
          </p:sp>
        </mc:Fallback>
      </mc:AlternateContent>
    </p:spTree>
    <p:extLst>
      <p:ext uri="{BB962C8B-B14F-4D97-AF65-F5344CB8AC3E}">
        <p14:creationId xmlns:p14="http://schemas.microsoft.com/office/powerpoint/2010/main" val="3761273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3"/>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Revenue Equivalence: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6C3828-1E0D-424C-BF2D-A6D3FFEE90E9}"/>
                  </a:ext>
                </a:extLst>
              </p:cNvPr>
              <p:cNvSpPr txBox="1"/>
              <p:nvPr/>
            </p:nvSpPr>
            <p:spPr>
              <a:xfrm>
                <a:off x="816237" y="1765050"/>
                <a:ext cx="10559540" cy="4007251"/>
              </a:xfrm>
              <a:prstGeom prst="rect">
                <a:avLst/>
              </a:prstGeom>
              <a:noFill/>
            </p:spPr>
            <p:txBody>
              <a:bodyPr wrap="square" rtlCol="0">
                <a:spAutoFit/>
              </a:bodyPr>
              <a:lstStyle/>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Suppose n bidders have values </a:t>
                </a:r>
                <a14:m>
                  <m:oMath xmlns:m="http://schemas.openxmlformats.org/officeDocument/2006/math">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𝑣</m:t>
                        </m:r>
                      </m:e>
                      <m:sub>
                        <m:r>
                          <a:rPr lang="en-IN" sz="2000" i="1">
                            <a:latin typeface="Cambria Math" panose="02040503050406030204" pitchFamily="18" charset="0"/>
                            <a:cs typeface="Times New Roman" panose="02020603050405020304" pitchFamily="18" charset="0"/>
                          </a:rPr>
                          <m:t>1</m:t>
                        </m:r>
                      </m:sub>
                    </m:sSub>
                  </m:oMath>
                </a14:m>
                <a:r>
                  <a:rPr lang="en-IN" sz="2000" dirty="0">
                    <a:latin typeface="Calibri" panose="020F0502020204030204" pitchFamily="34" charset="0"/>
                    <a:ea typeface="Calibri" panose="020F0502020204030204" pitchFamily="34" charset="0"/>
                    <a:cs typeface="Times New Roman" panose="02020603050405020304" pitchFamily="18" charset="0"/>
                  </a:rPr>
                  <a:t>, . . . , </a:t>
                </a:r>
                <a14:m>
                  <m:oMath xmlns:m="http://schemas.openxmlformats.org/officeDocument/2006/math">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𝑣</m:t>
                        </m:r>
                      </m:e>
                      <m:sub>
                        <m:r>
                          <a:rPr lang="en-IN" sz="2000" i="1">
                            <a:latin typeface="Cambria Math" panose="02040503050406030204" pitchFamily="18" charset="0"/>
                            <a:cs typeface="Times New Roman" panose="02020603050405020304" pitchFamily="18" charset="0"/>
                          </a:rPr>
                          <m:t>𝑛</m:t>
                        </m:r>
                      </m:sub>
                    </m:sSub>
                  </m:oMath>
                </a14:m>
                <a:r>
                  <a:rPr lang="en-IN" sz="2000" dirty="0">
                    <a:latin typeface="Calibri" panose="020F0502020204030204" pitchFamily="34" charset="0"/>
                    <a:ea typeface="Calibri" panose="020F0502020204030204" pitchFamily="34" charset="0"/>
                    <a:cs typeface="Times New Roman" panose="02020603050405020304" pitchFamily="18" charset="0"/>
                  </a:rPr>
                  <a:t> identically and independently distributed with cumulative distribution function </a:t>
                </a:r>
                <a14:m>
                  <m:oMath xmlns:m="http://schemas.openxmlformats.org/officeDocument/2006/math">
                    <m:r>
                      <a:rPr lang="en-IN" sz="2000" i="1">
                        <a:latin typeface="Cambria Math" panose="02040503050406030204" pitchFamily="18" charset="0"/>
                        <a:cs typeface="Times New Roman" panose="02020603050405020304" pitchFamily="18" charset="0"/>
                      </a:rPr>
                      <m:t>𝐹</m:t>
                    </m:r>
                    <m:d>
                      <m:dPr>
                        <m:ctrlPr>
                          <a:rPr lang="en-IN" sz="2000" i="1">
                            <a:latin typeface="Cambria Math" panose="02040503050406030204" pitchFamily="18" charset="0"/>
                            <a:cs typeface="Times New Roman" panose="02020603050405020304" pitchFamily="18" charset="0"/>
                          </a:rPr>
                        </m:ctrlPr>
                      </m:dPr>
                      <m:e>
                        <m:r>
                          <a:rPr lang="en-IN" sz="2000" i="1">
                            <a:latin typeface="Cambria Math" panose="02040503050406030204" pitchFamily="18" charset="0"/>
                            <a:ea typeface="Cambria Math" panose="02040503050406030204" pitchFamily="18" charset="0"/>
                            <a:cs typeface="Times New Roman" panose="02020603050405020304" pitchFamily="18" charset="0"/>
                          </a:rPr>
                          <m:t>∙</m:t>
                        </m:r>
                      </m:e>
                    </m:d>
                  </m:oMath>
                </a14:m>
                <a:br>
                  <a:rPr lang="en-IN" sz="2000" dirty="0">
                    <a:latin typeface="Calibri" panose="020F0502020204030204" pitchFamily="34" charset="0"/>
                    <a:ea typeface="Calibri" panose="020F0502020204030204" pitchFamily="34" charset="0"/>
                    <a:cs typeface="Times New Roman" panose="02020603050405020304" pitchFamily="18" charset="0"/>
                  </a:rPr>
                </a:br>
                <a:r>
                  <a:rPr lang="en-IN" sz="2000" dirty="0">
                    <a:latin typeface="Calibri" panose="020F0502020204030204" pitchFamily="34" charset="0"/>
                    <a:ea typeface="Calibri" panose="020F0502020204030204" pitchFamily="34" charset="0"/>
                    <a:cs typeface="Times New Roman" panose="02020603050405020304" pitchFamily="18" charset="0"/>
                  </a:rPr>
                  <a:t>Then any equilibrium of any auction game in which</a:t>
                </a:r>
              </a:p>
              <a:p>
                <a:pPr marL="1257253" lvl="2" indent="-342886">
                  <a:lnSpc>
                    <a:spcPct val="120000"/>
                  </a:lnSpc>
                  <a:spcBef>
                    <a:spcPts val="601"/>
                  </a:spcBef>
                  <a:spcAft>
                    <a:spcPts val="601"/>
                  </a:spcAft>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The bidder with the highest value wins the object.</a:t>
                </a:r>
              </a:p>
              <a:p>
                <a:pPr marL="1257253" lvl="2" indent="-342886">
                  <a:lnSpc>
                    <a:spcPct val="120000"/>
                  </a:lnSpc>
                  <a:spcBef>
                    <a:spcPts val="601"/>
                  </a:spcBef>
                  <a:spcAft>
                    <a:spcPts val="601"/>
                  </a:spcAft>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The bidder with value </a:t>
                </a:r>
                <a14:m>
                  <m:oMath xmlns:m="http://schemas.openxmlformats.org/officeDocument/2006/math">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𝑣</m:t>
                        </m:r>
                      </m:e>
                      <m:sub>
                        <m:r>
                          <a:rPr lang="en-IN" sz="2000" i="1">
                            <a:latin typeface="Cambria Math" panose="02040503050406030204" pitchFamily="18" charset="0"/>
                            <a:cs typeface="Times New Roman" panose="02020603050405020304" pitchFamily="18" charset="0"/>
                          </a:rPr>
                          <m:t>𝑜</m:t>
                        </m:r>
                      </m:sub>
                    </m:sSub>
                  </m:oMath>
                </a14:m>
                <a:r>
                  <a:rPr lang="en-IN" sz="2000" dirty="0">
                    <a:latin typeface="Calibri" panose="020F0502020204030204" pitchFamily="34" charset="0"/>
                    <a:ea typeface="Calibri" panose="020F0502020204030204" pitchFamily="34" charset="0"/>
                    <a:cs typeface="Times New Roman" panose="02020603050405020304" pitchFamily="18" charset="0"/>
                  </a:rPr>
                  <a:t> gets zero profits.</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With these settings the different auction types generate the same expected revenue, such that the seller will generate the same profit from any type of auction he choose.</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When the bidders are asymmetric, the expected revenue in a first price auction may exceed that in an English auction</a:t>
                </a:r>
              </a:p>
            </p:txBody>
          </p:sp>
        </mc:Choice>
        <mc:Fallback xmlns="">
          <p:sp>
            <p:nvSpPr>
              <p:cNvPr id="4" name="TextBox 3">
                <a:extLst>
                  <a:ext uri="{FF2B5EF4-FFF2-40B4-BE49-F238E27FC236}">
                    <a16:creationId xmlns:a16="http://schemas.microsoft.com/office/drawing/2014/main" id="{3F6C3828-1E0D-424C-BF2D-A6D3FFEE90E9}"/>
                  </a:ext>
                </a:extLst>
              </p:cNvPr>
              <p:cNvSpPr txBox="1">
                <a:spLocks noRot="1" noChangeAspect="1" noMove="1" noResize="1" noEditPoints="1" noAdjustHandles="1" noChangeArrowheads="1" noChangeShapeType="1" noTextEdit="1"/>
              </p:cNvSpPr>
              <p:nvPr/>
            </p:nvSpPr>
            <p:spPr>
              <a:xfrm>
                <a:off x="816237" y="1765050"/>
                <a:ext cx="10559540" cy="4007251"/>
              </a:xfrm>
              <a:prstGeom prst="rect">
                <a:avLst/>
              </a:prstGeom>
              <a:blipFill>
                <a:blip r:embed="rId2"/>
                <a:stretch>
                  <a:fillRect l="-520" r="-58" b="-1826"/>
                </a:stretch>
              </a:blipFill>
            </p:spPr>
            <p:txBody>
              <a:bodyPr/>
              <a:lstStyle/>
              <a:p>
                <a:r>
                  <a:rPr lang="en-IN">
                    <a:noFill/>
                  </a:rPr>
                  <a:t> </a:t>
                </a:r>
              </a:p>
            </p:txBody>
          </p:sp>
        </mc:Fallback>
      </mc:AlternateContent>
    </p:spTree>
    <p:extLst>
      <p:ext uri="{BB962C8B-B14F-4D97-AF65-F5344CB8AC3E}">
        <p14:creationId xmlns:p14="http://schemas.microsoft.com/office/powerpoint/2010/main" val="4270988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1"/>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Expected revenue for first price auction: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6C3828-1E0D-424C-BF2D-A6D3FFEE90E9}"/>
                  </a:ext>
                </a:extLst>
              </p:cNvPr>
              <p:cNvSpPr txBox="1"/>
              <p:nvPr/>
            </p:nvSpPr>
            <p:spPr>
              <a:xfrm>
                <a:off x="816237" y="1765046"/>
                <a:ext cx="10559540" cy="4510017"/>
              </a:xfrm>
              <a:prstGeom prst="rect">
                <a:avLst/>
              </a:prstGeom>
              <a:noFill/>
            </p:spPr>
            <p:txBody>
              <a:bodyPr wrap="square" rtlCol="0">
                <a:spAutoFit/>
              </a:bodyPr>
              <a:lstStyle/>
              <a:p>
                <a:pPr marL="342886" indent="-342886">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Suppose n bidders have values </a:t>
                </a:r>
                <a14:m>
                  <m:oMath xmlns:m="http://schemas.openxmlformats.org/officeDocument/2006/math">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𝑣</m:t>
                        </m:r>
                      </m:e>
                      <m:sub>
                        <m:r>
                          <a:rPr lang="en-IN" sz="2000" i="1">
                            <a:latin typeface="Cambria Math" panose="02040503050406030204" pitchFamily="18" charset="0"/>
                            <a:cs typeface="Times New Roman" panose="02020603050405020304" pitchFamily="18" charset="0"/>
                          </a:rPr>
                          <m:t>1</m:t>
                        </m:r>
                      </m:sub>
                    </m:sSub>
                  </m:oMath>
                </a14:m>
                <a:r>
                  <a:rPr lang="en-IN" sz="2000" dirty="0">
                    <a:latin typeface="Calibri" panose="020F0502020204030204" pitchFamily="34" charset="0"/>
                    <a:ea typeface="Calibri" panose="020F0502020204030204" pitchFamily="34" charset="0"/>
                    <a:cs typeface="Times New Roman" panose="02020603050405020304" pitchFamily="18" charset="0"/>
                  </a:rPr>
                  <a:t>, . . . , </a:t>
                </a:r>
                <a14:m>
                  <m:oMath xmlns:m="http://schemas.openxmlformats.org/officeDocument/2006/math">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𝑣</m:t>
                        </m:r>
                      </m:e>
                      <m:sub>
                        <m:r>
                          <a:rPr lang="en-IN" sz="2000" i="1">
                            <a:latin typeface="Cambria Math" panose="02040503050406030204" pitchFamily="18" charset="0"/>
                            <a:cs typeface="Times New Roman" panose="02020603050405020304" pitchFamily="18" charset="0"/>
                          </a:rPr>
                          <m:t>𝑛</m:t>
                        </m:r>
                      </m:sub>
                    </m:sSub>
                  </m:oMath>
                </a14:m>
                <a:r>
                  <a:rPr lang="en-IN" sz="2000" dirty="0">
                    <a:latin typeface="Calibri" panose="020F0502020204030204" pitchFamily="34" charset="0"/>
                    <a:ea typeface="Calibri" panose="020F0502020204030204" pitchFamily="34" charset="0"/>
                    <a:cs typeface="Times New Roman" panose="02020603050405020304" pitchFamily="18" charset="0"/>
                  </a:rPr>
                  <a:t> identically and independently distributed with In first price auction, the expected utility or payment of a bidder as a function of their value is:</a:t>
                </a:r>
              </a:p>
              <a:p>
                <a:pPr/>
                <a14:m>
                  <m:oMathPara xmlns:m="http://schemas.openxmlformats.org/officeDocument/2006/math">
                    <m:oMathParaPr>
                      <m:jc m:val="centerGroup"/>
                    </m:oMathParaPr>
                    <m:oMath xmlns:m="http://schemas.openxmlformats.org/officeDocument/2006/math">
                      <m:r>
                        <a:rPr lang="en-IN" sz="1801" i="1">
                          <a:latin typeface="Cambria Math" panose="02040503050406030204" pitchFamily="18" charset="0"/>
                        </a:rPr>
                        <m:t>𝑈</m:t>
                      </m:r>
                      <m:d>
                        <m:dPr>
                          <m:ctrlPr>
                            <a:rPr lang="en-IN" sz="1801" i="1">
                              <a:latin typeface="Cambria Math" panose="02040503050406030204" pitchFamily="18" charset="0"/>
                            </a:rPr>
                          </m:ctrlPr>
                        </m:dPr>
                        <m:e>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𝑖</m:t>
                              </m:r>
                            </m:sub>
                          </m:sSub>
                        </m:e>
                      </m:d>
                      <m:r>
                        <a:rPr lang="en-IN" sz="1801" i="1">
                          <a:latin typeface="Cambria Math" panose="02040503050406030204" pitchFamily="18" charset="0"/>
                        </a:rPr>
                        <m:t>=</m:t>
                      </m:r>
                      <m:r>
                        <a:rPr lang="en-IN" sz="1801" i="1">
                          <a:latin typeface="Cambria Math" panose="02040503050406030204" pitchFamily="18" charset="0"/>
                        </a:rPr>
                        <m:t>𝑓</m:t>
                      </m:r>
                      <m:r>
                        <a:rPr lang="en-IN" sz="1801" i="1">
                          <a:latin typeface="Cambria Math" panose="02040503050406030204" pitchFamily="18" charset="0"/>
                        </a:rPr>
                        <m:t>(</m:t>
                      </m:r>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𝑖</m:t>
                          </m:r>
                        </m:sub>
                      </m:sSub>
                      <m:r>
                        <a:rPr lang="en-IN" sz="1801" i="1">
                          <a:latin typeface="Cambria Math" panose="02040503050406030204" pitchFamily="18" charset="0"/>
                        </a:rPr>
                        <m:t>)</m:t>
                      </m:r>
                      <m:sSup>
                        <m:sSupPr>
                          <m:ctrlPr>
                            <a:rPr lang="en-IN" sz="1801" i="1">
                              <a:latin typeface="Cambria Math" panose="02040503050406030204" pitchFamily="18" charset="0"/>
                            </a:rPr>
                          </m:ctrlPr>
                        </m:sSupPr>
                        <m:e>
                          <m:r>
                            <a:rPr lang="en-IN" sz="1801" i="1">
                              <a:latin typeface="Cambria Math" panose="02040503050406030204" pitchFamily="18" charset="0"/>
                            </a:rPr>
                            <m:t>𝐹</m:t>
                          </m:r>
                        </m:e>
                        <m:sup>
                          <m:r>
                            <a:rPr lang="en-IN" sz="1801" i="1">
                              <a:latin typeface="Cambria Math" panose="02040503050406030204" pitchFamily="18" charset="0"/>
                            </a:rPr>
                            <m:t>𝑛</m:t>
                          </m:r>
                          <m:r>
                            <a:rPr lang="en-IN" sz="1801" i="1">
                              <a:latin typeface="Cambria Math" panose="02040503050406030204" pitchFamily="18" charset="0"/>
                            </a:rPr>
                            <m:t>−1</m:t>
                          </m:r>
                        </m:sup>
                      </m:sSup>
                      <m:r>
                        <a:rPr lang="en-IN" sz="1801" i="1">
                          <a:latin typeface="Cambria Math" panose="02040503050406030204" pitchFamily="18" charset="0"/>
                        </a:rPr>
                        <m:t>(</m:t>
                      </m:r>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𝑖</m:t>
                          </m:r>
                        </m:sub>
                      </m:sSub>
                      <m:r>
                        <a:rPr lang="en-IN" sz="1801" i="1">
                          <a:latin typeface="Cambria Math" panose="02040503050406030204" pitchFamily="18" charset="0"/>
                        </a:rPr>
                        <m:t>)</m:t>
                      </m:r>
                      <m:nary>
                        <m:naryPr>
                          <m:limLoc m:val="subSup"/>
                          <m:ctrlPr>
                            <a:rPr lang="en-IN" sz="1801" i="1">
                              <a:latin typeface="Cambria Math" panose="02040503050406030204" pitchFamily="18" charset="0"/>
                            </a:rPr>
                          </m:ctrlPr>
                        </m:naryPr>
                        <m:sub>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𝑚𝑖𝑛</m:t>
                              </m:r>
                            </m:sub>
                          </m:sSub>
                        </m:sub>
                        <m:sup>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𝑖</m:t>
                              </m:r>
                            </m:sub>
                          </m:sSub>
                        </m:sup>
                        <m:e>
                          <m:sSup>
                            <m:sSupPr>
                              <m:ctrlPr>
                                <a:rPr lang="en-IN" sz="1801" i="1">
                                  <a:latin typeface="Cambria Math" panose="02040503050406030204" pitchFamily="18" charset="0"/>
                                </a:rPr>
                              </m:ctrlPr>
                            </m:sSupPr>
                            <m:e>
                              <m:d>
                                <m:dPr>
                                  <m:ctrlPr>
                                    <a:rPr lang="en-IN" sz="1801" i="1">
                                      <a:latin typeface="Cambria Math" panose="02040503050406030204" pitchFamily="18" charset="0"/>
                                    </a:rPr>
                                  </m:ctrlPr>
                                </m:dPr>
                                <m:e>
                                  <m:f>
                                    <m:fPr>
                                      <m:ctrlPr>
                                        <a:rPr lang="en-IN" sz="1801" i="1">
                                          <a:latin typeface="Cambria Math" panose="02040503050406030204" pitchFamily="18" charset="0"/>
                                        </a:rPr>
                                      </m:ctrlPr>
                                    </m:fPr>
                                    <m:num>
                                      <m:r>
                                        <a:rPr lang="en-IN" sz="1801" i="1">
                                          <a:latin typeface="Cambria Math" panose="02040503050406030204" pitchFamily="18" charset="0"/>
                                        </a:rPr>
                                        <m:t>𝐹</m:t>
                                      </m:r>
                                      <m:r>
                                        <a:rPr lang="en-IN" sz="1801" i="1">
                                          <a:latin typeface="Cambria Math" panose="02040503050406030204" pitchFamily="18" charset="0"/>
                                        </a:rPr>
                                        <m:t>(</m:t>
                                      </m:r>
                                      <m:r>
                                        <a:rPr lang="en-IN" sz="1801" i="1">
                                          <a:latin typeface="Cambria Math" panose="02040503050406030204" pitchFamily="18" charset="0"/>
                                        </a:rPr>
                                        <m:t>𝑥</m:t>
                                      </m:r>
                                      <m:r>
                                        <a:rPr lang="en-IN" sz="1801" i="1">
                                          <a:latin typeface="Cambria Math" panose="02040503050406030204" pitchFamily="18" charset="0"/>
                                        </a:rPr>
                                        <m:t>)</m:t>
                                      </m:r>
                                    </m:num>
                                    <m:den>
                                      <m:r>
                                        <a:rPr lang="en-IN" sz="1801" i="1">
                                          <a:latin typeface="Cambria Math" panose="02040503050406030204" pitchFamily="18" charset="0"/>
                                        </a:rPr>
                                        <m:t>𝐹</m:t>
                                      </m:r>
                                      <m:r>
                                        <a:rPr lang="en-IN" sz="1801" i="1">
                                          <a:latin typeface="Cambria Math" panose="02040503050406030204" pitchFamily="18" charset="0"/>
                                        </a:rPr>
                                        <m:t>(</m:t>
                                      </m:r>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𝑖</m:t>
                                          </m:r>
                                        </m:sub>
                                      </m:sSub>
                                      <m:r>
                                        <a:rPr lang="en-IN" sz="1801" i="1">
                                          <a:latin typeface="Cambria Math" panose="02040503050406030204" pitchFamily="18" charset="0"/>
                                        </a:rPr>
                                        <m:t>)</m:t>
                                      </m:r>
                                    </m:den>
                                  </m:f>
                                </m:e>
                              </m:d>
                            </m:e>
                            <m:sup>
                              <m:r>
                                <a:rPr lang="en-IN" sz="1801" i="1">
                                  <a:latin typeface="Cambria Math" panose="02040503050406030204" pitchFamily="18" charset="0"/>
                                </a:rPr>
                                <m:t>𝑛</m:t>
                              </m:r>
                              <m:r>
                                <a:rPr lang="en-IN" sz="1801" i="1">
                                  <a:latin typeface="Cambria Math" panose="02040503050406030204" pitchFamily="18" charset="0"/>
                                </a:rPr>
                                <m:t>−1</m:t>
                              </m:r>
                            </m:sup>
                          </m:sSup>
                          <m:r>
                            <a:rPr lang="en-IN" sz="1801" i="1">
                              <a:latin typeface="Cambria Math" panose="02040503050406030204" pitchFamily="18" charset="0"/>
                            </a:rPr>
                            <m:t> </m:t>
                          </m:r>
                          <m:r>
                            <a:rPr lang="en-IN" sz="1801" i="1">
                              <a:latin typeface="Cambria Math" panose="02040503050406030204" pitchFamily="18" charset="0"/>
                            </a:rPr>
                            <m:t>𝑑𝑥</m:t>
                          </m:r>
                        </m:e>
                      </m:nary>
                    </m:oMath>
                  </m:oMathPara>
                </a14:m>
                <a:endParaRPr lang="en-IN" sz="1801" dirty="0"/>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Hence, the expected profit for each bidder can be written as:</a:t>
                </a:r>
              </a:p>
              <a:p>
                <a:pPr>
                  <a:lnSpc>
                    <a:spcPct val="120000"/>
                  </a:lnSpc>
                  <a:spcBef>
                    <a:spcPts val="601"/>
                  </a:spcBef>
                  <a:spcAft>
                    <a:spcPts val="601"/>
                  </a:spcAft>
                </a:pPr>
                <a14:m>
                  <m:oMathPara xmlns:m="http://schemas.openxmlformats.org/officeDocument/2006/math">
                    <m:oMathParaPr>
                      <m:jc m:val="centerGroup"/>
                    </m:oMathParaPr>
                    <m:oMath xmlns:m="http://schemas.openxmlformats.org/officeDocument/2006/math">
                      <m:r>
                        <a:rPr lang="en-IN" sz="1801" i="1">
                          <a:latin typeface="Cambria Math" panose="02040503050406030204" pitchFamily="18" charset="0"/>
                        </a:rPr>
                        <m:t>𝐸</m:t>
                      </m:r>
                      <m:r>
                        <a:rPr lang="en-IN" sz="1801" i="1">
                          <a:latin typeface="Cambria Math" panose="02040503050406030204" pitchFamily="18" charset="0"/>
                        </a:rPr>
                        <m:t>[</m:t>
                      </m:r>
                      <m:r>
                        <a:rPr lang="en-IN" sz="1801" i="1">
                          <a:latin typeface="Cambria Math" panose="02040503050406030204" pitchFamily="18" charset="0"/>
                        </a:rPr>
                        <m:t>𝑈</m:t>
                      </m:r>
                      <m:d>
                        <m:dPr>
                          <m:ctrlPr>
                            <a:rPr lang="en-IN" sz="1801" i="1">
                              <a:latin typeface="Cambria Math" panose="02040503050406030204" pitchFamily="18" charset="0"/>
                            </a:rPr>
                          </m:ctrlPr>
                        </m:dPr>
                        <m:e>
                          <m:r>
                            <a:rPr lang="en-IN" sz="1801" i="1">
                              <a:latin typeface="Cambria Math" panose="02040503050406030204" pitchFamily="18" charset="0"/>
                            </a:rPr>
                            <m:t>𝑣</m:t>
                          </m:r>
                        </m:e>
                      </m:d>
                      <m:r>
                        <a:rPr lang="en-IN" sz="1801" i="1">
                          <a:latin typeface="Cambria Math" panose="02040503050406030204" pitchFamily="18" charset="0"/>
                        </a:rPr>
                        <m:t>]=</m:t>
                      </m:r>
                      <m:nary>
                        <m:naryPr>
                          <m:limLoc m:val="subSup"/>
                          <m:ctrlPr>
                            <a:rPr lang="en-IN" sz="1801" i="1">
                              <a:latin typeface="Cambria Math" panose="02040503050406030204" pitchFamily="18" charset="0"/>
                            </a:rPr>
                          </m:ctrlPr>
                        </m:naryPr>
                        <m:sub>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𝑚𝑖𝑛</m:t>
                              </m:r>
                            </m:sub>
                          </m:sSub>
                        </m:sub>
                        <m:sup>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𝑚𝑎𝑥</m:t>
                              </m:r>
                            </m:sub>
                          </m:sSub>
                        </m:sup>
                        <m:e>
                          <m:r>
                            <a:rPr lang="en-IN" sz="1801" i="1">
                              <a:latin typeface="Cambria Math" panose="02040503050406030204" pitchFamily="18" charset="0"/>
                            </a:rPr>
                            <m:t>𝑈</m:t>
                          </m:r>
                          <m:d>
                            <m:dPr>
                              <m:ctrlPr>
                                <a:rPr lang="en-IN" sz="1801" i="1">
                                  <a:latin typeface="Cambria Math" panose="02040503050406030204" pitchFamily="18" charset="0"/>
                                </a:rPr>
                              </m:ctrlPr>
                            </m:dPr>
                            <m:e>
                              <m:r>
                                <a:rPr lang="en-IN" sz="1801" i="1">
                                  <a:latin typeface="Cambria Math" panose="02040503050406030204" pitchFamily="18" charset="0"/>
                                </a:rPr>
                                <m:t>𝑣</m:t>
                              </m:r>
                            </m:e>
                          </m:d>
                          <m:r>
                            <a:rPr lang="en-IN" sz="1801" i="1">
                              <a:latin typeface="Cambria Math" panose="02040503050406030204" pitchFamily="18" charset="0"/>
                            </a:rPr>
                            <m:t>𝑑𝑣</m:t>
                          </m:r>
                        </m:e>
                      </m:nary>
                    </m:oMath>
                  </m:oMathPara>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The expected revenue of the seller from a first price auction is same as the expected value of the highest made bid in the auction.</a:t>
                </a:r>
              </a:p>
              <a:p>
                <a:pPr>
                  <a:lnSpc>
                    <a:spcPct val="120000"/>
                  </a:lnSpc>
                  <a:spcBef>
                    <a:spcPts val="601"/>
                  </a:spcBef>
                  <a:spcAft>
                    <a:spcPts val="601"/>
                  </a:spcAft>
                </a:pPr>
                <a14:m>
                  <m:oMathPara xmlns:m="http://schemas.openxmlformats.org/officeDocument/2006/math">
                    <m:oMathParaPr>
                      <m:jc m:val="centerGroup"/>
                    </m:oMathParaPr>
                    <m:oMath xmlns:m="http://schemas.openxmlformats.org/officeDocument/2006/math">
                      <m:r>
                        <a:rPr lang="en-IN" sz="1801" i="1">
                          <a:latin typeface="Cambria Math" panose="02040503050406030204" pitchFamily="18" charset="0"/>
                        </a:rPr>
                        <m:t>𝐸</m:t>
                      </m:r>
                      <m:d>
                        <m:dPr>
                          <m:begChr m:val="["/>
                          <m:endChr m:val="]"/>
                          <m:ctrlPr>
                            <a:rPr lang="en-IN" sz="1801" i="1">
                              <a:latin typeface="Cambria Math" panose="02040503050406030204" pitchFamily="18" charset="0"/>
                            </a:rPr>
                          </m:ctrlPr>
                        </m:dPr>
                        <m:e>
                          <m:r>
                            <a:rPr lang="en-IN" sz="1801" i="1">
                              <a:latin typeface="Cambria Math" panose="02040503050406030204" pitchFamily="18" charset="0"/>
                            </a:rPr>
                            <m:t>𝑅𝑒𝑣𝑒𝑛𝑢𝑒</m:t>
                          </m:r>
                        </m:e>
                      </m:d>
                      <m:r>
                        <a:rPr lang="en-IN" sz="1801" i="1">
                          <a:latin typeface="Cambria Math" panose="02040503050406030204" pitchFamily="18" charset="0"/>
                        </a:rPr>
                        <m:t>=</m:t>
                      </m:r>
                      <m:r>
                        <a:rPr lang="en-IN" sz="1801" i="1">
                          <a:latin typeface="Cambria Math" panose="02040503050406030204" pitchFamily="18" charset="0"/>
                        </a:rPr>
                        <m:t>𝑛</m:t>
                      </m:r>
                      <m:nary>
                        <m:naryPr>
                          <m:limLoc m:val="subSup"/>
                          <m:ctrlPr>
                            <a:rPr lang="en-IN" sz="1801" i="1">
                              <a:latin typeface="Cambria Math" panose="02040503050406030204" pitchFamily="18" charset="0"/>
                            </a:rPr>
                          </m:ctrlPr>
                        </m:naryPr>
                        <m:sub>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𝑚𝑖𝑛</m:t>
                              </m:r>
                            </m:sub>
                          </m:sSub>
                        </m:sub>
                        <m:sup>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𝑚𝑎𝑥</m:t>
                              </m:r>
                            </m:sub>
                          </m:sSub>
                        </m:sup>
                        <m:e>
                          <m:sSup>
                            <m:sSupPr>
                              <m:ctrlPr>
                                <a:rPr lang="en-IN" sz="1801" i="1">
                                  <a:latin typeface="Cambria Math" panose="02040503050406030204" pitchFamily="18" charset="0"/>
                                </a:rPr>
                              </m:ctrlPr>
                            </m:sSupPr>
                            <m:e>
                              <m:r>
                                <a:rPr lang="en-IN" sz="1801" i="1">
                                  <a:latin typeface="Cambria Math" panose="02040503050406030204" pitchFamily="18" charset="0"/>
                                </a:rPr>
                                <m:t>𝑏</m:t>
                              </m:r>
                              <m:r>
                                <a:rPr lang="en-IN" sz="1801" i="1">
                                  <a:latin typeface="Cambria Math" panose="02040503050406030204" pitchFamily="18" charset="0"/>
                                </a:rPr>
                                <m:t>(</m:t>
                              </m:r>
                              <m:r>
                                <a:rPr lang="en-IN" sz="1801" i="1">
                                  <a:latin typeface="Cambria Math" panose="02040503050406030204" pitchFamily="18" charset="0"/>
                                </a:rPr>
                                <m:t>𝑣</m:t>
                              </m:r>
                              <m:r>
                                <a:rPr lang="en-IN" sz="1801" i="1">
                                  <a:latin typeface="Cambria Math" panose="02040503050406030204" pitchFamily="18" charset="0"/>
                                </a:rPr>
                                <m:t>)</m:t>
                              </m:r>
                              <m:r>
                                <a:rPr lang="en-IN" sz="1801" i="1">
                                  <a:latin typeface="Cambria Math" panose="02040503050406030204" pitchFamily="18" charset="0"/>
                                </a:rPr>
                                <m:t>𝑓</m:t>
                              </m:r>
                              <m:r>
                                <a:rPr lang="en-IN" sz="1801" i="1">
                                  <a:latin typeface="Cambria Math" panose="02040503050406030204" pitchFamily="18" charset="0"/>
                                </a:rPr>
                                <m:t>(</m:t>
                              </m:r>
                              <m:r>
                                <a:rPr lang="en-IN" sz="1801" i="1">
                                  <a:latin typeface="Cambria Math" panose="02040503050406030204" pitchFamily="18" charset="0"/>
                                </a:rPr>
                                <m:t>𝑣</m:t>
                              </m:r>
                              <m:r>
                                <a:rPr lang="en-IN" sz="1801" i="1">
                                  <a:latin typeface="Cambria Math" panose="02040503050406030204" pitchFamily="18" charset="0"/>
                                </a:rPr>
                                <m:t>)</m:t>
                              </m:r>
                              <m:d>
                                <m:dPr>
                                  <m:ctrlPr>
                                    <a:rPr lang="en-IN" sz="1801" i="1">
                                      <a:latin typeface="Cambria Math" panose="02040503050406030204" pitchFamily="18" charset="0"/>
                                    </a:rPr>
                                  </m:ctrlPr>
                                </m:dPr>
                                <m:e>
                                  <m:r>
                                    <a:rPr lang="en-IN" sz="1801" i="1">
                                      <a:latin typeface="Cambria Math" panose="02040503050406030204" pitchFamily="18" charset="0"/>
                                    </a:rPr>
                                    <m:t>𝐹</m:t>
                                  </m:r>
                                  <m:r>
                                    <a:rPr lang="en-IN" sz="1801" i="1">
                                      <a:latin typeface="Cambria Math" panose="02040503050406030204" pitchFamily="18" charset="0"/>
                                    </a:rPr>
                                    <m:t>(</m:t>
                                  </m:r>
                                  <m:r>
                                    <a:rPr lang="en-IN" sz="1801" i="1">
                                      <a:latin typeface="Cambria Math" panose="02040503050406030204" pitchFamily="18" charset="0"/>
                                    </a:rPr>
                                    <m:t>𝑣</m:t>
                                  </m:r>
                                  <m:r>
                                    <a:rPr lang="en-IN" sz="1801" i="1">
                                      <a:latin typeface="Cambria Math" panose="02040503050406030204" pitchFamily="18" charset="0"/>
                                    </a:rPr>
                                    <m:t>)</m:t>
                                  </m:r>
                                </m:e>
                              </m:d>
                            </m:e>
                            <m:sup>
                              <m:r>
                                <a:rPr lang="en-IN" sz="1801" i="1">
                                  <a:latin typeface="Cambria Math" panose="02040503050406030204" pitchFamily="18" charset="0"/>
                                </a:rPr>
                                <m:t>𝑛</m:t>
                              </m:r>
                              <m:r>
                                <a:rPr lang="en-IN" sz="1801" i="1">
                                  <a:latin typeface="Cambria Math" panose="02040503050406030204" pitchFamily="18" charset="0"/>
                                </a:rPr>
                                <m:t>−1</m:t>
                              </m:r>
                            </m:sup>
                          </m:sSup>
                          <m:r>
                            <a:rPr lang="en-IN" sz="1801" i="1">
                              <a:latin typeface="Cambria Math" panose="02040503050406030204" pitchFamily="18" charset="0"/>
                            </a:rPr>
                            <m:t> </m:t>
                          </m:r>
                          <m:r>
                            <a:rPr lang="en-IN" sz="1801" i="1">
                              <a:latin typeface="Cambria Math" panose="02040503050406030204" pitchFamily="18" charset="0"/>
                            </a:rPr>
                            <m:t>𝑑𝑣</m:t>
                          </m:r>
                        </m:e>
                      </m:nary>
                      <m:r>
                        <a:rPr lang="en-IN" sz="1801" i="1">
                          <a:latin typeface="Cambria Math" panose="02040503050406030204" pitchFamily="18" charset="0"/>
                        </a:rPr>
                        <m:t> </m:t>
                      </m:r>
                    </m:oMath>
                  </m:oMathPara>
                </a14:m>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3F6C3828-1E0D-424C-BF2D-A6D3FFEE90E9}"/>
                  </a:ext>
                </a:extLst>
              </p:cNvPr>
              <p:cNvSpPr txBox="1">
                <a:spLocks noRot="1" noChangeAspect="1" noMove="1" noResize="1" noEditPoints="1" noAdjustHandles="1" noChangeArrowheads="1" noChangeShapeType="1" noTextEdit="1"/>
              </p:cNvSpPr>
              <p:nvPr/>
            </p:nvSpPr>
            <p:spPr>
              <a:xfrm>
                <a:off x="816237" y="1765046"/>
                <a:ext cx="10559540" cy="4510017"/>
              </a:xfrm>
              <a:prstGeom prst="rect">
                <a:avLst/>
              </a:prstGeom>
              <a:blipFill>
                <a:blip r:embed="rId2"/>
                <a:stretch>
                  <a:fillRect l="-520" t="-812" r="-462"/>
                </a:stretch>
              </a:blipFill>
            </p:spPr>
            <p:txBody>
              <a:bodyPr/>
              <a:lstStyle/>
              <a:p>
                <a:r>
                  <a:rPr lang="en-IN">
                    <a:noFill/>
                  </a:rPr>
                  <a:t> </a:t>
                </a:r>
              </a:p>
            </p:txBody>
          </p:sp>
        </mc:Fallback>
      </mc:AlternateContent>
    </p:spTree>
    <p:extLst>
      <p:ext uri="{BB962C8B-B14F-4D97-AF65-F5344CB8AC3E}">
        <p14:creationId xmlns:p14="http://schemas.microsoft.com/office/powerpoint/2010/main" val="937814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38" y="834741"/>
            <a:ext cx="10268537"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Expected revenue for second price auction: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6C3828-1E0D-424C-BF2D-A6D3FFEE90E9}"/>
                  </a:ext>
                </a:extLst>
              </p:cNvPr>
              <p:cNvSpPr txBox="1"/>
              <p:nvPr/>
            </p:nvSpPr>
            <p:spPr>
              <a:xfrm>
                <a:off x="816237" y="1765046"/>
                <a:ext cx="10559540" cy="3885551"/>
              </a:xfrm>
              <a:prstGeom prst="rect">
                <a:avLst/>
              </a:prstGeom>
              <a:noFill/>
            </p:spPr>
            <p:txBody>
              <a:bodyPr wrap="square" rtlCol="0">
                <a:spAutoFit/>
              </a:bodyPr>
              <a:lstStyle/>
              <a:p>
                <a:pPr marL="342886" indent="-342886">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In second price auction, the equilibrium bid is </a:t>
                </a:r>
                <a14:m>
                  <m:oMath xmlns:m="http://schemas.openxmlformats.org/officeDocument/2006/math">
                    <m:sSub>
                      <m:sSubPr>
                        <m:ctrlPr>
                          <a:rPr lang="en-IN" sz="1801" i="1">
                            <a:latin typeface="Cambria Math" panose="02040503050406030204" pitchFamily="18" charset="0"/>
                          </a:rPr>
                        </m:ctrlPr>
                      </m:sSubPr>
                      <m:e>
                        <m:r>
                          <a:rPr lang="en-IN" sz="1801" i="1">
                            <a:latin typeface="Cambria Math" panose="02040503050406030204" pitchFamily="18" charset="0"/>
                          </a:rPr>
                          <m:t>𝑏</m:t>
                        </m:r>
                      </m:e>
                      <m:sub>
                        <m:r>
                          <a:rPr lang="en-IN" sz="1801" i="1">
                            <a:latin typeface="Cambria Math" panose="02040503050406030204" pitchFamily="18" charset="0"/>
                          </a:rPr>
                          <m:t>𝑖</m:t>
                        </m:r>
                      </m:sub>
                    </m:sSub>
                    <m:r>
                      <a:rPr lang="en-IN" sz="1801" i="1">
                        <a:latin typeface="Cambria Math" panose="02040503050406030204" pitchFamily="18" charset="0"/>
                      </a:rPr>
                      <m:t>=</m:t>
                    </m:r>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𝑖</m:t>
                        </m:r>
                      </m:sub>
                    </m:sSub>
                  </m:oMath>
                </a14:m>
                <a:r>
                  <a:rPr lang="en-IN" sz="2000" dirty="0">
                    <a:latin typeface="Calibri" panose="020F0502020204030204" pitchFamily="34" charset="0"/>
                    <a:ea typeface="Calibri" panose="020F0502020204030204" pitchFamily="34" charset="0"/>
                    <a:cs typeface="Times New Roman" panose="02020603050405020304" pitchFamily="18" charset="0"/>
                  </a:rPr>
                  <a:t>. So, the expected revenue of the seller is the expected value of the second highest value.</a:t>
                </a:r>
              </a:p>
              <a:p>
                <a:pPr/>
                <a14:m>
                  <m:oMathPara xmlns:m="http://schemas.openxmlformats.org/officeDocument/2006/math">
                    <m:oMathParaPr>
                      <m:jc m:val="centerGroup"/>
                    </m:oMathParaPr>
                    <m:oMath xmlns:m="http://schemas.openxmlformats.org/officeDocument/2006/math">
                      <m:r>
                        <a:rPr lang="en-IN" sz="1801" i="1">
                          <a:latin typeface="Cambria Math" panose="02040503050406030204" pitchFamily="18" charset="0"/>
                        </a:rPr>
                        <m:t>𝐸</m:t>
                      </m:r>
                      <m:d>
                        <m:dPr>
                          <m:begChr m:val="["/>
                          <m:endChr m:val="]"/>
                          <m:ctrlPr>
                            <a:rPr lang="en-IN" sz="1801" i="1">
                              <a:latin typeface="Cambria Math" panose="02040503050406030204" pitchFamily="18" charset="0"/>
                            </a:rPr>
                          </m:ctrlPr>
                        </m:dPr>
                        <m:e>
                          <m:r>
                            <a:rPr lang="en-IN" sz="1801" i="1">
                              <a:latin typeface="Cambria Math" panose="02040503050406030204" pitchFamily="18" charset="0"/>
                            </a:rPr>
                            <m:t>𝑅𝑒𝑣𝑒𝑛𝑢𝑒</m:t>
                          </m:r>
                        </m:e>
                      </m:d>
                      <m:r>
                        <a:rPr lang="en-IN" sz="1801" i="1">
                          <a:latin typeface="Cambria Math" panose="02040503050406030204" pitchFamily="18" charset="0"/>
                        </a:rPr>
                        <m:t>=</m:t>
                      </m:r>
                      <m:nary>
                        <m:naryPr>
                          <m:limLoc m:val="subSup"/>
                          <m:ctrlPr>
                            <a:rPr lang="en-IN" sz="1801" i="1">
                              <a:latin typeface="Cambria Math" panose="02040503050406030204" pitchFamily="18" charset="0"/>
                            </a:rPr>
                          </m:ctrlPr>
                        </m:naryPr>
                        <m:sub>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𝑚𝑖𝑛</m:t>
                              </m:r>
                            </m:sub>
                          </m:sSub>
                        </m:sub>
                        <m:sup>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𝑚𝑎𝑥</m:t>
                              </m:r>
                            </m:sub>
                          </m:sSub>
                        </m:sup>
                        <m:e>
                          <m:r>
                            <a:rPr lang="en-IN" sz="1801" i="1">
                              <a:latin typeface="Cambria Math" panose="02040503050406030204" pitchFamily="18" charset="0"/>
                            </a:rPr>
                            <m:t>𝑛</m:t>
                          </m:r>
                          <m:d>
                            <m:dPr>
                              <m:ctrlPr>
                                <a:rPr lang="en-IN" sz="1801" i="1">
                                  <a:latin typeface="Cambria Math" panose="02040503050406030204" pitchFamily="18" charset="0"/>
                                </a:rPr>
                              </m:ctrlPr>
                            </m:dPr>
                            <m:e>
                              <m:r>
                                <a:rPr lang="en-IN" sz="1801" i="1">
                                  <a:latin typeface="Cambria Math" panose="02040503050406030204" pitchFamily="18" charset="0"/>
                                </a:rPr>
                                <m:t>𝑛</m:t>
                              </m:r>
                              <m:r>
                                <a:rPr lang="en-IN" sz="1801" i="1">
                                  <a:latin typeface="Cambria Math" panose="02040503050406030204" pitchFamily="18" charset="0"/>
                                </a:rPr>
                                <m:t>−1</m:t>
                              </m:r>
                            </m:e>
                          </m:d>
                          <m:d>
                            <m:dPr>
                              <m:ctrlPr>
                                <a:rPr lang="en-IN" sz="1801" i="1">
                                  <a:latin typeface="Cambria Math" panose="02040503050406030204" pitchFamily="18" charset="0"/>
                                </a:rPr>
                              </m:ctrlPr>
                            </m:dPr>
                            <m:e>
                              <m:r>
                                <a:rPr lang="en-IN" sz="1801" i="1">
                                  <a:latin typeface="Cambria Math" panose="02040503050406030204" pitchFamily="18" charset="0"/>
                                </a:rPr>
                                <m:t>1−</m:t>
                              </m:r>
                              <m:r>
                                <a:rPr lang="en-IN" sz="1801" i="1">
                                  <a:latin typeface="Cambria Math" panose="02040503050406030204" pitchFamily="18" charset="0"/>
                                </a:rPr>
                                <m:t>𝐹</m:t>
                              </m:r>
                              <m:d>
                                <m:dPr>
                                  <m:ctrlPr>
                                    <a:rPr lang="en-IN" sz="1801" i="1">
                                      <a:latin typeface="Cambria Math" panose="02040503050406030204" pitchFamily="18" charset="0"/>
                                    </a:rPr>
                                  </m:ctrlPr>
                                </m:dPr>
                                <m:e>
                                  <m:r>
                                    <a:rPr lang="en-IN" sz="1801" i="1">
                                      <a:latin typeface="Cambria Math" panose="02040503050406030204" pitchFamily="18" charset="0"/>
                                    </a:rPr>
                                    <m:t>𝑣</m:t>
                                  </m:r>
                                </m:e>
                              </m:d>
                              <m:r>
                                <a:rPr lang="en-IN" sz="1801" i="1">
                                  <a:latin typeface="Cambria Math" panose="02040503050406030204" pitchFamily="18" charset="0"/>
                                </a:rPr>
                                <m:t> </m:t>
                              </m:r>
                            </m:e>
                          </m:d>
                          <m:r>
                            <a:rPr lang="en-IN" sz="1801" i="1">
                              <a:latin typeface="Cambria Math" panose="02040503050406030204" pitchFamily="18" charset="0"/>
                            </a:rPr>
                            <m:t>𝑓</m:t>
                          </m:r>
                          <m:d>
                            <m:dPr>
                              <m:ctrlPr>
                                <a:rPr lang="en-IN" sz="1801" i="1">
                                  <a:latin typeface="Cambria Math" panose="02040503050406030204" pitchFamily="18" charset="0"/>
                                </a:rPr>
                              </m:ctrlPr>
                            </m:dPr>
                            <m:e>
                              <m:r>
                                <a:rPr lang="en-IN" sz="1801" i="1">
                                  <a:latin typeface="Cambria Math" panose="02040503050406030204" pitchFamily="18" charset="0"/>
                                </a:rPr>
                                <m:t>𝑣</m:t>
                              </m:r>
                            </m:e>
                          </m:d>
                          <m:sSup>
                            <m:sSupPr>
                              <m:ctrlPr>
                                <a:rPr lang="en-IN" sz="1801" i="1">
                                  <a:latin typeface="Cambria Math" panose="02040503050406030204" pitchFamily="18" charset="0"/>
                                </a:rPr>
                              </m:ctrlPr>
                            </m:sSupPr>
                            <m:e>
                              <m:r>
                                <a:rPr lang="en-IN" sz="1801" i="1">
                                  <a:latin typeface="Cambria Math" panose="02040503050406030204" pitchFamily="18" charset="0"/>
                                </a:rPr>
                                <m:t>( </m:t>
                              </m:r>
                              <m:r>
                                <a:rPr lang="en-IN" sz="1801" i="1">
                                  <a:latin typeface="Cambria Math" panose="02040503050406030204" pitchFamily="18" charset="0"/>
                                </a:rPr>
                                <m:t>𝐹</m:t>
                              </m:r>
                              <m:d>
                                <m:dPr>
                                  <m:ctrlPr>
                                    <a:rPr lang="en-IN" sz="1801" i="1">
                                      <a:latin typeface="Cambria Math" panose="02040503050406030204" pitchFamily="18" charset="0"/>
                                    </a:rPr>
                                  </m:ctrlPr>
                                </m:dPr>
                                <m:e>
                                  <m:r>
                                    <a:rPr lang="en-IN" sz="1801" i="1">
                                      <a:latin typeface="Cambria Math" panose="02040503050406030204" pitchFamily="18" charset="0"/>
                                    </a:rPr>
                                    <m:t>𝑣</m:t>
                                  </m:r>
                                </m:e>
                              </m:d>
                              <m:r>
                                <a:rPr lang="en-IN" sz="1801" i="1">
                                  <a:latin typeface="Cambria Math" panose="02040503050406030204" pitchFamily="18" charset="0"/>
                                </a:rPr>
                                <m:t> )</m:t>
                              </m:r>
                            </m:e>
                            <m:sup>
                              <m:r>
                                <a:rPr lang="en-IN" sz="1801" i="1">
                                  <a:latin typeface="Cambria Math" panose="02040503050406030204" pitchFamily="18" charset="0"/>
                                </a:rPr>
                                <m:t>𝑛</m:t>
                              </m:r>
                              <m:r>
                                <a:rPr lang="en-IN" sz="1801" i="1">
                                  <a:latin typeface="Cambria Math" panose="02040503050406030204" pitchFamily="18" charset="0"/>
                                </a:rPr>
                                <m:t>−2</m:t>
                              </m:r>
                            </m:sup>
                          </m:sSup>
                          <m:r>
                            <a:rPr lang="en-IN" sz="1801" i="1">
                              <a:latin typeface="Cambria Math" panose="02040503050406030204" pitchFamily="18" charset="0"/>
                            </a:rPr>
                            <m:t>𝑣𝑑𝑣</m:t>
                          </m:r>
                        </m:e>
                      </m:nary>
                    </m:oMath>
                  </m:oMathPara>
                </a14:m>
                <a:endParaRPr lang="en-IN" sz="1801" dirty="0"/>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The expected total profit of the bidders will be the difference between The expected value of the highest value and the expected value of the second value. So, the expected value of each bidder’s profit will be:</a:t>
                </a:r>
              </a:p>
              <a:p>
                <a:pPr>
                  <a:lnSpc>
                    <a:spcPct val="120000"/>
                  </a:lnSpc>
                  <a:spcBef>
                    <a:spcPts val="601"/>
                  </a:spcBef>
                  <a:spcAft>
                    <a:spcPts val="601"/>
                  </a:spcAft>
                </a:pPr>
                <a14:m>
                  <m:oMathPara xmlns:m="http://schemas.openxmlformats.org/officeDocument/2006/math">
                    <m:oMathParaPr>
                      <m:jc m:val="centerGroup"/>
                    </m:oMathParaPr>
                    <m:oMath xmlns:m="http://schemas.openxmlformats.org/officeDocument/2006/math">
                      <m:r>
                        <a:rPr lang="en-IN" sz="1801" i="1">
                          <a:latin typeface="Cambria Math" panose="02040503050406030204" pitchFamily="18" charset="0"/>
                        </a:rPr>
                        <m:t>𝐸</m:t>
                      </m:r>
                      <m:d>
                        <m:dPr>
                          <m:begChr m:val="["/>
                          <m:endChr m:val="]"/>
                          <m:ctrlPr>
                            <a:rPr lang="en-IN" sz="1801" i="1">
                              <a:latin typeface="Cambria Math" panose="02040503050406030204" pitchFamily="18" charset="0"/>
                            </a:rPr>
                          </m:ctrlPr>
                        </m:dPr>
                        <m:e>
                          <m:r>
                            <a:rPr lang="en-IN" sz="1801" i="1">
                              <a:latin typeface="Cambria Math" panose="02040503050406030204" pitchFamily="18" charset="0"/>
                            </a:rPr>
                            <m:t>𝑈</m:t>
                          </m:r>
                          <m:d>
                            <m:dPr>
                              <m:ctrlPr>
                                <a:rPr lang="en-IN" sz="1801" i="1">
                                  <a:latin typeface="Cambria Math" panose="02040503050406030204" pitchFamily="18" charset="0"/>
                                </a:rPr>
                              </m:ctrlPr>
                            </m:dPr>
                            <m:e>
                              <m:r>
                                <a:rPr lang="en-IN" sz="1801" i="1">
                                  <a:latin typeface="Cambria Math" panose="02040503050406030204" pitchFamily="18" charset="0"/>
                                </a:rPr>
                                <m:t>𝑣</m:t>
                              </m:r>
                            </m:e>
                          </m:d>
                        </m:e>
                      </m:d>
                      <m:r>
                        <a:rPr lang="en-IN" sz="1801" i="1">
                          <a:latin typeface="Cambria Math" panose="02040503050406030204" pitchFamily="18" charset="0"/>
                        </a:rPr>
                        <m:t>=</m:t>
                      </m:r>
                      <m:nary>
                        <m:naryPr>
                          <m:limLoc m:val="subSup"/>
                          <m:ctrlPr>
                            <a:rPr lang="en-IN" sz="1801" i="1">
                              <a:latin typeface="Cambria Math" panose="02040503050406030204" pitchFamily="18" charset="0"/>
                            </a:rPr>
                          </m:ctrlPr>
                        </m:naryPr>
                        <m:sub>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𝑚𝑖𝑛</m:t>
                              </m:r>
                            </m:sub>
                          </m:sSub>
                        </m:sub>
                        <m:sup>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𝑚𝑎𝑥</m:t>
                              </m:r>
                            </m:sub>
                          </m:sSub>
                        </m:sup>
                        <m:e>
                          <m:d>
                            <m:dPr>
                              <m:ctrlPr>
                                <a:rPr lang="en-IN" sz="1801" i="1">
                                  <a:latin typeface="Cambria Math" panose="02040503050406030204" pitchFamily="18" charset="0"/>
                                </a:rPr>
                              </m:ctrlPr>
                            </m:dPr>
                            <m:e>
                              <m:r>
                                <a:rPr lang="en-IN" sz="1801" i="1">
                                  <a:latin typeface="Cambria Math" panose="02040503050406030204" pitchFamily="18" charset="0"/>
                                </a:rPr>
                                <m:t>1−</m:t>
                              </m:r>
                              <m:d>
                                <m:dPr>
                                  <m:ctrlPr>
                                    <a:rPr lang="en-IN" sz="1801" i="1">
                                      <a:latin typeface="Cambria Math" panose="02040503050406030204" pitchFamily="18" charset="0"/>
                                    </a:rPr>
                                  </m:ctrlPr>
                                </m:dPr>
                                <m:e>
                                  <m:r>
                                    <a:rPr lang="en-IN" sz="1801" i="1">
                                      <a:latin typeface="Cambria Math" panose="02040503050406030204" pitchFamily="18" charset="0"/>
                                    </a:rPr>
                                    <m:t>𝑛</m:t>
                                  </m:r>
                                  <m:r>
                                    <a:rPr lang="en-IN" sz="1801" i="1">
                                      <a:latin typeface="Cambria Math" panose="02040503050406030204" pitchFamily="18" charset="0"/>
                                    </a:rPr>
                                    <m:t>−1</m:t>
                                  </m:r>
                                </m:e>
                              </m:d>
                              <m:f>
                                <m:fPr>
                                  <m:ctrlPr>
                                    <a:rPr lang="en-IN" sz="1801" i="1">
                                      <a:latin typeface="Cambria Math" panose="02040503050406030204" pitchFamily="18" charset="0"/>
                                    </a:rPr>
                                  </m:ctrlPr>
                                </m:fPr>
                                <m:num>
                                  <m:d>
                                    <m:dPr>
                                      <m:ctrlPr>
                                        <a:rPr lang="en-IN" sz="1801" i="1">
                                          <a:latin typeface="Cambria Math" panose="02040503050406030204" pitchFamily="18" charset="0"/>
                                        </a:rPr>
                                      </m:ctrlPr>
                                    </m:dPr>
                                    <m:e>
                                      <m:r>
                                        <a:rPr lang="en-IN" sz="1801" i="1">
                                          <a:latin typeface="Cambria Math" panose="02040503050406030204" pitchFamily="18" charset="0"/>
                                        </a:rPr>
                                        <m:t>1−</m:t>
                                      </m:r>
                                      <m:r>
                                        <a:rPr lang="en-IN" sz="1801" i="1">
                                          <a:latin typeface="Cambria Math" panose="02040503050406030204" pitchFamily="18" charset="0"/>
                                        </a:rPr>
                                        <m:t>𝐹</m:t>
                                      </m:r>
                                      <m:d>
                                        <m:dPr>
                                          <m:ctrlPr>
                                            <a:rPr lang="en-IN" sz="1801" i="1">
                                              <a:latin typeface="Cambria Math" panose="02040503050406030204" pitchFamily="18" charset="0"/>
                                            </a:rPr>
                                          </m:ctrlPr>
                                        </m:dPr>
                                        <m:e>
                                          <m:r>
                                            <a:rPr lang="en-IN" sz="1801" i="1">
                                              <a:latin typeface="Cambria Math" panose="02040503050406030204" pitchFamily="18" charset="0"/>
                                            </a:rPr>
                                            <m:t>𝑣</m:t>
                                          </m:r>
                                        </m:e>
                                      </m:d>
                                      <m:r>
                                        <a:rPr lang="en-IN" sz="1801" i="1">
                                          <a:latin typeface="Cambria Math" panose="02040503050406030204" pitchFamily="18" charset="0"/>
                                        </a:rPr>
                                        <m:t> </m:t>
                                      </m:r>
                                    </m:e>
                                  </m:d>
                                </m:num>
                                <m:den>
                                  <m:r>
                                    <a:rPr lang="en-IN" sz="1801" i="1">
                                      <a:latin typeface="Cambria Math" panose="02040503050406030204" pitchFamily="18" charset="0"/>
                                    </a:rPr>
                                    <m:t>𝐹</m:t>
                                  </m:r>
                                  <m:d>
                                    <m:dPr>
                                      <m:ctrlPr>
                                        <a:rPr lang="en-IN" sz="1801" i="1">
                                          <a:latin typeface="Cambria Math" panose="02040503050406030204" pitchFamily="18" charset="0"/>
                                        </a:rPr>
                                      </m:ctrlPr>
                                    </m:dPr>
                                    <m:e>
                                      <m:r>
                                        <a:rPr lang="en-IN" sz="1801" i="1">
                                          <a:latin typeface="Cambria Math" panose="02040503050406030204" pitchFamily="18" charset="0"/>
                                        </a:rPr>
                                        <m:t>𝑣</m:t>
                                      </m:r>
                                    </m:e>
                                  </m:d>
                                </m:den>
                              </m:f>
                            </m:e>
                          </m:d>
                          <m:r>
                            <a:rPr lang="en-IN" sz="1801" i="1">
                              <a:latin typeface="Cambria Math" panose="02040503050406030204" pitchFamily="18" charset="0"/>
                            </a:rPr>
                            <m:t>𝑓</m:t>
                          </m:r>
                          <m:d>
                            <m:dPr>
                              <m:ctrlPr>
                                <a:rPr lang="en-IN" sz="1801" i="1">
                                  <a:latin typeface="Cambria Math" panose="02040503050406030204" pitchFamily="18" charset="0"/>
                                </a:rPr>
                              </m:ctrlPr>
                            </m:dPr>
                            <m:e>
                              <m:r>
                                <a:rPr lang="en-IN" sz="1801" i="1">
                                  <a:latin typeface="Cambria Math" panose="02040503050406030204" pitchFamily="18" charset="0"/>
                                </a:rPr>
                                <m:t>𝑣</m:t>
                              </m:r>
                            </m:e>
                          </m:d>
                          <m:sSup>
                            <m:sSupPr>
                              <m:ctrlPr>
                                <a:rPr lang="en-IN" sz="1801" i="1">
                                  <a:latin typeface="Cambria Math" panose="02040503050406030204" pitchFamily="18" charset="0"/>
                                </a:rPr>
                              </m:ctrlPr>
                            </m:sSupPr>
                            <m:e>
                              <m:d>
                                <m:dPr>
                                  <m:ctrlPr>
                                    <a:rPr lang="en-IN" sz="1801" i="1">
                                      <a:latin typeface="Cambria Math" panose="02040503050406030204" pitchFamily="18" charset="0"/>
                                    </a:rPr>
                                  </m:ctrlPr>
                                </m:dPr>
                                <m:e>
                                  <m:r>
                                    <a:rPr lang="en-IN" sz="1801" i="1">
                                      <a:latin typeface="Cambria Math" panose="02040503050406030204" pitchFamily="18" charset="0"/>
                                    </a:rPr>
                                    <m:t> </m:t>
                                  </m:r>
                                  <m:r>
                                    <a:rPr lang="en-IN" sz="1801" i="1">
                                      <a:latin typeface="Cambria Math" panose="02040503050406030204" pitchFamily="18" charset="0"/>
                                    </a:rPr>
                                    <m:t>𝐹</m:t>
                                  </m:r>
                                  <m:d>
                                    <m:dPr>
                                      <m:ctrlPr>
                                        <a:rPr lang="en-IN" sz="1801" i="1">
                                          <a:latin typeface="Cambria Math" panose="02040503050406030204" pitchFamily="18" charset="0"/>
                                        </a:rPr>
                                      </m:ctrlPr>
                                    </m:dPr>
                                    <m:e>
                                      <m:r>
                                        <a:rPr lang="en-IN" sz="1801" i="1">
                                          <a:latin typeface="Cambria Math" panose="02040503050406030204" pitchFamily="18" charset="0"/>
                                        </a:rPr>
                                        <m:t>𝑣</m:t>
                                      </m:r>
                                    </m:e>
                                  </m:d>
                                  <m:r>
                                    <a:rPr lang="en-IN" sz="1801" i="1">
                                      <a:latin typeface="Cambria Math" panose="02040503050406030204" pitchFamily="18" charset="0"/>
                                    </a:rPr>
                                    <m:t> </m:t>
                                  </m:r>
                                </m:e>
                              </m:d>
                            </m:e>
                            <m:sup>
                              <m:r>
                                <a:rPr lang="en-IN" sz="1801" i="1">
                                  <a:latin typeface="Cambria Math" panose="02040503050406030204" pitchFamily="18" charset="0"/>
                                </a:rPr>
                                <m:t>𝑛</m:t>
                              </m:r>
                              <m:r>
                                <a:rPr lang="en-IN" sz="1801" i="1">
                                  <a:latin typeface="Cambria Math" panose="02040503050406030204" pitchFamily="18" charset="0"/>
                                </a:rPr>
                                <m:t>−1</m:t>
                              </m:r>
                            </m:sup>
                          </m:sSup>
                          <m:r>
                            <a:rPr lang="en-IN" sz="1801" i="1">
                              <a:latin typeface="Cambria Math" panose="02040503050406030204" pitchFamily="18" charset="0"/>
                            </a:rPr>
                            <m:t> </m:t>
                          </m:r>
                          <m:r>
                            <a:rPr lang="en-IN" sz="1801" i="1">
                              <a:latin typeface="Cambria Math" panose="02040503050406030204" pitchFamily="18" charset="0"/>
                            </a:rPr>
                            <m:t>𝑣</m:t>
                          </m:r>
                          <m:r>
                            <a:rPr lang="en-IN" sz="1801" i="1">
                              <a:latin typeface="Cambria Math" panose="02040503050406030204" pitchFamily="18" charset="0"/>
                            </a:rPr>
                            <m:t> </m:t>
                          </m:r>
                          <m:r>
                            <a:rPr lang="en-IN" sz="1801" i="1">
                              <a:latin typeface="Cambria Math" panose="02040503050406030204" pitchFamily="18" charset="0"/>
                            </a:rPr>
                            <m:t>𝑑𝑣</m:t>
                          </m:r>
                        </m:e>
                      </m:nary>
                    </m:oMath>
                  </m:oMathPara>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886" indent="-342886">
                  <a:lnSpc>
                    <a:spcPct val="120000"/>
                  </a:lnSpc>
                  <a:spcBef>
                    <a:spcPts val="601"/>
                  </a:spcBef>
                  <a:spcAft>
                    <a:spcPts val="601"/>
                  </a:spcAft>
                  <a:buFont typeface="Wingdings" panose="05000000000000000000" pitchFamily="2" charset="2"/>
                  <a:buChar char="Ø"/>
                </a:pP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3F6C3828-1E0D-424C-BF2D-A6D3FFEE90E9}"/>
                  </a:ext>
                </a:extLst>
              </p:cNvPr>
              <p:cNvSpPr txBox="1">
                <a:spLocks noRot="1" noChangeAspect="1" noMove="1" noResize="1" noEditPoints="1" noAdjustHandles="1" noChangeArrowheads="1" noChangeShapeType="1" noTextEdit="1"/>
              </p:cNvSpPr>
              <p:nvPr/>
            </p:nvSpPr>
            <p:spPr>
              <a:xfrm>
                <a:off x="816237" y="1765046"/>
                <a:ext cx="10559540" cy="3885551"/>
              </a:xfrm>
              <a:prstGeom prst="rect">
                <a:avLst/>
              </a:prstGeom>
              <a:blipFill>
                <a:blip r:embed="rId2"/>
                <a:stretch>
                  <a:fillRect l="-520" t="-942" r="-635"/>
                </a:stretch>
              </a:blipFill>
            </p:spPr>
            <p:txBody>
              <a:bodyPr/>
              <a:lstStyle/>
              <a:p>
                <a:r>
                  <a:rPr lang="en-IN">
                    <a:noFill/>
                  </a:rPr>
                  <a:t> </a:t>
                </a:r>
              </a:p>
            </p:txBody>
          </p:sp>
        </mc:Fallback>
      </mc:AlternateContent>
    </p:spTree>
    <p:extLst>
      <p:ext uri="{BB962C8B-B14F-4D97-AF65-F5344CB8AC3E}">
        <p14:creationId xmlns:p14="http://schemas.microsoft.com/office/powerpoint/2010/main" val="2155950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760255" y="764149"/>
            <a:ext cx="9662046" cy="1938992"/>
          </a:xfrm>
          <a:prstGeom prst="rect">
            <a:avLst/>
          </a:prstGeom>
          <a:noFill/>
        </p:spPr>
        <p:txBody>
          <a:bodyPr wrap="square" rtlCol="0">
            <a:spAutoFit/>
          </a:bodyPr>
          <a:lstStyle/>
          <a:p>
            <a:pPr marL="571479" indent="-571479" algn="just">
              <a:buFont typeface="Wingdings" panose="05000000000000000000" pitchFamily="2" charset="2"/>
              <a:buChar char="§"/>
            </a:pPr>
            <a:r>
              <a:rPr lang="en-IN" sz="4000" u="sng" dirty="0">
                <a:latin typeface="+mj-lt"/>
                <a:cs typeface="Calibri Light" panose="020F0302020204030204" pitchFamily="34" charset="0"/>
              </a:rPr>
              <a:t>Probability distribution functions for which expected revenue and bidder’s profit will be calculated:</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CC83756-4A54-433D-968C-8E98890B66A9}"/>
                  </a:ext>
                </a:extLst>
              </p:cNvPr>
              <p:cNvSpPr txBox="1"/>
              <p:nvPr/>
            </p:nvSpPr>
            <p:spPr>
              <a:xfrm>
                <a:off x="760253" y="2873001"/>
                <a:ext cx="10559540" cy="2862322"/>
              </a:xfrm>
              <a:prstGeom prst="rect">
                <a:avLst/>
              </a:prstGeom>
              <a:noFill/>
            </p:spPr>
            <p:txBody>
              <a:bodyPr wrap="square" rtlCol="0">
                <a:spAutoFit/>
              </a:bodyPr>
              <a:lstStyle/>
              <a:p>
                <a:pPr marL="342886" indent="-342886">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For each of the following functions, we will assume that </a:t>
                </a:r>
                <a14:m>
                  <m:oMath xmlns:m="http://schemas.openxmlformats.org/officeDocument/2006/math">
                    <m:r>
                      <a:rPr lang="en-IN" sz="2000" i="1">
                        <a:latin typeface="Cambria Math" panose="02040503050406030204" pitchFamily="18" charset="0"/>
                        <a:cs typeface="Times New Roman" panose="02020603050405020304" pitchFamily="18" charset="0"/>
                      </a:rPr>
                      <m:t>𝑥</m:t>
                    </m:r>
                    <m:r>
                      <a:rPr lang="en-IN" sz="2000"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2000" i="1">
                            <a:latin typeface="Cambria Math" panose="02040503050406030204" pitchFamily="18" charset="0"/>
                            <a:ea typeface="Cambria Math" panose="02040503050406030204" pitchFamily="18" charset="0"/>
                            <a:cs typeface="Times New Roman" panose="02020603050405020304" pitchFamily="18" charset="0"/>
                          </a:rPr>
                        </m:ctrlPr>
                      </m:dPr>
                      <m:e>
                        <m:r>
                          <a:rPr lang="en-IN" sz="2000" i="1">
                            <a:latin typeface="Cambria Math" panose="02040503050406030204" pitchFamily="18" charset="0"/>
                            <a:ea typeface="Cambria Math" panose="02040503050406030204" pitchFamily="18" charset="0"/>
                            <a:cs typeface="Times New Roman" panose="02020603050405020304" pitchFamily="18" charset="0"/>
                          </a:rPr>
                          <m:t>0,1</m:t>
                        </m:r>
                      </m:e>
                    </m:d>
                  </m:oMath>
                </a14:m>
                <a:r>
                  <a:rPr lang="en-IN" sz="2000" dirty="0">
                    <a:latin typeface="Calibri" panose="020F0502020204030204" pitchFamily="34" charset="0"/>
                    <a:ea typeface="Calibri" panose="020F0502020204030204" pitchFamily="34" charset="0"/>
                    <a:cs typeface="Times New Roman" panose="02020603050405020304" pitchFamily="18" charset="0"/>
                  </a:rPr>
                  <a:t>. So the minimum value is 0 and the maximum value of any bidder is 1. The number of bidders will be varied from 2 to 4.</a:t>
                </a:r>
              </a:p>
              <a:p>
                <a:pPr marL="800070" lvl="1" indent="-342886">
                  <a:buFont typeface="Arial" panose="020B0604020202020204" pitchFamily="34" charset="0"/>
                  <a:buChar char="•"/>
                </a:pPr>
                <a14:m>
                  <m:oMath xmlns:m="http://schemas.openxmlformats.org/officeDocument/2006/math">
                    <m:r>
                      <a:rPr lang="en-IN" sz="2000" i="1" dirty="0">
                        <a:latin typeface="Cambria Math" panose="02040503050406030204" pitchFamily="18" charset="0"/>
                        <a:ea typeface="Calibri" panose="020F0502020204030204" pitchFamily="34" charset="0"/>
                        <a:cs typeface="Times New Roman" panose="02020603050405020304" pitchFamily="18" charset="0"/>
                      </a:rPr>
                      <m:t>𝑓</m:t>
                    </m:r>
                    <m:d>
                      <m:dPr>
                        <m:ctrlPr>
                          <a:rPr lang="en-IN" sz="2000" i="1" dirty="0">
                            <a:latin typeface="Cambria Math" panose="02040503050406030204" pitchFamily="18" charset="0"/>
                            <a:ea typeface="Calibri" panose="020F0502020204030204" pitchFamily="34" charset="0"/>
                            <a:cs typeface="Times New Roman" panose="02020603050405020304" pitchFamily="18" charset="0"/>
                          </a:rPr>
                        </m:ctrlPr>
                      </m:dPr>
                      <m:e>
                        <m:r>
                          <a:rPr lang="en-IN" sz="2000" i="1" dirty="0">
                            <a:latin typeface="Cambria Math" panose="02040503050406030204" pitchFamily="18" charset="0"/>
                            <a:ea typeface="Calibri" panose="020F0502020204030204" pitchFamily="34" charset="0"/>
                            <a:cs typeface="Times New Roman" panose="02020603050405020304" pitchFamily="18" charset="0"/>
                          </a:rPr>
                          <m:t>𝑥</m:t>
                        </m:r>
                      </m:e>
                    </m:d>
                    <m:r>
                      <a:rPr lang="en-IN" sz="2000" i="1" dirty="0">
                        <a:latin typeface="Cambria Math" panose="02040503050406030204" pitchFamily="18" charset="0"/>
                        <a:ea typeface="Calibri" panose="020F0502020204030204" pitchFamily="34" charset="0"/>
                        <a:cs typeface="Times New Roman" panose="02020603050405020304" pitchFamily="18" charset="0"/>
                      </a:rPr>
                      <m:t>=1</m:t>
                    </m:r>
                  </m:oMath>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800070" lvl="1" indent="-342886">
                  <a:buFont typeface="Arial" panose="020B0604020202020204" pitchFamily="34" charset="0"/>
                  <a:buChar char="•"/>
                </a:pPr>
                <a14:m>
                  <m:oMath xmlns:m="http://schemas.openxmlformats.org/officeDocument/2006/math">
                    <m:r>
                      <a:rPr lang="en-IN" sz="2000" i="1" dirty="0">
                        <a:latin typeface="Cambria Math" panose="02040503050406030204" pitchFamily="18" charset="0"/>
                        <a:ea typeface="Calibri" panose="020F0502020204030204" pitchFamily="34" charset="0"/>
                        <a:cs typeface="Times New Roman" panose="02020603050405020304" pitchFamily="18" charset="0"/>
                      </a:rPr>
                      <m:t>𝑓</m:t>
                    </m:r>
                    <m:r>
                      <a:rPr lang="en-IN" sz="2000" i="1" dirty="0">
                        <a:latin typeface="Cambria Math" panose="02040503050406030204" pitchFamily="18" charset="0"/>
                        <a:ea typeface="Calibri" panose="020F0502020204030204" pitchFamily="34" charset="0"/>
                        <a:cs typeface="Times New Roman" panose="02020603050405020304" pitchFamily="18" charset="0"/>
                      </a:rPr>
                      <m:t>(</m:t>
                    </m:r>
                    <m:r>
                      <a:rPr lang="en-IN" sz="2000" i="1" dirty="0">
                        <a:latin typeface="Cambria Math" panose="02040503050406030204" pitchFamily="18" charset="0"/>
                        <a:ea typeface="Calibri" panose="020F0502020204030204" pitchFamily="34" charset="0"/>
                        <a:cs typeface="Times New Roman" panose="02020603050405020304" pitchFamily="18" charset="0"/>
                      </a:rPr>
                      <m:t>𝑥</m:t>
                    </m:r>
                    <m:r>
                      <a:rPr lang="en-IN" sz="2000" i="1" dirty="0">
                        <a:latin typeface="Cambria Math" panose="02040503050406030204" pitchFamily="18" charset="0"/>
                        <a:ea typeface="Calibri" panose="020F0502020204030204" pitchFamily="34" charset="0"/>
                        <a:cs typeface="Times New Roman" panose="02020603050405020304" pitchFamily="18" charset="0"/>
                      </a:rPr>
                      <m:t>)=2</m:t>
                    </m:r>
                    <m:r>
                      <a:rPr lang="en-IN" sz="2000" i="1" dirty="0">
                        <a:latin typeface="Cambria Math" panose="02040503050406030204" pitchFamily="18" charset="0"/>
                        <a:ea typeface="Calibri" panose="020F0502020204030204" pitchFamily="34" charset="0"/>
                        <a:cs typeface="Times New Roman" panose="02020603050405020304" pitchFamily="18" charset="0"/>
                      </a:rPr>
                      <m:t>𝑥</m:t>
                    </m:r>
                  </m:oMath>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800070" lvl="1" indent="-342886">
                  <a:buFont typeface="Arial" panose="020B0604020202020204" pitchFamily="34" charset="0"/>
                  <a:buChar char="•"/>
                </a:pPr>
                <a14:m>
                  <m:oMath xmlns:m="http://schemas.openxmlformats.org/officeDocument/2006/math">
                    <m:r>
                      <a:rPr lang="en-IN" sz="2000" i="1" dirty="0">
                        <a:latin typeface="Cambria Math" panose="02040503050406030204" pitchFamily="18" charset="0"/>
                        <a:ea typeface="Calibri" panose="020F0502020204030204" pitchFamily="34" charset="0"/>
                        <a:cs typeface="Times New Roman" panose="02020603050405020304" pitchFamily="18" charset="0"/>
                      </a:rPr>
                      <m:t>𝑓</m:t>
                    </m:r>
                    <m:r>
                      <a:rPr lang="en-IN" sz="2000" i="1" dirty="0">
                        <a:latin typeface="Cambria Math" panose="02040503050406030204" pitchFamily="18" charset="0"/>
                        <a:ea typeface="Calibri" panose="020F0502020204030204" pitchFamily="34" charset="0"/>
                        <a:cs typeface="Times New Roman" panose="02020603050405020304" pitchFamily="18" charset="0"/>
                      </a:rPr>
                      <m:t>(</m:t>
                    </m:r>
                    <m:r>
                      <a:rPr lang="en-IN" sz="2000" i="1" dirty="0">
                        <a:latin typeface="Cambria Math" panose="02040503050406030204" pitchFamily="18" charset="0"/>
                        <a:ea typeface="Calibri" panose="020F0502020204030204" pitchFamily="34" charset="0"/>
                        <a:cs typeface="Times New Roman" panose="02020603050405020304" pitchFamily="18" charset="0"/>
                      </a:rPr>
                      <m:t>𝑥</m:t>
                    </m:r>
                    <m:r>
                      <a:rPr lang="en-IN" sz="2000" i="1" dirty="0">
                        <a:latin typeface="Cambria Math" panose="02040503050406030204" pitchFamily="18" charset="0"/>
                        <a:ea typeface="Calibri" panose="020F0502020204030204" pitchFamily="34" charset="0"/>
                        <a:cs typeface="Times New Roman" panose="02020603050405020304" pitchFamily="18" charset="0"/>
                      </a:rPr>
                      <m:t>)=2(1−</m:t>
                    </m:r>
                    <m:r>
                      <a:rPr lang="en-IN" sz="2000" i="1" dirty="0">
                        <a:latin typeface="Cambria Math" panose="02040503050406030204" pitchFamily="18" charset="0"/>
                        <a:ea typeface="Calibri" panose="020F0502020204030204" pitchFamily="34" charset="0"/>
                        <a:cs typeface="Times New Roman" panose="02020603050405020304" pitchFamily="18" charset="0"/>
                      </a:rPr>
                      <m:t>𝑥</m:t>
                    </m:r>
                    <m:r>
                      <a:rPr lang="en-IN" sz="2000" i="1" dirty="0">
                        <a:latin typeface="Cambria Math" panose="02040503050406030204" pitchFamily="18" charset="0"/>
                        <a:ea typeface="Calibri" panose="020F0502020204030204" pitchFamily="34" charset="0"/>
                        <a:cs typeface="Times New Roman" panose="02020603050405020304" pitchFamily="18" charset="0"/>
                      </a:rPr>
                      <m:t>)</m:t>
                    </m:r>
                  </m:oMath>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800070" lvl="1" indent="-342886">
                  <a:buFont typeface="Arial" panose="020B0604020202020204" pitchFamily="34" charset="0"/>
                  <a:buChar char="•"/>
                </a:pPr>
                <a14:m>
                  <m:oMath xmlns:m="http://schemas.openxmlformats.org/officeDocument/2006/math">
                    <m:r>
                      <a:rPr lang="en-IN" sz="2000" i="1" dirty="0">
                        <a:latin typeface="Cambria Math" panose="02040503050406030204" pitchFamily="18" charset="0"/>
                        <a:ea typeface="Calibri" panose="020F0502020204030204" pitchFamily="34" charset="0"/>
                        <a:cs typeface="Times New Roman" panose="02020603050405020304" pitchFamily="18" charset="0"/>
                      </a:rPr>
                      <m:t>𝑓</m:t>
                    </m:r>
                    <m:r>
                      <a:rPr lang="en-IN" sz="2000" i="1" dirty="0">
                        <a:latin typeface="Cambria Math" panose="02040503050406030204" pitchFamily="18" charset="0"/>
                        <a:ea typeface="Calibri" panose="020F0502020204030204" pitchFamily="34" charset="0"/>
                        <a:cs typeface="Times New Roman" panose="02020603050405020304" pitchFamily="18" charset="0"/>
                      </a:rPr>
                      <m:t>(</m:t>
                    </m:r>
                    <m:r>
                      <a:rPr lang="en-IN" sz="2000" i="1" dirty="0">
                        <a:latin typeface="Cambria Math" panose="02040503050406030204" pitchFamily="18" charset="0"/>
                        <a:ea typeface="Calibri" panose="020F0502020204030204" pitchFamily="34" charset="0"/>
                        <a:cs typeface="Times New Roman" panose="02020603050405020304" pitchFamily="18" charset="0"/>
                      </a:rPr>
                      <m:t>𝑥</m:t>
                    </m:r>
                    <m:r>
                      <a:rPr lang="en-IN" sz="2000" i="1" dirty="0">
                        <a:latin typeface="Cambria Math" panose="02040503050406030204" pitchFamily="18" charset="0"/>
                        <a:ea typeface="Calibri" panose="020F0502020204030204" pitchFamily="34" charset="0"/>
                        <a:cs typeface="Times New Roman" panose="02020603050405020304" pitchFamily="18" charset="0"/>
                      </a:rPr>
                      <m:t>)=6</m:t>
                    </m:r>
                    <m:r>
                      <a:rPr lang="en-IN" sz="2000" i="1" dirty="0">
                        <a:latin typeface="Cambria Math" panose="02040503050406030204" pitchFamily="18" charset="0"/>
                        <a:ea typeface="Calibri" panose="020F0502020204030204" pitchFamily="34" charset="0"/>
                        <a:cs typeface="Times New Roman" panose="02020603050405020304" pitchFamily="18" charset="0"/>
                      </a:rPr>
                      <m:t>𝑥</m:t>
                    </m:r>
                    <m:r>
                      <a:rPr lang="en-IN" sz="2000" i="1" dirty="0">
                        <a:latin typeface="Cambria Math" panose="02040503050406030204" pitchFamily="18" charset="0"/>
                        <a:ea typeface="Calibri" panose="020F0502020204030204" pitchFamily="34" charset="0"/>
                        <a:cs typeface="Times New Roman" panose="02020603050405020304" pitchFamily="18" charset="0"/>
                      </a:rPr>
                      <m:t>(1−</m:t>
                    </m:r>
                    <m:r>
                      <a:rPr lang="en-IN" sz="2000" i="1" dirty="0">
                        <a:latin typeface="Cambria Math" panose="02040503050406030204" pitchFamily="18" charset="0"/>
                        <a:ea typeface="Calibri" panose="020F0502020204030204" pitchFamily="34" charset="0"/>
                        <a:cs typeface="Times New Roman" panose="02020603050405020304" pitchFamily="18" charset="0"/>
                      </a:rPr>
                      <m:t>𝑥</m:t>
                    </m:r>
                    <m:r>
                      <a:rPr lang="en-IN" sz="2000" i="1" dirty="0">
                        <a:latin typeface="Cambria Math" panose="02040503050406030204" pitchFamily="18" charset="0"/>
                        <a:ea typeface="Calibri" panose="020F0502020204030204" pitchFamily="34" charset="0"/>
                        <a:cs typeface="Times New Roman" panose="02020603050405020304" pitchFamily="18" charset="0"/>
                      </a:rPr>
                      <m:t>)</m:t>
                    </m:r>
                  </m:oMath>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800070" lvl="1" indent="-342886">
                  <a:buFont typeface="Arial" panose="020B0604020202020204" pitchFamily="34" charset="0"/>
                  <a:buChar char="•"/>
                </a:pPr>
                <a14:m>
                  <m:oMath xmlns:m="http://schemas.openxmlformats.org/officeDocument/2006/math">
                    <m:r>
                      <a:rPr lang="en-IN" sz="2000" i="1" dirty="0">
                        <a:latin typeface="Cambria Math" panose="02040503050406030204" pitchFamily="18" charset="0"/>
                        <a:ea typeface="Calibri" panose="020F0502020204030204" pitchFamily="34" charset="0"/>
                        <a:cs typeface="Times New Roman" panose="02020603050405020304" pitchFamily="18" charset="0"/>
                      </a:rPr>
                      <m:t>𝑓</m:t>
                    </m:r>
                    <m:d>
                      <m:dPr>
                        <m:ctrlPr>
                          <a:rPr lang="en-IN" sz="2000" i="1" dirty="0">
                            <a:latin typeface="Cambria Math" panose="02040503050406030204" pitchFamily="18" charset="0"/>
                            <a:ea typeface="Calibri" panose="020F0502020204030204" pitchFamily="34" charset="0"/>
                            <a:cs typeface="Times New Roman" panose="02020603050405020304" pitchFamily="18" charset="0"/>
                          </a:rPr>
                        </m:ctrlPr>
                      </m:dPr>
                      <m:e>
                        <m:r>
                          <a:rPr lang="en-IN" sz="2000" i="1" dirty="0">
                            <a:latin typeface="Cambria Math" panose="02040503050406030204" pitchFamily="18" charset="0"/>
                            <a:ea typeface="Calibri" panose="020F0502020204030204" pitchFamily="34" charset="0"/>
                            <a:cs typeface="Times New Roman" panose="02020603050405020304" pitchFamily="18" charset="0"/>
                          </a:rPr>
                          <m:t>𝑥</m:t>
                        </m:r>
                      </m:e>
                    </m:d>
                    <m:r>
                      <a:rPr lang="en-IN" sz="2000" i="1" dirty="0">
                        <a:latin typeface="Cambria Math" panose="02040503050406030204" pitchFamily="18" charset="0"/>
                        <a:ea typeface="Calibri" panose="020F0502020204030204" pitchFamily="34" charset="0"/>
                        <a:cs typeface="Times New Roman" panose="02020603050405020304" pitchFamily="18" charset="0"/>
                      </a:rPr>
                      <m:t>=3</m:t>
                    </m:r>
                    <m:sSup>
                      <m:sSupPr>
                        <m:ctrlPr>
                          <a:rPr lang="en-IN" sz="2000" i="1" dirty="0">
                            <a:latin typeface="Cambria Math" panose="02040503050406030204" pitchFamily="18" charset="0"/>
                            <a:cs typeface="Times New Roman" panose="02020603050405020304" pitchFamily="18" charset="0"/>
                          </a:rPr>
                        </m:ctrlPr>
                      </m:sSupPr>
                      <m:e>
                        <m:r>
                          <a:rPr lang="en-IN" sz="2000" i="1" dirty="0">
                            <a:latin typeface="Cambria Math" panose="02040503050406030204" pitchFamily="18" charset="0"/>
                            <a:cs typeface="Times New Roman" panose="02020603050405020304" pitchFamily="18" charset="0"/>
                          </a:rPr>
                          <m:t>𝑥</m:t>
                        </m:r>
                      </m:e>
                      <m:sup>
                        <m:r>
                          <a:rPr lang="en-IN" sz="2000" i="1" dirty="0">
                            <a:latin typeface="Cambria Math" panose="02040503050406030204" pitchFamily="18" charset="0"/>
                            <a:cs typeface="Times New Roman" panose="02020603050405020304" pitchFamily="18" charset="0"/>
                          </a:rPr>
                          <m:t>2</m:t>
                        </m:r>
                      </m:sup>
                    </m:sSup>
                  </m:oMath>
                </a14:m>
                <a:endParaRPr lang="en-IN" sz="2000" dirty="0">
                  <a:latin typeface="Calibri" panose="020F0502020204030204" pitchFamily="34" charset="0"/>
                  <a:cs typeface="Times New Roman" panose="02020603050405020304" pitchFamily="18" charset="0"/>
                </a:endParaRPr>
              </a:p>
              <a:p>
                <a:pPr marL="800070" lvl="1" indent="-342886">
                  <a:buFont typeface="Arial" panose="020B0604020202020204" pitchFamily="34" charset="0"/>
                  <a:buChar char="•"/>
                </a:pPr>
                <a14:m>
                  <m:oMath xmlns:m="http://schemas.openxmlformats.org/officeDocument/2006/math">
                    <m:r>
                      <a:rPr lang="en-IN" sz="2000" i="1" dirty="0">
                        <a:latin typeface="Cambria Math" panose="02040503050406030204" pitchFamily="18" charset="0"/>
                        <a:ea typeface="Calibri" panose="020F0502020204030204" pitchFamily="34" charset="0"/>
                        <a:cs typeface="Times New Roman" panose="02020603050405020304" pitchFamily="18" charset="0"/>
                      </a:rPr>
                      <m:t>𝑓</m:t>
                    </m:r>
                    <m:r>
                      <a:rPr lang="en-IN" sz="2000" i="1" dirty="0">
                        <a:latin typeface="Cambria Math" panose="02040503050406030204" pitchFamily="18" charset="0"/>
                        <a:ea typeface="Calibri" panose="020F0502020204030204" pitchFamily="34" charset="0"/>
                        <a:cs typeface="Times New Roman" panose="02020603050405020304" pitchFamily="18" charset="0"/>
                      </a:rPr>
                      <m:t>(</m:t>
                    </m:r>
                    <m:r>
                      <a:rPr lang="en-IN" sz="2000" i="1" dirty="0">
                        <a:latin typeface="Cambria Math" panose="02040503050406030204" pitchFamily="18" charset="0"/>
                        <a:ea typeface="Calibri" panose="020F0502020204030204" pitchFamily="34" charset="0"/>
                        <a:cs typeface="Times New Roman" panose="02020603050405020304" pitchFamily="18" charset="0"/>
                      </a:rPr>
                      <m:t>𝑥</m:t>
                    </m:r>
                    <m:r>
                      <a:rPr lang="en-IN" sz="2000" i="1" dirty="0">
                        <a:latin typeface="Cambria Math" panose="02040503050406030204" pitchFamily="18" charset="0"/>
                        <a:ea typeface="Calibri" panose="020F0502020204030204" pitchFamily="34" charset="0"/>
                        <a:cs typeface="Times New Roman" panose="02020603050405020304" pitchFamily="18" charset="0"/>
                      </a:rPr>
                      <m:t>)=4</m:t>
                    </m:r>
                    <m:sSup>
                      <m:sSupPr>
                        <m:ctrlPr>
                          <a:rPr lang="en-IN" sz="2000" i="1" dirty="0">
                            <a:latin typeface="Cambria Math" panose="02040503050406030204" pitchFamily="18" charset="0"/>
                            <a:cs typeface="Times New Roman" panose="02020603050405020304" pitchFamily="18" charset="0"/>
                          </a:rPr>
                        </m:ctrlPr>
                      </m:sSupPr>
                      <m:e>
                        <m:r>
                          <a:rPr lang="en-IN" sz="2000" i="1" dirty="0">
                            <a:latin typeface="Cambria Math" panose="02040503050406030204" pitchFamily="18" charset="0"/>
                            <a:cs typeface="Times New Roman" panose="02020603050405020304" pitchFamily="18" charset="0"/>
                          </a:rPr>
                          <m:t>𝑥</m:t>
                        </m:r>
                      </m:e>
                      <m:sup>
                        <m:r>
                          <a:rPr lang="en-IN" sz="2000" i="1" dirty="0">
                            <a:latin typeface="Cambria Math" panose="02040503050406030204" pitchFamily="18" charset="0"/>
                            <a:cs typeface="Times New Roman" panose="02020603050405020304" pitchFamily="18" charset="0"/>
                          </a:rPr>
                          <m:t>3</m:t>
                        </m:r>
                      </m:sup>
                    </m:sSup>
                  </m:oMath>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800070" lvl="1" indent="-342886">
                  <a:buFont typeface="Arial" panose="020B0604020202020204" pitchFamily="34" charset="0"/>
                  <a:buChar char="•"/>
                </a:pPr>
                <a14:m>
                  <m:oMath xmlns:m="http://schemas.openxmlformats.org/officeDocument/2006/math">
                    <m:r>
                      <a:rPr lang="en-IN" sz="2000" i="1" dirty="0">
                        <a:latin typeface="Cambria Math" panose="02040503050406030204" pitchFamily="18" charset="0"/>
                        <a:ea typeface="Calibri" panose="020F0502020204030204" pitchFamily="34" charset="0"/>
                        <a:cs typeface="Times New Roman" panose="02020603050405020304" pitchFamily="18" charset="0"/>
                      </a:rPr>
                      <m:t>𝑓</m:t>
                    </m:r>
                    <m:r>
                      <a:rPr lang="en-IN" sz="2000" i="1" dirty="0">
                        <a:latin typeface="Cambria Math" panose="02040503050406030204" pitchFamily="18" charset="0"/>
                        <a:ea typeface="Calibri" panose="020F0502020204030204" pitchFamily="34" charset="0"/>
                        <a:cs typeface="Times New Roman" panose="02020603050405020304" pitchFamily="18" charset="0"/>
                      </a:rPr>
                      <m:t>(</m:t>
                    </m:r>
                    <m:r>
                      <a:rPr lang="en-IN" sz="2000" i="1" dirty="0">
                        <a:latin typeface="Cambria Math" panose="02040503050406030204" pitchFamily="18" charset="0"/>
                        <a:ea typeface="Calibri" panose="020F0502020204030204" pitchFamily="34" charset="0"/>
                        <a:cs typeface="Times New Roman" panose="02020603050405020304" pitchFamily="18" charset="0"/>
                      </a:rPr>
                      <m:t>𝑥</m:t>
                    </m:r>
                    <m:r>
                      <a:rPr lang="en-IN" sz="2000" i="1" dirty="0">
                        <a:latin typeface="Cambria Math" panose="02040503050406030204" pitchFamily="18" charset="0"/>
                        <a:ea typeface="Calibri" panose="020F0502020204030204" pitchFamily="34" charset="0"/>
                        <a:cs typeface="Times New Roman" panose="02020603050405020304" pitchFamily="18" charset="0"/>
                      </a:rPr>
                      <m:t>)=20(</m:t>
                    </m:r>
                    <m:sSup>
                      <m:sSupPr>
                        <m:ctrlPr>
                          <a:rPr lang="en-IN" sz="2000" i="1" dirty="0">
                            <a:latin typeface="Cambria Math" panose="02040503050406030204" pitchFamily="18" charset="0"/>
                            <a:cs typeface="Times New Roman" panose="02020603050405020304" pitchFamily="18" charset="0"/>
                          </a:rPr>
                        </m:ctrlPr>
                      </m:sSupPr>
                      <m:e>
                        <m:r>
                          <a:rPr lang="en-IN" sz="2000" i="1" dirty="0">
                            <a:latin typeface="Cambria Math" panose="02040503050406030204" pitchFamily="18" charset="0"/>
                            <a:cs typeface="Times New Roman" panose="02020603050405020304" pitchFamily="18" charset="0"/>
                          </a:rPr>
                          <m:t>𝑥</m:t>
                        </m:r>
                      </m:e>
                      <m:sup>
                        <m:r>
                          <a:rPr lang="en-IN" sz="2000" i="1" dirty="0">
                            <a:latin typeface="Cambria Math" panose="02040503050406030204" pitchFamily="18" charset="0"/>
                            <a:cs typeface="Times New Roman" panose="02020603050405020304" pitchFamily="18" charset="0"/>
                          </a:rPr>
                          <m:t>3</m:t>
                        </m:r>
                      </m:sup>
                    </m:sSup>
                    <m:r>
                      <a:rPr lang="en-IN" sz="2000" i="1" dirty="0">
                        <a:latin typeface="Cambria Math" panose="02040503050406030204" pitchFamily="18" charset="0"/>
                        <a:cs typeface="Times New Roman" panose="02020603050405020304" pitchFamily="18" charset="0"/>
                      </a:rPr>
                      <m:t> −</m:t>
                    </m:r>
                    <m:sSup>
                      <m:sSupPr>
                        <m:ctrlPr>
                          <a:rPr lang="en-IN" sz="2000" i="1" dirty="0">
                            <a:latin typeface="Cambria Math" panose="02040503050406030204" pitchFamily="18" charset="0"/>
                            <a:cs typeface="Times New Roman" panose="02020603050405020304" pitchFamily="18" charset="0"/>
                          </a:rPr>
                        </m:ctrlPr>
                      </m:sSupPr>
                      <m:e>
                        <m:r>
                          <a:rPr lang="en-IN" sz="2000" i="1" dirty="0">
                            <a:latin typeface="Cambria Math" panose="02040503050406030204" pitchFamily="18" charset="0"/>
                            <a:cs typeface="Times New Roman" panose="02020603050405020304" pitchFamily="18" charset="0"/>
                          </a:rPr>
                          <m:t>𝑥</m:t>
                        </m:r>
                      </m:e>
                      <m:sup>
                        <m:r>
                          <a:rPr lang="en-IN" sz="2000" i="1" dirty="0">
                            <a:latin typeface="Cambria Math" panose="02040503050406030204" pitchFamily="18" charset="0"/>
                            <a:cs typeface="Times New Roman" panose="02020603050405020304" pitchFamily="18" charset="0"/>
                          </a:rPr>
                          <m:t>4</m:t>
                        </m:r>
                      </m:sup>
                    </m:sSup>
                  </m:oMath>
                </a14:m>
                <a:r>
                  <a:rPr lang="en-IN" sz="2000" dirty="0">
                    <a:latin typeface="Calibri" panose="020F0502020204030204" pitchFamily="34" charset="0"/>
                    <a:ea typeface="Calibri" panose="020F0502020204030204" pitchFamily="34" charset="0"/>
                    <a:cs typeface="Times New Roman" panose="02020603050405020304" pitchFamily="18" charset="0"/>
                  </a:rPr>
                  <a:t>)</a:t>
                </a:r>
              </a:p>
            </p:txBody>
          </p:sp>
        </mc:Choice>
        <mc:Fallback xmlns="">
          <p:sp>
            <p:nvSpPr>
              <p:cNvPr id="6" name="TextBox 5">
                <a:extLst>
                  <a:ext uri="{FF2B5EF4-FFF2-40B4-BE49-F238E27FC236}">
                    <a16:creationId xmlns:a16="http://schemas.microsoft.com/office/drawing/2014/main" id="{0CC83756-4A54-433D-968C-8E98890B66A9}"/>
                  </a:ext>
                </a:extLst>
              </p:cNvPr>
              <p:cNvSpPr txBox="1">
                <a:spLocks noRot="1" noChangeAspect="1" noMove="1" noResize="1" noEditPoints="1" noAdjustHandles="1" noChangeArrowheads="1" noChangeShapeType="1" noTextEdit="1"/>
              </p:cNvSpPr>
              <p:nvPr/>
            </p:nvSpPr>
            <p:spPr>
              <a:xfrm>
                <a:off x="760253" y="2873001"/>
                <a:ext cx="10559540" cy="2862322"/>
              </a:xfrm>
              <a:prstGeom prst="rect">
                <a:avLst/>
              </a:prstGeom>
              <a:blipFill>
                <a:blip r:embed="rId2"/>
                <a:stretch>
                  <a:fillRect l="-520" t="-1064" b="-2766"/>
                </a:stretch>
              </a:blipFill>
            </p:spPr>
            <p:txBody>
              <a:bodyPr/>
              <a:lstStyle/>
              <a:p>
                <a:r>
                  <a:rPr lang="en-IN">
                    <a:noFill/>
                  </a:rPr>
                  <a:t> </a:t>
                </a:r>
              </a:p>
            </p:txBody>
          </p:sp>
        </mc:Fallback>
      </mc:AlternateContent>
    </p:spTree>
    <p:extLst>
      <p:ext uri="{BB962C8B-B14F-4D97-AF65-F5344CB8AC3E}">
        <p14:creationId xmlns:p14="http://schemas.microsoft.com/office/powerpoint/2010/main" val="2261474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0" y="0"/>
            <a:ext cx="10268537" cy="584775"/>
          </a:xfrm>
          <a:prstGeom prst="rect">
            <a:avLst/>
          </a:prstGeom>
          <a:noFill/>
        </p:spPr>
        <p:txBody>
          <a:bodyPr wrap="square" rtlCol="0">
            <a:spAutoFit/>
          </a:bodyPr>
          <a:lstStyle/>
          <a:p>
            <a:pPr marL="571479" indent="-571479">
              <a:buFont typeface="Wingdings" panose="05000000000000000000" pitchFamily="2" charset="2"/>
              <a:buChar char="§"/>
            </a:pPr>
            <a:r>
              <a:rPr lang="en-IN" sz="3200" u="sng" dirty="0">
                <a:latin typeface="+mj-lt"/>
                <a:cs typeface="Calibri Light" panose="020F0302020204030204" pitchFamily="34" charset="0"/>
              </a:rPr>
              <a:t>Simulation Code for calculating values:</a:t>
            </a:r>
          </a:p>
        </p:txBody>
      </p:sp>
      <p:sp>
        <p:nvSpPr>
          <p:cNvPr id="4" name="TextBox 3">
            <a:extLst>
              <a:ext uri="{FF2B5EF4-FFF2-40B4-BE49-F238E27FC236}">
                <a16:creationId xmlns:a16="http://schemas.microsoft.com/office/drawing/2014/main" id="{3F6C3828-1E0D-424C-BF2D-A6D3FFEE90E9}"/>
              </a:ext>
            </a:extLst>
          </p:cNvPr>
          <p:cNvSpPr txBox="1"/>
          <p:nvPr/>
        </p:nvSpPr>
        <p:spPr>
          <a:xfrm>
            <a:off x="816230" y="526667"/>
            <a:ext cx="10559540" cy="5804666"/>
          </a:xfrm>
          <a:prstGeom prst="rect">
            <a:avLst/>
          </a:prstGeom>
          <a:noFill/>
        </p:spPr>
        <p:txBody>
          <a:bodyPr wrap="square" rtlCol="0">
            <a:spAutoFit/>
          </a:bodyPr>
          <a:lstStyle/>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import </a:t>
            </a:r>
            <a:r>
              <a:rPr lang="en-IN" sz="1000" dirty="0" err="1">
                <a:latin typeface="Calibri" panose="020F0502020204030204" pitchFamily="34" charset="0"/>
                <a:ea typeface="Calibri" panose="020F0502020204030204" pitchFamily="34" charset="0"/>
                <a:cs typeface="Times New Roman" panose="02020603050405020304" pitchFamily="18" charset="0"/>
              </a:rPr>
              <a:t>sympy</a:t>
            </a:r>
            <a:r>
              <a:rPr lang="en-IN" sz="1000" dirty="0">
                <a:latin typeface="Calibri" panose="020F0502020204030204" pitchFamily="34" charset="0"/>
                <a:ea typeface="Calibri" panose="020F0502020204030204" pitchFamily="34" charset="0"/>
                <a:cs typeface="Times New Roman" panose="02020603050405020304" pitchFamily="18" charset="0"/>
              </a:rPr>
              <a:t> as </a:t>
            </a:r>
            <a:r>
              <a:rPr lang="en-IN" sz="1000" dirty="0" err="1">
                <a:latin typeface="Calibri" panose="020F0502020204030204" pitchFamily="34" charset="0"/>
                <a:ea typeface="Calibri" panose="020F0502020204030204" pitchFamily="34" charset="0"/>
                <a:cs typeface="Times New Roman" panose="02020603050405020304" pitchFamily="18" charset="0"/>
              </a:rPr>
              <a:t>sy</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def </a:t>
            </a:r>
            <a:r>
              <a:rPr lang="en-IN" sz="1000" dirty="0" err="1">
                <a:latin typeface="Calibri" panose="020F0502020204030204" pitchFamily="34" charset="0"/>
                <a:ea typeface="Calibri" panose="020F0502020204030204" pitchFamily="34" charset="0"/>
                <a:cs typeface="Times New Roman" panose="02020603050405020304" pitchFamily="18" charset="0"/>
              </a:rPr>
              <a:t>f_capital</a:t>
            </a:r>
            <a:r>
              <a:rPr lang="en-IN" sz="1000" dirty="0">
                <a:latin typeface="Calibri" panose="020F0502020204030204" pitchFamily="34" charset="0"/>
                <a:ea typeface="Calibri" panose="020F0502020204030204" pitchFamily="34" charset="0"/>
                <a:cs typeface="Times New Roman" panose="02020603050405020304" pitchFamily="18" charset="0"/>
              </a:rPr>
              <a:t>(x):</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return (lambda x:eval(fnt_input))(x)</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def </a:t>
            </a:r>
            <a:r>
              <a:rPr lang="en-IN" sz="1000" dirty="0" err="1">
                <a:latin typeface="Calibri" panose="020F0502020204030204" pitchFamily="34" charset="0"/>
                <a:ea typeface="Calibri" panose="020F0502020204030204" pitchFamily="34" charset="0"/>
                <a:cs typeface="Times New Roman" panose="02020603050405020304" pitchFamily="18" charset="0"/>
              </a:rPr>
              <a:t>f_small</a:t>
            </a:r>
            <a:r>
              <a:rPr lang="en-IN" sz="1000" dirty="0">
                <a:latin typeface="Calibri" panose="020F0502020204030204" pitchFamily="34" charset="0"/>
                <a:ea typeface="Calibri" panose="020F0502020204030204" pitchFamily="34" charset="0"/>
                <a:cs typeface="Times New Roman" panose="02020603050405020304" pitchFamily="18" charset="0"/>
              </a:rPr>
              <a:t>(x):</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t= </a:t>
            </a:r>
            <a:r>
              <a:rPr lang="en-IN" sz="1000" dirty="0" err="1">
                <a:latin typeface="Calibri" panose="020F0502020204030204" pitchFamily="34" charset="0"/>
                <a:ea typeface="Calibri" panose="020F0502020204030204" pitchFamily="34" charset="0"/>
                <a:cs typeface="Times New Roman" panose="02020603050405020304" pitchFamily="18" charset="0"/>
              </a:rPr>
              <a:t>sy.symbols</a:t>
            </a:r>
            <a:r>
              <a:rPr lang="en-IN" sz="1000" dirty="0">
                <a:latin typeface="Calibri" panose="020F0502020204030204" pitchFamily="34" charset="0"/>
                <a:ea typeface="Calibri" panose="020F0502020204030204" pitchFamily="34" charset="0"/>
                <a:cs typeface="Times New Roman" panose="02020603050405020304" pitchFamily="18" charset="0"/>
              </a:rPr>
              <a:t>("t")</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a:t>
            </a:r>
            <a:r>
              <a:rPr lang="en-IN" sz="1000" dirty="0" err="1">
                <a:latin typeface="Calibri" panose="020F0502020204030204" pitchFamily="34" charset="0"/>
                <a:ea typeface="Calibri" panose="020F0502020204030204" pitchFamily="34" charset="0"/>
                <a:cs typeface="Times New Roman" panose="02020603050405020304" pitchFamily="18" charset="0"/>
              </a:rPr>
              <a:t>derivat</a:t>
            </a:r>
            <a:r>
              <a:rPr lang="en-IN" sz="1000" dirty="0">
                <a:latin typeface="Calibri" panose="020F0502020204030204" pitchFamily="34" charset="0"/>
                <a:ea typeface="Calibri" panose="020F0502020204030204" pitchFamily="34" charset="0"/>
                <a:cs typeface="Times New Roman" panose="02020603050405020304" pitchFamily="18" charset="0"/>
              </a:rPr>
              <a:t> = </a:t>
            </a:r>
            <a:r>
              <a:rPr lang="en-IN" sz="1000" dirty="0" err="1">
                <a:latin typeface="Calibri" panose="020F0502020204030204" pitchFamily="34" charset="0"/>
                <a:ea typeface="Calibri" panose="020F0502020204030204" pitchFamily="34" charset="0"/>
                <a:cs typeface="Times New Roman" panose="02020603050405020304" pitchFamily="18" charset="0"/>
              </a:rPr>
              <a:t>sy.Derivative</a:t>
            </a:r>
            <a:r>
              <a:rPr lang="en-IN" sz="1000" dirty="0">
                <a:latin typeface="Calibri" panose="020F0502020204030204" pitchFamily="34" charset="0"/>
                <a:ea typeface="Calibri" panose="020F0502020204030204" pitchFamily="34" charset="0"/>
                <a:cs typeface="Times New Roman" panose="02020603050405020304" pitchFamily="18" charset="0"/>
              </a:rPr>
              <a:t>(</a:t>
            </a:r>
            <a:r>
              <a:rPr lang="en-IN" sz="1000" dirty="0" err="1">
                <a:latin typeface="Calibri" panose="020F0502020204030204" pitchFamily="34" charset="0"/>
                <a:ea typeface="Calibri" panose="020F0502020204030204" pitchFamily="34" charset="0"/>
                <a:cs typeface="Times New Roman" panose="02020603050405020304" pitchFamily="18" charset="0"/>
              </a:rPr>
              <a:t>f_capital</a:t>
            </a:r>
            <a:r>
              <a:rPr lang="en-IN" sz="1000" dirty="0">
                <a:latin typeface="Calibri" panose="020F0502020204030204" pitchFamily="34" charset="0"/>
                <a:ea typeface="Calibri" panose="020F0502020204030204" pitchFamily="34" charset="0"/>
                <a:cs typeface="Times New Roman" panose="02020603050405020304" pitchFamily="18" charset="0"/>
              </a:rPr>
              <a:t>(t),t).doit()</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return (lambda t : eval(str(</a:t>
            </a:r>
            <a:r>
              <a:rPr lang="en-IN" sz="1000" dirty="0" err="1">
                <a:latin typeface="Calibri" panose="020F0502020204030204" pitchFamily="34" charset="0"/>
                <a:ea typeface="Calibri" panose="020F0502020204030204" pitchFamily="34" charset="0"/>
                <a:cs typeface="Times New Roman" panose="02020603050405020304" pitchFamily="18" charset="0"/>
              </a:rPr>
              <a:t>derivat</a:t>
            </a:r>
            <a:r>
              <a:rPr lang="en-IN" sz="1000" dirty="0">
                <a:latin typeface="Calibri" panose="020F0502020204030204" pitchFamily="34" charset="0"/>
                <a:ea typeface="Calibri" panose="020F0502020204030204" pitchFamily="34" charset="0"/>
                <a:cs typeface="Times New Roman" panose="02020603050405020304" pitchFamily="18" charset="0"/>
              </a:rPr>
              <a:t>)))(x)</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x = </a:t>
            </a:r>
            <a:r>
              <a:rPr lang="en-IN" sz="1000" dirty="0" err="1">
                <a:latin typeface="Calibri" panose="020F0502020204030204" pitchFamily="34" charset="0"/>
                <a:ea typeface="Calibri" panose="020F0502020204030204" pitchFamily="34" charset="0"/>
                <a:cs typeface="Times New Roman" panose="02020603050405020304" pitchFamily="18" charset="0"/>
              </a:rPr>
              <a:t>sy.symbols</a:t>
            </a:r>
            <a:r>
              <a:rPr lang="en-IN" sz="1000" dirty="0">
                <a:latin typeface="Calibri" panose="020F0502020204030204" pitchFamily="34" charset="0"/>
                <a:ea typeface="Calibri" panose="020F0502020204030204" pitchFamily="34" charset="0"/>
                <a:cs typeface="Times New Roman" panose="02020603050405020304" pitchFamily="18" charset="0"/>
              </a:rPr>
              <a:t>("x")</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v = </a:t>
            </a:r>
            <a:r>
              <a:rPr lang="en-IN" sz="1000" dirty="0" err="1">
                <a:latin typeface="Calibri" panose="020F0502020204030204" pitchFamily="34" charset="0"/>
                <a:ea typeface="Calibri" panose="020F0502020204030204" pitchFamily="34" charset="0"/>
                <a:cs typeface="Times New Roman" panose="02020603050405020304" pitchFamily="18" charset="0"/>
              </a:rPr>
              <a:t>sy.symbols</a:t>
            </a:r>
            <a:r>
              <a:rPr lang="en-IN" sz="1000" dirty="0">
                <a:latin typeface="Calibri" panose="020F0502020204030204" pitchFamily="34" charset="0"/>
                <a:ea typeface="Calibri" panose="020F0502020204030204" pitchFamily="34" charset="0"/>
                <a:cs typeface="Times New Roman" panose="02020603050405020304" pitchFamily="18" charset="0"/>
              </a:rPr>
              <a:t>("v")</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def integral(</a:t>
            </a:r>
            <a:r>
              <a:rPr lang="en-IN" sz="1000" dirty="0" err="1">
                <a:latin typeface="Calibri" panose="020F0502020204030204" pitchFamily="34" charset="0"/>
                <a:ea typeface="Calibri" panose="020F0502020204030204" pitchFamily="34" charset="0"/>
                <a:cs typeface="Times New Roman" panose="02020603050405020304" pitchFamily="18" charset="0"/>
              </a:rPr>
              <a:t>value,number_of_bidders,low_limit,high_limit</a:t>
            </a:r>
            <a:r>
              <a:rPr lang="en-IN" sz="1000" dirty="0">
                <a:latin typeface="Calibri" panose="020F0502020204030204" pitchFamily="34" charset="0"/>
                <a:ea typeface="Calibri" panose="020F0502020204030204" pitchFamily="34" charset="0"/>
                <a:cs typeface="Times New Roman" panose="02020603050405020304" pitchFamily="18" charset="0"/>
              </a:rPr>
              <a:t>):</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return </a:t>
            </a:r>
            <a:r>
              <a:rPr lang="en-IN" sz="1000" dirty="0" err="1">
                <a:latin typeface="Calibri" panose="020F0502020204030204" pitchFamily="34" charset="0"/>
                <a:ea typeface="Calibri" panose="020F0502020204030204" pitchFamily="34" charset="0"/>
                <a:cs typeface="Times New Roman" panose="02020603050405020304" pitchFamily="18" charset="0"/>
              </a:rPr>
              <a:t>sy.integrate</a:t>
            </a:r>
            <a:r>
              <a:rPr lang="en-IN" sz="1000" dirty="0">
                <a:latin typeface="Calibri" panose="020F0502020204030204" pitchFamily="34" charset="0"/>
                <a:ea typeface="Calibri" panose="020F0502020204030204" pitchFamily="34" charset="0"/>
                <a:cs typeface="Times New Roman" panose="02020603050405020304" pitchFamily="18" charset="0"/>
              </a:rPr>
              <a:t>(pow(</a:t>
            </a:r>
            <a:r>
              <a:rPr lang="en-IN" sz="1000" dirty="0" err="1">
                <a:latin typeface="Calibri" panose="020F0502020204030204" pitchFamily="34" charset="0"/>
                <a:ea typeface="Calibri" panose="020F0502020204030204" pitchFamily="34" charset="0"/>
                <a:cs typeface="Times New Roman" panose="02020603050405020304" pitchFamily="18" charset="0"/>
              </a:rPr>
              <a:t>f_capital</a:t>
            </a:r>
            <a:r>
              <a:rPr lang="en-IN" sz="1000" dirty="0">
                <a:latin typeface="Calibri" panose="020F0502020204030204" pitchFamily="34" charset="0"/>
                <a:ea typeface="Calibri" panose="020F0502020204030204" pitchFamily="34" charset="0"/>
                <a:cs typeface="Times New Roman" panose="02020603050405020304" pitchFamily="18" charset="0"/>
              </a:rPr>
              <a:t>(x)/</a:t>
            </a:r>
            <a:r>
              <a:rPr lang="en-IN" sz="1000" dirty="0" err="1">
                <a:latin typeface="Calibri" panose="020F0502020204030204" pitchFamily="34" charset="0"/>
                <a:ea typeface="Calibri" panose="020F0502020204030204" pitchFamily="34" charset="0"/>
                <a:cs typeface="Times New Roman" panose="02020603050405020304" pitchFamily="18" charset="0"/>
              </a:rPr>
              <a:t>f_capital</a:t>
            </a:r>
            <a:r>
              <a:rPr lang="en-IN" sz="1000" dirty="0">
                <a:latin typeface="Calibri" panose="020F0502020204030204" pitchFamily="34" charset="0"/>
                <a:ea typeface="Calibri" panose="020F0502020204030204" pitchFamily="34" charset="0"/>
                <a:cs typeface="Times New Roman" panose="02020603050405020304" pitchFamily="18" charset="0"/>
              </a:rPr>
              <a:t>(value),number_of_bidders-1),(</a:t>
            </a:r>
            <a:r>
              <a:rPr lang="en-IN" sz="1000" dirty="0" err="1">
                <a:latin typeface="Calibri" panose="020F0502020204030204" pitchFamily="34" charset="0"/>
                <a:ea typeface="Calibri" panose="020F0502020204030204" pitchFamily="34" charset="0"/>
                <a:cs typeface="Times New Roman" panose="02020603050405020304" pitchFamily="18" charset="0"/>
              </a:rPr>
              <a:t>x,low_limit,high_limit</a:t>
            </a:r>
            <a:r>
              <a:rPr lang="en-IN" sz="1000" dirty="0">
                <a:latin typeface="Calibri" panose="020F0502020204030204" pitchFamily="34" charset="0"/>
                <a:ea typeface="Calibri" panose="020F0502020204030204" pitchFamily="34" charset="0"/>
                <a:cs typeface="Times New Roman" panose="02020603050405020304" pitchFamily="18" charset="0"/>
              </a:rPr>
              <a:t>))</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def </a:t>
            </a:r>
            <a:r>
              <a:rPr lang="en-IN" sz="1000" dirty="0" err="1">
                <a:latin typeface="Calibri" panose="020F0502020204030204" pitchFamily="34" charset="0"/>
                <a:ea typeface="Calibri" panose="020F0502020204030204" pitchFamily="34" charset="0"/>
                <a:cs typeface="Times New Roman" panose="02020603050405020304" pitchFamily="18" charset="0"/>
              </a:rPr>
              <a:t>nash_optimal_bid</a:t>
            </a:r>
            <a:r>
              <a:rPr lang="en-IN" sz="1000" dirty="0">
                <a:latin typeface="Calibri" panose="020F0502020204030204" pitchFamily="34" charset="0"/>
                <a:ea typeface="Calibri" panose="020F0502020204030204" pitchFamily="34" charset="0"/>
                <a:cs typeface="Times New Roman" panose="02020603050405020304" pitchFamily="18" charset="0"/>
              </a:rPr>
              <a:t>(v):</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return v-integral(</a:t>
            </a:r>
            <a:r>
              <a:rPr lang="en-IN" sz="1000" dirty="0" err="1">
                <a:latin typeface="Calibri" panose="020F0502020204030204" pitchFamily="34" charset="0"/>
                <a:ea typeface="Calibri" panose="020F0502020204030204" pitchFamily="34" charset="0"/>
                <a:cs typeface="Times New Roman" panose="02020603050405020304" pitchFamily="18" charset="0"/>
              </a:rPr>
              <a:t>v,n,v_o,v</a:t>
            </a:r>
            <a:r>
              <a:rPr lang="en-IN" sz="1000" dirty="0">
                <a:latin typeface="Calibri" panose="020F0502020204030204" pitchFamily="34" charset="0"/>
                <a:ea typeface="Calibri" panose="020F0502020204030204" pitchFamily="34" charset="0"/>
                <a:cs typeface="Times New Roman" panose="02020603050405020304" pitchFamily="18" charset="0"/>
              </a:rPr>
              <a:t>)</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def u(v):</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return </a:t>
            </a:r>
            <a:r>
              <a:rPr lang="en-IN" sz="1000" dirty="0" err="1">
                <a:latin typeface="Calibri" panose="020F0502020204030204" pitchFamily="34" charset="0"/>
                <a:ea typeface="Calibri" panose="020F0502020204030204" pitchFamily="34" charset="0"/>
                <a:cs typeface="Times New Roman" panose="02020603050405020304" pitchFamily="18" charset="0"/>
              </a:rPr>
              <a:t>f_small</a:t>
            </a:r>
            <a:r>
              <a:rPr lang="en-IN" sz="1000" dirty="0">
                <a:latin typeface="Calibri" panose="020F0502020204030204" pitchFamily="34" charset="0"/>
                <a:ea typeface="Calibri" panose="020F0502020204030204" pitchFamily="34" charset="0"/>
                <a:cs typeface="Times New Roman" panose="02020603050405020304" pitchFamily="18" charset="0"/>
              </a:rPr>
              <a:t>(v)*pow(</a:t>
            </a:r>
            <a:r>
              <a:rPr lang="en-IN" sz="1000" dirty="0" err="1">
                <a:latin typeface="Calibri" panose="020F0502020204030204" pitchFamily="34" charset="0"/>
                <a:ea typeface="Calibri" panose="020F0502020204030204" pitchFamily="34" charset="0"/>
                <a:cs typeface="Times New Roman" panose="02020603050405020304" pitchFamily="18" charset="0"/>
              </a:rPr>
              <a:t>f_capital</a:t>
            </a:r>
            <a:r>
              <a:rPr lang="en-IN" sz="1000" dirty="0">
                <a:latin typeface="Calibri" panose="020F0502020204030204" pitchFamily="34" charset="0"/>
                <a:ea typeface="Calibri" panose="020F0502020204030204" pitchFamily="34" charset="0"/>
                <a:cs typeface="Times New Roman" panose="02020603050405020304" pitchFamily="18" charset="0"/>
              </a:rPr>
              <a:t>(v),n-1)*integral(</a:t>
            </a:r>
            <a:r>
              <a:rPr lang="en-IN" sz="1000" dirty="0" err="1">
                <a:latin typeface="Calibri" panose="020F0502020204030204" pitchFamily="34" charset="0"/>
                <a:ea typeface="Calibri" panose="020F0502020204030204" pitchFamily="34" charset="0"/>
                <a:cs typeface="Times New Roman" panose="02020603050405020304" pitchFamily="18" charset="0"/>
              </a:rPr>
              <a:t>v,n,v_o,v</a:t>
            </a:r>
            <a:r>
              <a:rPr lang="en-IN" sz="1000" dirty="0">
                <a:latin typeface="Calibri" panose="020F0502020204030204" pitchFamily="34" charset="0"/>
                <a:ea typeface="Calibri" panose="020F0502020204030204" pitchFamily="34" charset="0"/>
                <a:cs typeface="Times New Roman" panose="02020603050405020304" pitchFamily="18" charset="0"/>
              </a:rPr>
              <a:t>)</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def </a:t>
            </a:r>
            <a:r>
              <a:rPr lang="en-IN" sz="1000" dirty="0" err="1">
                <a:latin typeface="Calibri" panose="020F0502020204030204" pitchFamily="34" charset="0"/>
                <a:ea typeface="Calibri" panose="020F0502020204030204" pitchFamily="34" charset="0"/>
                <a:cs typeface="Times New Roman" panose="02020603050405020304" pitchFamily="18" charset="0"/>
              </a:rPr>
              <a:t>expected_profit_first_price</a:t>
            </a:r>
            <a:r>
              <a:rPr lang="en-IN" sz="1000" dirty="0">
                <a:latin typeface="Calibri" panose="020F0502020204030204" pitchFamily="34" charset="0"/>
                <a:ea typeface="Calibri" panose="020F0502020204030204" pitchFamily="34" charset="0"/>
                <a:cs typeface="Times New Roman" panose="02020603050405020304" pitchFamily="18" charset="0"/>
              </a:rPr>
              <a:t>(m):</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return  </a:t>
            </a:r>
            <a:r>
              <a:rPr lang="en-IN" sz="1000" dirty="0" err="1">
                <a:latin typeface="Calibri" panose="020F0502020204030204" pitchFamily="34" charset="0"/>
                <a:ea typeface="Calibri" panose="020F0502020204030204" pitchFamily="34" charset="0"/>
                <a:cs typeface="Times New Roman" panose="02020603050405020304" pitchFamily="18" charset="0"/>
              </a:rPr>
              <a:t>sy.integrate</a:t>
            </a:r>
            <a:r>
              <a:rPr lang="en-IN" sz="1000" dirty="0">
                <a:latin typeface="Calibri" panose="020F0502020204030204" pitchFamily="34" charset="0"/>
                <a:ea typeface="Calibri" panose="020F0502020204030204" pitchFamily="34" charset="0"/>
                <a:cs typeface="Times New Roman" panose="02020603050405020304" pitchFamily="18" charset="0"/>
              </a:rPr>
              <a:t>(u(v),(</a:t>
            </a:r>
            <a:r>
              <a:rPr lang="en-IN" sz="1000" dirty="0" err="1">
                <a:latin typeface="Calibri" panose="020F0502020204030204" pitchFamily="34" charset="0"/>
                <a:ea typeface="Calibri" panose="020F0502020204030204" pitchFamily="34" charset="0"/>
                <a:cs typeface="Times New Roman" panose="02020603050405020304" pitchFamily="18" charset="0"/>
              </a:rPr>
              <a:t>v,v_o,m</a:t>
            </a:r>
            <a:r>
              <a:rPr lang="en-IN" sz="1000" dirty="0">
                <a:latin typeface="Calibri" panose="020F0502020204030204" pitchFamily="34" charset="0"/>
                <a:ea typeface="Calibri" panose="020F0502020204030204" pitchFamily="34" charset="0"/>
                <a:cs typeface="Times New Roman" panose="02020603050405020304" pitchFamily="18" charset="0"/>
              </a:rPr>
              <a:t>))</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def </a:t>
            </a:r>
            <a:r>
              <a:rPr lang="en-IN" sz="1000" dirty="0" err="1">
                <a:latin typeface="Calibri" panose="020F0502020204030204" pitchFamily="34" charset="0"/>
                <a:ea typeface="Calibri" panose="020F0502020204030204" pitchFamily="34" charset="0"/>
                <a:cs typeface="Times New Roman" panose="02020603050405020304" pitchFamily="18" charset="0"/>
              </a:rPr>
              <a:t>expected_revenue_first_price</a:t>
            </a:r>
            <a:r>
              <a:rPr lang="en-IN" sz="1000" dirty="0">
                <a:latin typeface="Calibri" panose="020F0502020204030204" pitchFamily="34" charset="0"/>
                <a:ea typeface="Calibri" panose="020F0502020204030204" pitchFamily="34" charset="0"/>
                <a:cs typeface="Times New Roman" panose="02020603050405020304" pitchFamily="18" charset="0"/>
              </a:rPr>
              <a:t>(m):</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return n*</a:t>
            </a:r>
            <a:r>
              <a:rPr lang="en-IN" sz="1000" dirty="0" err="1">
                <a:latin typeface="Calibri" panose="020F0502020204030204" pitchFamily="34" charset="0"/>
                <a:ea typeface="Calibri" panose="020F0502020204030204" pitchFamily="34" charset="0"/>
                <a:cs typeface="Times New Roman" panose="02020603050405020304" pitchFamily="18" charset="0"/>
              </a:rPr>
              <a:t>sy.integrate</a:t>
            </a:r>
            <a:r>
              <a:rPr lang="en-IN" sz="1000" dirty="0">
                <a:latin typeface="Calibri" panose="020F0502020204030204" pitchFamily="34" charset="0"/>
                <a:ea typeface="Calibri" panose="020F0502020204030204" pitchFamily="34" charset="0"/>
                <a:cs typeface="Times New Roman" panose="02020603050405020304" pitchFamily="18" charset="0"/>
              </a:rPr>
              <a:t>(</a:t>
            </a:r>
            <a:r>
              <a:rPr lang="en-IN" sz="1000" dirty="0" err="1">
                <a:latin typeface="Calibri" panose="020F0502020204030204" pitchFamily="34" charset="0"/>
                <a:ea typeface="Calibri" panose="020F0502020204030204" pitchFamily="34" charset="0"/>
                <a:cs typeface="Times New Roman" panose="02020603050405020304" pitchFamily="18" charset="0"/>
              </a:rPr>
              <a:t>f_small</a:t>
            </a:r>
            <a:r>
              <a:rPr lang="en-IN" sz="1000" dirty="0">
                <a:latin typeface="Calibri" panose="020F0502020204030204" pitchFamily="34" charset="0"/>
                <a:ea typeface="Calibri" panose="020F0502020204030204" pitchFamily="34" charset="0"/>
                <a:cs typeface="Times New Roman" panose="02020603050405020304" pitchFamily="18" charset="0"/>
              </a:rPr>
              <a:t>(v)*pow(</a:t>
            </a:r>
            <a:r>
              <a:rPr lang="en-IN" sz="1000" dirty="0" err="1">
                <a:latin typeface="Calibri" panose="020F0502020204030204" pitchFamily="34" charset="0"/>
                <a:ea typeface="Calibri" panose="020F0502020204030204" pitchFamily="34" charset="0"/>
                <a:cs typeface="Times New Roman" panose="02020603050405020304" pitchFamily="18" charset="0"/>
              </a:rPr>
              <a:t>f_capital</a:t>
            </a:r>
            <a:r>
              <a:rPr lang="en-IN" sz="1000" dirty="0">
                <a:latin typeface="Calibri" panose="020F0502020204030204" pitchFamily="34" charset="0"/>
                <a:ea typeface="Calibri" panose="020F0502020204030204" pitchFamily="34" charset="0"/>
                <a:cs typeface="Times New Roman" panose="02020603050405020304" pitchFamily="18" charset="0"/>
              </a:rPr>
              <a:t>(v),n-1)*</a:t>
            </a:r>
            <a:r>
              <a:rPr lang="en-IN" sz="1000" dirty="0" err="1">
                <a:latin typeface="Calibri" panose="020F0502020204030204" pitchFamily="34" charset="0"/>
                <a:ea typeface="Calibri" panose="020F0502020204030204" pitchFamily="34" charset="0"/>
                <a:cs typeface="Times New Roman" panose="02020603050405020304" pitchFamily="18" charset="0"/>
              </a:rPr>
              <a:t>nash_optimal_bid</a:t>
            </a:r>
            <a:r>
              <a:rPr lang="en-IN" sz="1000" dirty="0">
                <a:latin typeface="Calibri" panose="020F0502020204030204" pitchFamily="34" charset="0"/>
                <a:ea typeface="Calibri" panose="020F0502020204030204" pitchFamily="34" charset="0"/>
                <a:cs typeface="Times New Roman" panose="02020603050405020304" pitchFamily="18" charset="0"/>
              </a:rPr>
              <a:t>(v),(</a:t>
            </a:r>
            <a:r>
              <a:rPr lang="en-IN" sz="1000" dirty="0" err="1">
                <a:latin typeface="Calibri" panose="020F0502020204030204" pitchFamily="34" charset="0"/>
                <a:ea typeface="Calibri" panose="020F0502020204030204" pitchFamily="34" charset="0"/>
                <a:cs typeface="Times New Roman" panose="02020603050405020304" pitchFamily="18" charset="0"/>
              </a:rPr>
              <a:t>v,v_o,m</a:t>
            </a:r>
            <a:r>
              <a:rPr lang="en-IN" sz="1000" dirty="0">
                <a:latin typeface="Calibri" panose="020F0502020204030204" pitchFamily="34" charset="0"/>
                <a:ea typeface="Calibri" panose="020F0502020204030204" pitchFamily="34" charset="0"/>
                <a:cs typeface="Times New Roman" panose="02020603050405020304" pitchFamily="18" charset="0"/>
              </a:rPr>
              <a:t>))</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def </a:t>
            </a:r>
            <a:r>
              <a:rPr lang="en-IN" sz="1000" dirty="0" err="1">
                <a:latin typeface="Calibri" panose="020F0502020204030204" pitchFamily="34" charset="0"/>
                <a:ea typeface="Calibri" panose="020F0502020204030204" pitchFamily="34" charset="0"/>
                <a:cs typeface="Times New Roman" panose="02020603050405020304" pitchFamily="18" charset="0"/>
              </a:rPr>
              <a:t>expected_revenue_second_price</a:t>
            </a:r>
            <a:r>
              <a:rPr lang="en-IN" sz="1000" dirty="0">
                <a:latin typeface="Calibri" panose="020F0502020204030204" pitchFamily="34" charset="0"/>
                <a:ea typeface="Calibri" panose="020F0502020204030204" pitchFamily="34" charset="0"/>
                <a:cs typeface="Times New Roman" panose="02020603050405020304" pitchFamily="18" charset="0"/>
              </a:rPr>
              <a:t>(m):</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return </a:t>
            </a:r>
            <a:r>
              <a:rPr lang="en-IN" sz="1000" dirty="0" err="1">
                <a:latin typeface="Calibri" panose="020F0502020204030204" pitchFamily="34" charset="0"/>
                <a:ea typeface="Calibri" panose="020F0502020204030204" pitchFamily="34" charset="0"/>
                <a:cs typeface="Times New Roman" panose="02020603050405020304" pitchFamily="18" charset="0"/>
              </a:rPr>
              <a:t>sy.integrate</a:t>
            </a:r>
            <a:r>
              <a:rPr lang="en-IN" sz="1000" dirty="0">
                <a:latin typeface="Calibri" panose="020F0502020204030204" pitchFamily="34" charset="0"/>
                <a:ea typeface="Calibri" panose="020F0502020204030204" pitchFamily="34" charset="0"/>
                <a:cs typeface="Times New Roman" panose="02020603050405020304" pitchFamily="18" charset="0"/>
              </a:rPr>
              <a:t>(n*(n-1)*(1-f_capital(v))*</a:t>
            </a:r>
            <a:r>
              <a:rPr lang="en-IN" sz="1000" dirty="0" err="1">
                <a:latin typeface="Calibri" panose="020F0502020204030204" pitchFamily="34" charset="0"/>
                <a:ea typeface="Calibri" panose="020F0502020204030204" pitchFamily="34" charset="0"/>
                <a:cs typeface="Times New Roman" panose="02020603050405020304" pitchFamily="18" charset="0"/>
              </a:rPr>
              <a:t>f_small</a:t>
            </a:r>
            <a:r>
              <a:rPr lang="en-IN" sz="1000" dirty="0">
                <a:latin typeface="Calibri" panose="020F0502020204030204" pitchFamily="34" charset="0"/>
                <a:ea typeface="Calibri" panose="020F0502020204030204" pitchFamily="34" charset="0"/>
                <a:cs typeface="Times New Roman" panose="02020603050405020304" pitchFamily="18" charset="0"/>
              </a:rPr>
              <a:t>(v)*pow(</a:t>
            </a:r>
            <a:r>
              <a:rPr lang="en-IN" sz="1000" dirty="0" err="1">
                <a:latin typeface="Calibri" panose="020F0502020204030204" pitchFamily="34" charset="0"/>
                <a:ea typeface="Calibri" panose="020F0502020204030204" pitchFamily="34" charset="0"/>
                <a:cs typeface="Times New Roman" panose="02020603050405020304" pitchFamily="18" charset="0"/>
              </a:rPr>
              <a:t>f_capital</a:t>
            </a:r>
            <a:r>
              <a:rPr lang="en-IN" sz="1000" dirty="0">
                <a:latin typeface="Calibri" panose="020F0502020204030204" pitchFamily="34" charset="0"/>
                <a:ea typeface="Calibri" panose="020F0502020204030204" pitchFamily="34" charset="0"/>
                <a:cs typeface="Times New Roman" panose="02020603050405020304" pitchFamily="18" charset="0"/>
              </a:rPr>
              <a:t>(v),n-2)*v,(</a:t>
            </a:r>
            <a:r>
              <a:rPr lang="en-IN" sz="1000" dirty="0" err="1">
                <a:latin typeface="Calibri" panose="020F0502020204030204" pitchFamily="34" charset="0"/>
                <a:ea typeface="Calibri" panose="020F0502020204030204" pitchFamily="34" charset="0"/>
                <a:cs typeface="Times New Roman" panose="02020603050405020304" pitchFamily="18" charset="0"/>
              </a:rPr>
              <a:t>v,v_o,m</a:t>
            </a:r>
            <a:r>
              <a:rPr lang="en-IN" sz="1000" dirty="0">
                <a:latin typeface="Calibri" panose="020F0502020204030204" pitchFamily="34" charset="0"/>
                <a:ea typeface="Calibri" panose="020F0502020204030204" pitchFamily="34" charset="0"/>
                <a:cs typeface="Times New Roman" panose="02020603050405020304" pitchFamily="18" charset="0"/>
              </a:rPr>
              <a:t>))</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def </a:t>
            </a:r>
            <a:r>
              <a:rPr lang="en-IN" sz="1000" dirty="0" err="1">
                <a:latin typeface="Calibri" panose="020F0502020204030204" pitchFamily="34" charset="0"/>
                <a:ea typeface="Calibri" panose="020F0502020204030204" pitchFamily="34" charset="0"/>
                <a:cs typeface="Times New Roman" panose="02020603050405020304" pitchFamily="18" charset="0"/>
              </a:rPr>
              <a:t>expected_profit_second_price</a:t>
            </a:r>
            <a:r>
              <a:rPr lang="en-IN" sz="1000" dirty="0">
                <a:latin typeface="Calibri" panose="020F0502020204030204" pitchFamily="34" charset="0"/>
                <a:ea typeface="Calibri" panose="020F0502020204030204" pitchFamily="34" charset="0"/>
                <a:cs typeface="Times New Roman" panose="02020603050405020304" pitchFamily="18" charset="0"/>
              </a:rPr>
              <a:t>(m):</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return </a:t>
            </a:r>
            <a:r>
              <a:rPr lang="en-IN" sz="1000" dirty="0" err="1">
                <a:latin typeface="Calibri" panose="020F0502020204030204" pitchFamily="34" charset="0"/>
                <a:ea typeface="Calibri" panose="020F0502020204030204" pitchFamily="34" charset="0"/>
                <a:cs typeface="Times New Roman" panose="02020603050405020304" pitchFamily="18" charset="0"/>
              </a:rPr>
              <a:t>sy.integrate</a:t>
            </a:r>
            <a:r>
              <a:rPr lang="en-IN" sz="1000" dirty="0">
                <a:latin typeface="Calibri" panose="020F0502020204030204" pitchFamily="34" charset="0"/>
                <a:ea typeface="Calibri" panose="020F0502020204030204" pitchFamily="34" charset="0"/>
                <a:cs typeface="Times New Roman" panose="02020603050405020304" pitchFamily="18" charset="0"/>
              </a:rPr>
              <a:t>((1-(n-1)*(1-f_capital(v))/</a:t>
            </a:r>
            <a:r>
              <a:rPr lang="en-IN" sz="1000" dirty="0" err="1">
                <a:latin typeface="Calibri" panose="020F0502020204030204" pitchFamily="34" charset="0"/>
                <a:ea typeface="Calibri" panose="020F0502020204030204" pitchFamily="34" charset="0"/>
                <a:cs typeface="Times New Roman" panose="02020603050405020304" pitchFamily="18" charset="0"/>
              </a:rPr>
              <a:t>f_capital</a:t>
            </a:r>
            <a:r>
              <a:rPr lang="en-IN" sz="1000" dirty="0">
                <a:latin typeface="Calibri" panose="020F0502020204030204" pitchFamily="34" charset="0"/>
                <a:ea typeface="Calibri" panose="020F0502020204030204" pitchFamily="34" charset="0"/>
                <a:cs typeface="Times New Roman" panose="02020603050405020304" pitchFamily="18" charset="0"/>
              </a:rPr>
              <a:t>(v))*</a:t>
            </a:r>
            <a:r>
              <a:rPr lang="en-IN" sz="1000" dirty="0" err="1">
                <a:latin typeface="Calibri" panose="020F0502020204030204" pitchFamily="34" charset="0"/>
                <a:ea typeface="Calibri" panose="020F0502020204030204" pitchFamily="34" charset="0"/>
                <a:cs typeface="Times New Roman" panose="02020603050405020304" pitchFamily="18" charset="0"/>
              </a:rPr>
              <a:t>f_small</a:t>
            </a:r>
            <a:r>
              <a:rPr lang="en-IN" sz="1000" dirty="0">
                <a:latin typeface="Calibri" panose="020F0502020204030204" pitchFamily="34" charset="0"/>
                <a:ea typeface="Calibri" panose="020F0502020204030204" pitchFamily="34" charset="0"/>
                <a:cs typeface="Times New Roman" panose="02020603050405020304" pitchFamily="18" charset="0"/>
              </a:rPr>
              <a:t>(v)*pow(</a:t>
            </a:r>
            <a:r>
              <a:rPr lang="en-IN" sz="1000" dirty="0" err="1">
                <a:latin typeface="Calibri" panose="020F0502020204030204" pitchFamily="34" charset="0"/>
                <a:ea typeface="Calibri" panose="020F0502020204030204" pitchFamily="34" charset="0"/>
                <a:cs typeface="Times New Roman" panose="02020603050405020304" pitchFamily="18" charset="0"/>
              </a:rPr>
              <a:t>f_capital</a:t>
            </a:r>
            <a:r>
              <a:rPr lang="en-IN" sz="1000" dirty="0">
                <a:latin typeface="Calibri" panose="020F0502020204030204" pitchFamily="34" charset="0"/>
                <a:ea typeface="Calibri" panose="020F0502020204030204" pitchFamily="34" charset="0"/>
                <a:cs typeface="Times New Roman" panose="02020603050405020304" pitchFamily="18" charset="0"/>
              </a:rPr>
              <a:t>(v),n-1)*v,(</a:t>
            </a:r>
            <a:r>
              <a:rPr lang="en-IN" sz="1000" dirty="0" err="1">
                <a:latin typeface="Calibri" panose="020F0502020204030204" pitchFamily="34" charset="0"/>
                <a:ea typeface="Calibri" panose="020F0502020204030204" pitchFamily="34" charset="0"/>
                <a:cs typeface="Times New Roman" panose="02020603050405020304" pitchFamily="18" charset="0"/>
              </a:rPr>
              <a:t>v,v_o,m</a:t>
            </a:r>
            <a:r>
              <a:rPr lang="en-IN" sz="1000" dirty="0">
                <a:latin typeface="Calibri" panose="020F0502020204030204" pitchFamily="34" charset="0"/>
                <a:ea typeface="Calibri" panose="020F0502020204030204" pitchFamily="34" charset="0"/>
                <a:cs typeface="Times New Roman" panose="02020603050405020304" pitchFamily="18" charset="0"/>
              </a:rPr>
              <a:t>))</a:t>
            </a:r>
          </a:p>
          <a:p>
            <a:pPr>
              <a:lnSpc>
                <a:spcPct val="120000"/>
              </a:lnSpc>
            </a:pPr>
            <a:r>
              <a:rPr lang="en-IN" sz="1000" dirty="0" err="1">
                <a:latin typeface="Calibri" panose="020F0502020204030204" pitchFamily="34" charset="0"/>
                <a:ea typeface="Calibri" panose="020F0502020204030204" pitchFamily="34" charset="0"/>
                <a:cs typeface="Times New Roman" panose="02020603050405020304" pitchFamily="18" charset="0"/>
              </a:rPr>
              <a:t>fnt_input</a:t>
            </a:r>
            <a:r>
              <a:rPr lang="en-IN" sz="1000" dirty="0">
                <a:latin typeface="Calibri" panose="020F0502020204030204" pitchFamily="34" charset="0"/>
                <a:ea typeface="Calibri" panose="020F0502020204030204" pitchFamily="34" charset="0"/>
                <a:cs typeface="Times New Roman" panose="02020603050405020304" pitchFamily="18" charset="0"/>
              </a:rPr>
              <a:t> = str(input("Enter the CDF function:"))</a:t>
            </a:r>
          </a:p>
          <a:p>
            <a:pPr>
              <a:lnSpc>
                <a:spcPct val="120000"/>
              </a:lnSpc>
            </a:pPr>
            <a:r>
              <a:rPr lang="en-IN" sz="1000" dirty="0" err="1">
                <a:latin typeface="Calibri" panose="020F0502020204030204" pitchFamily="34" charset="0"/>
                <a:ea typeface="Calibri" panose="020F0502020204030204" pitchFamily="34" charset="0"/>
                <a:cs typeface="Times New Roman" panose="02020603050405020304" pitchFamily="18" charset="0"/>
              </a:rPr>
              <a:t>v_o</a:t>
            </a:r>
            <a:r>
              <a:rPr lang="en-IN" sz="1000" dirty="0">
                <a:latin typeface="Calibri" panose="020F0502020204030204" pitchFamily="34" charset="0"/>
                <a:ea typeface="Calibri" panose="020F0502020204030204" pitchFamily="34" charset="0"/>
                <a:cs typeface="Times New Roman" panose="02020603050405020304" pitchFamily="18" charset="0"/>
              </a:rPr>
              <a:t> = 0</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input_ = 1</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n = int(input("Total number of bidders(n): "))</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print("Expected profit from first price auction\n",</a:t>
            </a:r>
            <a:r>
              <a:rPr lang="en-IN" sz="1000" dirty="0" err="1">
                <a:latin typeface="Calibri" panose="020F0502020204030204" pitchFamily="34" charset="0"/>
                <a:ea typeface="Calibri" panose="020F0502020204030204" pitchFamily="34" charset="0"/>
                <a:cs typeface="Times New Roman" panose="02020603050405020304" pitchFamily="18" charset="0"/>
              </a:rPr>
              <a:t>expected_profit_first_price</a:t>
            </a:r>
            <a:r>
              <a:rPr lang="en-IN" sz="1000" dirty="0">
                <a:latin typeface="Calibri" panose="020F0502020204030204" pitchFamily="34" charset="0"/>
                <a:ea typeface="Calibri" panose="020F0502020204030204" pitchFamily="34" charset="0"/>
                <a:cs typeface="Times New Roman" panose="02020603050405020304" pitchFamily="18" charset="0"/>
              </a:rPr>
              <a:t>(input_))</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print("Expected profit from second price auction\n",</a:t>
            </a:r>
            <a:r>
              <a:rPr lang="en-IN" sz="1000" dirty="0" err="1">
                <a:latin typeface="Calibri" panose="020F0502020204030204" pitchFamily="34" charset="0"/>
                <a:ea typeface="Calibri" panose="020F0502020204030204" pitchFamily="34" charset="0"/>
                <a:cs typeface="Times New Roman" panose="02020603050405020304" pitchFamily="18" charset="0"/>
              </a:rPr>
              <a:t>expected_profit_second_price</a:t>
            </a:r>
            <a:r>
              <a:rPr lang="en-IN" sz="1000" dirty="0">
                <a:latin typeface="Calibri" panose="020F0502020204030204" pitchFamily="34" charset="0"/>
                <a:ea typeface="Calibri" panose="020F0502020204030204" pitchFamily="34" charset="0"/>
                <a:cs typeface="Times New Roman" panose="02020603050405020304" pitchFamily="18" charset="0"/>
              </a:rPr>
              <a:t>(input_))</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print("Expected revenue from first price auction\n",</a:t>
            </a:r>
            <a:r>
              <a:rPr lang="en-IN" sz="1000" dirty="0" err="1">
                <a:latin typeface="Calibri" panose="020F0502020204030204" pitchFamily="34" charset="0"/>
                <a:ea typeface="Calibri" panose="020F0502020204030204" pitchFamily="34" charset="0"/>
                <a:cs typeface="Times New Roman" panose="02020603050405020304" pitchFamily="18" charset="0"/>
              </a:rPr>
              <a:t>expected_revenue_first_price</a:t>
            </a:r>
            <a:r>
              <a:rPr lang="en-IN" sz="1000" dirty="0">
                <a:latin typeface="Calibri" panose="020F0502020204030204" pitchFamily="34" charset="0"/>
                <a:ea typeface="Calibri" panose="020F0502020204030204" pitchFamily="34" charset="0"/>
                <a:cs typeface="Times New Roman" panose="02020603050405020304" pitchFamily="18" charset="0"/>
              </a:rPr>
              <a:t>(input_))</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print("Expected revenue from second price auction\n",</a:t>
            </a:r>
            <a:r>
              <a:rPr lang="en-IN" sz="1000" dirty="0" err="1">
                <a:latin typeface="Calibri" panose="020F0502020204030204" pitchFamily="34" charset="0"/>
                <a:ea typeface="Calibri" panose="020F0502020204030204" pitchFamily="34" charset="0"/>
                <a:cs typeface="Times New Roman" panose="02020603050405020304" pitchFamily="18" charset="0"/>
              </a:rPr>
              <a:t>expected_revenue_second_price</a:t>
            </a:r>
            <a:r>
              <a:rPr lang="en-IN" sz="1000" dirty="0">
                <a:latin typeface="Calibri" panose="020F0502020204030204" pitchFamily="34" charset="0"/>
                <a:ea typeface="Calibri" panose="020F0502020204030204" pitchFamily="34" charset="0"/>
                <a:cs typeface="Times New Roman" panose="02020603050405020304" pitchFamily="18" charset="0"/>
              </a:rPr>
              <a:t>(input_))</a:t>
            </a:r>
          </a:p>
        </p:txBody>
      </p:sp>
    </p:spTree>
    <p:extLst>
      <p:ext uri="{BB962C8B-B14F-4D97-AF65-F5344CB8AC3E}">
        <p14:creationId xmlns:p14="http://schemas.microsoft.com/office/powerpoint/2010/main" val="3581334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B5E82C-6A9C-47DD-881F-D45D1C746E84}"/>
              </a:ext>
            </a:extLst>
          </p:cNvPr>
          <p:cNvSpPr txBox="1"/>
          <p:nvPr/>
        </p:nvSpPr>
        <p:spPr>
          <a:xfrm>
            <a:off x="796042" y="834385"/>
            <a:ext cx="10599938" cy="4775410"/>
          </a:xfrm>
          <a:prstGeom prst="rect">
            <a:avLst/>
          </a:prstGeom>
          <a:noFill/>
        </p:spPr>
        <p:txBody>
          <a:bodyPr wrap="square">
            <a:spAutoFit/>
          </a:bodyPr>
          <a:lstStyle/>
          <a:p>
            <a:pPr marL="571479" indent="-571479" algn="just">
              <a:lnSpc>
                <a:spcPct val="120000"/>
              </a:lnSpc>
              <a:spcBef>
                <a:spcPts val="601"/>
              </a:spcBef>
              <a:spcAft>
                <a:spcPts val="601"/>
              </a:spcAft>
              <a:buFont typeface="Wingdings" panose="05000000000000000000" pitchFamily="2" charset="2"/>
              <a:buChar char="§"/>
            </a:pPr>
            <a:r>
              <a:rPr lang="en-IN" sz="4400" u="sng" dirty="0">
                <a:latin typeface="+mj-lt"/>
                <a:cs typeface="Calibri Light" panose="020F0302020204030204" pitchFamily="34" charset="0"/>
              </a:rPr>
              <a:t>References:</a:t>
            </a:r>
          </a:p>
          <a:p>
            <a:pPr algn="just">
              <a:lnSpc>
                <a:spcPct val="120000"/>
              </a:lnSpc>
              <a:spcBef>
                <a:spcPts val="601"/>
              </a:spcBef>
              <a:spcAft>
                <a:spcPts val="601"/>
              </a:spcAft>
            </a:pPr>
            <a:r>
              <a:rPr lang="en-IN" sz="1600" dirty="0">
                <a:latin typeface="Calibri" panose="020F0502020204030204" pitchFamily="34" charset="0"/>
                <a:ea typeface="Calibri" panose="020F0502020204030204" pitchFamily="34" charset="0"/>
                <a:cs typeface="Times New Roman" panose="02020603050405020304" pitchFamily="18" charset="0"/>
              </a:rPr>
              <a:t>[1] </a:t>
            </a:r>
            <a:r>
              <a:rPr lang="en-IN" sz="1600" dirty="0">
                <a:latin typeface="Calibri" panose="020F0502020204030204" pitchFamily="34" charset="0"/>
                <a:ea typeface="Calibri" panose="020F0502020204030204" pitchFamily="34" charset="0"/>
                <a:cs typeface="Times New Roman" panose="02020603050405020304" pitchFamily="18" charset="0"/>
                <a:hlinkClick r:id="rId2"/>
              </a:rPr>
              <a:t>https://www.cs.princeton.edu/courses/archive/spring10/cos444/papers/klemperer_guide.pdf</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601"/>
              </a:spcBef>
              <a:spcAft>
                <a:spcPts val="601"/>
              </a:spcAft>
            </a:pPr>
            <a:r>
              <a:rPr lang="en-IN" sz="1600" dirty="0">
                <a:latin typeface="Calibri" panose="020F0502020204030204" pitchFamily="34" charset="0"/>
                <a:ea typeface="Calibri" panose="020F0502020204030204" pitchFamily="34" charset="0"/>
                <a:cs typeface="Times New Roman" panose="02020603050405020304" pitchFamily="18" charset="0"/>
              </a:rPr>
              <a:t>[2] Myerson, Roger (1981) "Optimal Auction Design," Math. Op. Res, 6, 58—73.</a:t>
            </a:r>
          </a:p>
          <a:p>
            <a:pPr algn="just">
              <a:lnSpc>
                <a:spcPct val="120000"/>
              </a:lnSpc>
              <a:spcBef>
                <a:spcPts val="601"/>
              </a:spcBef>
              <a:spcAft>
                <a:spcPts val="601"/>
              </a:spcAft>
            </a:pPr>
            <a:r>
              <a:rPr lang="en-IN" sz="1600" dirty="0">
                <a:latin typeface="Calibri" panose="020F0502020204030204" pitchFamily="34" charset="0"/>
                <a:ea typeface="Calibri" panose="020F0502020204030204" pitchFamily="34" charset="0"/>
                <a:cs typeface="Times New Roman" panose="02020603050405020304" pitchFamily="18" charset="0"/>
              </a:rPr>
              <a:t>[3] Vickrey, William (1961) "</a:t>
            </a:r>
            <a:r>
              <a:rPr lang="en-IN" sz="1600" dirty="0" err="1">
                <a:latin typeface="Calibri" panose="020F0502020204030204" pitchFamily="34" charset="0"/>
                <a:ea typeface="Calibri" panose="020F0502020204030204" pitchFamily="34" charset="0"/>
                <a:cs typeface="Times New Roman" panose="02020603050405020304" pitchFamily="18" charset="0"/>
              </a:rPr>
              <a:t>Counterspeculation</a:t>
            </a:r>
            <a:r>
              <a:rPr lang="en-IN" sz="1600" dirty="0">
                <a:latin typeface="Calibri" panose="020F0502020204030204" pitchFamily="34" charset="0"/>
                <a:ea typeface="Calibri" panose="020F0502020204030204" pitchFamily="34" charset="0"/>
                <a:cs typeface="Times New Roman" panose="02020603050405020304" pitchFamily="18" charset="0"/>
              </a:rPr>
              <a:t>, Auctions and Competitive Sealed Tenders," Journal of Finance, 16, 8—39.</a:t>
            </a:r>
          </a:p>
          <a:p>
            <a:pPr algn="just">
              <a:lnSpc>
                <a:spcPct val="120000"/>
              </a:lnSpc>
              <a:spcBef>
                <a:spcPts val="601"/>
              </a:spcBef>
              <a:spcAft>
                <a:spcPts val="601"/>
              </a:spcAft>
            </a:pPr>
            <a:r>
              <a:rPr lang="en-IN" sz="1600" dirty="0">
                <a:latin typeface="Calibri" panose="020F0502020204030204" pitchFamily="34" charset="0"/>
                <a:ea typeface="Calibri" panose="020F0502020204030204" pitchFamily="34" charset="0"/>
                <a:cs typeface="Times New Roman" panose="02020603050405020304" pitchFamily="18" charset="0"/>
              </a:rPr>
              <a:t>[4] Riley, John and William Samuelson (1981) "Optimal Auction," American Economic Review, 71, 381—392.</a:t>
            </a:r>
          </a:p>
          <a:p>
            <a:pPr algn="just">
              <a:lnSpc>
                <a:spcPct val="120000"/>
              </a:lnSpc>
              <a:spcBef>
                <a:spcPts val="601"/>
              </a:spcBef>
              <a:spcAft>
                <a:spcPts val="601"/>
              </a:spcAft>
            </a:pPr>
            <a:r>
              <a:rPr lang="en-IN" sz="1600" dirty="0">
                <a:latin typeface="Calibri" panose="020F0502020204030204" pitchFamily="34" charset="0"/>
                <a:ea typeface="Calibri" panose="020F0502020204030204" pitchFamily="34" charset="0"/>
                <a:cs typeface="Times New Roman" panose="02020603050405020304" pitchFamily="18" charset="0"/>
              </a:rPr>
              <a:t>[5] Milgrom, Paul and Ilya Segal (2002) "Envelope Theorems for Arbitrary Choice Sets," </a:t>
            </a:r>
            <a:r>
              <a:rPr lang="en-IN" sz="1600" dirty="0" err="1">
                <a:latin typeface="Calibri" panose="020F0502020204030204" pitchFamily="34" charset="0"/>
                <a:ea typeface="Calibri" panose="020F0502020204030204" pitchFamily="34" charset="0"/>
                <a:cs typeface="Times New Roman" panose="02020603050405020304" pitchFamily="18" charset="0"/>
              </a:rPr>
              <a:t>Econometrica</a:t>
            </a:r>
            <a:r>
              <a:rPr lang="en-IN" sz="1600" dirty="0">
                <a:latin typeface="Calibri" panose="020F0502020204030204" pitchFamily="34" charset="0"/>
                <a:ea typeface="Calibri" panose="020F0502020204030204" pitchFamily="34" charset="0"/>
                <a:cs typeface="Times New Roman" panose="02020603050405020304" pitchFamily="18" charset="0"/>
              </a:rPr>
              <a:t>, 70, 583-601.</a:t>
            </a:r>
          </a:p>
          <a:p>
            <a:pPr algn="just">
              <a:lnSpc>
                <a:spcPct val="120000"/>
              </a:lnSpc>
              <a:spcBef>
                <a:spcPts val="601"/>
              </a:spcBef>
              <a:spcAft>
                <a:spcPts val="601"/>
              </a:spcAft>
            </a:pPr>
            <a:r>
              <a:rPr lang="en-IN" sz="1600" dirty="0">
                <a:latin typeface="Calibri" panose="020F0502020204030204" pitchFamily="34" charset="0"/>
                <a:ea typeface="Calibri" panose="020F0502020204030204" pitchFamily="34" charset="0"/>
                <a:cs typeface="Times New Roman" panose="02020603050405020304" pitchFamily="18" charset="0"/>
              </a:rPr>
              <a:t>[8] Harris, Milton and Arthur </a:t>
            </a:r>
            <a:r>
              <a:rPr lang="en-IN" sz="1600" dirty="0" err="1">
                <a:latin typeface="Calibri" panose="020F0502020204030204" pitchFamily="34" charset="0"/>
                <a:ea typeface="Calibri" panose="020F0502020204030204" pitchFamily="34" charset="0"/>
                <a:cs typeface="Times New Roman" panose="02020603050405020304" pitchFamily="18" charset="0"/>
              </a:rPr>
              <a:t>Raviv</a:t>
            </a:r>
            <a:r>
              <a:rPr lang="en-IN" sz="1600" dirty="0">
                <a:latin typeface="Calibri" panose="020F0502020204030204" pitchFamily="34" charset="0"/>
                <a:ea typeface="Calibri" panose="020F0502020204030204" pitchFamily="34" charset="0"/>
                <a:cs typeface="Times New Roman" panose="02020603050405020304" pitchFamily="18" charset="0"/>
              </a:rPr>
              <a:t> (1981) "Allocation Mechanisms and the Design of Auctions," </a:t>
            </a:r>
            <a:r>
              <a:rPr lang="en-IN" sz="1600" dirty="0" err="1">
                <a:latin typeface="Calibri" panose="020F0502020204030204" pitchFamily="34" charset="0"/>
                <a:ea typeface="Calibri" panose="020F0502020204030204" pitchFamily="34" charset="0"/>
                <a:cs typeface="Times New Roman" panose="02020603050405020304" pitchFamily="18" charset="0"/>
              </a:rPr>
              <a:t>Econometrica</a:t>
            </a:r>
            <a:r>
              <a:rPr lang="en-IN" sz="1600" dirty="0">
                <a:latin typeface="Calibri" panose="020F0502020204030204" pitchFamily="34" charset="0"/>
                <a:ea typeface="Calibri" panose="020F0502020204030204" pitchFamily="34" charset="0"/>
                <a:cs typeface="Times New Roman" panose="02020603050405020304" pitchFamily="18" charset="0"/>
              </a:rPr>
              <a:t>, 49, 1477—1499. </a:t>
            </a:r>
          </a:p>
          <a:p>
            <a:pPr algn="just">
              <a:lnSpc>
                <a:spcPct val="120000"/>
              </a:lnSpc>
              <a:spcBef>
                <a:spcPts val="601"/>
              </a:spcBef>
              <a:spcAft>
                <a:spcPts val="601"/>
              </a:spcAft>
            </a:pPr>
            <a:r>
              <a:rPr lang="en-IN" sz="1600" dirty="0">
                <a:latin typeface="Calibri" panose="020F0502020204030204" pitchFamily="34" charset="0"/>
                <a:ea typeface="Calibri" panose="020F0502020204030204" pitchFamily="34" charset="0"/>
                <a:cs typeface="Times New Roman" panose="02020603050405020304" pitchFamily="18" charset="0"/>
              </a:rPr>
              <a:t>[7] Levin, J. Stanford. Auction Theory, 2004</a:t>
            </a:r>
          </a:p>
          <a:p>
            <a:pPr algn="just">
              <a:lnSpc>
                <a:spcPct val="120000"/>
              </a:lnSpc>
              <a:spcBef>
                <a:spcPts val="601"/>
              </a:spcBef>
              <a:spcAft>
                <a:spcPts val="601"/>
              </a:spcAft>
            </a:pPr>
            <a:r>
              <a:rPr lang="en-IN" sz="1600" dirty="0">
                <a:latin typeface="Calibri" panose="020F0502020204030204" pitchFamily="34" charset="0"/>
                <a:ea typeface="Calibri" panose="020F0502020204030204" pitchFamily="34" charset="0"/>
                <a:cs typeface="Times New Roman" panose="02020603050405020304" pitchFamily="18" charset="0"/>
              </a:rPr>
              <a:t>[8] </a:t>
            </a:r>
            <a:r>
              <a:rPr lang="en-IN" sz="1600" dirty="0">
                <a:latin typeface="Calibri" panose="020F0502020204030204" pitchFamily="34" charset="0"/>
                <a:ea typeface="Calibri" panose="020F0502020204030204" pitchFamily="34" charset="0"/>
                <a:cs typeface="Times New Roman" panose="02020603050405020304" pitchFamily="18" charset="0"/>
                <a:hlinkClick r:id="rId3"/>
              </a:rPr>
              <a:t>http://uu.diva-portal.org/smash/get/diva2:938852/FULLTEXT01.pdf</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709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3"/>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Team Members:</a:t>
            </a:r>
          </a:p>
        </p:txBody>
      </p:sp>
      <p:sp>
        <p:nvSpPr>
          <p:cNvPr id="4" name="TextBox 3">
            <a:extLst>
              <a:ext uri="{FF2B5EF4-FFF2-40B4-BE49-F238E27FC236}">
                <a16:creationId xmlns:a16="http://schemas.microsoft.com/office/drawing/2014/main" id="{3F6C3828-1E0D-424C-BF2D-A6D3FFEE90E9}"/>
              </a:ext>
            </a:extLst>
          </p:cNvPr>
          <p:cNvSpPr txBox="1"/>
          <p:nvPr/>
        </p:nvSpPr>
        <p:spPr>
          <a:xfrm>
            <a:off x="1320086" y="1865115"/>
            <a:ext cx="5279771" cy="3053144"/>
          </a:xfrm>
          <a:prstGeom prst="rect">
            <a:avLst/>
          </a:prstGeom>
          <a:noFill/>
        </p:spPr>
        <p:txBody>
          <a:bodyPr wrap="square" rtlCol="0">
            <a:spAutoFit/>
          </a:bodyPr>
          <a:lstStyle/>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190856 Sourav Agrawal</a:t>
            </a:r>
          </a:p>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190382 Hitesh Kumar</a:t>
            </a:r>
          </a:p>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190513 </a:t>
            </a:r>
            <a:r>
              <a:rPr lang="en-IN" sz="2000" dirty="0" err="1">
                <a:latin typeface="Calibri" panose="020F0502020204030204" pitchFamily="34" charset="0"/>
                <a:ea typeface="Calibri" panose="020F0502020204030204" pitchFamily="34" charset="0"/>
                <a:cs typeface="Times New Roman" panose="02020603050405020304" pitchFamily="18" charset="0"/>
              </a:rPr>
              <a:t>Mridul</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err="1">
                <a:latin typeface="Calibri" panose="020F0502020204030204" pitchFamily="34" charset="0"/>
                <a:ea typeface="Calibri" panose="020F0502020204030204" pitchFamily="34" charset="0"/>
                <a:cs typeface="Times New Roman" panose="02020603050405020304" pitchFamily="18" charset="0"/>
              </a:rPr>
              <a:t>Khare</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190019 </a:t>
            </a:r>
            <a:r>
              <a:rPr lang="en-IN" sz="2000" dirty="0" err="1">
                <a:latin typeface="Calibri" panose="020F0502020204030204" pitchFamily="34" charset="0"/>
                <a:ea typeface="Calibri" panose="020F0502020204030204" pitchFamily="34" charset="0"/>
                <a:cs typeface="Times New Roman" panose="02020603050405020304" pitchFamily="18" charset="0"/>
              </a:rPr>
              <a:t>Abhaya</a:t>
            </a:r>
            <a:r>
              <a:rPr lang="en-IN" sz="2000" dirty="0">
                <a:latin typeface="Calibri" panose="020F0502020204030204" pitchFamily="34" charset="0"/>
                <a:ea typeface="Calibri" panose="020F0502020204030204" pitchFamily="34" charset="0"/>
                <a:cs typeface="Times New Roman" panose="02020603050405020304" pitchFamily="18" charset="0"/>
              </a:rPr>
              <a:t> Pratap Singh</a:t>
            </a:r>
          </a:p>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190884 Sushant Saini</a:t>
            </a:r>
          </a:p>
          <a:p>
            <a:pPr marL="342886" indent="-342886" algn="just">
              <a:lnSpc>
                <a:spcPct val="120000"/>
              </a:lnSpc>
              <a:spcBef>
                <a:spcPts val="601"/>
              </a:spcBef>
              <a:spcAft>
                <a:spcPts val="601"/>
              </a:spcAft>
              <a:buFont typeface="Wingdings" panose="05000000000000000000" pitchFamily="2" charset="2"/>
              <a:buChar char="Ø"/>
            </a:pP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8AC6553-D68B-40C7-AA52-DB6F12ABA10E}"/>
              </a:ext>
            </a:extLst>
          </p:cNvPr>
          <p:cNvSpPr txBox="1"/>
          <p:nvPr/>
        </p:nvSpPr>
        <p:spPr>
          <a:xfrm>
            <a:off x="5853821" y="1865115"/>
            <a:ext cx="5279771" cy="3053144"/>
          </a:xfrm>
          <a:prstGeom prst="rect">
            <a:avLst/>
          </a:prstGeom>
          <a:noFill/>
        </p:spPr>
        <p:txBody>
          <a:bodyPr wrap="square" rtlCol="0">
            <a:spAutoFit/>
          </a:bodyPr>
          <a:lstStyle/>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190829 Shubham</a:t>
            </a:r>
          </a:p>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190222 Azad Prajapat</a:t>
            </a:r>
          </a:p>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190675 Raj Kumar Yadav</a:t>
            </a:r>
          </a:p>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190999 Yash </a:t>
            </a:r>
            <a:r>
              <a:rPr lang="en-IN" sz="2000" dirty="0" err="1">
                <a:latin typeface="Calibri" panose="020F0502020204030204" pitchFamily="34" charset="0"/>
                <a:ea typeface="Calibri" panose="020F0502020204030204" pitchFamily="34" charset="0"/>
                <a:cs typeface="Times New Roman" panose="02020603050405020304" pitchFamily="18" charset="0"/>
              </a:rPr>
              <a:t>Laddha</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190584 </a:t>
            </a:r>
            <a:r>
              <a:rPr lang="en-IN" sz="2000" dirty="0" err="1">
                <a:latin typeface="Calibri" panose="020F0502020204030204" pitchFamily="34" charset="0"/>
                <a:ea typeface="Calibri" panose="020F0502020204030204" pitchFamily="34" charset="0"/>
                <a:cs typeface="Times New Roman" panose="02020603050405020304" pitchFamily="18" charset="0"/>
              </a:rPr>
              <a:t>Pallepogu</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err="1">
                <a:latin typeface="Calibri" panose="020F0502020204030204" pitchFamily="34" charset="0"/>
                <a:ea typeface="Calibri" panose="020F0502020204030204" pitchFamily="34" charset="0"/>
                <a:cs typeface="Times New Roman" panose="02020603050405020304" pitchFamily="18" charset="0"/>
              </a:rPr>
              <a:t>Ericlim</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886" indent="-342886" algn="just">
              <a:lnSpc>
                <a:spcPct val="120000"/>
              </a:lnSpc>
              <a:spcBef>
                <a:spcPts val="601"/>
              </a:spcBef>
              <a:spcAft>
                <a:spcPts val="601"/>
              </a:spcAft>
              <a:buFont typeface="Wingdings" panose="05000000000000000000" pitchFamily="2" charset="2"/>
              <a:buChar char="Ø"/>
            </a:pP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0799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3"/>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Introduction:</a:t>
            </a:r>
          </a:p>
        </p:txBody>
      </p:sp>
      <p:sp>
        <p:nvSpPr>
          <p:cNvPr id="4" name="TextBox 3">
            <a:extLst>
              <a:ext uri="{FF2B5EF4-FFF2-40B4-BE49-F238E27FC236}">
                <a16:creationId xmlns:a16="http://schemas.microsoft.com/office/drawing/2014/main" id="{3F6C3828-1E0D-424C-BF2D-A6D3FFEE90E9}"/>
              </a:ext>
            </a:extLst>
          </p:cNvPr>
          <p:cNvSpPr txBox="1"/>
          <p:nvPr/>
        </p:nvSpPr>
        <p:spPr>
          <a:xfrm>
            <a:off x="816237" y="1604182"/>
            <a:ext cx="10559540" cy="4145750"/>
          </a:xfrm>
          <a:prstGeom prst="rect">
            <a:avLst/>
          </a:prstGeom>
          <a:noFill/>
        </p:spPr>
        <p:txBody>
          <a:bodyPr wrap="square" rtlCol="0">
            <a:spAutoFit/>
          </a:bodyPr>
          <a:lstStyle/>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Auction theory is an applied branch in the field of economics that analyses how potential bidders bid in the auction market and researches how different features of auction markets affect predictable outcomes.</a:t>
            </a:r>
          </a:p>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Auctions prove to be valuable testing grounds for economic theories, especially game theory with incomplete information.</a:t>
            </a:r>
          </a:p>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Four basic auction types:</a:t>
            </a:r>
          </a:p>
          <a:p>
            <a:pPr marL="800070" lvl="1" indent="-342886" algn="just">
              <a:lnSpc>
                <a:spcPct val="120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First price sealed-bid auctions</a:t>
            </a:r>
          </a:p>
          <a:p>
            <a:pPr marL="800070" lvl="1" indent="-342886" algn="just">
              <a:lnSpc>
                <a:spcPct val="120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Second-price sealed-bid auctions</a:t>
            </a:r>
          </a:p>
          <a:p>
            <a:pPr marL="800070" lvl="1" indent="-342886" algn="just">
              <a:lnSpc>
                <a:spcPct val="120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English auctions</a:t>
            </a:r>
          </a:p>
          <a:p>
            <a:pPr marL="800070" lvl="1" indent="-342886" algn="just">
              <a:lnSpc>
                <a:spcPct val="120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Dutch auctions</a:t>
            </a:r>
          </a:p>
        </p:txBody>
      </p:sp>
    </p:spTree>
    <p:extLst>
      <p:ext uri="{BB962C8B-B14F-4D97-AF65-F5344CB8AC3E}">
        <p14:creationId xmlns:p14="http://schemas.microsoft.com/office/powerpoint/2010/main" val="660019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1"/>
            <a:ext cx="10075179" cy="769441"/>
          </a:xfrm>
          <a:prstGeom prst="rect">
            <a:avLst/>
          </a:prstGeom>
          <a:noFill/>
        </p:spPr>
        <p:txBody>
          <a:bodyPr wrap="square" rtlCol="0">
            <a:spAutoFit/>
          </a:bodyPr>
          <a:lstStyle/>
          <a:p>
            <a:pPr marL="457184" indent="-457184">
              <a:buFont typeface="Wingdings" panose="05000000000000000000" pitchFamily="2" charset="2"/>
              <a:buChar char="§"/>
            </a:pPr>
            <a:r>
              <a:rPr lang="en-IN" sz="4400" u="sng" dirty="0">
                <a:cs typeface="Calibri Light" panose="020F0302020204030204" pitchFamily="34" charset="0"/>
              </a:rPr>
              <a:t>Four traditional or standard auction types:</a:t>
            </a:r>
          </a:p>
        </p:txBody>
      </p:sp>
      <p:sp>
        <p:nvSpPr>
          <p:cNvPr id="4" name="TextBox 3">
            <a:extLst>
              <a:ext uri="{FF2B5EF4-FFF2-40B4-BE49-F238E27FC236}">
                <a16:creationId xmlns:a16="http://schemas.microsoft.com/office/drawing/2014/main" id="{3F6C3828-1E0D-424C-BF2D-A6D3FFEE90E9}"/>
              </a:ext>
            </a:extLst>
          </p:cNvPr>
          <p:cNvSpPr txBox="1"/>
          <p:nvPr/>
        </p:nvSpPr>
        <p:spPr>
          <a:xfrm>
            <a:off x="816237" y="1713926"/>
            <a:ext cx="10559540" cy="3430170"/>
          </a:xfrm>
          <a:prstGeom prst="rect">
            <a:avLst/>
          </a:prstGeom>
          <a:noFill/>
        </p:spPr>
        <p:txBody>
          <a:bodyPr wrap="square" rtlCol="0">
            <a:spAutoFit/>
          </a:bodyPr>
          <a:lstStyle/>
          <a:p>
            <a:pPr marL="342886" indent="-342886" algn="just">
              <a:lnSpc>
                <a:spcPct val="15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First-price sealed-bid auction in which bidders simultaneously and independently submit a single bid without any information about other bidders’ bid. The bidder had the highest bid wins and is required to pay the amount bid.</a:t>
            </a:r>
          </a:p>
          <a:p>
            <a:pPr marL="342886" indent="-342886" algn="just">
              <a:lnSpc>
                <a:spcPct val="15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Second-price sealed-bid auctions, also known as Vickrey auctions, are similar to First-price sealed-bid auction. Bidders independently submit their bids without seeing others’ bids—the bidder who bid the highest wins. However, the price that the bidder pays for the item is the second-highest bid made.</a:t>
            </a:r>
          </a:p>
        </p:txBody>
      </p:sp>
    </p:spTree>
    <p:extLst>
      <p:ext uri="{BB962C8B-B14F-4D97-AF65-F5344CB8AC3E}">
        <p14:creationId xmlns:p14="http://schemas.microsoft.com/office/powerpoint/2010/main" val="582134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C7A353-F039-4A96-8685-6795C60FCA47}"/>
              </a:ext>
            </a:extLst>
          </p:cNvPr>
          <p:cNvSpPr txBox="1"/>
          <p:nvPr/>
        </p:nvSpPr>
        <p:spPr>
          <a:xfrm>
            <a:off x="780178" y="1333854"/>
            <a:ext cx="10544964" cy="4156459"/>
          </a:xfrm>
          <a:prstGeom prst="rect">
            <a:avLst/>
          </a:prstGeom>
          <a:noFill/>
        </p:spPr>
        <p:txBody>
          <a:bodyPr wrap="square" rtlCol="0">
            <a:spAutoFit/>
          </a:bodyPr>
          <a:lstStyle/>
          <a:p>
            <a:pPr marL="342886" indent="-342886" algn="just">
              <a:lnSpc>
                <a:spcPct val="150000"/>
              </a:lnSpc>
              <a:spcBef>
                <a:spcPts val="601"/>
              </a:spcBef>
              <a:spcAft>
                <a:spcPts val="601"/>
              </a:spcAft>
              <a:buFont typeface="Wingdings" panose="05000000000000000000" pitchFamily="2" charset="2"/>
              <a:buChar char="Ø"/>
            </a:pPr>
            <a:r>
              <a:rPr lang="en-IN" sz="2201" dirty="0">
                <a:latin typeface="Calibri" panose="020F0502020204030204" pitchFamily="34" charset="0"/>
                <a:ea typeface="Calibri" panose="020F0502020204030204" pitchFamily="34" charset="0"/>
                <a:cs typeface="Times New Roman" panose="02020603050405020304" pitchFamily="18" charset="0"/>
              </a:rPr>
              <a:t>In ascending-bid auctions or English auctions, the price is successively raised until only one bidder remains. The bidder remaining at the end wins the object at the price of their final bid. Sometimes, sellers set a reserve price, and if bidding doesn’t cross that amount, the object is not sold to anyone.</a:t>
            </a:r>
          </a:p>
          <a:p>
            <a:pPr marL="342886" indent="-342886" algn="just">
              <a:lnSpc>
                <a:spcPct val="150000"/>
              </a:lnSpc>
              <a:spcBef>
                <a:spcPts val="601"/>
              </a:spcBef>
              <a:spcAft>
                <a:spcPts val="601"/>
              </a:spcAft>
              <a:buFont typeface="Wingdings" panose="05000000000000000000" pitchFamily="2" charset="2"/>
              <a:buChar char="Ø"/>
            </a:pPr>
            <a:r>
              <a:rPr lang="en-IN" sz="2201" dirty="0">
                <a:latin typeface="Calibri" panose="020F0502020204030204" pitchFamily="34" charset="0"/>
                <a:ea typeface="Calibri" panose="020F0502020204030204" pitchFamily="34" charset="0"/>
                <a:cs typeface="Times New Roman" panose="02020603050405020304" pitchFamily="18" charset="0"/>
              </a:rPr>
              <a:t>Descending-bid auctions or Dutch auctions work in an opposite way to ascending-bid auctions. The auctioneer initially sets a very high price which is progressively lowered until a bidder accepts the object at the current price.</a:t>
            </a:r>
          </a:p>
          <a:p>
            <a:endParaRPr lang="en-IN" sz="1801" dirty="0"/>
          </a:p>
        </p:txBody>
      </p:sp>
    </p:spTree>
    <p:extLst>
      <p:ext uri="{BB962C8B-B14F-4D97-AF65-F5344CB8AC3E}">
        <p14:creationId xmlns:p14="http://schemas.microsoft.com/office/powerpoint/2010/main" val="61902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3"/>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Literary Review:</a:t>
            </a:r>
          </a:p>
        </p:txBody>
      </p:sp>
      <p:sp>
        <p:nvSpPr>
          <p:cNvPr id="4" name="TextBox 3">
            <a:extLst>
              <a:ext uri="{FF2B5EF4-FFF2-40B4-BE49-F238E27FC236}">
                <a16:creationId xmlns:a16="http://schemas.microsoft.com/office/drawing/2014/main" id="{3F6C3828-1E0D-424C-BF2D-A6D3FFEE90E9}"/>
              </a:ext>
            </a:extLst>
          </p:cNvPr>
          <p:cNvSpPr txBox="1"/>
          <p:nvPr/>
        </p:nvSpPr>
        <p:spPr>
          <a:xfrm>
            <a:off x="816237" y="1604183"/>
            <a:ext cx="10559540" cy="4222694"/>
          </a:xfrm>
          <a:prstGeom prst="rect">
            <a:avLst/>
          </a:prstGeom>
          <a:noFill/>
        </p:spPr>
        <p:txBody>
          <a:bodyPr wrap="square" rtlCol="0">
            <a:spAutoFit/>
          </a:bodyPr>
          <a:lstStyle/>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Auction has been used for a long time, but they were related to economics only recently.</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The first proof for the case of two buyers and uniformly distributed values was by Vickrey (1961). It helped analyse the game-theoretic aspect of the problem and develop some special cases of revenue equivalence theorem.</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At the end of the 1970s, critical contributions were made by Myerson and others. Myerson (1981), Riley and Samuelson (1981), and Harris and </a:t>
            </a:r>
            <a:r>
              <a:rPr lang="en-IN" sz="2000" dirty="0" err="1">
                <a:latin typeface="Calibri" panose="020F0502020204030204" pitchFamily="34" charset="0"/>
                <a:ea typeface="Calibri" panose="020F0502020204030204" pitchFamily="34" charset="0"/>
                <a:cs typeface="Times New Roman" panose="02020603050405020304" pitchFamily="18" charset="0"/>
              </a:rPr>
              <a:t>Raviv</a:t>
            </a:r>
            <a:r>
              <a:rPr lang="en-IN" sz="2000" dirty="0">
                <a:latin typeface="Calibri" panose="020F0502020204030204" pitchFamily="34" charset="0"/>
                <a:ea typeface="Calibri" panose="020F0502020204030204" pitchFamily="34" charset="0"/>
                <a:cs typeface="Times New Roman" panose="02020603050405020304" pitchFamily="18" charset="0"/>
              </a:rPr>
              <a:t> (1981) showed that Vickrey’s results about the equivalence in expected revenue of different auctions apply very generally.</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Myerson developed the mathematics required to prove the revenue equivalence theorem and derive optimal auctions for a broad class of problems. These contributions rapidly moved the auction theory to its current frontier.</a:t>
            </a:r>
          </a:p>
        </p:txBody>
      </p:sp>
    </p:spTree>
    <p:extLst>
      <p:ext uri="{BB962C8B-B14F-4D97-AF65-F5344CB8AC3E}">
        <p14:creationId xmlns:p14="http://schemas.microsoft.com/office/powerpoint/2010/main" val="290268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3"/>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Objectives:</a:t>
            </a:r>
          </a:p>
        </p:txBody>
      </p:sp>
      <p:sp>
        <p:nvSpPr>
          <p:cNvPr id="4" name="TextBox 3">
            <a:extLst>
              <a:ext uri="{FF2B5EF4-FFF2-40B4-BE49-F238E27FC236}">
                <a16:creationId xmlns:a16="http://schemas.microsoft.com/office/drawing/2014/main" id="{3F6C3828-1E0D-424C-BF2D-A6D3FFEE90E9}"/>
              </a:ext>
            </a:extLst>
          </p:cNvPr>
          <p:cNvSpPr txBox="1"/>
          <p:nvPr/>
        </p:nvSpPr>
        <p:spPr>
          <a:xfrm>
            <a:off x="816237" y="2039139"/>
            <a:ext cx="10559540" cy="3330142"/>
          </a:xfrm>
          <a:prstGeom prst="rect">
            <a:avLst/>
          </a:prstGeom>
          <a:noFill/>
        </p:spPr>
        <p:txBody>
          <a:bodyPr wrap="square" rtlCol="0">
            <a:spAutoFit/>
          </a:bodyPr>
          <a:lstStyle/>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Sellers use auction theory to raise higher revenues while allowing buyers to procure at a lower cost. The purpose of this paper is to understand auction theory models and to derive certain results.</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We aim to analyse how density functions, conditional density functions, and distribution functions are used in auction theory to analyse data for different types of auctions.</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Also prove and review the revenue equivalence theorem. One of the important implications in this theorem is that a single item auction will always generate the same revenue, from all  types of auction, for the seller, if the item is sold to the highest bidder only.</a:t>
            </a:r>
          </a:p>
        </p:txBody>
      </p:sp>
    </p:spTree>
    <p:extLst>
      <p:ext uri="{BB962C8B-B14F-4D97-AF65-F5344CB8AC3E}">
        <p14:creationId xmlns:p14="http://schemas.microsoft.com/office/powerpoint/2010/main" val="2893979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3"/>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Hypothesis:</a:t>
            </a:r>
          </a:p>
        </p:txBody>
      </p:sp>
      <p:sp>
        <p:nvSpPr>
          <p:cNvPr id="4" name="TextBox 3">
            <a:extLst>
              <a:ext uri="{FF2B5EF4-FFF2-40B4-BE49-F238E27FC236}">
                <a16:creationId xmlns:a16="http://schemas.microsoft.com/office/drawing/2014/main" id="{3F6C3828-1E0D-424C-BF2D-A6D3FFEE90E9}"/>
              </a:ext>
            </a:extLst>
          </p:cNvPr>
          <p:cNvSpPr txBox="1"/>
          <p:nvPr/>
        </p:nvSpPr>
        <p:spPr>
          <a:xfrm>
            <a:off x="816237" y="2133262"/>
            <a:ext cx="10559540" cy="3484031"/>
          </a:xfrm>
          <a:prstGeom prst="rect">
            <a:avLst/>
          </a:prstGeom>
          <a:noFill/>
        </p:spPr>
        <p:txBody>
          <a:bodyPr wrap="square" rtlCol="0">
            <a:spAutoFit/>
          </a:bodyPr>
          <a:lstStyle/>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The distribution functions for bidders’ payoff are different for different types of auction. They depend on type of auctions and bids made by different bidders.</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The expected revenue for an item is independent of the auction type, given that the benchmark model and IPV model holds true.</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With change in underlying assumptions, the basic model will be affected. Disclosure of a bidder’s valuation will affect others’ valuation. </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Change in assumptions in benchmark model can give rise to different models. Examples are risk aversion buyers, correlation between values, asymmetric model.</a:t>
            </a:r>
          </a:p>
        </p:txBody>
      </p:sp>
    </p:spTree>
    <p:extLst>
      <p:ext uri="{BB962C8B-B14F-4D97-AF65-F5344CB8AC3E}">
        <p14:creationId xmlns:p14="http://schemas.microsoft.com/office/powerpoint/2010/main" val="461380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2"/>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Methodology and methods:</a:t>
            </a:r>
          </a:p>
        </p:txBody>
      </p:sp>
      <p:sp>
        <p:nvSpPr>
          <p:cNvPr id="4" name="TextBox 3">
            <a:extLst>
              <a:ext uri="{FF2B5EF4-FFF2-40B4-BE49-F238E27FC236}">
                <a16:creationId xmlns:a16="http://schemas.microsoft.com/office/drawing/2014/main" id="{3F6C3828-1E0D-424C-BF2D-A6D3FFEE90E9}"/>
              </a:ext>
            </a:extLst>
          </p:cNvPr>
          <p:cNvSpPr txBox="1"/>
          <p:nvPr/>
        </p:nvSpPr>
        <p:spPr>
          <a:xfrm>
            <a:off x="816237" y="1763936"/>
            <a:ext cx="10559540" cy="3545586"/>
          </a:xfrm>
          <a:prstGeom prst="rect">
            <a:avLst/>
          </a:prstGeom>
          <a:noFill/>
        </p:spPr>
        <p:txBody>
          <a:bodyPr wrap="square" rtlCol="0">
            <a:spAutoFit/>
          </a:bodyPr>
          <a:lstStyle/>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We assume the benchmark model for our analysis. The benchmark model for auctions offers a generalization of auction formats based on the four assumptions:</a:t>
            </a:r>
          </a:p>
          <a:p>
            <a:pPr marL="800070" lvl="1" indent="-342886">
              <a:lnSpc>
                <a:spcPct val="120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Risk-neutral bidders.</a:t>
            </a:r>
          </a:p>
          <a:p>
            <a:pPr marL="800070" lvl="1" indent="-342886">
              <a:lnSpc>
                <a:spcPct val="120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Each bidder has their own valuation for the object independently drawn from some probability distribution.</a:t>
            </a:r>
          </a:p>
          <a:p>
            <a:pPr marL="800070" lvl="1" indent="-342886">
              <a:lnSpc>
                <a:spcPct val="120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Symmetry between information possessed by bidders.</a:t>
            </a:r>
          </a:p>
          <a:p>
            <a:pPr marL="800070" lvl="1" indent="-342886">
              <a:lnSpc>
                <a:spcPct val="120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Payment made by the bidder is a function of bids only.</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We would also assume an independent private model where each bidder has their own valuation for the item, and their valuation is private information.</a:t>
            </a:r>
          </a:p>
        </p:txBody>
      </p:sp>
    </p:spTree>
    <p:extLst>
      <p:ext uri="{BB962C8B-B14F-4D97-AF65-F5344CB8AC3E}">
        <p14:creationId xmlns:p14="http://schemas.microsoft.com/office/powerpoint/2010/main" val="29186267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394</TotalTime>
  <Words>2648</Words>
  <Application>Microsoft Office PowerPoint</Application>
  <PresentationFormat>Widescreen</PresentationFormat>
  <Paragraphs>174</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Garamond</vt:lpstr>
      <vt:lpstr>Wingdings</vt:lpstr>
      <vt:lpstr>Organic</vt:lpstr>
      <vt:lpstr>Auction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dc:title>
  <dc:creator>apsingh</dc:creator>
  <cp:lastModifiedBy>azad prajapat</cp:lastModifiedBy>
  <cp:revision>72</cp:revision>
  <dcterms:created xsi:type="dcterms:W3CDTF">2021-03-06T05:19:09Z</dcterms:created>
  <dcterms:modified xsi:type="dcterms:W3CDTF">2021-03-19T15:42:53Z</dcterms:modified>
</cp:coreProperties>
</file>