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257" r:id="rId3"/>
    <p:sldId id="286" r:id="rId4"/>
    <p:sldId id="277" r:id="rId5"/>
    <p:sldId id="268" r:id="rId6"/>
    <p:sldId id="287" r:id="rId7"/>
    <p:sldId id="270" r:id="rId8"/>
    <p:sldId id="269" r:id="rId9"/>
    <p:sldId id="271" r:id="rId10"/>
    <p:sldId id="273" r:id="rId11"/>
    <p:sldId id="274" r:id="rId12"/>
    <p:sldId id="285" r:id="rId13"/>
    <p:sldId id="284" r:id="rId14"/>
    <p:sldId id="276" r:id="rId15"/>
    <p:sldId id="283" r:id="rId16"/>
    <p:sldId id="278" r:id="rId17"/>
    <p:sldId id="279" r:id="rId18"/>
    <p:sldId id="288" r:id="rId19"/>
    <p:sldId id="281" r:id="rId20"/>
    <p:sldId id="290" r:id="rId21"/>
    <p:sldId id="291" r:id="rId22"/>
    <p:sldId id="282"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sorterViewPr>
    <p:cViewPr>
      <p:scale>
        <a:sx n="100" d="100"/>
        <a:sy n="100" d="100"/>
      </p:scale>
      <p:origin x="0" y="-2040"/>
    </p:cViewPr>
  </p:sorterViewPr>
  <p:notesViewPr>
    <p:cSldViewPr snapToGrid="0">
      <p:cViewPr varScale="1">
        <p:scale>
          <a:sx n="62" d="100"/>
          <a:sy n="62" d="100"/>
        </p:scale>
        <p:origin x="3226" y="-18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8750C-4129-4B80-9430-D51BD77335DE}" type="datetimeFigureOut">
              <a:rPr lang="en-IN" smtClean="0"/>
              <a:t>16-04-2021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F621F-A8A9-4728-A8D0-7F59DD428AD5}" type="slidenum">
              <a:rPr lang="en-IN" smtClean="0"/>
              <a:t>‹#›</a:t>
            </a:fld>
            <a:endParaRPr lang="en-IN"/>
          </a:p>
        </p:txBody>
      </p:sp>
    </p:spTree>
    <p:extLst>
      <p:ext uri="{BB962C8B-B14F-4D97-AF65-F5344CB8AC3E}">
        <p14:creationId xmlns:p14="http://schemas.microsoft.com/office/powerpoint/2010/main" val="183597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CF621F-A8A9-4728-A8D0-7F59DD428AD5}" type="slidenum">
              <a:rPr lang="en-IN" smtClean="0"/>
              <a:t>1</a:t>
            </a:fld>
            <a:endParaRPr lang="en-IN"/>
          </a:p>
        </p:txBody>
      </p:sp>
    </p:spTree>
    <p:extLst>
      <p:ext uri="{BB962C8B-B14F-4D97-AF65-F5344CB8AC3E}">
        <p14:creationId xmlns:p14="http://schemas.microsoft.com/office/powerpoint/2010/main" val="312674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import </a:t>
            </a:r>
            <a:r>
              <a:rPr lang="en-IN" dirty="0" err="1"/>
              <a:t>sympy</a:t>
            </a:r>
            <a:r>
              <a:rPr lang="en-IN" dirty="0"/>
              <a:t> as </a:t>
            </a:r>
            <a:r>
              <a:rPr lang="en-IN" dirty="0" err="1"/>
              <a:t>sy</a:t>
            </a:r>
            <a:endParaRPr lang="en-IN" dirty="0"/>
          </a:p>
          <a:p>
            <a:endParaRPr lang="en-IN" dirty="0"/>
          </a:p>
          <a:p>
            <a:r>
              <a:rPr lang="en-IN" dirty="0"/>
              <a:t>def </a:t>
            </a:r>
            <a:r>
              <a:rPr lang="en-IN" dirty="0" err="1"/>
              <a:t>f_capital</a:t>
            </a:r>
            <a:r>
              <a:rPr lang="en-IN" dirty="0"/>
              <a:t>(x):</a:t>
            </a:r>
          </a:p>
          <a:p>
            <a:r>
              <a:rPr lang="en-IN" dirty="0"/>
              <a:t>    return (lambda x:eval(fnt_input))(x)</a:t>
            </a:r>
          </a:p>
          <a:p>
            <a:r>
              <a:rPr lang="en-IN" dirty="0"/>
              <a:t>def </a:t>
            </a:r>
            <a:r>
              <a:rPr lang="en-IN" dirty="0" err="1"/>
              <a:t>f_small</a:t>
            </a:r>
            <a:r>
              <a:rPr lang="en-IN" dirty="0"/>
              <a:t>(x):</a:t>
            </a:r>
          </a:p>
          <a:p>
            <a:r>
              <a:rPr lang="en-IN" dirty="0"/>
              <a:t>    t= </a:t>
            </a:r>
            <a:r>
              <a:rPr lang="en-IN" dirty="0" err="1"/>
              <a:t>sy.symbols</a:t>
            </a:r>
            <a:r>
              <a:rPr lang="en-IN" dirty="0"/>
              <a:t>("t")</a:t>
            </a:r>
          </a:p>
          <a:p>
            <a:r>
              <a:rPr lang="en-IN" dirty="0"/>
              <a:t>    </a:t>
            </a:r>
            <a:r>
              <a:rPr lang="en-IN" dirty="0" err="1"/>
              <a:t>derivat</a:t>
            </a:r>
            <a:r>
              <a:rPr lang="en-IN" dirty="0"/>
              <a:t> = </a:t>
            </a:r>
            <a:r>
              <a:rPr lang="en-IN" dirty="0" err="1"/>
              <a:t>sy.Derivative</a:t>
            </a:r>
            <a:r>
              <a:rPr lang="en-IN" dirty="0"/>
              <a:t>(</a:t>
            </a:r>
            <a:r>
              <a:rPr lang="en-IN" dirty="0" err="1"/>
              <a:t>f_capital</a:t>
            </a:r>
            <a:r>
              <a:rPr lang="en-IN" dirty="0"/>
              <a:t>(t),t).doit()</a:t>
            </a:r>
          </a:p>
          <a:p>
            <a:r>
              <a:rPr lang="en-IN" dirty="0"/>
              <a:t>    return (lambda t : eval(str(</a:t>
            </a:r>
            <a:r>
              <a:rPr lang="en-IN" dirty="0" err="1"/>
              <a:t>derivat</a:t>
            </a:r>
            <a:r>
              <a:rPr lang="en-IN" dirty="0"/>
              <a:t>)))(x)</a:t>
            </a:r>
          </a:p>
          <a:p>
            <a:endParaRPr lang="en-IN" dirty="0"/>
          </a:p>
          <a:p>
            <a:r>
              <a:rPr lang="en-IN" dirty="0"/>
              <a:t>x = </a:t>
            </a:r>
            <a:r>
              <a:rPr lang="en-IN" dirty="0" err="1"/>
              <a:t>sy.symbols</a:t>
            </a:r>
            <a:r>
              <a:rPr lang="en-IN" dirty="0"/>
              <a:t>("x")</a:t>
            </a:r>
          </a:p>
          <a:p>
            <a:r>
              <a:rPr lang="en-IN" dirty="0"/>
              <a:t>v = </a:t>
            </a:r>
            <a:r>
              <a:rPr lang="en-IN" dirty="0" err="1"/>
              <a:t>sy.symbols</a:t>
            </a:r>
            <a:r>
              <a:rPr lang="en-IN" dirty="0"/>
              <a:t>("v")</a:t>
            </a:r>
          </a:p>
          <a:p>
            <a:endParaRPr lang="en-IN" dirty="0"/>
          </a:p>
          <a:p>
            <a:r>
              <a:rPr lang="en-IN" dirty="0"/>
              <a:t>def integral(</a:t>
            </a:r>
            <a:r>
              <a:rPr lang="en-IN" dirty="0" err="1"/>
              <a:t>value,number_of_bidders,low_limit,high_limit</a:t>
            </a:r>
            <a:r>
              <a:rPr lang="en-IN" dirty="0"/>
              <a:t>):</a:t>
            </a:r>
          </a:p>
          <a:p>
            <a:r>
              <a:rPr lang="en-IN" dirty="0"/>
              <a:t>    return </a:t>
            </a:r>
            <a:r>
              <a:rPr lang="en-IN" dirty="0" err="1"/>
              <a:t>sy.integrate</a:t>
            </a:r>
            <a:r>
              <a:rPr lang="en-IN" dirty="0"/>
              <a:t>(pow(</a:t>
            </a:r>
            <a:r>
              <a:rPr lang="en-IN" dirty="0" err="1"/>
              <a:t>f_capital</a:t>
            </a:r>
            <a:r>
              <a:rPr lang="en-IN" dirty="0"/>
              <a:t>(x)/</a:t>
            </a:r>
            <a:r>
              <a:rPr lang="en-IN" dirty="0" err="1"/>
              <a:t>f_capital</a:t>
            </a:r>
            <a:r>
              <a:rPr lang="en-IN" dirty="0"/>
              <a:t>(value),number_of_bidders-1),(</a:t>
            </a:r>
            <a:r>
              <a:rPr lang="en-IN" dirty="0" err="1"/>
              <a:t>x,low_limit,high_limit</a:t>
            </a:r>
            <a:r>
              <a:rPr lang="en-IN" dirty="0"/>
              <a:t>))</a:t>
            </a:r>
          </a:p>
          <a:p>
            <a:endParaRPr lang="en-IN" dirty="0"/>
          </a:p>
          <a:p>
            <a:r>
              <a:rPr lang="en-IN" dirty="0"/>
              <a:t>def </a:t>
            </a:r>
            <a:r>
              <a:rPr lang="en-IN" dirty="0" err="1"/>
              <a:t>nash_optimal_bid</a:t>
            </a:r>
            <a:r>
              <a:rPr lang="en-IN" dirty="0"/>
              <a:t>(v):</a:t>
            </a:r>
          </a:p>
          <a:p>
            <a:r>
              <a:rPr lang="en-IN" dirty="0"/>
              <a:t>    return v-integral(</a:t>
            </a:r>
            <a:r>
              <a:rPr lang="en-IN" dirty="0" err="1"/>
              <a:t>v,n,v_o,v</a:t>
            </a:r>
            <a:r>
              <a:rPr lang="en-IN" dirty="0"/>
              <a:t>)</a:t>
            </a:r>
          </a:p>
          <a:p>
            <a:endParaRPr lang="en-IN" dirty="0"/>
          </a:p>
          <a:p>
            <a:r>
              <a:rPr lang="en-IN" dirty="0"/>
              <a:t># Expected revenue for first price auction</a:t>
            </a:r>
          </a:p>
          <a:p>
            <a:r>
              <a:rPr lang="en-IN" dirty="0"/>
              <a:t># expected utility or payment of a bidder</a:t>
            </a:r>
          </a:p>
          <a:p>
            <a:r>
              <a:rPr lang="en-IN" dirty="0"/>
              <a:t>def u(v):</a:t>
            </a:r>
          </a:p>
          <a:p>
            <a:r>
              <a:rPr lang="en-IN" dirty="0"/>
              <a:t>    return </a:t>
            </a:r>
            <a:r>
              <a:rPr lang="en-IN" dirty="0" err="1"/>
              <a:t>f_small</a:t>
            </a:r>
            <a:r>
              <a:rPr lang="en-IN" dirty="0"/>
              <a:t>(v)*pow(</a:t>
            </a:r>
            <a:r>
              <a:rPr lang="en-IN" dirty="0" err="1"/>
              <a:t>f_capital</a:t>
            </a:r>
            <a:r>
              <a:rPr lang="en-IN" dirty="0"/>
              <a:t>(v),n-1)*integral(</a:t>
            </a:r>
            <a:r>
              <a:rPr lang="en-IN" dirty="0" err="1"/>
              <a:t>v,n,v_o,v</a:t>
            </a:r>
            <a:r>
              <a:rPr lang="en-IN" dirty="0"/>
              <a:t>)</a:t>
            </a:r>
          </a:p>
          <a:p>
            <a:r>
              <a:rPr lang="en-IN" dirty="0"/>
              <a:t># expected profit for each bidder</a:t>
            </a:r>
          </a:p>
          <a:p>
            <a:r>
              <a:rPr lang="en-IN" dirty="0"/>
              <a:t>def </a:t>
            </a:r>
            <a:r>
              <a:rPr lang="en-IN" dirty="0" err="1"/>
              <a:t>expected_profit_first_price</a:t>
            </a:r>
            <a:r>
              <a:rPr lang="en-IN" dirty="0"/>
              <a:t>(m):</a:t>
            </a:r>
          </a:p>
          <a:p>
            <a:r>
              <a:rPr lang="en-IN" dirty="0"/>
              <a:t>     return  </a:t>
            </a:r>
            <a:r>
              <a:rPr lang="en-IN" dirty="0" err="1"/>
              <a:t>sy.integrate</a:t>
            </a:r>
            <a:r>
              <a:rPr lang="en-IN" dirty="0"/>
              <a:t>(u(v),(</a:t>
            </a:r>
            <a:r>
              <a:rPr lang="en-IN" dirty="0" err="1"/>
              <a:t>v,v_o,m</a:t>
            </a:r>
            <a:r>
              <a:rPr lang="en-IN" dirty="0"/>
              <a:t>))</a:t>
            </a:r>
          </a:p>
          <a:p>
            <a:endParaRPr lang="en-IN" dirty="0"/>
          </a:p>
          <a:p>
            <a:r>
              <a:rPr lang="en-IN" dirty="0"/>
              <a:t>def </a:t>
            </a:r>
            <a:r>
              <a:rPr lang="en-IN" dirty="0" err="1"/>
              <a:t>expected_revenue_first_price</a:t>
            </a:r>
            <a:r>
              <a:rPr lang="en-IN" dirty="0"/>
              <a:t>(m):</a:t>
            </a:r>
          </a:p>
          <a:p>
            <a:r>
              <a:rPr lang="en-IN" dirty="0"/>
              <a:t>     return n*</a:t>
            </a:r>
            <a:r>
              <a:rPr lang="en-IN" dirty="0" err="1"/>
              <a:t>sy.integrate</a:t>
            </a:r>
            <a:r>
              <a:rPr lang="en-IN" dirty="0"/>
              <a:t>(</a:t>
            </a:r>
            <a:r>
              <a:rPr lang="en-IN" dirty="0" err="1"/>
              <a:t>f_small</a:t>
            </a:r>
            <a:r>
              <a:rPr lang="en-IN" dirty="0"/>
              <a:t>(v)*pow(</a:t>
            </a:r>
            <a:r>
              <a:rPr lang="en-IN" dirty="0" err="1"/>
              <a:t>f_capital</a:t>
            </a:r>
            <a:r>
              <a:rPr lang="en-IN" dirty="0"/>
              <a:t>(v),n-1)*</a:t>
            </a:r>
            <a:r>
              <a:rPr lang="en-IN" dirty="0" err="1"/>
              <a:t>nash_optimal_bid</a:t>
            </a:r>
            <a:r>
              <a:rPr lang="en-IN" dirty="0"/>
              <a:t>(v),(</a:t>
            </a:r>
            <a:r>
              <a:rPr lang="en-IN" dirty="0" err="1"/>
              <a:t>v,v_o,m</a:t>
            </a:r>
            <a:r>
              <a:rPr lang="en-IN" dirty="0"/>
              <a:t>))</a:t>
            </a:r>
          </a:p>
          <a:p>
            <a:endParaRPr lang="en-IN" dirty="0"/>
          </a:p>
          <a:p>
            <a:r>
              <a:rPr lang="en-IN" dirty="0"/>
              <a:t># Expected revenue for second price auction</a:t>
            </a:r>
          </a:p>
          <a:p>
            <a:r>
              <a:rPr lang="en-IN" dirty="0"/>
              <a:t>def </a:t>
            </a:r>
            <a:r>
              <a:rPr lang="en-IN" dirty="0" err="1"/>
              <a:t>expected_revenue_second_price</a:t>
            </a:r>
            <a:r>
              <a:rPr lang="en-IN" dirty="0"/>
              <a:t>(m):</a:t>
            </a:r>
          </a:p>
          <a:p>
            <a:r>
              <a:rPr lang="en-IN" dirty="0"/>
              <a:t>    return </a:t>
            </a:r>
            <a:r>
              <a:rPr lang="en-IN" dirty="0" err="1"/>
              <a:t>sy.integrate</a:t>
            </a:r>
            <a:r>
              <a:rPr lang="en-IN" dirty="0"/>
              <a:t>(n*(n-1)*(1-f_capital(v))*</a:t>
            </a:r>
            <a:r>
              <a:rPr lang="en-IN" dirty="0" err="1"/>
              <a:t>f_small</a:t>
            </a:r>
            <a:r>
              <a:rPr lang="en-IN" dirty="0"/>
              <a:t>(v)*pow(</a:t>
            </a:r>
            <a:r>
              <a:rPr lang="en-IN" dirty="0" err="1"/>
              <a:t>f_capital</a:t>
            </a:r>
            <a:r>
              <a:rPr lang="en-IN" dirty="0"/>
              <a:t>(v),n-2)*v,(</a:t>
            </a:r>
            <a:r>
              <a:rPr lang="en-IN" dirty="0" err="1"/>
              <a:t>v,v_o,m</a:t>
            </a:r>
            <a:r>
              <a:rPr lang="en-IN" dirty="0"/>
              <a:t>))</a:t>
            </a:r>
          </a:p>
          <a:p>
            <a:endParaRPr lang="en-IN" dirty="0"/>
          </a:p>
          <a:p>
            <a:r>
              <a:rPr lang="en-IN" dirty="0"/>
              <a:t>def </a:t>
            </a:r>
            <a:r>
              <a:rPr lang="en-IN" dirty="0" err="1"/>
              <a:t>expected_profit_second_price</a:t>
            </a:r>
            <a:r>
              <a:rPr lang="en-IN" dirty="0"/>
              <a:t>(m):</a:t>
            </a:r>
          </a:p>
          <a:p>
            <a:r>
              <a:rPr lang="en-IN" dirty="0"/>
              <a:t>    return </a:t>
            </a:r>
            <a:r>
              <a:rPr lang="en-IN" dirty="0" err="1"/>
              <a:t>sy.integrate</a:t>
            </a:r>
            <a:r>
              <a:rPr lang="en-IN" dirty="0"/>
              <a:t>((1-(n-1)*(1-f_capital(v))/</a:t>
            </a:r>
            <a:r>
              <a:rPr lang="en-IN" dirty="0" err="1"/>
              <a:t>f_capital</a:t>
            </a:r>
            <a:r>
              <a:rPr lang="en-IN" dirty="0"/>
              <a:t>(v))*</a:t>
            </a:r>
            <a:r>
              <a:rPr lang="en-IN" dirty="0" err="1"/>
              <a:t>f_small</a:t>
            </a:r>
            <a:r>
              <a:rPr lang="en-IN" dirty="0"/>
              <a:t>(v)*pow(</a:t>
            </a:r>
            <a:r>
              <a:rPr lang="en-IN" dirty="0" err="1"/>
              <a:t>f_capital</a:t>
            </a:r>
            <a:r>
              <a:rPr lang="en-IN" dirty="0"/>
              <a:t>(v),n-1)*v,(</a:t>
            </a:r>
            <a:r>
              <a:rPr lang="en-IN" dirty="0" err="1"/>
              <a:t>v,v_o,m</a:t>
            </a:r>
            <a:r>
              <a:rPr lang="en-IN" dirty="0"/>
              <a:t>))</a:t>
            </a:r>
          </a:p>
          <a:p>
            <a:endParaRPr lang="en-IN" dirty="0"/>
          </a:p>
          <a:p>
            <a:endParaRPr lang="en-IN" dirty="0"/>
          </a:p>
          <a:p>
            <a:r>
              <a:rPr lang="en-IN" dirty="0" err="1"/>
              <a:t>fnt_input</a:t>
            </a:r>
            <a:r>
              <a:rPr lang="en-IN" dirty="0"/>
              <a:t> = str(input("Enter the cost function(CDF):"))</a:t>
            </a:r>
          </a:p>
          <a:p>
            <a:r>
              <a:rPr lang="en-IN" dirty="0" err="1"/>
              <a:t>v_o</a:t>
            </a:r>
            <a:r>
              <a:rPr lang="en-IN" dirty="0"/>
              <a:t> = 0</a:t>
            </a:r>
          </a:p>
          <a:p>
            <a:r>
              <a:rPr lang="en-IN" dirty="0"/>
              <a:t>input_ = 1</a:t>
            </a:r>
          </a:p>
          <a:p>
            <a:r>
              <a:rPr lang="en-IN" dirty="0"/>
              <a:t>n = int(input("Total number of bidders(n): "))</a:t>
            </a:r>
          </a:p>
          <a:p>
            <a:r>
              <a:rPr lang="en-IN" dirty="0"/>
              <a:t>print("Expected profit from first price auction\n",</a:t>
            </a:r>
            <a:r>
              <a:rPr lang="en-IN" dirty="0" err="1"/>
              <a:t>expected_profit_first_price</a:t>
            </a:r>
            <a:r>
              <a:rPr lang="en-IN" dirty="0"/>
              <a:t>(input_))</a:t>
            </a:r>
          </a:p>
          <a:p>
            <a:r>
              <a:rPr lang="en-IN" dirty="0"/>
              <a:t>print("Expected profit from second price auction\n",</a:t>
            </a:r>
            <a:r>
              <a:rPr lang="en-IN" dirty="0" err="1"/>
              <a:t>expected_profit_second_price</a:t>
            </a:r>
            <a:r>
              <a:rPr lang="en-IN" dirty="0"/>
              <a:t>(input_))</a:t>
            </a:r>
          </a:p>
          <a:p>
            <a:r>
              <a:rPr lang="en-IN" dirty="0"/>
              <a:t>print("Expected revenue from first price auction\n",</a:t>
            </a:r>
            <a:r>
              <a:rPr lang="en-IN" dirty="0" err="1"/>
              <a:t>expected_revenue_first_price</a:t>
            </a:r>
            <a:r>
              <a:rPr lang="en-IN" dirty="0"/>
              <a:t>(input_))</a:t>
            </a:r>
          </a:p>
          <a:p>
            <a:r>
              <a:rPr lang="en-IN" dirty="0"/>
              <a:t>print("Expected revenue from second price auction\n",</a:t>
            </a:r>
            <a:r>
              <a:rPr lang="en-IN" dirty="0" err="1"/>
              <a:t>expected_revenue_second_price</a:t>
            </a:r>
            <a:r>
              <a:rPr lang="en-IN" dirty="0"/>
              <a:t>(input_))</a:t>
            </a:r>
          </a:p>
          <a:p>
            <a:endParaRPr lang="en-IN" dirty="0"/>
          </a:p>
        </p:txBody>
      </p:sp>
      <p:sp>
        <p:nvSpPr>
          <p:cNvPr id="4" name="Slide Number Placeholder 3"/>
          <p:cNvSpPr>
            <a:spLocks noGrp="1"/>
          </p:cNvSpPr>
          <p:nvPr>
            <p:ph type="sldNum" sz="quarter" idx="5"/>
          </p:nvPr>
        </p:nvSpPr>
        <p:spPr/>
        <p:txBody>
          <a:bodyPr/>
          <a:lstStyle/>
          <a:p>
            <a:fld id="{E8CF621F-A8A9-4728-A8D0-7F59DD428AD5}" type="slidenum">
              <a:rPr lang="en-IN" smtClean="0"/>
              <a:t>21</a:t>
            </a:fld>
            <a:endParaRPr lang="en-IN"/>
          </a:p>
        </p:txBody>
      </p:sp>
    </p:spTree>
    <p:extLst>
      <p:ext uri="{BB962C8B-B14F-4D97-AF65-F5344CB8AC3E}">
        <p14:creationId xmlns:p14="http://schemas.microsoft.com/office/powerpoint/2010/main" val="1098310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import </a:t>
            </a:r>
            <a:r>
              <a:rPr lang="en-IN" dirty="0" err="1"/>
              <a:t>sympy</a:t>
            </a:r>
            <a:r>
              <a:rPr lang="en-IN" dirty="0"/>
              <a:t> as </a:t>
            </a:r>
            <a:r>
              <a:rPr lang="en-IN" dirty="0" err="1"/>
              <a:t>sy</a:t>
            </a:r>
            <a:endParaRPr lang="en-IN" dirty="0"/>
          </a:p>
          <a:p>
            <a:endParaRPr lang="en-IN" dirty="0"/>
          </a:p>
          <a:p>
            <a:r>
              <a:rPr lang="en-IN" dirty="0"/>
              <a:t>def </a:t>
            </a:r>
            <a:r>
              <a:rPr lang="en-IN" dirty="0" err="1"/>
              <a:t>f_capital</a:t>
            </a:r>
            <a:r>
              <a:rPr lang="en-IN" dirty="0"/>
              <a:t>(x):</a:t>
            </a:r>
          </a:p>
          <a:p>
            <a:r>
              <a:rPr lang="en-IN" dirty="0"/>
              <a:t>    return (lambda x:eval(fnt_input))(x)</a:t>
            </a:r>
          </a:p>
          <a:p>
            <a:r>
              <a:rPr lang="en-IN" dirty="0"/>
              <a:t>def </a:t>
            </a:r>
            <a:r>
              <a:rPr lang="en-IN" dirty="0" err="1"/>
              <a:t>f_small</a:t>
            </a:r>
            <a:r>
              <a:rPr lang="en-IN" dirty="0"/>
              <a:t>(x):</a:t>
            </a:r>
          </a:p>
          <a:p>
            <a:r>
              <a:rPr lang="en-IN" dirty="0"/>
              <a:t>    t= </a:t>
            </a:r>
            <a:r>
              <a:rPr lang="en-IN" dirty="0" err="1"/>
              <a:t>sy.symbols</a:t>
            </a:r>
            <a:r>
              <a:rPr lang="en-IN" dirty="0"/>
              <a:t>("t")</a:t>
            </a:r>
          </a:p>
          <a:p>
            <a:r>
              <a:rPr lang="en-IN" dirty="0"/>
              <a:t>    </a:t>
            </a:r>
            <a:r>
              <a:rPr lang="en-IN" dirty="0" err="1"/>
              <a:t>derivat</a:t>
            </a:r>
            <a:r>
              <a:rPr lang="en-IN" dirty="0"/>
              <a:t> = </a:t>
            </a:r>
            <a:r>
              <a:rPr lang="en-IN" dirty="0" err="1"/>
              <a:t>sy.Derivative</a:t>
            </a:r>
            <a:r>
              <a:rPr lang="en-IN" dirty="0"/>
              <a:t>(</a:t>
            </a:r>
            <a:r>
              <a:rPr lang="en-IN" dirty="0" err="1"/>
              <a:t>f_capital</a:t>
            </a:r>
            <a:r>
              <a:rPr lang="en-IN" dirty="0"/>
              <a:t>(t),t).doit()</a:t>
            </a:r>
          </a:p>
          <a:p>
            <a:r>
              <a:rPr lang="en-IN" dirty="0"/>
              <a:t>    return (lambda t : eval(str(</a:t>
            </a:r>
            <a:r>
              <a:rPr lang="en-IN" dirty="0" err="1"/>
              <a:t>derivat</a:t>
            </a:r>
            <a:r>
              <a:rPr lang="en-IN" dirty="0"/>
              <a:t>)))(x)</a:t>
            </a:r>
          </a:p>
          <a:p>
            <a:endParaRPr lang="en-IN" dirty="0"/>
          </a:p>
          <a:p>
            <a:r>
              <a:rPr lang="en-IN" dirty="0"/>
              <a:t>x = </a:t>
            </a:r>
            <a:r>
              <a:rPr lang="en-IN" dirty="0" err="1"/>
              <a:t>sy.symbols</a:t>
            </a:r>
            <a:r>
              <a:rPr lang="en-IN" dirty="0"/>
              <a:t>("x")</a:t>
            </a:r>
          </a:p>
          <a:p>
            <a:r>
              <a:rPr lang="en-IN" dirty="0"/>
              <a:t>v = </a:t>
            </a:r>
            <a:r>
              <a:rPr lang="en-IN" dirty="0" err="1"/>
              <a:t>sy.symbols</a:t>
            </a:r>
            <a:r>
              <a:rPr lang="en-IN" dirty="0"/>
              <a:t>("v")</a:t>
            </a:r>
          </a:p>
          <a:p>
            <a:endParaRPr lang="en-IN" dirty="0"/>
          </a:p>
          <a:p>
            <a:r>
              <a:rPr lang="en-IN" dirty="0"/>
              <a:t>def integral(</a:t>
            </a:r>
            <a:r>
              <a:rPr lang="en-IN" dirty="0" err="1"/>
              <a:t>value,number_of_bidders,low_limit,high_limit</a:t>
            </a:r>
            <a:r>
              <a:rPr lang="en-IN" dirty="0"/>
              <a:t>):</a:t>
            </a:r>
          </a:p>
          <a:p>
            <a:r>
              <a:rPr lang="en-IN" dirty="0"/>
              <a:t>    return </a:t>
            </a:r>
            <a:r>
              <a:rPr lang="en-IN" dirty="0" err="1"/>
              <a:t>sy.integrate</a:t>
            </a:r>
            <a:r>
              <a:rPr lang="en-IN" dirty="0"/>
              <a:t>(pow(</a:t>
            </a:r>
            <a:r>
              <a:rPr lang="en-IN" dirty="0" err="1"/>
              <a:t>f_capital</a:t>
            </a:r>
            <a:r>
              <a:rPr lang="en-IN" dirty="0"/>
              <a:t>(x)/</a:t>
            </a:r>
            <a:r>
              <a:rPr lang="en-IN" dirty="0" err="1"/>
              <a:t>f_capital</a:t>
            </a:r>
            <a:r>
              <a:rPr lang="en-IN" dirty="0"/>
              <a:t>(value),number_of_bidders-1),(</a:t>
            </a:r>
            <a:r>
              <a:rPr lang="en-IN" dirty="0" err="1"/>
              <a:t>x,low_limit,high_limit</a:t>
            </a:r>
            <a:r>
              <a:rPr lang="en-IN" dirty="0"/>
              <a:t>))</a:t>
            </a:r>
          </a:p>
          <a:p>
            <a:endParaRPr lang="en-IN" dirty="0"/>
          </a:p>
          <a:p>
            <a:r>
              <a:rPr lang="en-IN" dirty="0"/>
              <a:t>def </a:t>
            </a:r>
            <a:r>
              <a:rPr lang="en-IN" dirty="0" err="1"/>
              <a:t>nash_optimal_bid</a:t>
            </a:r>
            <a:r>
              <a:rPr lang="en-IN" dirty="0"/>
              <a:t>(v):</a:t>
            </a:r>
          </a:p>
          <a:p>
            <a:r>
              <a:rPr lang="en-IN" dirty="0"/>
              <a:t>    return v-integral(</a:t>
            </a:r>
            <a:r>
              <a:rPr lang="en-IN" dirty="0" err="1"/>
              <a:t>v,n,v_o,v</a:t>
            </a:r>
            <a:r>
              <a:rPr lang="en-IN" dirty="0"/>
              <a:t>)</a:t>
            </a:r>
          </a:p>
          <a:p>
            <a:endParaRPr lang="en-IN" dirty="0"/>
          </a:p>
          <a:p>
            <a:r>
              <a:rPr lang="en-IN" dirty="0"/>
              <a:t># Expected revenue for first price auction</a:t>
            </a:r>
          </a:p>
          <a:p>
            <a:r>
              <a:rPr lang="en-IN" dirty="0"/>
              <a:t># expected utility or payment of a bidder</a:t>
            </a:r>
          </a:p>
          <a:p>
            <a:r>
              <a:rPr lang="en-IN" dirty="0"/>
              <a:t>def u(v):</a:t>
            </a:r>
          </a:p>
          <a:p>
            <a:r>
              <a:rPr lang="en-IN" dirty="0"/>
              <a:t>    return </a:t>
            </a:r>
            <a:r>
              <a:rPr lang="en-IN" dirty="0" err="1"/>
              <a:t>f_small</a:t>
            </a:r>
            <a:r>
              <a:rPr lang="en-IN" dirty="0"/>
              <a:t>(v)*pow(</a:t>
            </a:r>
            <a:r>
              <a:rPr lang="en-IN" dirty="0" err="1"/>
              <a:t>f_capital</a:t>
            </a:r>
            <a:r>
              <a:rPr lang="en-IN" dirty="0"/>
              <a:t>(v),n-1)*integral(</a:t>
            </a:r>
            <a:r>
              <a:rPr lang="en-IN" dirty="0" err="1"/>
              <a:t>v,n,v_o,v</a:t>
            </a:r>
            <a:r>
              <a:rPr lang="en-IN" dirty="0"/>
              <a:t>)</a:t>
            </a:r>
          </a:p>
          <a:p>
            <a:r>
              <a:rPr lang="en-IN" dirty="0"/>
              <a:t># expected profit for each bidder</a:t>
            </a:r>
          </a:p>
          <a:p>
            <a:r>
              <a:rPr lang="en-IN" dirty="0"/>
              <a:t>def </a:t>
            </a:r>
            <a:r>
              <a:rPr lang="en-IN" dirty="0" err="1"/>
              <a:t>expected_profit_first_price</a:t>
            </a:r>
            <a:r>
              <a:rPr lang="en-IN" dirty="0"/>
              <a:t>(m):</a:t>
            </a:r>
          </a:p>
          <a:p>
            <a:r>
              <a:rPr lang="en-IN" dirty="0"/>
              <a:t>     return  </a:t>
            </a:r>
            <a:r>
              <a:rPr lang="en-IN" dirty="0" err="1"/>
              <a:t>sy.integrate</a:t>
            </a:r>
            <a:r>
              <a:rPr lang="en-IN" dirty="0"/>
              <a:t>(u(v),(</a:t>
            </a:r>
            <a:r>
              <a:rPr lang="en-IN" dirty="0" err="1"/>
              <a:t>v,v_o,m</a:t>
            </a:r>
            <a:r>
              <a:rPr lang="en-IN" dirty="0"/>
              <a:t>))</a:t>
            </a:r>
          </a:p>
          <a:p>
            <a:endParaRPr lang="en-IN" dirty="0"/>
          </a:p>
          <a:p>
            <a:r>
              <a:rPr lang="en-IN" dirty="0"/>
              <a:t>def </a:t>
            </a:r>
            <a:r>
              <a:rPr lang="en-IN" dirty="0" err="1"/>
              <a:t>expected_revenue_first_price</a:t>
            </a:r>
            <a:r>
              <a:rPr lang="en-IN" dirty="0"/>
              <a:t>(m):</a:t>
            </a:r>
          </a:p>
          <a:p>
            <a:r>
              <a:rPr lang="en-IN" dirty="0"/>
              <a:t>     return n*</a:t>
            </a:r>
            <a:r>
              <a:rPr lang="en-IN" dirty="0" err="1"/>
              <a:t>sy.integrate</a:t>
            </a:r>
            <a:r>
              <a:rPr lang="en-IN" dirty="0"/>
              <a:t>(</a:t>
            </a:r>
            <a:r>
              <a:rPr lang="en-IN" dirty="0" err="1"/>
              <a:t>f_small</a:t>
            </a:r>
            <a:r>
              <a:rPr lang="en-IN" dirty="0"/>
              <a:t>(v)*pow(</a:t>
            </a:r>
            <a:r>
              <a:rPr lang="en-IN" dirty="0" err="1"/>
              <a:t>f_capital</a:t>
            </a:r>
            <a:r>
              <a:rPr lang="en-IN" dirty="0"/>
              <a:t>(v),n-1)*</a:t>
            </a:r>
            <a:r>
              <a:rPr lang="en-IN" dirty="0" err="1"/>
              <a:t>nash_optimal_bid</a:t>
            </a:r>
            <a:r>
              <a:rPr lang="en-IN" dirty="0"/>
              <a:t>(v),(</a:t>
            </a:r>
            <a:r>
              <a:rPr lang="en-IN" dirty="0" err="1"/>
              <a:t>v,v_o,m</a:t>
            </a:r>
            <a:r>
              <a:rPr lang="en-IN" dirty="0"/>
              <a:t>))</a:t>
            </a:r>
          </a:p>
          <a:p>
            <a:endParaRPr lang="en-IN" dirty="0"/>
          </a:p>
          <a:p>
            <a:r>
              <a:rPr lang="en-IN" dirty="0"/>
              <a:t># Expected revenue for second price auction</a:t>
            </a:r>
          </a:p>
          <a:p>
            <a:r>
              <a:rPr lang="en-IN" dirty="0"/>
              <a:t>def </a:t>
            </a:r>
            <a:r>
              <a:rPr lang="en-IN" dirty="0" err="1"/>
              <a:t>expected_revenue_second_price</a:t>
            </a:r>
            <a:r>
              <a:rPr lang="en-IN" dirty="0"/>
              <a:t>(m):</a:t>
            </a:r>
          </a:p>
          <a:p>
            <a:r>
              <a:rPr lang="en-IN" dirty="0"/>
              <a:t>    return </a:t>
            </a:r>
            <a:r>
              <a:rPr lang="en-IN" dirty="0" err="1"/>
              <a:t>sy.integrate</a:t>
            </a:r>
            <a:r>
              <a:rPr lang="en-IN" dirty="0"/>
              <a:t>(n*(n-1)*(1-f_capital(v))*</a:t>
            </a:r>
            <a:r>
              <a:rPr lang="en-IN" dirty="0" err="1"/>
              <a:t>f_small</a:t>
            </a:r>
            <a:r>
              <a:rPr lang="en-IN" dirty="0"/>
              <a:t>(v)*pow(</a:t>
            </a:r>
            <a:r>
              <a:rPr lang="en-IN" dirty="0" err="1"/>
              <a:t>f_capital</a:t>
            </a:r>
            <a:r>
              <a:rPr lang="en-IN" dirty="0"/>
              <a:t>(v),n-2)*v,(</a:t>
            </a:r>
            <a:r>
              <a:rPr lang="en-IN" dirty="0" err="1"/>
              <a:t>v,v_o,m</a:t>
            </a:r>
            <a:r>
              <a:rPr lang="en-IN" dirty="0"/>
              <a:t>))</a:t>
            </a:r>
          </a:p>
          <a:p>
            <a:endParaRPr lang="en-IN" dirty="0"/>
          </a:p>
          <a:p>
            <a:r>
              <a:rPr lang="en-IN" dirty="0"/>
              <a:t>def </a:t>
            </a:r>
            <a:r>
              <a:rPr lang="en-IN" dirty="0" err="1"/>
              <a:t>expected_profit_second_price</a:t>
            </a:r>
            <a:r>
              <a:rPr lang="en-IN" dirty="0"/>
              <a:t>(m):</a:t>
            </a:r>
          </a:p>
          <a:p>
            <a:r>
              <a:rPr lang="en-IN" dirty="0"/>
              <a:t>    return </a:t>
            </a:r>
            <a:r>
              <a:rPr lang="en-IN" dirty="0" err="1"/>
              <a:t>sy.integrate</a:t>
            </a:r>
            <a:r>
              <a:rPr lang="en-IN" dirty="0"/>
              <a:t>((1-(n-1)*(1-f_capital(v))/</a:t>
            </a:r>
            <a:r>
              <a:rPr lang="en-IN" dirty="0" err="1"/>
              <a:t>f_capital</a:t>
            </a:r>
            <a:r>
              <a:rPr lang="en-IN" dirty="0"/>
              <a:t>(v))*</a:t>
            </a:r>
            <a:r>
              <a:rPr lang="en-IN" dirty="0" err="1"/>
              <a:t>f_small</a:t>
            </a:r>
            <a:r>
              <a:rPr lang="en-IN" dirty="0"/>
              <a:t>(v)*pow(</a:t>
            </a:r>
            <a:r>
              <a:rPr lang="en-IN" dirty="0" err="1"/>
              <a:t>f_capital</a:t>
            </a:r>
            <a:r>
              <a:rPr lang="en-IN" dirty="0"/>
              <a:t>(v),n-1)*v,(</a:t>
            </a:r>
            <a:r>
              <a:rPr lang="en-IN" dirty="0" err="1"/>
              <a:t>v,v_o,m</a:t>
            </a:r>
            <a:r>
              <a:rPr lang="en-IN" dirty="0"/>
              <a:t>))</a:t>
            </a:r>
          </a:p>
          <a:p>
            <a:endParaRPr lang="en-IN" dirty="0"/>
          </a:p>
          <a:p>
            <a:endParaRPr lang="en-IN" dirty="0"/>
          </a:p>
          <a:p>
            <a:r>
              <a:rPr lang="en-IN" dirty="0" err="1"/>
              <a:t>fnt_input</a:t>
            </a:r>
            <a:r>
              <a:rPr lang="en-IN" dirty="0"/>
              <a:t> = str(input("Enter the cost function(CDF):"))</a:t>
            </a:r>
          </a:p>
          <a:p>
            <a:r>
              <a:rPr lang="en-IN" dirty="0" err="1"/>
              <a:t>v_o</a:t>
            </a:r>
            <a:r>
              <a:rPr lang="en-IN" dirty="0"/>
              <a:t> = 0</a:t>
            </a:r>
          </a:p>
          <a:p>
            <a:r>
              <a:rPr lang="en-IN" dirty="0"/>
              <a:t>input_ = 1</a:t>
            </a:r>
          </a:p>
          <a:p>
            <a:r>
              <a:rPr lang="en-IN" dirty="0"/>
              <a:t>n = int(input("Total number of bidders(n): "))</a:t>
            </a:r>
          </a:p>
          <a:p>
            <a:r>
              <a:rPr lang="en-IN" dirty="0"/>
              <a:t>print("Expected profit from first price auction\n",</a:t>
            </a:r>
            <a:r>
              <a:rPr lang="en-IN" dirty="0" err="1"/>
              <a:t>expected_profit_first_price</a:t>
            </a:r>
            <a:r>
              <a:rPr lang="en-IN" dirty="0"/>
              <a:t>(input_))</a:t>
            </a:r>
          </a:p>
          <a:p>
            <a:r>
              <a:rPr lang="en-IN" dirty="0"/>
              <a:t>print("Expected profit from second price auction\n",</a:t>
            </a:r>
            <a:r>
              <a:rPr lang="en-IN" dirty="0" err="1"/>
              <a:t>expected_profit_second_price</a:t>
            </a:r>
            <a:r>
              <a:rPr lang="en-IN" dirty="0"/>
              <a:t>(input_))</a:t>
            </a:r>
          </a:p>
          <a:p>
            <a:r>
              <a:rPr lang="en-IN" dirty="0"/>
              <a:t>print("Expected revenue from first price auction\n",</a:t>
            </a:r>
            <a:r>
              <a:rPr lang="en-IN" dirty="0" err="1"/>
              <a:t>expected_revenue_first_price</a:t>
            </a:r>
            <a:r>
              <a:rPr lang="en-IN" dirty="0"/>
              <a:t>(input_))</a:t>
            </a:r>
          </a:p>
          <a:p>
            <a:r>
              <a:rPr lang="en-IN" dirty="0"/>
              <a:t>print("Expected revenue from second price auction\n",</a:t>
            </a:r>
            <a:r>
              <a:rPr lang="en-IN" dirty="0" err="1"/>
              <a:t>expected_revenue_second_price</a:t>
            </a:r>
            <a:r>
              <a:rPr lang="en-IN" dirty="0"/>
              <a:t>(input_))</a:t>
            </a:r>
          </a:p>
          <a:p>
            <a:endParaRPr lang="en-IN" dirty="0"/>
          </a:p>
        </p:txBody>
      </p:sp>
      <p:sp>
        <p:nvSpPr>
          <p:cNvPr id="4" name="Slide Number Placeholder 3"/>
          <p:cNvSpPr>
            <a:spLocks noGrp="1"/>
          </p:cNvSpPr>
          <p:nvPr>
            <p:ph type="sldNum" sz="quarter" idx="5"/>
          </p:nvPr>
        </p:nvSpPr>
        <p:spPr/>
        <p:txBody>
          <a:bodyPr/>
          <a:lstStyle/>
          <a:p>
            <a:fld id="{E8CF621F-A8A9-4728-A8D0-7F59DD428AD5}" type="slidenum">
              <a:rPr lang="en-IN" smtClean="0"/>
              <a:t>22</a:t>
            </a:fld>
            <a:endParaRPr lang="en-IN"/>
          </a:p>
        </p:txBody>
      </p:sp>
    </p:spTree>
    <p:extLst>
      <p:ext uri="{BB962C8B-B14F-4D97-AF65-F5344CB8AC3E}">
        <p14:creationId xmlns:p14="http://schemas.microsoft.com/office/powerpoint/2010/main" val="4138432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3" y="0"/>
            <a:ext cx="12231161"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400" y="1871136"/>
            <a:ext cx="6815669" cy="1515533"/>
          </a:xfrm>
        </p:spPr>
        <p:txBody>
          <a:bodyPr anchor="b">
            <a:noAutofit/>
          </a:bodyPr>
          <a:lstStyle>
            <a:lvl1pPr algn="ctr">
              <a:defRPr sz="5401">
                <a:effectLst/>
              </a:defRPr>
            </a:lvl1pPr>
          </a:lstStyle>
          <a:p>
            <a:r>
              <a:rPr lang="en-US"/>
              <a:t>Click to edit Master title style</a:t>
            </a:r>
            <a:endParaRPr lang="en-US" dirty="0"/>
          </a:p>
        </p:txBody>
      </p:sp>
      <p:sp>
        <p:nvSpPr>
          <p:cNvPr id="3" name="Subtitle 2"/>
          <p:cNvSpPr>
            <a:spLocks noGrp="1"/>
          </p:cNvSpPr>
          <p:nvPr>
            <p:ph type="subTitle" idx="1"/>
          </p:nvPr>
        </p:nvSpPr>
        <p:spPr>
          <a:xfrm>
            <a:off x="2692400" y="3657597"/>
            <a:ext cx="6815669" cy="1320802"/>
          </a:xfrm>
        </p:spPr>
        <p:txBody>
          <a:bodyPr anchor="t">
            <a:normAutofit/>
          </a:bodyPr>
          <a:lstStyle>
            <a:lvl1pPr marL="0" indent="0" algn="ctr">
              <a:buNone/>
              <a:defRPr sz="2100">
                <a:solidFill>
                  <a:schemeClr val="tx1"/>
                </a:solidFill>
              </a:defRPr>
            </a:lvl1pPr>
            <a:lvl2pPr marL="457184" indent="0" algn="ctr">
              <a:buNone/>
              <a:defRPr>
                <a:solidFill>
                  <a:schemeClr val="tx1">
                    <a:tint val="75000"/>
                  </a:schemeClr>
                </a:solidFill>
              </a:defRPr>
            </a:lvl2pPr>
            <a:lvl3pPr marL="914365" indent="0" algn="ctr">
              <a:buNone/>
              <a:defRPr>
                <a:solidFill>
                  <a:schemeClr val="tx1">
                    <a:tint val="75000"/>
                  </a:schemeClr>
                </a:solidFill>
              </a:defRPr>
            </a:lvl3pPr>
            <a:lvl4pPr marL="1371550" indent="0" algn="ctr">
              <a:buNone/>
              <a:defRPr>
                <a:solidFill>
                  <a:schemeClr val="tx1">
                    <a:tint val="75000"/>
                  </a:schemeClr>
                </a:solidFill>
              </a:defRPr>
            </a:lvl4pPr>
            <a:lvl5pPr marL="1828732" indent="0" algn="ctr">
              <a:buNone/>
              <a:defRPr>
                <a:solidFill>
                  <a:schemeClr val="tx1">
                    <a:tint val="75000"/>
                  </a:schemeClr>
                </a:solidFill>
              </a:defRPr>
            </a:lvl5pPr>
            <a:lvl6pPr marL="2285915" indent="0" algn="ctr">
              <a:buNone/>
              <a:defRPr>
                <a:solidFill>
                  <a:schemeClr val="tx1">
                    <a:tint val="75000"/>
                  </a:schemeClr>
                </a:solidFill>
              </a:defRPr>
            </a:lvl6pPr>
            <a:lvl7pPr marL="2743096" indent="0" algn="ctr">
              <a:buNone/>
              <a:defRPr>
                <a:solidFill>
                  <a:schemeClr val="tx1">
                    <a:tint val="75000"/>
                  </a:schemeClr>
                </a:solidFill>
              </a:defRPr>
            </a:lvl7pPr>
            <a:lvl8pPr marL="3200280" indent="0" algn="ctr">
              <a:buNone/>
              <a:defRPr>
                <a:solidFill>
                  <a:schemeClr val="tx1">
                    <a:tint val="75000"/>
                  </a:schemeClr>
                </a:solidFill>
              </a:defRPr>
            </a:lvl8pPr>
            <a:lvl9pPr marL="365746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5" y="5037663"/>
            <a:ext cx="897467" cy="279400"/>
          </a:xfrm>
        </p:spPr>
        <p:txBody>
          <a:bodyPr/>
          <a:lstStyle/>
          <a:p>
            <a:fld id="{B414FC72-E967-4666-8A83-B3376E9F431B}" type="datetimeFigureOut">
              <a:rPr lang="en-IN" smtClean="0"/>
              <a:t>16-04-2021</a:t>
            </a:fld>
            <a:endParaRPr lang="en-IN"/>
          </a:p>
        </p:txBody>
      </p:sp>
      <p:sp>
        <p:nvSpPr>
          <p:cNvPr id="5" name="Footer Placeholder 4"/>
          <p:cNvSpPr>
            <a:spLocks noGrp="1"/>
          </p:cNvSpPr>
          <p:nvPr>
            <p:ph type="ftr" sz="quarter" idx="11"/>
          </p:nvPr>
        </p:nvSpPr>
        <p:spPr>
          <a:xfrm>
            <a:off x="2692398" y="5037663"/>
            <a:ext cx="5214635" cy="279400"/>
          </a:xfrm>
        </p:spPr>
        <p:txBody>
          <a:bodyPr/>
          <a:lstStyle/>
          <a:p>
            <a:endParaRPr lang="en-IN"/>
          </a:p>
        </p:txBody>
      </p:sp>
      <p:sp>
        <p:nvSpPr>
          <p:cNvPr id="6" name="Slide Number Placeholder 5"/>
          <p:cNvSpPr>
            <a:spLocks noGrp="1"/>
          </p:cNvSpPr>
          <p:nvPr>
            <p:ph type="sldNum" sz="quarter" idx="12"/>
          </p:nvPr>
        </p:nvSpPr>
        <p:spPr>
          <a:xfrm>
            <a:off x="8956904" y="5037663"/>
            <a:ext cx="551166" cy="279400"/>
          </a:xfrm>
        </p:spPr>
        <p:txBody>
          <a:bodyPr/>
          <a:lstStyle/>
          <a:p>
            <a:fld id="{619FE4E2-7043-4308-9CB8-C9EAE8A44FE8}" type="slidenum">
              <a:rPr lang="en-IN" smtClean="0"/>
              <a:t>‹#›</a:t>
            </a:fld>
            <a:endParaRPr lang="en-IN"/>
          </a:p>
        </p:txBody>
      </p:sp>
      <p:cxnSp>
        <p:nvCxnSpPr>
          <p:cNvPr id="15" name="Straight Connector 14"/>
          <p:cNvCxnSpPr/>
          <p:nvPr/>
        </p:nvCxnSpPr>
        <p:spPr>
          <a:xfrm>
            <a:off x="2692401"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084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8"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8" y="1041404"/>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184" indent="0">
              <a:buNone/>
              <a:defRPr sz="1600"/>
            </a:lvl2pPr>
            <a:lvl3pPr marL="914365" indent="0">
              <a:buNone/>
              <a:defRPr sz="1600"/>
            </a:lvl3pPr>
            <a:lvl4pPr marL="1371550" indent="0">
              <a:buNone/>
              <a:defRPr sz="1600"/>
            </a:lvl4pPr>
            <a:lvl5pPr marL="1828732" indent="0">
              <a:buNone/>
              <a:defRPr sz="1600"/>
            </a:lvl5pPr>
            <a:lvl6pPr marL="2285915" indent="0">
              <a:buNone/>
              <a:defRPr sz="1600"/>
            </a:lvl6pPr>
            <a:lvl7pPr marL="2743096" indent="0">
              <a:buNone/>
              <a:defRPr sz="1600"/>
            </a:lvl7pPr>
            <a:lvl8pPr marL="3200280" indent="0">
              <a:buNone/>
              <a:defRPr sz="1600"/>
            </a:lvl8pPr>
            <a:lvl9pPr marL="3657464"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8" cy="493712"/>
          </a:xfrm>
        </p:spPr>
        <p:txBody>
          <a:bodyPr>
            <a:normAutofit/>
          </a:bodyPr>
          <a:lstStyle>
            <a:lvl1pPr marL="0" indent="0" algn="ctr">
              <a:buNone/>
              <a:defRPr sz="1401"/>
            </a:lvl1pPr>
            <a:lvl2pPr marL="457184" indent="0">
              <a:buNone/>
              <a:defRPr sz="1200"/>
            </a:lvl2pPr>
            <a:lvl3pPr marL="914365" indent="0">
              <a:buNone/>
              <a:defRPr sz="1001"/>
            </a:lvl3pPr>
            <a:lvl4pPr marL="1371550" indent="0">
              <a:buNone/>
              <a:defRPr sz="900"/>
            </a:lvl4pPr>
            <a:lvl5pPr marL="1828732" indent="0">
              <a:buNone/>
              <a:defRPr sz="900"/>
            </a:lvl5pPr>
            <a:lvl6pPr marL="2285915" indent="0">
              <a:buNone/>
              <a:defRPr sz="900"/>
            </a:lvl6pPr>
            <a:lvl7pPr marL="2743096" indent="0">
              <a:buNone/>
              <a:defRPr sz="900"/>
            </a:lvl7pPr>
            <a:lvl8pPr marL="3200280" indent="0">
              <a:buNone/>
              <a:defRPr sz="900"/>
            </a:lvl8pPr>
            <a:lvl9pPr marL="365746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4FC72-E967-4666-8A83-B3376E9F431B}" type="datetimeFigureOut">
              <a:rPr lang="en-IN" smtClean="0"/>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FE4E2-7043-4308-9CB8-C9EAE8A44FE8}" type="slidenum">
              <a:rPr lang="en-IN" smtClean="0"/>
              <a:t>‹#›</a:t>
            </a:fld>
            <a:endParaRPr lang="en-IN"/>
          </a:p>
        </p:txBody>
      </p:sp>
    </p:spTree>
    <p:extLst>
      <p:ext uri="{BB962C8B-B14F-4D97-AF65-F5344CB8AC3E}">
        <p14:creationId xmlns:p14="http://schemas.microsoft.com/office/powerpoint/2010/main" val="13920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70"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70" y="4343403"/>
            <a:ext cx="9592732" cy="1532467"/>
          </a:xfrm>
        </p:spPr>
        <p:txBody>
          <a:bodyPr anchor="ctr">
            <a:normAutofit/>
          </a:bodyPr>
          <a:lstStyle>
            <a:lvl1pPr marL="0" indent="0" algn="ctr">
              <a:buNone/>
              <a:defRPr sz="2000">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4FC72-E967-4666-8A83-B3376E9F431B}"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cxnSp>
        <p:nvCxnSpPr>
          <p:cNvPr id="15" name="Straight Connector 14"/>
          <p:cNvCxnSpPr/>
          <p:nvPr/>
        </p:nvCxnSpPr>
        <p:spPr>
          <a:xfrm>
            <a:off x="1396169" y="4140199"/>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4335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5"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4" cy="584200"/>
          </a:xfrm>
        </p:spPr>
        <p:txBody>
          <a:bodyPr anchor="ctr">
            <a:normAutofit/>
          </a:bodyPr>
          <a:lstStyle>
            <a:lvl1pPr marL="0" indent="0" algn="r">
              <a:buFontTx/>
              <a:buNone/>
              <a:defRPr sz="2000"/>
            </a:lvl1pPr>
            <a:lvl2pPr marL="457184" indent="0">
              <a:buFontTx/>
              <a:buNone/>
              <a:defRPr/>
            </a:lvl2pPr>
            <a:lvl3pPr marL="914365" indent="0">
              <a:buFontTx/>
              <a:buNone/>
              <a:defRPr/>
            </a:lvl3pPr>
            <a:lvl4pPr marL="1371550" indent="0">
              <a:buFontTx/>
              <a:buNone/>
              <a:defRPr/>
            </a:lvl4pPr>
            <a:lvl5pPr marL="1828732"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403"/>
            <a:ext cx="9609668" cy="1532467"/>
          </a:xfrm>
        </p:spPr>
        <p:txBody>
          <a:bodyPr anchor="ctr">
            <a:normAutofit/>
          </a:bodyPr>
          <a:lstStyle>
            <a:lvl1pPr marL="0" indent="0" algn="ctr">
              <a:buNone/>
              <a:defRPr sz="2000">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4FC72-E967-4666-8A83-B3376E9F431B}"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sp>
        <p:nvSpPr>
          <p:cNvPr id="14" name="TextBox 13"/>
          <p:cNvSpPr txBox="1"/>
          <p:nvPr/>
        </p:nvSpPr>
        <p:spPr>
          <a:xfrm>
            <a:off x="862012" y="879961"/>
            <a:ext cx="609600" cy="584776"/>
          </a:xfrm>
          <a:prstGeom prst="rect">
            <a:avLst/>
          </a:prstGeom>
        </p:spPr>
        <p:txBody>
          <a:bodyPr vert="horz" lIns="91440" tIns="45721" rIns="91440" bIns="45721"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1" rIns="91440" bIns="45721"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601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2000">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4FC72-E967-4666-8A83-B3376E9F431B}"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spTree>
    <p:extLst>
      <p:ext uri="{BB962C8B-B14F-4D97-AF65-F5344CB8AC3E}">
        <p14:creationId xmlns:p14="http://schemas.microsoft.com/office/powerpoint/2010/main" val="2957662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5"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2400">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801">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4FC72-E967-4666-8A83-B3376E9F431B}"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sp>
        <p:nvSpPr>
          <p:cNvPr id="12" name="TextBox 11"/>
          <p:cNvSpPr txBox="1"/>
          <p:nvPr/>
        </p:nvSpPr>
        <p:spPr>
          <a:xfrm>
            <a:off x="862012" y="879961"/>
            <a:ext cx="609600" cy="584776"/>
          </a:xfrm>
          <a:prstGeom prst="rect">
            <a:avLst/>
          </a:prstGeom>
        </p:spPr>
        <p:txBody>
          <a:bodyPr vert="horz" lIns="91440" tIns="45721" rIns="91440" bIns="45721"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1" rIns="91440" bIns="45721"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2032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8"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800">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3" y="4470404"/>
            <a:ext cx="9609671" cy="1405467"/>
          </a:xfrm>
        </p:spPr>
        <p:txBody>
          <a:bodyPr anchor="t">
            <a:normAutofit/>
          </a:bodyPr>
          <a:lstStyle>
            <a:lvl1pPr marL="0" indent="0" algn="l">
              <a:buNone/>
              <a:defRPr sz="1801">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4FC72-E967-4666-8A83-B3376E9F431B}"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cxnSp>
        <p:nvCxnSpPr>
          <p:cNvPr id="15" name="Straight Connector 14"/>
          <p:cNvCxnSpPr/>
          <p:nvPr/>
        </p:nvCxnSpPr>
        <p:spPr>
          <a:xfrm>
            <a:off x="1396169" y="3429000"/>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528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4FC72-E967-4666-8A83-B3376E9F431B}"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cxnSp>
        <p:nvCxnSpPr>
          <p:cNvPr id="14" name="Straight Connector 13"/>
          <p:cNvCxnSpPr/>
          <p:nvPr/>
        </p:nvCxnSpPr>
        <p:spPr>
          <a:xfrm>
            <a:off x="1396169" y="2421466"/>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1663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60" y="982136"/>
            <a:ext cx="1890894"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2" y="982132"/>
            <a:ext cx="7433026"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4FC72-E967-4666-8A83-B3376E9F431B}"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cxnSp>
        <p:nvCxnSpPr>
          <p:cNvPr id="14" name="Straight Connector 13"/>
          <p:cNvCxnSpPr/>
          <p:nvPr/>
        </p:nvCxnSpPr>
        <p:spPr>
          <a:xfrm>
            <a:off x="8863892" y="990601"/>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74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4FC72-E967-4666-8A83-B3376E9F431B}"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spTree>
    <p:extLst>
      <p:ext uri="{BB962C8B-B14F-4D97-AF65-F5344CB8AC3E}">
        <p14:creationId xmlns:p14="http://schemas.microsoft.com/office/powerpoint/2010/main" val="2276238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8"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8" y="3846055"/>
            <a:ext cx="8158692" cy="954547"/>
          </a:xfrm>
        </p:spPr>
        <p:txBody>
          <a:bodyPr anchor="t">
            <a:normAutofit/>
          </a:bodyPr>
          <a:lstStyle>
            <a:lvl1pPr marL="0" indent="0" algn="ctr">
              <a:buNone/>
              <a:defRPr sz="2400">
                <a:solidFill>
                  <a:schemeClr val="tx1"/>
                </a:solidFill>
              </a:defRPr>
            </a:lvl1pPr>
            <a:lvl2pPr marL="457184" indent="0">
              <a:buNone/>
              <a:defRPr sz="1801">
                <a:solidFill>
                  <a:schemeClr val="tx1">
                    <a:tint val="75000"/>
                  </a:schemeClr>
                </a:solidFill>
              </a:defRPr>
            </a:lvl2pPr>
            <a:lvl3pPr marL="914365" indent="0">
              <a:buNone/>
              <a:defRPr sz="1600">
                <a:solidFill>
                  <a:schemeClr val="tx1">
                    <a:tint val="75000"/>
                  </a:schemeClr>
                </a:solidFill>
              </a:defRPr>
            </a:lvl3pPr>
            <a:lvl4pPr marL="1371550" indent="0">
              <a:buNone/>
              <a:defRPr sz="1401">
                <a:solidFill>
                  <a:schemeClr val="tx1">
                    <a:tint val="75000"/>
                  </a:schemeClr>
                </a:solidFill>
              </a:defRPr>
            </a:lvl4pPr>
            <a:lvl5pPr marL="1828732" indent="0">
              <a:buNone/>
              <a:defRPr sz="1401">
                <a:solidFill>
                  <a:schemeClr val="tx1">
                    <a:tint val="75000"/>
                  </a:schemeClr>
                </a:solidFill>
              </a:defRPr>
            </a:lvl5pPr>
            <a:lvl6pPr marL="2285915" indent="0">
              <a:buNone/>
              <a:defRPr sz="1401">
                <a:solidFill>
                  <a:schemeClr val="tx1">
                    <a:tint val="75000"/>
                  </a:schemeClr>
                </a:solidFill>
              </a:defRPr>
            </a:lvl6pPr>
            <a:lvl7pPr marL="2743096" indent="0">
              <a:buNone/>
              <a:defRPr sz="1401">
                <a:solidFill>
                  <a:schemeClr val="tx1">
                    <a:tint val="75000"/>
                  </a:schemeClr>
                </a:solidFill>
              </a:defRPr>
            </a:lvl7pPr>
            <a:lvl8pPr marL="3200280" indent="0">
              <a:buNone/>
              <a:defRPr sz="1401">
                <a:solidFill>
                  <a:schemeClr val="tx1">
                    <a:tint val="75000"/>
                  </a:schemeClr>
                </a:solidFill>
              </a:defRPr>
            </a:lvl8pPr>
            <a:lvl9pPr marL="3657464"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4FC72-E967-4666-8A83-B3376E9F431B}"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FE4E2-7043-4308-9CB8-C9EAE8A44FE8}" type="slidenum">
              <a:rPr lang="en-IN" smtClean="0"/>
              <a:t>‹#›</a:t>
            </a:fld>
            <a:endParaRPr lang="en-IN"/>
          </a:p>
        </p:txBody>
      </p:sp>
      <p:cxnSp>
        <p:nvCxnSpPr>
          <p:cNvPr id="16" name="Straight Connector 15"/>
          <p:cNvCxnSpPr/>
          <p:nvPr/>
        </p:nvCxnSpPr>
        <p:spPr>
          <a:xfrm>
            <a:off x="2012724"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8367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4FC72-E967-4666-8A83-B3376E9F431B}" type="datetimeFigureOut">
              <a:rPr lang="en-IN" smtClean="0"/>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FE4E2-7043-4308-9CB8-C9EAE8A44FE8}" type="slidenum">
              <a:rPr lang="en-IN" smtClean="0"/>
              <a:t>‹#›</a:t>
            </a:fld>
            <a:endParaRPr lang="en-IN"/>
          </a:p>
        </p:txBody>
      </p:sp>
    </p:spTree>
    <p:extLst>
      <p:ext uri="{BB962C8B-B14F-4D97-AF65-F5344CB8AC3E}">
        <p14:creationId xmlns:p14="http://schemas.microsoft.com/office/powerpoint/2010/main" val="98355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1" y="2658533"/>
            <a:ext cx="4718304" cy="576262"/>
          </a:xfrm>
        </p:spPr>
        <p:txBody>
          <a:bodyPr anchor="b">
            <a:noAutofit/>
          </a:bodyPr>
          <a:lstStyle>
            <a:lvl1pPr marL="0" indent="0">
              <a:spcBef>
                <a:spcPts val="672"/>
              </a:spcBef>
              <a:spcAft>
                <a:spcPts val="601"/>
              </a:spcAft>
              <a:buNone/>
              <a:defRPr sz="2800" b="0">
                <a:solidFill>
                  <a:schemeClr val="accent1"/>
                </a:solidFill>
              </a:defRPr>
            </a:lvl1pPr>
            <a:lvl2pPr marL="457184" indent="0">
              <a:buNone/>
              <a:defRPr sz="2000" b="1"/>
            </a:lvl2pPr>
            <a:lvl3pPr marL="914365" indent="0">
              <a:buNone/>
              <a:defRPr sz="1801" b="1"/>
            </a:lvl3pPr>
            <a:lvl4pPr marL="1371550" indent="0">
              <a:buNone/>
              <a:defRPr sz="1600" b="1"/>
            </a:lvl4pPr>
            <a:lvl5pPr marL="1828732" indent="0">
              <a:buNone/>
              <a:defRPr sz="1600" b="1"/>
            </a:lvl5pPr>
            <a:lvl6pPr marL="2285915" indent="0">
              <a:buNone/>
              <a:defRPr sz="1600" b="1"/>
            </a:lvl6pPr>
            <a:lvl7pPr marL="2743096" indent="0">
              <a:buNone/>
              <a:defRPr sz="1600" b="1"/>
            </a:lvl7pPr>
            <a:lvl8pPr marL="3200280" indent="0">
              <a:buNone/>
              <a:defRPr sz="1600" b="1"/>
            </a:lvl8pPr>
            <a:lvl9pPr marL="3657464"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1" y="3243267"/>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1"/>
              </a:spcAft>
              <a:buNone/>
              <a:defRPr sz="2800" b="0">
                <a:solidFill>
                  <a:schemeClr val="accent1"/>
                </a:solidFill>
              </a:defRPr>
            </a:lvl1pPr>
            <a:lvl2pPr marL="457184" indent="0">
              <a:buNone/>
              <a:defRPr sz="2000" b="1"/>
            </a:lvl2pPr>
            <a:lvl3pPr marL="914365" indent="0">
              <a:buNone/>
              <a:defRPr sz="1801" b="1"/>
            </a:lvl3pPr>
            <a:lvl4pPr marL="1371550" indent="0">
              <a:buNone/>
              <a:defRPr sz="1600" b="1"/>
            </a:lvl4pPr>
            <a:lvl5pPr marL="1828732" indent="0">
              <a:buNone/>
              <a:defRPr sz="1600" b="1"/>
            </a:lvl5pPr>
            <a:lvl6pPr marL="2285915" indent="0">
              <a:buNone/>
              <a:defRPr sz="1600" b="1"/>
            </a:lvl6pPr>
            <a:lvl7pPr marL="2743096" indent="0">
              <a:buNone/>
              <a:defRPr sz="1600" b="1"/>
            </a:lvl7pPr>
            <a:lvl8pPr marL="3200280" indent="0">
              <a:buNone/>
              <a:defRPr sz="1600" b="1"/>
            </a:lvl8pPr>
            <a:lvl9pPr marL="365746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7"/>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4FC72-E967-4666-8A83-B3376E9F431B}" type="datetimeFigureOut">
              <a:rPr lang="en-IN" smtClean="0"/>
              <a:t>16-04-2021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9FE4E2-7043-4308-9CB8-C9EAE8A44FE8}" type="slidenum">
              <a:rPr lang="en-IN" smtClean="0"/>
              <a:t>‹#›</a:t>
            </a:fld>
            <a:endParaRPr lang="en-IN"/>
          </a:p>
        </p:txBody>
      </p:sp>
      <p:cxnSp>
        <p:nvCxnSpPr>
          <p:cNvPr id="18" name="Straight Connector 17"/>
          <p:cNvCxnSpPr/>
          <p:nvPr/>
        </p:nvCxnSpPr>
        <p:spPr>
          <a:xfrm>
            <a:off x="1396169" y="2421466"/>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453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4FC72-E967-4666-8A83-B3376E9F431B}" type="datetimeFigureOut">
              <a:rPr lang="en-IN" smtClean="0"/>
              <a:t>16-04-2021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9FE4E2-7043-4308-9CB8-C9EAE8A44FE8}" type="slidenum">
              <a:rPr lang="en-IN" smtClean="0"/>
              <a:t>‹#›</a:t>
            </a:fld>
            <a:endParaRPr lang="en-IN"/>
          </a:p>
        </p:txBody>
      </p:sp>
      <p:cxnSp>
        <p:nvCxnSpPr>
          <p:cNvPr id="14" name="Straight Connector 13"/>
          <p:cNvCxnSpPr/>
          <p:nvPr/>
        </p:nvCxnSpPr>
        <p:spPr>
          <a:xfrm>
            <a:off x="1396169" y="2421466"/>
            <a:ext cx="9407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018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4FC72-E967-4666-8A83-B3376E9F431B}" type="datetimeFigureOut">
              <a:rPr lang="en-IN" smtClean="0"/>
              <a:t>16-04-2021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9FE4E2-7043-4308-9CB8-C9EAE8A44FE8}" type="slidenum">
              <a:rPr lang="en-IN" smtClean="0"/>
              <a:t>‹#›</a:t>
            </a:fld>
            <a:endParaRPr lang="en-IN"/>
          </a:p>
        </p:txBody>
      </p:sp>
    </p:spTree>
    <p:extLst>
      <p:ext uri="{BB962C8B-B14F-4D97-AF65-F5344CB8AC3E}">
        <p14:creationId xmlns:p14="http://schemas.microsoft.com/office/powerpoint/2010/main" val="346273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6"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71" y="982136"/>
            <a:ext cx="5469467"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6" y="3031065"/>
            <a:ext cx="3718455" cy="2438404"/>
          </a:xfrm>
        </p:spPr>
        <p:txBody>
          <a:bodyPr anchor="t">
            <a:normAutofit/>
          </a:bodyPr>
          <a:lstStyle>
            <a:lvl1pPr marL="0" indent="0" algn="ctr">
              <a:buNone/>
              <a:defRPr sz="1600"/>
            </a:lvl1pPr>
            <a:lvl2pPr marL="457184" indent="0">
              <a:buNone/>
              <a:defRPr sz="1200"/>
            </a:lvl2pPr>
            <a:lvl3pPr marL="914365" indent="0">
              <a:buNone/>
              <a:defRPr sz="1001"/>
            </a:lvl3pPr>
            <a:lvl4pPr marL="1371550" indent="0">
              <a:buNone/>
              <a:defRPr sz="900"/>
            </a:lvl4pPr>
            <a:lvl5pPr marL="1828732" indent="0">
              <a:buNone/>
              <a:defRPr sz="900"/>
            </a:lvl5pPr>
            <a:lvl6pPr marL="2285915" indent="0">
              <a:buNone/>
              <a:defRPr sz="900"/>
            </a:lvl6pPr>
            <a:lvl7pPr marL="2743096" indent="0">
              <a:buNone/>
              <a:defRPr sz="900"/>
            </a:lvl7pPr>
            <a:lvl8pPr marL="3200280" indent="0">
              <a:buNone/>
              <a:defRPr sz="900"/>
            </a:lvl8pPr>
            <a:lvl9pPr marL="365746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4FC72-E967-4666-8A83-B3376E9F431B}" type="datetimeFigureOut">
              <a:rPr lang="en-IN" smtClean="0"/>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FE4E2-7043-4308-9CB8-C9EAE8A44FE8}" type="slidenum">
              <a:rPr lang="en-IN" smtClean="0"/>
              <a:t>‹#›</a:t>
            </a:fld>
            <a:endParaRPr lang="en-IN"/>
          </a:p>
        </p:txBody>
      </p:sp>
      <p:cxnSp>
        <p:nvCxnSpPr>
          <p:cNvPr id="16" name="Straight Connector 15"/>
          <p:cNvCxnSpPr/>
          <p:nvPr/>
        </p:nvCxnSpPr>
        <p:spPr>
          <a:xfrm>
            <a:off x="1396169" y="2912533"/>
            <a:ext cx="35145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388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7"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4" y="1041400"/>
            <a:ext cx="3063348"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184" indent="0">
              <a:buNone/>
              <a:defRPr sz="1600"/>
            </a:lvl2pPr>
            <a:lvl3pPr marL="914365" indent="0">
              <a:buNone/>
              <a:defRPr sz="1600"/>
            </a:lvl3pPr>
            <a:lvl4pPr marL="1371550" indent="0">
              <a:buNone/>
              <a:defRPr sz="1600"/>
            </a:lvl4pPr>
            <a:lvl5pPr marL="1828732" indent="0">
              <a:buNone/>
              <a:defRPr sz="1600"/>
            </a:lvl5pPr>
            <a:lvl6pPr marL="2285915" indent="0">
              <a:buNone/>
              <a:defRPr sz="1600"/>
            </a:lvl6pPr>
            <a:lvl7pPr marL="2743096" indent="0">
              <a:buNone/>
              <a:defRPr sz="1600"/>
            </a:lvl7pPr>
            <a:lvl8pPr marL="3200280" indent="0">
              <a:buNone/>
              <a:defRPr sz="1600"/>
            </a:lvl8pPr>
            <a:lvl9pPr marL="3657464"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7" cy="1828800"/>
          </a:xfrm>
        </p:spPr>
        <p:txBody>
          <a:bodyPr anchor="t">
            <a:normAutofit/>
          </a:bodyPr>
          <a:lstStyle>
            <a:lvl1pPr marL="0" indent="0" algn="ctr">
              <a:buNone/>
              <a:defRPr sz="1801"/>
            </a:lvl1pPr>
            <a:lvl2pPr marL="457184" indent="0">
              <a:buNone/>
              <a:defRPr sz="1200"/>
            </a:lvl2pPr>
            <a:lvl3pPr marL="914365" indent="0">
              <a:buNone/>
              <a:defRPr sz="1001"/>
            </a:lvl3pPr>
            <a:lvl4pPr marL="1371550" indent="0">
              <a:buNone/>
              <a:defRPr sz="900"/>
            </a:lvl4pPr>
            <a:lvl5pPr marL="1828732" indent="0">
              <a:buNone/>
              <a:defRPr sz="900"/>
            </a:lvl5pPr>
            <a:lvl6pPr marL="2285915" indent="0">
              <a:buNone/>
              <a:defRPr sz="900"/>
            </a:lvl6pPr>
            <a:lvl7pPr marL="2743096" indent="0">
              <a:buNone/>
              <a:defRPr sz="900"/>
            </a:lvl7pPr>
            <a:lvl8pPr marL="3200280" indent="0">
              <a:buNone/>
              <a:defRPr sz="900"/>
            </a:lvl8pPr>
            <a:lvl9pPr marL="365746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4FC72-E967-4666-8A83-B3376E9F431B}" type="datetimeFigureOut">
              <a:rPr lang="en-IN" smtClean="0"/>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FE4E2-7043-4308-9CB8-C9EAE8A44FE8}" type="slidenum">
              <a:rPr lang="en-IN" smtClean="0"/>
              <a:t>‹#›</a:t>
            </a:fld>
            <a:endParaRPr lang="en-IN"/>
          </a:p>
        </p:txBody>
      </p:sp>
    </p:spTree>
    <p:extLst>
      <p:ext uri="{BB962C8B-B14F-4D97-AF65-F5344CB8AC3E}">
        <p14:creationId xmlns:p14="http://schemas.microsoft.com/office/powerpoint/2010/main" val="67751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5"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4" y="982136"/>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4"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1"/>
            <a:ext cx="1600201" cy="279400"/>
          </a:xfrm>
          <a:prstGeom prst="rect">
            <a:avLst/>
          </a:prstGeom>
        </p:spPr>
        <p:txBody>
          <a:bodyPr vert="horz" lIns="91440" tIns="45720" rIns="91440" bIns="45720" rtlCol="0" anchor="ctr"/>
          <a:lstStyle>
            <a:lvl1pPr algn="r">
              <a:defRPr sz="1001" b="0" i="0">
                <a:solidFill>
                  <a:schemeClr val="tx1"/>
                </a:solidFill>
                <a:effectLst/>
                <a:latin typeface="+mn-lt"/>
              </a:defRPr>
            </a:lvl1pPr>
          </a:lstStyle>
          <a:p>
            <a:fld id="{B414FC72-E967-4666-8A83-B3376E9F431B}" type="datetimeFigureOut">
              <a:rPr lang="en-IN" smtClean="0"/>
              <a:t>16-04-2021</a:t>
            </a:fld>
            <a:endParaRPr lang="en-IN"/>
          </a:p>
        </p:txBody>
      </p:sp>
      <p:sp>
        <p:nvSpPr>
          <p:cNvPr id="5" name="Footer Placeholder 4"/>
          <p:cNvSpPr>
            <a:spLocks noGrp="1"/>
          </p:cNvSpPr>
          <p:nvPr>
            <p:ph type="ftr" sz="quarter" idx="3"/>
          </p:nvPr>
        </p:nvSpPr>
        <p:spPr>
          <a:xfrm>
            <a:off x="1295404" y="5969001"/>
            <a:ext cx="7305900" cy="279400"/>
          </a:xfrm>
          <a:prstGeom prst="rect">
            <a:avLst/>
          </a:prstGeom>
        </p:spPr>
        <p:txBody>
          <a:bodyPr vert="horz" lIns="91440" tIns="45720" rIns="91440" bIns="45720" rtlCol="0" anchor="ctr"/>
          <a:lstStyle>
            <a:lvl1pPr algn="l">
              <a:defRPr sz="1001"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5" y="5969001"/>
            <a:ext cx="542697" cy="279400"/>
          </a:xfrm>
          <a:prstGeom prst="rect">
            <a:avLst/>
          </a:prstGeom>
        </p:spPr>
        <p:txBody>
          <a:bodyPr vert="horz" lIns="91440" tIns="45720" rIns="91440" bIns="45720" rtlCol="0" anchor="ctr"/>
          <a:lstStyle>
            <a:lvl1pPr algn="r">
              <a:defRPr sz="1001" b="0" i="0">
                <a:solidFill>
                  <a:schemeClr val="tx1"/>
                </a:solidFill>
                <a:effectLst/>
                <a:latin typeface="+mn-lt"/>
              </a:defRPr>
            </a:lvl1pPr>
          </a:lstStyle>
          <a:p>
            <a:fld id="{619FE4E2-7043-4308-9CB8-C9EAE8A44FE8}" type="slidenum">
              <a:rPr lang="en-IN" smtClean="0"/>
              <a:t>‹#›</a:t>
            </a:fld>
            <a:endParaRPr lang="en-IN"/>
          </a:p>
        </p:txBody>
      </p:sp>
    </p:spTree>
    <p:extLst>
      <p:ext uri="{BB962C8B-B14F-4D97-AF65-F5344CB8AC3E}">
        <p14:creationId xmlns:p14="http://schemas.microsoft.com/office/powerpoint/2010/main" val="9392636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184"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0" indent="-285740" algn="l" defTabSz="457184" rtl="0" eaLnBrk="1" latinLnBrk="0" hangingPunct="1">
        <a:spcBef>
          <a:spcPct val="20000"/>
        </a:spcBef>
        <a:spcAft>
          <a:spcPts val="601"/>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23" indent="-285740" algn="l" defTabSz="457184" rtl="0" eaLnBrk="1" latinLnBrk="0" hangingPunct="1">
        <a:spcBef>
          <a:spcPct val="20000"/>
        </a:spcBef>
        <a:spcAft>
          <a:spcPts val="601"/>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06" indent="-285740" algn="l" defTabSz="457184" rtl="0" eaLnBrk="1" latinLnBrk="0" hangingPunct="1">
        <a:spcBef>
          <a:spcPct val="20000"/>
        </a:spcBef>
        <a:spcAft>
          <a:spcPts val="601"/>
        </a:spcAft>
        <a:buClr>
          <a:schemeClr val="accent1"/>
        </a:buClr>
        <a:buSzPct val="115000"/>
        <a:buFont typeface="Arial"/>
        <a:buChar char="•"/>
        <a:defRPr sz="1801" kern="1200" cap="none">
          <a:solidFill>
            <a:schemeClr val="tx1">
              <a:lumMod val="85000"/>
              <a:lumOff val="15000"/>
            </a:schemeClr>
          </a:solidFill>
          <a:effectLst/>
          <a:latin typeface="+mn-lt"/>
          <a:ea typeface="+mn-ea"/>
          <a:cs typeface="+mn-cs"/>
        </a:defRPr>
      </a:lvl3pPr>
      <a:lvl4pPr marL="1542992" indent="-171444" algn="l" defTabSz="457184" rtl="0" eaLnBrk="1" latinLnBrk="0" hangingPunct="1">
        <a:spcBef>
          <a:spcPct val="20000"/>
        </a:spcBef>
        <a:spcAft>
          <a:spcPts val="601"/>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176" indent="-171444" algn="l" defTabSz="457184" rtl="0" eaLnBrk="1" latinLnBrk="0" hangingPunct="1">
        <a:spcBef>
          <a:spcPct val="20000"/>
        </a:spcBef>
        <a:spcAft>
          <a:spcPts val="601"/>
        </a:spcAft>
        <a:buClr>
          <a:schemeClr val="accent1"/>
        </a:buClr>
        <a:buSzPct val="115000"/>
        <a:buFont typeface="Arial"/>
        <a:buChar char="•"/>
        <a:defRPr sz="1401" kern="1200" cap="none">
          <a:solidFill>
            <a:schemeClr val="tx1">
              <a:lumMod val="85000"/>
              <a:lumOff val="15000"/>
            </a:schemeClr>
          </a:solidFill>
          <a:effectLst/>
          <a:latin typeface="+mn-lt"/>
          <a:ea typeface="+mn-ea"/>
          <a:cs typeface="+mn-cs"/>
        </a:defRPr>
      </a:lvl5pPr>
      <a:lvl6pPr marL="2514506" indent="-228591" algn="l" defTabSz="457184" rtl="0" eaLnBrk="1" latinLnBrk="0" hangingPunct="1">
        <a:spcBef>
          <a:spcPct val="20000"/>
        </a:spcBef>
        <a:spcAft>
          <a:spcPts val="601"/>
        </a:spcAft>
        <a:buClr>
          <a:schemeClr val="accent1"/>
        </a:buClr>
        <a:buSzPct val="115000"/>
        <a:buFont typeface="Arial"/>
        <a:buChar char="•"/>
        <a:defRPr sz="1401" kern="1200" cap="none">
          <a:solidFill>
            <a:schemeClr val="tx1">
              <a:lumMod val="85000"/>
              <a:lumOff val="15000"/>
            </a:schemeClr>
          </a:solidFill>
          <a:effectLst/>
          <a:latin typeface="+mn-lt"/>
          <a:ea typeface="+mn-ea"/>
          <a:cs typeface="+mn-cs"/>
        </a:defRPr>
      </a:lvl6pPr>
      <a:lvl7pPr marL="2971689" indent="-228591" algn="l" defTabSz="457184" rtl="0" eaLnBrk="1" latinLnBrk="0" hangingPunct="1">
        <a:spcBef>
          <a:spcPct val="20000"/>
        </a:spcBef>
        <a:spcAft>
          <a:spcPts val="601"/>
        </a:spcAft>
        <a:buClr>
          <a:schemeClr val="accent1"/>
        </a:buClr>
        <a:buSzPct val="115000"/>
        <a:buFont typeface="Arial"/>
        <a:buChar char="•"/>
        <a:defRPr sz="1401" kern="1200" cap="none">
          <a:solidFill>
            <a:schemeClr val="tx1">
              <a:lumMod val="85000"/>
              <a:lumOff val="15000"/>
            </a:schemeClr>
          </a:solidFill>
          <a:effectLst/>
          <a:latin typeface="+mn-lt"/>
          <a:ea typeface="+mn-ea"/>
          <a:cs typeface="+mn-cs"/>
        </a:defRPr>
      </a:lvl7pPr>
      <a:lvl8pPr marL="3428871" indent="-228591" algn="l" defTabSz="457184" rtl="0" eaLnBrk="1" latinLnBrk="0" hangingPunct="1">
        <a:spcBef>
          <a:spcPct val="20000"/>
        </a:spcBef>
        <a:spcAft>
          <a:spcPts val="601"/>
        </a:spcAft>
        <a:buClr>
          <a:schemeClr val="accent1"/>
        </a:buClr>
        <a:buSzPct val="115000"/>
        <a:buFont typeface="Arial"/>
        <a:buChar char="•"/>
        <a:defRPr sz="1401" kern="1200" cap="none">
          <a:solidFill>
            <a:schemeClr val="tx1">
              <a:lumMod val="85000"/>
              <a:lumOff val="15000"/>
            </a:schemeClr>
          </a:solidFill>
          <a:effectLst/>
          <a:latin typeface="+mn-lt"/>
          <a:ea typeface="+mn-ea"/>
          <a:cs typeface="+mn-cs"/>
        </a:defRPr>
      </a:lvl8pPr>
      <a:lvl9pPr marL="3886054" indent="-228591" algn="l" defTabSz="457184" rtl="0" eaLnBrk="1" latinLnBrk="0" hangingPunct="1">
        <a:spcBef>
          <a:spcPct val="20000"/>
        </a:spcBef>
        <a:spcAft>
          <a:spcPts val="601"/>
        </a:spcAft>
        <a:buClr>
          <a:schemeClr val="accent1"/>
        </a:buClr>
        <a:buSzPct val="115000"/>
        <a:buFont typeface="Arial"/>
        <a:buChar char="•"/>
        <a:defRPr sz="1401" kern="1200" cap="none">
          <a:solidFill>
            <a:schemeClr val="tx1">
              <a:lumMod val="85000"/>
              <a:lumOff val="15000"/>
            </a:schemeClr>
          </a:solidFill>
          <a:effectLst/>
          <a:latin typeface="+mn-lt"/>
          <a:ea typeface="+mn-ea"/>
          <a:cs typeface="+mn-cs"/>
        </a:defRPr>
      </a:lvl9pPr>
    </p:bodyStyle>
    <p:otherStyle>
      <a:defPPr>
        <a:defRPr lang="en-US"/>
      </a:defPPr>
      <a:lvl1pPr marL="0" algn="l" defTabSz="457184" rtl="0" eaLnBrk="1" latinLnBrk="0" hangingPunct="1">
        <a:defRPr sz="1801" kern="1200">
          <a:solidFill>
            <a:schemeClr val="tx1"/>
          </a:solidFill>
          <a:latin typeface="+mn-lt"/>
          <a:ea typeface="+mn-ea"/>
          <a:cs typeface="+mn-cs"/>
        </a:defRPr>
      </a:lvl1pPr>
      <a:lvl2pPr marL="457184" algn="l" defTabSz="457184" rtl="0" eaLnBrk="1" latinLnBrk="0" hangingPunct="1">
        <a:defRPr sz="1801" kern="1200">
          <a:solidFill>
            <a:schemeClr val="tx1"/>
          </a:solidFill>
          <a:latin typeface="+mn-lt"/>
          <a:ea typeface="+mn-ea"/>
          <a:cs typeface="+mn-cs"/>
        </a:defRPr>
      </a:lvl2pPr>
      <a:lvl3pPr marL="914365" algn="l" defTabSz="457184" rtl="0" eaLnBrk="1" latinLnBrk="0" hangingPunct="1">
        <a:defRPr sz="1801" kern="1200">
          <a:solidFill>
            <a:schemeClr val="tx1"/>
          </a:solidFill>
          <a:latin typeface="+mn-lt"/>
          <a:ea typeface="+mn-ea"/>
          <a:cs typeface="+mn-cs"/>
        </a:defRPr>
      </a:lvl3pPr>
      <a:lvl4pPr marL="1371550" algn="l" defTabSz="457184" rtl="0" eaLnBrk="1" latinLnBrk="0" hangingPunct="1">
        <a:defRPr sz="1801" kern="1200">
          <a:solidFill>
            <a:schemeClr val="tx1"/>
          </a:solidFill>
          <a:latin typeface="+mn-lt"/>
          <a:ea typeface="+mn-ea"/>
          <a:cs typeface="+mn-cs"/>
        </a:defRPr>
      </a:lvl4pPr>
      <a:lvl5pPr marL="1828732" algn="l" defTabSz="457184" rtl="0" eaLnBrk="1" latinLnBrk="0" hangingPunct="1">
        <a:defRPr sz="1801" kern="1200">
          <a:solidFill>
            <a:schemeClr val="tx1"/>
          </a:solidFill>
          <a:latin typeface="+mn-lt"/>
          <a:ea typeface="+mn-ea"/>
          <a:cs typeface="+mn-cs"/>
        </a:defRPr>
      </a:lvl5pPr>
      <a:lvl6pPr marL="2285915" algn="l" defTabSz="457184" rtl="0" eaLnBrk="1" latinLnBrk="0" hangingPunct="1">
        <a:defRPr sz="1801" kern="1200">
          <a:solidFill>
            <a:schemeClr val="tx1"/>
          </a:solidFill>
          <a:latin typeface="+mn-lt"/>
          <a:ea typeface="+mn-ea"/>
          <a:cs typeface="+mn-cs"/>
        </a:defRPr>
      </a:lvl6pPr>
      <a:lvl7pPr marL="2743096" algn="l" defTabSz="457184" rtl="0" eaLnBrk="1" latinLnBrk="0" hangingPunct="1">
        <a:defRPr sz="1801" kern="1200">
          <a:solidFill>
            <a:schemeClr val="tx1"/>
          </a:solidFill>
          <a:latin typeface="+mn-lt"/>
          <a:ea typeface="+mn-ea"/>
          <a:cs typeface="+mn-cs"/>
        </a:defRPr>
      </a:lvl7pPr>
      <a:lvl8pPr marL="3200280" algn="l" defTabSz="457184" rtl="0" eaLnBrk="1" latinLnBrk="0" hangingPunct="1">
        <a:defRPr sz="1801" kern="1200">
          <a:solidFill>
            <a:schemeClr val="tx1"/>
          </a:solidFill>
          <a:latin typeface="+mn-lt"/>
          <a:ea typeface="+mn-ea"/>
          <a:cs typeface="+mn-cs"/>
        </a:defRPr>
      </a:lvl8pPr>
      <a:lvl9pPr marL="3657464" algn="l" defTabSz="457184"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uu.diva-portal.org/smash/get/diva2:938852/FULLTEXT01.pdf" TargetMode="External"/><Relationship Id="rId2" Type="http://schemas.openxmlformats.org/officeDocument/2006/relationships/hyperlink" Target="https://www.cs.princeton.edu/courses/archive/spring10/cos444/papers/klemperer_guide.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DF21-755B-41ED-8315-1AD440314334}"/>
              </a:ext>
            </a:extLst>
          </p:cNvPr>
          <p:cNvSpPr>
            <a:spLocks noGrp="1"/>
          </p:cNvSpPr>
          <p:nvPr>
            <p:ph type="ctrTitle"/>
          </p:nvPr>
        </p:nvSpPr>
        <p:spPr/>
        <p:txBody>
          <a:bodyPr/>
          <a:lstStyle/>
          <a:p>
            <a:r>
              <a:rPr lang="en-IN" sz="6000" b="1" dirty="0"/>
              <a:t>Auction Theory</a:t>
            </a:r>
          </a:p>
        </p:txBody>
      </p:sp>
      <p:sp>
        <p:nvSpPr>
          <p:cNvPr id="3" name="Subtitle 2">
            <a:extLst>
              <a:ext uri="{FF2B5EF4-FFF2-40B4-BE49-F238E27FC236}">
                <a16:creationId xmlns:a16="http://schemas.microsoft.com/office/drawing/2014/main" id="{B6643399-9C74-49D8-804F-439A5A7127A7}"/>
              </a:ext>
            </a:extLst>
          </p:cNvPr>
          <p:cNvSpPr>
            <a:spLocks noGrp="1"/>
          </p:cNvSpPr>
          <p:nvPr>
            <p:ph type="subTitle" idx="1"/>
          </p:nvPr>
        </p:nvSpPr>
        <p:spPr/>
        <p:txBody>
          <a:bodyPr/>
          <a:lstStyle/>
          <a:p>
            <a:r>
              <a:rPr lang="en-IN" dirty="0"/>
              <a:t>Use of PDFs and CDFs in auction theory</a:t>
            </a:r>
          </a:p>
        </p:txBody>
      </p:sp>
    </p:spTree>
    <p:extLst>
      <p:ext uri="{BB962C8B-B14F-4D97-AF65-F5344CB8AC3E}">
        <p14:creationId xmlns:p14="http://schemas.microsoft.com/office/powerpoint/2010/main" val="408451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2"/>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Use of PDFs and CDFs: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3930"/>
                <a:ext cx="10559540" cy="4164858"/>
              </a:xfrm>
              <a:prstGeom prst="rect">
                <a:avLst/>
              </a:prstGeom>
              <a:noFill/>
            </p:spPr>
            <p:txBody>
              <a:bodyPr wrap="square" rtlCol="0">
                <a:spAutoFit/>
              </a:bodyPr>
              <a:lstStyle/>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As the valuation of an item by a bidder is private information, the seller’s uncertainty about her valuation is represented by a probability distribution. If this distribution is a uniform continuous distribution, then lets suppose her lowest possible valuation to be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oMath>
                </a14:m>
                <a:r>
                  <a:rPr lang="en-IN" sz="2000" i="1" dirty="0">
                    <a:latin typeface="Calibri" panose="020F0502020204030204" pitchFamily="34" charset="0"/>
                    <a:ea typeface="Calibri" panose="020F0502020204030204" pitchFamily="34" charset="0"/>
                    <a:cs typeface="Times New Roman" panose="02020603050405020304" pitchFamily="18" charset="0"/>
                  </a:rPr>
                  <a:t>’</a:t>
                </a:r>
                <a:r>
                  <a:rPr lang="en-IN" sz="2000" dirty="0">
                    <a:latin typeface="Calibri" panose="020F0502020204030204" pitchFamily="34" charset="0"/>
                    <a:ea typeface="Calibri" panose="020F0502020204030204" pitchFamily="34" charset="0"/>
                    <a:cs typeface="Times New Roman" panose="02020603050405020304" pitchFamily="18" charset="0"/>
                  </a:rPr>
                  <a:t> and highest possible valuation to be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𝑚𝑎𝑥</m:t>
                        </m:r>
                      </m:sub>
                    </m:sSub>
                  </m:oMath>
                </a14:m>
                <a:r>
                  <a:rPr lang="en-IN" sz="2000" i="1" dirty="0">
                    <a:latin typeface="Calibri" panose="020F0502020204030204" pitchFamily="34" charset="0"/>
                    <a:ea typeface="Calibri" panose="020F0502020204030204" pitchFamily="34" charset="0"/>
                    <a:cs typeface="Times New Roman" panose="02020603050405020304" pitchFamily="18" charset="0"/>
                  </a:rPr>
                  <a:t>’</a:t>
                </a:r>
                <a:r>
                  <a:rPr lang="en-IN" sz="2000" dirty="0">
                    <a:latin typeface="Calibri" panose="020F0502020204030204" pitchFamily="34" charset="0"/>
                    <a:ea typeface="Calibri" panose="020F0502020204030204" pitchFamily="34" charset="0"/>
                    <a:cs typeface="Times New Roman" panose="02020603050405020304" pitchFamily="18" charset="0"/>
                  </a:rPr>
                  <a:t>. Then the PDF for her valuation will be</a:t>
                </a:r>
              </a:p>
              <a:p>
                <a:pPr algn="ctr">
                  <a:lnSpc>
                    <a:spcPct val="120000"/>
                  </a:lnSpc>
                  <a:spcBef>
                    <a:spcPts val="601"/>
                  </a:spcBef>
                  <a:spcAft>
                    <a:spcPts val="601"/>
                  </a:spcAft>
                </a:pPr>
                <a:r>
                  <a:rPr lang="en-IN" sz="20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𝑓</m:t>
                    </m:r>
                    <m:r>
                      <a:rPr lang="en-IN" sz="2000" i="1">
                        <a:latin typeface="Cambria Math" panose="02040503050406030204" pitchFamily="18" charset="0"/>
                        <a:ea typeface="Calibri" panose="020F0502020204030204" pitchFamily="34" charset="0"/>
                        <a:cs typeface="Times New Roman" panose="02020603050405020304" pitchFamily="18" charset="0"/>
                      </a:rPr>
                      <m:t> = </m:t>
                    </m:r>
                    <m:f>
                      <m:fPr>
                        <m:ctrlPr>
                          <a:rPr lang="en-IN" sz="2000" i="1">
                            <a:latin typeface="Cambria Math" panose="02040503050406030204" pitchFamily="18" charset="0"/>
                            <a:cs typeface="Times New Roman" panose="02020603050405020304" pitchFamily="18" charset="0"/>
                          </a:rPr>
                        </m:ctrlPr>
                      </m:fPr>
                      <m:num>
                        <m:r>
                          <a:rPr lang="en-IN" sz="2000" i="1">
                            <a:latin typeface="Cambria Math" panose="02040503050406030204" pitchFamily="18" charset="0"/>
                            <a:cs typeface="Times New Roman" panose="02020603050405020304" pitchFamily="18" charset="0"/>
                          </a:rPr>
                          <m:t>1</m:t>
                        </m:r>
                      </m:num>
                      <m:den>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𝑚𝑎𝑥</m:t>
                            </m:r>
                          </m:sub>
                        </m:sSub>
                        <m:r>
                          <a:rPr lang="en-IN" sz="2000" i="1">
                            <a:latin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den>
                    </m:f>
                  </m:oMath>
                </a14:m>
                <a:r>
                  <a:rPr lang="en-IN" sz="2000" dirty="0">
                    <a:latin typeface="Calibri" panose="020F0502020204030204" pitchFamily="34" charset="0"/>
                    <a:ea typeface="Calibri" panose="020F0502020204030204" pitchFamily="34" charset="0"/>
                    <a:cs typeface="Times New Roman" panose="02020603050405020304" pitchFamily="18" charset="0"/>
                  </a:rPr>
                  <a:t>	where,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𝑚𝑎𝑥</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r>
                      <a:rPr lang="en-IN" sz="2000" i="1">
                        <a:latin typeface="Cambria Math" panose="02040503050406030204" pitchFamily="18" charset="0"/>
                        <a:ea typeface="Cambria Math" panose="02040503050406030204" pitchFamily="18" charset="0"/>
                        <a:cs typeface="Times New Roman" panose="02020603050405020304" pitchFamily="18" charset="0"/>
                      </a:rPr>
                      <m:t>ℝ</m:t>
                    </m:r>
                    <m:r>
                      <a:rPr lang="en-IN" sz="2000" i="1">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IN" sz="2000">
                        <a:latin typeface="Cambria Math" panose="02040503050406030204" pitchFamily="18" charset="0"/>
                        <a:ea typeface="Cambria Math" panose="02040503050406030204" pitchFamily="18" charset="0"/>
                        <a:cs typeface="Times New Roman" panose="02020603050405020304" pitchFamily="18" charset="0"/>
                      </a:rPr>
                      <m:t>and</m:t>
                    </m:r>
                    <m:r>
                      <a:rPr lang="en-IN" sz="2000" i="1">
                        <a:latin typeface="Cambria Math" panose="02040503050406030204" pitchFamily="18" charset="0"/>
                        <a:ea typeface="Cambria Math" panose="02040503050406030204" pitchFamily="18" charset="0"/>
                        <a:cs typeface="Times New Roman" panose="02020603050405020304" pitchFamily="18" charset="0"/>
                      </a:rPr>
                      <m:t> </m:t>
                    </m:r>
                    <m:r>
                      <a:rPr lang="en-IN" sz="2000" i="1">
                        <a:latin typeface="Cambria Math" panose="02040503050406030204" pitchFamily="18" charset="0"/>
                        <a:ea typeface="Cambria Math" panose="02040503050406030204" pitchFamily="18" charset="0"/>
                        <a:cs typeface="Times New Roman" panose="02020603050405020304" pitchFamily="18" charset="0"/>
                      </a:rPr>
                      <m:t>𝑓</m:t>
                    </m:r>
                  </m:oMath>
                </a14:m>
                <a:r>
                  <a:rPr lang="en-IN" sz="2000" dirty="0">
                    <a:latin typeface="Calibri" panose="020F0502020204030204" pitchFamily="34" charset="0"/>
                    <a:ea typeface="Calibri" panose="020F0502020204030204" pitchFamily="34" charset="0"/>
                    <a:cs typeface="Times New Roman" panose="02020603050405020304" pitchFamily="18" charset="0"/>
                  </a:rPr>
                  <a:t> is continuous.</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cumulative distribution function corresponding to </a:t>
                </a:r>
                <a14:m>
                  <m:oMath xmlns:m="http://schemas.openxmlformats.org/officeDocument/2006/math">
                    <m:r>
                      <a:rPr lang="en-IN" sz="2000" i="1">
                        <a:latin typeface="Cambria Math" panose="02040503050406030204" pitchFamily="18" charset="0"/>
                        <a:ea typeface="Cambria Math" panose="02040503050406030204" pitchFamily="18" charset="0"/>
                        <a:cs typeface="Times New Roman" panose="02020603050405020304" pitchFamily="18" charset="0"/>
                      </a:rPr>
                      <m:t>𝑓</m:t>
                    </m:r>
                  </m:oMath>
                </a14:m>
                <a:r>
                  <a:rPr lang="en-IN" sz="2000" dirty="0">
                    <a:latin typeface="Calibri" panose="020F0502020204030204" pitchFamily="34" charset="0"/>
                    <a:ea typeface="Calibri" panose="020F0502020204030204" pitchFamily="34" charset="0"/>
                    <a:cs typeface="Times New Roman" panose="02020603050405020304" pitchFamily="18" charset="0"/>
                  </a:rPr>
                  <a:t> is </a:t>
                </a:r>
                <a14:m>
                  <m:oMath xmlns:m="http://schemas.openxmlformats.org/officeDocument/2006/math">
                    <m:r>
                      <a:rPr lang="en-IN" sz="2000" i="1">
                        <a:latin typeface="Cambria Math" panose="02040503050406030204" pitchFamily="18" charset="0"/>
                        <a:ea typeface="Cambria Math" panose="02040503050406030204" pitchFamily="18" charset="0"/>
                        <a:cs typeface="Times New Roman" panose="02020603050405020304" pitchFamily="18" charset="0"/>
                      </a:rPr>
                      <m:t>𝐹</m:t>
                    </m:r>
                    <m:r>
                      <a:rPr lang="en-IN" sz="20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𝑚𝑎𝑥</m:t>
                            </m:r>
                          </m:sub>
                        </m:sSub>
                      </m:e>
                    </m:d>
                    <m:r>
                      <a:rPr lang="en-IN" sz="2000" i="1">
                        <a:latin typeface="Cambria Math" panose="02040503050406030204" pitchFamily="18" charset="0"/>
                        <a:ea typeface="Cambria Math" panose="02040503050406030204" pitchFamily="18" charset="0"/>
                        <a:cs typeface="Times New Roman" panose="02020603050405020304" pitchFamily="18" charset="0"/>
                      </a:rPr>
                      <m:t>→[0,1] </m:t>
                    </m:r>
                  </m:oMath>
                </a14:m>
                <a:r>
                  <a:rPr lang="en-IN" sz="2000" dirty="0">
                    <a:latin typeface="Calibri" panose="020F0502020204030204" pitchFamily="34" charset="0"/>
                    <a:ea typeface="Calibri" panose="020F0502020204030204" pitchFamily="34" charset="0"/>
                    <a:cs typeface="Times New Roman" panose="02020603050405020304" pitchFamily="18" charset="0"/>
                  </a:rPr>
                  <a:t> such that:</a:t>
                </a:r>
                <a:br>
                  <a:rPr lang="en-IN" sz="2000" dirty="0">
                    <a:latin typeface="Calibri" panose="020F0502020204030204" pitchFamily="34" charset="0"/>
                    <a:ea typeface="Calibri" panose="020F0502020204030204" pitchFamily="34" charset="0"/>
                    <a:cs typeface="Times New Roman" panose="02020603050405020304" pitchFamily="18" charset="0"/>
                  </a:rPr>
                </a:b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𝐹</m:t>
                    </m:r>
                    <m:d>
                      <m:dPr>
                        <m:ctrlPr>
                          <a:rPr lang="en-IN" sz="2000" i="1">
                            <a:latin typeface="Cambria Math" panose="02040503050406030204" pitchFamily="18" charset="0"/>
                            <a:ea typeface="Calibri" panose="020F0502020204030204" pitchFamily="34" charset="0"/>
                            <a:cs typeface="Times New Roman" panose="02020603050405020304" pitchFamily="18" charset="0"/>
                          </a:rPr>
                        </m:ctrlPr>
                      </m:dPr>
                      <m:e>
                        <m:r>
                          <a:rPr lang="en-IN" sz="2000" i="1">
                            <a:latin typeface="Cambria Math" panose="02040503050406030204" pitchFamily="18" charset="0"/>
                            <a:ea typeface="Calibri" panose="020F0502020204030204" pitchFamily="34" charset="0"/>
                            <a:cs typeface="Times New Roman" panose="02020603050405020304" pitchFamily="18" charset="0"/>
                          </a:rPr>
                          <m:t>𝑣</m:t>
                        </m:r>
                      </m:e>
                    </m:d>
                    <m:r>
                      <a:rPr lang="en-IN" sz="2000" i="1">
                        <a:latin typeface="Cambria Math" panose="02040503050406030204" pitchFamily="18" charset="0"/>
                        <a:ea typeface="Calibri" panose="020F0502020204030204" pitchFamily="34" charset="0"/>
                        <a:cs typeface="Times New Roman" panose="02020603050405020304" pitchFamily="18" charset="0"/>
                      </a:rPr>
                      <m:t>= </m:t>
                    </m:r>
                    <m:nary>
                      <m:naryPr>
                        <m:ctrlPr>
                          <a:rPr lang="en-IN" sz="2000" i="1">
                            <a:latin typeface="Cambria Math" panose="02040503050406030204" pitchFamily="18" charset="0"/>
                            <a:cs typeface="Times New Roman" panose="02020603050405020304" pitchFamily="18" charset="0"/>
                          </a:rPr>
                        </m:ctrlPr>
                      </m:naryPr>
                      <m:sub>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sub>
                      <m:sup>
                        <m:r>
                          <a:rPr lang="en-IN" sz="2000" i="1">
                            <a:latin typeface="Cambria Math" panose="02040503050406030204" pitchFamily="18" charset="0"/>
                            <a:cs typeface="Times New Roman" panose="02020603050405020304" pitchFamily="18" charset="0"/>
                          </a:rPr>
                          <m:t>𝑣</m:t>
                        </m:r>
                      </m:sup>
                      <m:e>
                        <m:r>
                          <a:rPr lang="en-IN" sz="2000" i="1">
                            <a:latin typeface="Cambria Math" panose="02040503050406030204" pitchFamily="18" charset="0"/>
                            <a:cs typeface="Times New Roman" panose="02020603050405020304" pitchFamily="18" charset="0"/>
                          </a:rPr>
                          <m:t>𝑓</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𝑥</m:t>
                            </m:r>
                          </m:e>
                        </m:d>
                        <m:r>
                          <a:rPr lang="en-IN" sz="2000" i="1">
                            <a:latin typeface="Cambria Math" panose="02040503050406030204" pitchFamily="18" charset="0"/>
                            <a:cs typeface="Times New Roman" panose="02020603050405020304" pitchFamily="18" charset="0"/>
                          </a:rPr>
                          <m:t> </m:t>
                        </m:r>
                        <m:r>
                          <a:rPr lang="en-IN" sz="2000" i="1">
                            <a:latin typeface="Cambria Math" panose="02040503050406030204" pitchFamily="18" charset="0"/>
                            <a:cs typeface="Times New Roman" panose="02020603050405020304" pitchFamily="18" charset="0"/>
                          </a:rPr>
                          <m:t>𝑑𝑥</m:t>
                        </m:r>
                        <m:r>
                          <a:rPr lang="en-IN" sz="2000" i="1">
                            <a:latin typeface="Cambria Math" panose="02040503050406030204" pitchFamily="18" charset="0"/>
                            <a:cs typeface="Times New Roman" panose="02020603050405020304" pitchFamily="18" charset="0"/>
                          </a:rPr>
                          <m:t>,</m:t>
                        </m:r>
                      </m:e>
                    </m:nary>
                    <m:r>
                      <a:rPr lang="en-IN" sz="2000" i="1">
                        <a:latin typeface="Cambria Math" panose="02040503050406030204" pitchFamily="18" charset="0"/>
                        <a:cs typeface="Times New Roman" panose="02020603050405020304" pitchFamily="18" charset="0"/>
                      </a:rPr>
                      <m:t> </m:t>
                    </m:r>
                    <m:r>
                      <a:rPr lang="en-IN" sz="2000" i="1">
                        <a:latin typeface="Cambria Math" panose="02040503050406030204" pitchFamily="18" charset="0"/>
                        <a:cs typeface="Times New Roman" panose="02020603050405020304" pitchFamily="18" charset="0"/>
                      </a:rPr>
                      <m:t>𝑤h𝑒𝑟𝑒</m:t>
                    </m:r>
                    <m:r>
                      <a:rPr lang="en-IN" sz="2000" i="1">
                        <a:latin typeface="Cambria Math" panose="02040503050406030204" pitchFamily="18" charset="0"/>
                        <a:cs typeface="Times New Roman" panose="02020603050405020304" pitchFamily="18" charset="0"/>
                      </a:rPr>
                      <m:t> </m:t>
                    </m:r>
                    <m:r>
                      <a:rPr lang="en-IN" sz="2000" i="1">
                        <a:latin typeface="Cambria Math" panose="02040503050406030204" pitchFamily="18" charset="0"/>
                        <a:cs typeface="Times New Roman" panose="02020603050405020304" pitchFamily="18" charset="0"/>
                      </a:rPr>
                      <m:t>𝑣</m:t>
                    </m:r>
                    <m:r>
                      <a:rPr lang="en-IN" sz="20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r>
                          <a:rPr lang="en-IN"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𝑚𝑎𝑥</m:t>
                            </m:r>
                          </m:sub>
                        </m:sSub>
                      </m:e>
                    </m:d>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nSpc>
                    <a:spcPct val="120000"/>
                  </a:lnSpc>
                  <a:spcBef>
                    <a:spcPts val="601"/>
                  </a:spcBef>
                  <a:spcAft>
                    <a:spcPts val="601"/>
                  </a:spcAft>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3930"/>
                <a:ext cx="10559540" cy="4164858"/>
              </a:xfrm>
              <a:prstGeom prst="rect">
                <a:avLst/>
              </a:prstGeom>
              <a:blipFill>
                <a:blip r:embed="rId2"/>
                <a:stretch>
                  <a:fillRect l="-520"/>
                </a:stretch>
              </a:blipFill>
            </p:spPr>
            <p:txBody>
              <a:bodyPr/>
              <a:lstStyle/>
              <a:p>
                <a:r>
                  <a:rPr lang="en-IN">
                    <a:noFill/>
                  </a:rPr>
                  <a:t> </a:t>
                </a:r>
              </a:p>
            </p:txBody>
          </p:sp>
        </mc:Fallback>
      </mc:AlternateContent>
    </p:spTree>
    <p:extLst>
      <p:ext uri="{BB962C8B-B14F-4D97-AF65-F5344CB8AC3E}">
        <p14:creationId xmlns:p14="http://schemas.microsoft.com/office/powerpoint/2010/main" val="3197894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Nash Equilibrium: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5050"/>
                <a:ext cx="10559540" cy="4260077"/>
              </a:xfrm>
              <a:prstGeom prst="rect">
                <a:avLst/>
              </a:prstGeom>
              <a:noFill/>
            </p:spPr>
            <p:txBody>
              <a:bodyPr wrap="square" rtlCol="0">
                <a:spAutoFit/>
              </a:bodyPr>
              <a:lstStyle/>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Nash equilibrium involves interaction of different participants where no participant can gain an advantage by unilaterally changing their strategy if the strategy of other participants remains unchanged.</a:t>
                </a:r>
              </a:p>
              <a:p>
                <a:pPr marL="342886" indent="-342886">
                  <a:spcBef>
                    <a:spcPts val="601"/>
                  </a:spcBef>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Nash equilibrium in a first-price auction is to bid:</a:t>
                </a:r>
                <a:br>
                  <a:rPr lang="en-IN" sz="2000" dirty="0">
                    <a:latin typeface="Calibri" panose="020F0502020204030204" pitchFamily="34" charset="0"/>
                    <a:ea typeface="Calibri" panose="020F0502020204030204" pitchFamily="34" charset="0"/>
                    <a:cs typeface="Times New Roman" panose="02020603050405020304" pitchFamily="18" charset="0"/>
                  </a:rPr>
                </a:b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𝑏</m:t>
                    </m:r>
                    <m:d>
                      <m:dPr>
                        <m:ctrlPr>
                          <a:rPr lang="en-IN" sz="2000" i="1">
                            <a:latin typeface="Cambria Math" panose="02040503050406030204" pitchFamily="18" charset="0"/>
                            <a:ea typeface="Calibri" panose="020F0502020204030204" pitchFamily="34" charset="0"/>
                            <a:cs typeface="Times New Roman" panose="02020603050405020304" pitchFamily="18" charset="0"/>
                          </a:rPr>
                        </m:ctrlPr>
                      </m:dPr>
                      <m:e>
                        <m:r>
                          <a:rPr lang="en-IN" sz="2000" i="1">
                            <a:latin typeface="Cambria Math" panose="02040503050406030204" pitchFamily="18" charset="0"/>
                            <a:ea typeface="Calibri" panose="020F0502020204030204" pitchFamily="34" charset="0"/>
                            <a:cs typeface="Times New Roman" panose="02020603050405020304" pitchFamily="18" charset="0"/>
                          </a:rPr>
                          <m:t>𝑣</m:t>
                        </m:r>
                      </m:e>
                    </m:d>
                    <m:r>
                      <a:rPr lang="en-IN" sz="2000" i="1">
                        <a:latin typeface="Cambria Math" panose="02040503050406030204" pitchFamily="18" charset="0"/>
                        <a:ea typeface="Calibri" panose="020F0502020204030204" pitchFamily="34" charset="0"/>
                        <a:cs typeface="Times New Roman" panose="02020603050405020304" pitchFamily="18" charset="0"/>
                      </a:rPr>
                      <m:t>=</m:t>
                    </m:r>
                    <m:r>
                      <a:rPr lang="en-IN" sz="2000" i="1">
                        <a:latin typeface="Cambria Math" panose="02040503050406030204" pitchFamily="18" charset="0"/>
                        <a:ea typeface="Calibri" panose="020F0502020204030204" pitchFamily="34" charset="0"/>
                        <a:cs typeface="Times New Roman" panose="02020603050405020304" pitchFamily="18" charset="0"/>
                      </a:rPr>
                      <m:t>𝑣</m:t>
                    </m:r>
                    <m:r>
                      <a:rPr lang="en-IN" sz="2000" i="1">
                        <a:latin typeface="Cambria Math" panose="02040503050406030204" pitchFamily="18" charset="0"/>
                        <a:ea typeface="Calibri" panose="020F0502020204030204" pitchFamily="34" charset="0"/>
                        <a:cs typeface="Times New Roman" panose="02020603050405020304" pitchFamily="18" charset="0"/>
                      </a:rPr>
                      <m:t> −</m:t>
                    </m:r>
                    <m:nary>
                      <m:naryPr>
                        <m:ctrlPr>
                          <a:rPr lang="en-IN" sz="2000" i="1">
                            <a:latin typeface="Cambria Math" panose="02040503050406030204" pitchFamily="18" charset="0"/>
                            <a:cs typeface="Times New Roman" panose="02020603050405020304" pitchFamily="18" charset="0"/>
                          </a:rPr>
                        </m:ctrlPr>
                      </m:naryPr>
                      <m:sub>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sub>
                      <m:sup>
                        <m:r>
                          <a:rPr lang="en-IN" sz="2000" i="1">
                            <a:latin typeface="Cambria Math" panose="02040503050406030204" pitchFamily="18" charset="0"/>
                            <a:cs typeface="Times New Roman" panose="02020603050405020304" pitchFamily="18" charset="0"/>
                          </a:rPr>
                          <m:t>𝑣</m:t>
                        </m:r>
                      </m:sup>
                      <m:e>
                        <m:sSup>
                          <m:sSupPr>
                            <m:ctrlPr>
                              <a:rPr lang="en-IN" sz="2000" i="1">
                                <a:latin typeface="Cambria Math" panose="02040503050406030204" pitchFamily="18" charset="0"/>
                                <a:cs typeface="Times New Roman" panose="02020603050405020304" pitchFamily="18" charset="0"/>
                              </a:rPr>
                            </m:ctrlPr>
                          </m:sSupPr>
                          <m:e>
                            <m:d>
                              <m:dPr>
                                <m:ctrlPr>
                                  <a:rPr lang="en-IN" sz="2000" i="1">
                                    <a:latin typeface="Cambria Math" panose="02040503050406030204" pitchFamily="18" charset="0"/>
                                    <a:cs typeface="Times New Roman" panose="02020603050405020304" pitchFamily="18" charset="0"/>
                                  </a:rPr>
                                </m:ctrlPr>
                              </m:dPr>
                              <m:e>
                                <m:f>
                                  <m:fPr>
                                    <m:ctrlPr>
                                      <a:rPr lang="en-IN" sz="2000" i="1">
                                        <a:latin typeface="Cambria Math" panose="02040503050406030204" pitchFamily="18" charset="0"/>
                                        <a:cs typeface="Times New Roman" panose="02020603050405020304" pitchFamily="18" charset="0"/>
                                      </a:rPr>
                                    </m:ctrlPr>
                                  </m:fPr>
                                  <m:num>
                                    <m:r>
                                      <a:rPr lang="en-IN" sz="2000" i="1">
                                        <a:latin typeface="Cambria Math" panose="02040503050406030204" pitchFamily="18" charset="0"/>
                                        <a:cs typeface="Times New Roman" panose="02020603050405020304" pitchFamily="18" charset="0"/>
                                      </a:rPr>
                                      <m:t>𝐹</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𝑥</m:t>
                                        </m:r>
                                      </m:e>
                                    </m:d>
                                  </m:num>
                                  <m:den>
                                    <m:r>
                                      <a:rPr lang="en-IN" sz="2000" i="1">
                                        <a:latin typeface="Cambria Math" panose="02040503050406030204" pitchFamily="18" charset="0"/>
                                        <a:cs typeface="Times New Roman" panose="02020603050405020304" pitchFamily="18" charset="0"/>
                                      </a:rPr>
                                      <m:t>𝐹</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𝑣</m:t>
                                        </m:r>
                                      </m:e>
                                    </m:d>
                                  </m:den>
                                </m:f>
                              </m:e>
                            </m:d>
                          </m:e>
                          <m:sup>
                            <m:r>
                              <a:rPr lang="en-IN" sz="2000" i="1">
                                <a:latin typeface="Cambria Math" panose="02040503050406030204" pitchFamily="18" charset="0"/>
                                <a:cs typeface="Times New Roman" panose="02020603050405020304" pitchFamily="18" charset="0"/>
                              </a:rPr>
                              <m:t>𝑛</m:t>
                            </m:r>
                            <m:r>
                              <a:rPr lang="en-IN" sz="2000" i="1">
                                <a:latin typeface="Cambria Math" panose="02040503050406030204" pitchFamily="18" charset="0"/>
                                <a:cs typeface="Times New Roman" panose="02020603050405020304" pitchFamily="18" charset="0"/>
                              </a:rPr>
                              <m:t>−1</m:t>
                            </m:r>
                          </m:sup>
                        </m:sSup>
                        <m:r>
                          <a:rPr lang="en-IN" sz="2000" i="1">
                            <a:latin typeface="Cambria Math" panose="02040503050406030204" pitchFamily="18" charset="0"/>
                            <a:cs typeface="Times New Roman" panose="02020603050405020304" pitchFamily="18" charset="0"/>
                          </a:rPr>
                          <m:t>𝑑𝑥</m:t>
                        </m:r>
                      </m:e>
                    </m:nary>
                  </m:oMath>
                </a14:m>
                <a:br>
                  <a:rPr lang="en-IN" sz="2000" dirty="0">
                    <a:latin typeface="Calibri" panose="020F0502020204030204" pitchFamily="34" charset="0"/>
                    <a:ea typeface="Calibri" panose="020F0502020204030204" pitchFamily="34" charset="0"/>
                    <a:cs typeface="Times New Roman" panose="02020603050405020304" pitchFamily="18" charset="0"/>
                  </a:rPr>
                </a:br>
                <a:r>
                  <a:rPr lang="en-IN" sz="2000" dirty="0">
                    <a:latin typeface="Calibri" panose="020F0502020204030204" pitchFamily="34" charset="0"/>
                    <a:ea typeface="Calibri" panose="020F0502020204030204" pitchFamily="34" charset="0"/>
                    <a:cs typeface="Times New Roman" panose="02020603050405020304" pitchFamily="18" charset="0"/>
                  </a:rPr>
                  <a:t>where, </a:t>
                </a:r>
              </a:p>
              <a:p>
                <a:pPr marL="1257253" lvl="2" indent="-342886">
                  <a:buFont typeface="Arial" panose="020B0604020202020204" pitchFamily="34" charset="0"/>
                  <a:buChar char="•"/>
                </a:pP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𝑣</m:t>
                        </m:r>
                      </m:e>
                      <m:sub>
                        <m:r>
                          <a:rPr lang="en-IN" sz="2000" i="1">
                            <a:latin typeface="Cambria Math" panose="02040503050406030204" pitchFamily="18" charset="0"/>
                            <a:cs typeface="Times New Roman" panose="02020603050405020304" pitchFamily="18" charset="0"/>
                          </a:rPr>
                          <m:t>𝑚𝑖𝑛</m:t>
                        </m:r>
                      </m:sub>
                    </m:sSub>
                    <m:r>
                      <a:rPr lang="en-IN" sz="2000" i="1">
                        <a:latin typeface="Cambria Math" panose="02040503050406030204" pitchFamily="18" charset="0"/>
                        <a:cs typeface="Times New Roman" panose="02020603050405020304" pitchFamily="18" charset="0"/>
                      </a:rPr>
                      <m:t> </m:t>
                    </m:r>
                  </m:oMath>
                </a14:m>
                <a:r>
                  <a:rPr lang="en-IN" sz="2000" dirty="0">
                    <a:latin typeface="Calibri" panose="020F0502020204030204" pitchFamily="34" charset="0"/>
                    <a:ea typeface="Calibri" panose="020F0502020204030204" pitchFamily="34" charset="0"/>
                    <a:cs typeface="Times New Roman" panose="02020603050405020304" pitchFamily="18" charset="0"/>
                  </a:rPr>
                  <a:t>is the lowest possible valuation by any bidder.</a:t>
                </a:r>
              </a:p>
              <a:p>
                <a:pPr marL="1257253" lvl="2" indent="-342886">
                  <a:buFont typeface="Arial" panose="020B0604020202020204" pitchFamily="34" charset="0"/>
                  <a:buChar char="•"/>
                </a:pP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 is the valuation of current bidder.</a:t>
                </a:r>
              </a:p>
              <a:p>
                <a:pPr marL="1257253" lvl="2" indent="-342886">
                  <a:buFont typeface="Arial" panose="020B0604020202020204" pitchFamily="34" charset="0"/>
                  <a:buChar char="•"/>
                </a:pPr>
                <a14:m>
                  <m:oMath xmlns:m="http://schemas.openxmlformats.org/officeDocument/2006/math">
                    <m:r>
                      <a:rPr lang="en-IN" sz="2000" i="1">
                        <a:latin typeface="Cambria Math" panose="02040503050406030204" pitchFamily="18" charset="0"/>
                        <a:cs typeface="Times New Roman" panose="02020603050405020304" pitchFamily="18" charset="0"/>
                      </a:rPr>
                      <m:t>𝐹</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𝑥</m:t>
                        </m:r>
                      </m:e>
                    </m:d>
                  </m:oMath>
                </a14:m>
                <a:r>
                  <a:rPr lang="en-IN" sz="2000" dirty="0">
                    <a:latin typeface="Calibri" panose="020F0502020204030204" pitchFamily="34" charset="0"/>
                    <a:ea typeface="Calibri" panose="020F0502020204030204" pitchFamily="34" charset="0"/>
                    <a:cs typeface="Times New Roman" panose="02020603050405020304" pitchFamily="18" charset="0"/>
                  </a:rPr>
                  <a:t> is the CDF of each bidder’s value.</a:t>
                </a:r>
              </a:p>
              <a:p>
                <a:pPr marL="1257253" lvl="2" indent="-342886">
                  <a:spcAft>
                    <a:spcPts val="601"/>
                  </a:spcAft>
                  <a:buFont typeface="Arial" panose="020B0604020202020204" pitchFamily="34" charset="0"/>
                  <a:buChar char="•"/>
                </a:pPr>
                <a14:m>
                  <m:oMath xmlns:m="http://schemas.openxmlformats.org/officeDocument/2006/math">
                    <m:r>
                      <a:rPr lang="en-IN" sz="2000" i="1">
                        <a:latin typeface="Cambria Math" panose="02040503050406030204" pitchFamily="18" charset="0"/>
                        <a:cs typeface="Times New Roman" panose="02020603050405020304" pitchFamily="18" charset="0"/>
                      </a:rPr>
                      <m:t>𝑛</m:t>
                    </m:r>
                  </m:oMath>
                </a14:m>
                <a:r>
                  <a:rPr lang="en-IN" sz="2000" dirty="0">
                    <a:latin typeface="Calibri" panose="020F0502020204030204" pitchFamily="34" charset="0"/>
                    <a:ea typeface="Calibri" panose="020F0502020204030204" pitchFamily="34" charset="0"/>
                    <a:cs typeface="Times New Roman" panose="02020603050405020304" pitchFamily="18" charset="0"/>
                  </a:rPr>
                  <a:t> is the number of bidders participating.</a:t>
                </a:r>
              </a:p>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Nash equilibrium in a second-price auction is to bid one’s true value,  </a:t>
                </a: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𝑏</m:t>
                    </m:r>
                    <m:r>
                      <a:rPr lang="en-IN" sz="2000" i="1">
                        <a:latin typeface="Cambria Math" panose="02040503050406030204" pitchFamily="18" charset="0"/>
                        <a:ea typeface="Calibri" panose="020F0502020204030204" pitchFamily="34" charset="0"/>
                        <a:cs typeface="Times New Roman" panose="02020603050405020304" pitchFamily="18" charset="0"/>
                      </a:rPr>
                      <m:t>=</m:t>
                    </m:r>
                    <m:r>
                      <a:rPr lang="en-IN" sz="2000" i="1">
                        <a:latin typeface="Cambria Math" panose="02040503050406030204" pitchFamily="18" charset="0"/>
                        <a:ea typeface="Calibri" panose="020F0502020204030204" pitchFamily="34"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a:t>
                </a: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5050"/>
                <a:ext cx="10559540" cy="4260077"/>
              </a:xfrm>
              <a:prstGeom prst="rect">
                <a:avLst/>
              </a:prstGeom>
              <a:blipFill>
                <a:blip r:embed="rId2"/>
                <a:stretch>
                  <a:fillRect l="-520" t="-860" b="-1719"/>
                </a:stretch>
              </a:blipFill>
            </p:spPr>
            <p:txBody>
              <a:bodyPr/>
              <a:lstStyle/>
              <a:p>
                <a:r>
                  <a:rPr lang="en-IN">
                    <a:noFill/>
                  </a:rPr>
                  <a:t> </a:t>
                </a:r>
              </a:p>
            </p:txBody>
          </p:sp>
        </mc:Fallback>
      </mc:AlternateContent>
    </p:spTree>
    <p:extLst>
      <p:ext uri="{BB962C8B-B14F-4D97-AF65-F5344CB8AC3E}">
        <p14:creationId xmlns:p14="http://schemas.microsoft.com/office/powerpoint/2010/main" val="3761273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Nash Equilibrium for 1</a:t>
            </a:r>
            <a:r>
              <a:rPr lang="en-IN" sz="4400" u="sng" baseline="30000" dirty="0">
                <a:latin typeface="+mj-lt"/>
                <a:cs typeface="Calibri Light" panose="020F0302020204030204" pitchFamily="34" charset="0"/>
              </a:rPr>
              <a:t>st</a:t>
            </a:r>
            <a:r>
              <a:rPr lang="en-IN" sz="4400" u="sng" dirty="0">
                <a:latin typeface="+mj-lt"/>
                <a:cs typeface="Calibri Light" panose="020F0302020204030204" pitchFamily="34" charset="0"/>
              </a:rPr>
              <a:t> price auction: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5050"/>
                <a:ext cx="10559540" cy="4489819"/>
              </a:xfrm>
              <a:prstGeom prst="rect">
                <a:avLst/>
              </a:prstGeom>
              <a:noFill/>
            </p:spPr>
            <p:txBody>
              <a:bodyPr wrap="square" rtlCol="0">
                <a:spAutoFit/>
              </a:bodyPr>
              <a:lstStyle/>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We will use the Envelope Theorem approach to find the Nash equilibrium.</a:t>
                </a:r>
              </a:p>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Suppose </a:t>
                </a:r>
                <a14:m>
                  <m:oMath xmlns:m="http://schemas.openxmlformats.org/officeDocument/2006/math">
                    <m:r>
                      <a:rPr lang="en-IN" sz="2000" i="1">
                        <a:latin typeface="Cambria Math" panose="02040503050406030204" pitchFamily="18" charset="0"/>
                      </a:rPr>
                      <m:t>𝑏</m:t>
                    </m:r>
                    <m:r>
                      <a:rPr lang="en-IN" sz="2000" i="1">
                        <a:latin typeface="Cambria Math" panose="02040503050406030204" pitchFamily="18" charset="0"/>
                      </a:rPr>
                      <m:t>(</m:t>
                    </m:r>
                    <m:r>
                      <a:rPr lang="en-IN" sz="2000" i="1">
                        <a:latin typeface="Cambria Math" panose="02040503050406030204" pitchFamily="18" charset="0"/>
                      </a:rPr>
                      <m:t>𝑣</m:t>
                    </m:r>
                    <m:r>
                      <a:rPr lang="en-IN" sz="2000" i="1">
                        <a:latin typeface="Cambria Math" panose="02040503050406030204" pitchFamily="18" charset="0"/>
                      </a:rPr>
                      <m:t>)</m:t>
                    </m:r>
                  </m:oMath>
                </a14:m>
                <a:r>
                  <a:rPr lang="en-IN" sz="2000" dirty="0">
                    <a:latin typeface="Calibri" panose="020F0502020204030204" pitchFamily="34" charset="0"/>
                    <a:ea typeface="Calibri" panose="020F0502020204030204" pitchFamily="34" charset="0"/>
                    <a:cs typeface="Times New Roman" panose="02020603050405020304" pitchFamily="18" charset="0"/>
                  </a:rPr>
                  <a:t> is the equilibrium bid strategy. Then the equilibrium payoff of a bidder is</a:t>
                </a:r>
                <a:br>
                  <a:rPr lang="en-IN" sz="2000" dirty="0">
                    <a:latin typeface="Calibri" panose="020F0502020204030204" pitchFamily="34" charset="0"/>
                    <a:ea typeface="Calibri" panose="020F0502020204030204" pitchFamily="34" charset="0"/>
                    <a:cs typeface="Times New Roman" panose="02020603050405020304" pitchFamily="18" charset="0"/>
                  </a:rPr>
                </a:br>
                <a:r>
                  <a:rPr lang="en-IN" sz="20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IN" sz="2000" i="1">
                        <a:latin typeface="Cambria Math" panose="02040503050406030204" pitchFamily="18" charset="0"/>
                      </a:rPr>
                      <m:t>𝑈</m:t>
                    </m:r>
                    <m:d>
                      <m:dPr>
                        <m:ctrlPr>
                          <a:rPr lang="en-IN" sz="2000" i="1">
                            <a:latin typeface="Cambria Math" panose="02040503050406030204" pitchFamily="18" charset="0"/>
                          </a:rPr>
                        </m:ctrlPr>
                      </m:dPr>
                      <m:e>
                        <m:r>
                          <a:rPr lang="en-IN" sz="2000" i="1">
                            <a:latin typeface="Cambria Math" panose="02040503050406030204" pitchFamily="18" charset="0"/>
                          </a:rPr>
                          <m:t>𝑣</m:t>
                        </m:r>
                      </m:e>
                    </m:d>
                    <m:r>
                      <a:rPr lang="en-IN" sz="2000" i="1">
                        <a:latin typeface="Cambria Math" panose="02040503050406030204" pitchFamily="18" charset="0"/>
                      </a:rPr>
                      <m:t>=</m:t>
                    </m:r>
                    <m:r>
                      <a:rPr lang="en-IN" sz="2000" b="0" i="1" smtClean="0">
                        <a:latin typeface="Cambria Math" panose="02040503050406030204" pitchFamily="18" charset="0"/>
                      </a:rPr>
                      <m:t>(</m:t>
                    </m:r>
                    <m:r>
                      <a:rPr lang="en-IN" sz="2000" i="1">
                        <a:latin typeface="Cambria Math" panose="02040503050406030204" pitchFamily="18" charset="0"/>
                      </a:rPr>
                      <m:t>𝑣</m:t>
                    </m:r>
                    <m:r>
                      <a:rPr lang="en-IN" sz="2000" i="1">
                        <a:latin typeface="Cambria Math" panose="02040503050406030204" pitchFamily="18" charset="0"/>
                      </a:rPr>
                      <m:t> −</m:t>
                    </m:r>
                    <m:r>
                      <a:rPr lang="en-IN" sz="2000" i="1">
                        <a:latin typeface="Cambria Math" panose="02040503050406030204" pitchFamily="18" charset="0"/>
                      </a:rPr>
                      <m:t>𝑏</m:t>
                    </m:r>
                    <m:d>
                      <m:dPr>
                        <m:ctrlPr>
                          <a:rPr lang="en-IN" sz="2000" i="1">
                            <a:latin typeface="Cambria Math" panose="02040503050406030204" pitchFamily="18" charset="0"/>
                          </a:rPr>
                        </m:ctrlPr>
                      </m:dPr>
                      <m:e>
                        <m:r>
                          <a:rPr lang="en-IN" sz="2000" i="1">
                            <a:latin typeface="Cambria Math" panose="02040503050406030204" pitchFamily="18" charset="0"/>
                          </a:rPr>
                          <m:t>𝑣</m:t>
                        </m:r>
                      </m:e>
                    </m:d>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𝐹</m:t>
                        </m:r>
                      </m:e>
                      <m:sup>
                        <m:r>
                          <a:rPr lang="en-IN" sz="2000" b="0" i="1" smtClean="0">
                            <a:latin typeface="Cambria Math" panose="02040503050406030204" pitchFamily="18" charset="0"/>
                          </a:rPr>
                          <m:t>𝑛</m:t>
                        </m:r>
                        <m:r>
                          <a:rPr lang="en-IN" sz="2000" b="0" i="1" smtClean="0">
                            <a:latin typeface="Cambria Math" panose="02040503050406030204" pitchFamily="18" charset="0"/>
                          </a:rPr>
                          <m:t>−1</m:t>
                        </m:r>
                      </m:sup>
                    </m:sSup>
                    <m:r>
                      <a:rPr lang="en-IN" sz="2000" b="0" i="1" smtClean="0">
                        <a:latin typeface="Cambria Math" panose="02040503050406030204" pitchFamily="18" charset="0"/>
                      </a:rPr>
                      <m:t>(</m:t>
                    </m:r>
                    <m:r>
                      <a:rPr lang="en-IN" sz="2000" b="0" i="1" smtClean="0">
                        <a:latin typeface="Cambria Math" panose="02040503050406030204" pitchFamily="18" charset="0"/>
                      </a:rPr>
                      <m:t>𝑣</m:t>
                    </m:r>
                    <m:r>
                      <a:rPr lang="en-IN" sz="2000" b="0" i="1" smtClean="0">
                        <a:latin typeface="Cambria Math" panose="02040503050406030204" pitchFamily="18" charset="0"/>
                      </a:rPr>
                      <m:t>)</m:t>
                    </m:r>
                  </m:oMath>
                </a14:m>
                <a:r>
                  <a:rPr lang="en-IN" sz="2400" dirty="0">
                    <a:latin typeface="Calibri" panose="020F0502020204030204" pitchFamily="34" charset="0"/>
                    <a:ea typeface="Calibri" panose="020F0502020204030204" pitchFamily="34" charset="0"/>
                    <a:cs typeface="Times New Roman" panose="02020603050405020304" pitchFamily="18" charset="0"/>
                  </a:rPr>
                  <a:t>.</a:t>
                </a:r>
              </a:p>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Applying the Envelope theorem we get:</a:t>
                </a:r>
              </a:p>
              <a:p>
                <a:pPr>
                  <a:spcBef>
                    <a:spcPts val="601"/>
                  </a:spcBef>
                  <a:spcAft>
                    <a:spcPts val="601"/>
                  </a:spcAft>
                </a:pPr>
                <a14:m>
                  <m:oMathPara xmlns:m="http://schemas.openxmlformats.org/officeDocument/2006/math">
                    <m:oMathParaPr>
                      <m:jc m:val="center"/>
                    </m:oMathParaPr>
                    <m:oMath xmlns:m="http://schemas.openxmlformats.org/officeDocument/2006/math">
                      <m:r>
                        <a:rPr lang="en-IN" sz="2000" i="1">
                          <a:latin typeface="Cambria Math" panose="02040503050406030204" pitchFamily="18" charset="0"/>
                          <a:cs typeface="Times New Roman" panose="02020603050405020304" pitchFamily="18" charset="0"/>
                        </a:rPr>
                        <m:t>𝑈</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𝑣</m:t>
                          </m:r>
                        </m:e>
                      </m:d>
                      <m:r>
                        <a:rPr lang="en-IN" sz="2000" i="1">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𝑈</m:t>
                      </m:r>
                      <m:d>
                        <m:dPr>
                          <m:ctrlPr>
                            <a:rPr lang="en-IN" sz="2000" b="0" i="1" smtClean="0">
                              <a:latin typeface="Cambria Math" panose="02040503050406030204" pitchFamily="18" charset="0"/>
                              <a:cs typeface="Times New Roman" panose="020206030504050203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e>
                      </m:d>
                      <m:r>
                        <a:rPr lang="en-IN" sz="2000" b="0" i="1" smtClean="0">
                          <a:latin typeface="Cambria Math" panose="02040503050406030204" pitchFamily="18" charset="0"/>
                        </a:rPr>
                        <m:t>+ </m:t>
                      </m:r>
                      <m:nary>
                        <m:naryPr>
                          <m:ctrlPr>
                            <a:rPr lang="en-IN" sz="2000" i="1">
                              <a:latin typeface="Cambria Math" panose="02040503050406030204" pitchFamily="18" charset="0"/>
                              <a:cs typeface="Times New Roman" panose="02020603050405020304" pitchFamily="18" charset="0"/>
                            </a:rPr>
                          </m:ctrlPr>
                        </m:naryPr>
                        <m:sub>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sub>
                        <m:sup>
                          <m:r>
                            <a:rPr lang="en-IN" sz="2000" i="1">
                              <a:latin typeface="Cambria Math" panose="02040503050406030204" pitchFamily="18" charset="0"/>
                              <a:cs typeface="Times New Roman" panose="02020603050405020304" pitchFamily="18" charset="0"/>
                            </a:rPr>
                            <m:t>𝑣</m:t>
                          </m:r>
                        </m:sup>
                        <m:e>
                          <m:sSup>
                            <m:sSupPr>
                              <m:ctrlPr>
                                <a:rPr lang="en-IN" sz="2000" i="1">
                                  <a:latin typeface="Cambria Math" panose="02040503050406030204" pitchFamily="18" charset="0"/>
                                  <a:cs typeface="Times New Roman" panose="02020603050405020304" pitchFamily="18" charset="0"/>
                                </a:rPr>
                              </m:ctrlPr>
                            </m:sSupPr>
                            <m:e>
                              <m:d>
                                <m:dPr>
                                  <m:ctrlPr>
                                    <a:rPr lang="en-IN" sz="2000" i="1">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𝐹</m:t>
                                  </m:r>
                                  <m:r>
                                    <a:rPr lang="en-IN" sz="2000" b="0" i="1" smtClean="0">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𝑥</m:t>
                                  </m:r>
                                  <m:r>
                                    <a:rPr lang="en-IN" sz="2000" b="0" i="1" smtClean="0">
                                      <a:latin typeface="Cambria Math" panose="02040503050406030204" pitchFamily="18" charset="0"/>
                                      <a:cs typeface="Times New Roman" panose="02020603050405020304" pitchFamily="18" charset="0"/>
                                    </a:rPr>
                                    <m:t>)</m:t>
                                  </m:r>
                                </m:e>
                              </m:d>
                            </m:e>
                            <m:sup>
                              <m:r>
                                <a:rPr lang="en-IN" sz="2000" i="1">
                                  <a:latin typeface="Cambria Math" panose="02040503050406030204" pitchFamily="18" charset="0"/>
                                  <a:cs typeface="Times New Roman" panose="02020603050405020304" pitchFamily="18" charset="0"/>
                                </a:rPr>
                                <m:t>𝑛</m:t>
                              </m:r>
                              <m:r>
                                <a:rPr lang="en-IN" sz="2000" i="1">
                                  <a:latin typeface="Cambria Math" panose="02040503050406030204" pitchFamily="18" charset="0"/>
                                  <a:cs typeface="Times New Roman" panose="02020603050405020304" pitchFamily="18" charset="0"/>
                                </a:rPr>
                                <m:t>−1</m:t>
                              </m:r>
                            </m:sup>
                          </m:sSup>
                          <m:r>
                            <a:rPr lang="en-IN" sz="2000" i="1">
                              <a:latin typeface="Cambria Math" panose="02040503050406030204" pitchFamily="18" charset="0"/>
                              <a:cs typeface="Times New Roman" panose="02020603050405020304" pitchFamily="18" charset="0"/>
                            </a:rPr>
                            <m:t>𝑑𝑥</m:t>
                          </m:r>
                        </m:e>
                      </m:nary>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spcBef>
                    <a:spcPts val="601"/>
                  </a:spcBef>
                  <a:spcAft>
                    <a:spcPts val="601"/>
                  </a:spcAft>
                  <a:buFont typeface="Wingdings" panose="05000000000000000000" pitchFamily="2" charset="2"/>
                  <a:buChar char="Ø"/>
                </a:pPr>
                <a14:m>
                  <m:oMath xmlns:m="http://schemas.openxmlformats.org/officeDocument/2006/math">
                    <m:r>
                      <a:rPr lang="en-IN" sz="2000" i="1">
                        <a:latin typeface="Cambria Math" panose="02040503050406030204" pitchFamily="18" charset="0"/>
                        <a:cs typeface="Times New Roman" panose="02020603050405020304" pitchFamily="18" charset="0"/>
                      </a:rPr>
                      <m:t>𝑈</m:t>
                    </m:r>
                    <m:d>
                      <m:dPr>
                        <m:ctrlPr>
                          <a:rPr lang="en-IN" sz="2000" i="1">
                            <a:latin typeface="Cambria Math" panose="02040503050406030204" pitchFamily="18" charset="0"/>
                            <a:cs typeface="Times New Roman" panose="020206030504050203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e>
                    </m:d>
                  </m:oMath>
                </a14:m>
                <a:r>
                  <a:rPr lang="en-IN" sz="2000" dirty="0">
                    <a:latin typeface="Calibri" panose="020F0502020204030204" pitchFamily="34" charset="0"/>
                    <a:ea typeface="Calibri" panose="020F0502020204030204" pitchFamily="34" charset="0"/>
                    <a:cs typeface="Times New Roman" panose="02020603050405020304" pitchFamily="18" charset="0"/>
                  </a:rPr>
                  <a:t> = 0 as the bidder with lowest value will expect 0 profit. Combining the above 2 equations gives us the optimal build.</a:t>
                </a:r>
              </a:p>
              <a:p>
                <a:pPr marL="342886" indent="-342886">
                  <a:spcBef>
                    <a:spcPts val="601"/>
                  </a:spcBef>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So, the Nash equilibrium in a first-price auction is to bid:</a:t>
                </a:r>
                <a:br>
                  <a:rPr lang="en-IN" sz="2000" dirty="0">
                    <a:latin typeface="Calibri" panose="020F0502020204030204" pitchFamily="34" charset="0"/>
                    <a:ea typeface="Calibri" panose="020F0502020204030204" pitchFamily="34" charset="0"/>
                    <a:cs typeface="Times New Roman" panose="02020603050405020304" pitchFamily="18" charset="0"/>
                  </a:rPr>
                </a:b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𝑏</m:t>
                    </m:r>
                    <m:d>
                      <m:dPr>
                        <m:ctrlPr>
                          <a:rPr lang="en-IN" sz="2000" i="1">
                            <a:latin typeface="Cambria Math" panose="02040503050406030204" pitchFamily="18" charset="0"/>
                            <a:ea typeface="Calibri" panose="020F0502020204030204" pitchFamily="34" charset="0"/>
                            <a:cs typeface="Times New Roman" panose="02020603050405020304" pitchFamily="18" charset="0"/>
                          </a:rPr>
                        </m:ctrlPr>
                      </m:dPr>
                      <m:e>
                        <m:r>
                          <a:rPr lang="en-IN" sz="2000" i="1">
                            <a:latin typeface="Cambria Math" panose="02040503050406030204" pitchFamily="18" charset="0"/>
                            <a:ea typeface="Calibri" panose="020F0502020204030204" pitchFamily="34" charset="0"/>
                            <a:cs typeface="Times New Roman" panose="02020603050405020304" pitchFamily="18" charset="0"/>
                          </a:rPr>
                          <m:t>𝑣</m:t>
                        </m:r>
                      </m:e>
                    </m:d>
                    <m:r>
                      <a:rPr lang="en-IN" sz="2000" i="1">
                        <a:latin typeface="Cambria Math" panose="02040503050406030204" pitchFamily="18" charset="0"/>
                        <a:ea typeface="Calibri" panose="020F0502020204030204" pitchFamily="34" charset="0"/>
                        <a:cs typeface="Times New Roman" panose="02020603050405020304" pitchFamily="18" charset="0"/>
                      </a:rPr>
                      <m:t>=</m:t>
                    </m:r>
                    <m:r>
                      <a:rPr lang="en-IN" sz="2000" i="1">
                        <a:latin typeface="Cambria Math" panose="02040503050406030204" pitchFamily="18" charset="0"/>
                        <a:ea typeface="Calibri" panose="020F0502020204030204" pitchFamily="34" charset="0"/>
                        <a:cs typeface="Times New Roman" panose="02020603050405020304" pitchFamily="18" charset="0"/>
                      </a:rPr>
                      <m:t>𝑣</m:t>
                    </m:r>
                    <m:r>
                      <a:rPr lang="en-IN" sz="2000" i="1">
                        <a:latin typeface="Cambria Math" panose="02040503050406030204" pitchFamily="18" charset="0"/>
                        <a:ea typeface="Calibri" panose="020F0502020204030204" pitchFamily="34" charset="0"/>
                        <a:cs typeface="Times New Roman" panose="02020603050405020304" pitchFamily="18" charset="0"/>
                      </a:rPr>
                      <m:t> −</m:t>
                    </m:r>
                    <m:nary>
                      <m:naryPr>
                        <m:ctrlPr>
                          <a:rPr lang="en-IN" sz="2000" i="1">
                            <a:latin typeface="Cambria Math" panose="02040503050406030204" pitchFamily="18" charset="0"/>
                            <a:cs typeface="Times New Roman" panose="02020603050405020304" pitchFamily="18" charset="0"/>
                          </a:rPr>
                        </m:ctrlPr>
                      </m:naryPr>
                      <m:sub>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𝑚𝑖𝑛</m:t>
                            </m:r>
                          </m:sub>
                        </m:sSub>
                      </m:sub>
                      <m:sup>
                        <m:r>
                          <a:rPr lang="en-IN" sz="2000" i="1">
                            <a:latin typeface="Cambria Math" panose="02040503050406030204" pitchFamily="18" charset="0"/>
                            <a:cs typeface="Times New Roman" panose="02020603050405020304" pitchFamily="18" charset="0"/>
                          </a:rPr>
                          <m:t>𝑣</m:t>
                        </m:r>
                      </m:sup>
                      <m:e>
                        <m:sSup>
                          <m:sSupPr>
                            <m:ctrlPr>
                              <a:rPr lang="en-IN" sz="2000" i="1">
                                <a:latin typeface="Cambria Math" panose="02040503050406030204" pitchFamily="18" charset="0"/>
                                <a:cs typeface="Times New Roman" panose="02020603050405020304" pitchFamily="18" charset="0"/>
                              </a:rPr>
                            </m:ctrlPr>
                          </m:sSupPr>
                          <m:e>
                            <m:d>
                              <m:dPr>
                                <m:ctrlPr>
                                  <a:rPr lang="en-IN" sz="2000" i="1">
                                    <a:latin typeface="Cambria Math" panose="02040503050406030204" pitchFamily="18" charset="0"/>
                                    <a:cs typeface="Times New Roman" panose="02020603050405020304" pitchFamily="18" charset="0"/>
                                  </a:rPr>
                                </m:ctrlPr>
                              </m:dPr>
                              <m:e>
                                <m:f>
                                  <m:fPr>
                                    <m:ctrlPr>
                                      <a:rPr lang="en-IN" sz="2000" i="1">
                                        <a:latin typeface="Cambria Math" panose="02040503050406030204" pitchFamily="18" charset="0"/>
                                        <a:cs typeface="Times New Roman" panose="02020603050405020304" pitchFamily="18" charset="0"/>
                                      </a:rPr>
                                    </m:ctrlPr>
                                  </m:fPr>
                                  <m:num>
                                    <m:r>
                                      <a:rPr lang="en-IN" sz="2000" i="1">
                                        <a:latin typeface="Cambria Math" panose="02040503050406030204" pitchFamily="18" charset="0"/>
                                        <a:cs typeface="Times New Roman" panose="02020603050405020304" pitchFamily="18" charset="0"/>
                                      </a:rPr>
                                      <m:t>𝐹</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𝑥</m:t>
                                        </m:r>
                                      </m:e>
                                    </m:d>
                                  </m:num>
                                  <m:den>
                                    <m:r>
                                      <a:rPr lang="en-IN" sz="2000" i="1">
                                        <a:latin typeface="Cambria Math" panose="02040503050406030204" pitchFamily="18" charset="0"/>
                                        <a:cs typeface="Times New Roman" panose="02020603050405020304" pitchFamily="18" charset="0"/>
                                      </a:rPr>
                                      <m:t>𝐹</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cs typeface="Times New Roman" panose="02020603050405020304" pitchFamily="18" charset="0"/>
                                          </a:rPr>
                                          <m:t>𝑣</m:t>
                                        </m:r>
                                      </m:e>
                                    </m:d>
                                  </m:den>
                                </m:f>
                              </m:e>
                            </m:d>
                          </m:e>
                          <m:sup>
                            <m:r>
                              <a:rPr lang="en-IN" sz="2000" i="1">
                                <a:latin typeface="Cambria Math" panose="02040503050406030204" pitchFamily="18" charset="0"/>
                                <a:cs typeface="Times New Roman" panose="02020603050405020304" pitchFamily="18" charset="0"/>
                              </a:rPr>
                              <m:t>𝑛</m:t>
                            </m:r>
                            <m:r>
                              <a:rPr lang="en-IN" sz="2000" i="1">
                                <a:latin typeface="Cambria Math" panose="02040503050406030204" pitchFamily="18" charset="0"/>
                                <a:cs typeface="Times New Roman" panose="02020603050405020304" pitchFamily="18" charset="0"/>
                              </a:rPr>
                              <m:t>−1</m:t>
                            </m:r>
                          </m:sup>
                        </m:sSup>
                        <m:r>
                          <a:rPr lang="en-IN" sz="2000" i="1">
                            <a:latin typeface="Cambria Math" panose="02040503050406030204" pitchFamily="18" charset="0"/>
                            <a:cs typeface="Times New Roman" panose="02020603050405020304" pitchFamily="18" charset="0"/>
                          </a:rPr>
                          <m:t>𝑑𝑥</m:t>
                        </m:r>
                      </m:e>
                    </m:nary>
                  </m:oMath>
                </a14:m>
                <a:br>
                  <a:rPr lang="en-IN" sz="2000" dirty="0">
                    <a:latin typeface="Calibri" panose="020F0502020204030204" pitchFamily="34" charset="0"/>
                    <a:ea typeface="Calibri" panose="020F0502020204030204" pitchFamily="34" charset="0"/>
                    <a:cs typeface="Times New Roman" panose="02020603050405020304" pitchFamily="18" charset="0"/>
                  </a:rPr>
                </a:b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5050"/>
                <a:ext cx="10559540" cy="4489819"/>
              </a:xfrm>
              <a:prstGeom prst="rect">
                <a:avLst/>
              </a:prstGeom>
              <a:blipFill>
                <a:blip r:embed="rId2"/>
                <a:stretch>
                  <a:fillRect l="-520" t="-815"/>
                </a:stretch>
              </a:blipFill>
            </p:spPr>
            <p:txBody>
              <a:bodyPr/>
              <a:lstStyle/>
              <a:p>
                <a:r>
                  <a:rPr lang="en-IN">
                    <a:noFill/>
                  </a:rPr>
                  <a:t> </a:t>
                </a:r>
              </a:p>
            </p:txBody>
          </p:sp>
        </mc:Fallback>
      </mc:AlternateContent>
    </p:spTree>
    <p:extLst>
      <p:ext uri="{BB962C8B-B14F-4D97-AF65-F5344CB8AC3E}">
        <p14:creationId xmlns:p14="http://schemas.microsoft.com/office/powerpoint/2010/main" val="173688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Nash Equilibrium for 2</a:t>
            </a:r>
            <a:r>
              <a:rPr lang="en-IN" sz="4400" u="sng" baseline="30000" dirty="0">
                <a:latin typeface="+mj-lt"/>
                <a:cs typeface="Calibri Light" panose="020F0302020204030204" pitchFamily="34" charset="0"/>
              </a:rPr>
              <a:t>nd</a:t>
            </a:r>
            <a:r>
              <a:rPr lang="en-IN" sz="4400" u="sng" dirty="0">
                <a:latin typeface="+mj-lt"/>
                <a:cs typeface="Calibri Light" panose="020F0302020204030204" pitchFamily="34" charset="0"/>
              </a:rPr>
              <a:t> price auction: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5050"/>
                <a:ext cx="10559540" cy="4093428"/>
              </a:xfrm>
              <a:prstGeom prst="rect">
                <a:avLst/>
              </a:prstGeom>
              <a:noFill/>
            </p:spPr>
            <p:txBody>
              <a:bodyPr wrap="square" rtlCol="0">
                <a:spAutoFit/>
              </a:bodyPr>
              <a:lstStyle/>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Nash equilibrium in a second-price auction is to bid one’s true value,  </a:t>
                </a: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𝑏</m:t>
                    </m:r>
                    <m:r>
                      <a:rPr lang="en-IN" sz="2000" i="1">
                        <a:latin typeface="Cambria Math" panose="02040503050406030204" pitchFamily="18" charset="0"/>
                        <a:ea typeface="Calibri" panose="020F0502020204030204" pitchFamily="34" charset="0"/>
                        <a:cs typeface="Times New Roman" panose="02020603050405020304" pitchFamily="18" charset="0"/>
                      </a:rPr>
                      <m:t>=</m:t>
                    </m:r>
                    <m:r>
                      <a:rPr lang="en-IN" sz="2000" i="1">
                        <a:latin typeface="Cambria Math" panose="02040503050406030204" pitchFamily="18" charset="0"/>
                        <a:ea typeface="Calibri" panose="020F0502020204030204" pitchFamily="34"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a:t>
                </a:r>
              </a:p>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Consider a bidder </a:t>
                </a:r>
                <a:r>
                  <a:rPr lang="en-IN" sz="2000" dirty="0" err="1">
                    <a:latin typeface="Calibri" panose="020F0502020204030204" pitchFamily="34" charset="0"/>
                    <a:ea typeface="Calibri" panose="020F0502020204030204" pitchFamily="34" charset="0"/>
                    <a:cs typeface="Times New Roman" panose="02020603050405020304" pitchFamily="18" charset="0"/>
                  </a:rPr>
                  <a:t>i</a:t>
                </a:r>
                <a:r>
                  <a:rPr lang="en-IN" sz="2000" dirty="0">
                    <a:latin typeface="Calibri" panose="020F0502020204030204" pitchFamily="34" charset="0"/>
                    <a:ea typeface="Calibri" panose="020F0502020204030204" pitchFamily="34" charset="0"/>
                    <a:cs typeface="Times New Roman" panose="02020603050405020304" pitchFamily="18" charset="0"/>
                  </a:rPr>
                  <a:t> whose value is </a:t>
                </a:r>
                <a14:m>
                  <m:oMath xmlns:m="http://schemas.openxmlformats.org/officeDocument/2006/math">
                    <m:r>
                      <a:rPr lang="en-IN" sz="2000" b="0" i="1" smtClean="0">
                        <a:latin typeface="Cambria Math" panose="02040503050406030204" pitchFamily="18"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 Suppose he bids </a:t>
                </a:r>
                <a14:m>
                  <m:oMath xmlns:m="http://schemas.openxmlformats.org/officeDocument/2006/math">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r>
                      <a:rPr lang="en-IN" sz="2000" b="0" i="1" smtClean="0">
                        <a:latin typeface="Cambria Math" panose="02040503050406030204" pitchFamily="18" charset="0"/>
                        <a:ea typeface="Calibri" panose="020F0502020204030204" pitchFamily="34" charset="0"/>
                        <a:cs typeface="Times New Roman" panose="02020603050405020304" pitchFamily="18" charset="0"/>
                      </a:rPr>
                      <m:t>&gt;</m:t>
                    </m:r>
                    <m:r>
                      <a:rPr lang="en-IN" sz="2000" b="0" i="1" smtClean="0">
                        <a:latin typeface="Cambria Math" panose="02040503050406030204" pitchFamily="18"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 Let </a:t>
                </a:r>
                <a14:m>
                  <m:oMath xmlns:m="http://schemas.openxmlformats.org/officeDocument/2006/math">
                    <m:sSup>
                      <m:sSupPr>
                        <m:ctrlPr>
                          <a:rPr lang="en-IN" sz="2000" i="1" smtClean="0">
                            <a:latin typeface="Cambria Math" panose="02040503050406030204" pitchFamily="18" charset="0"/>
                            <a:cs typeface="Times New Roman" panose="02020603050405020304" pitchFamily="18" charset="0"/>
                          </a:rPr>
                        </m:ctrlPr>
                      </m:sSupPr>
                      <m:e>
                        <m:r>
                          <a:rPr lang="en-IN" sz="2000" b="0" i="1" smtClean="0">
                            <a:latin typeface="Cambria Math" panose="02040503050406030204" pitchFamily="18" charset="0"/>
                            <a:cs typeface="Times New Roman" panose="02020603050405020304" pitchFamily="18" charset="0"/>
                          </a:rPr>
                          <m:t>𝑏</m:t>
                        </m:r>
                      </m:e>
                      <m:sup>
                        <m:r>
                          <a:rPr lang="en-IN" sz="2000" b="0" i="1" smtClean="0">
                            <a:latin typeface="Cambria Math" panose="02040503050406030204" pitchFamily="18" charset="0"/>
                            <a:cs typeface="Times New Roman" panose="02020603050405020304" pitchFamily="18" charset="0"/>
                          </a:rPr>
                          <m:t>′</m:t>
                        </m:r>
                      </m:sup>
                    </m:sSup>
                  </m:oMath>
                </a14:m>
                <a:r>
                  <a:rPr lang="en-IN" sz="2000" dirty="0">
                    <a:latin typeface="Calibri" panose="020F0502020204030204" pitchFamily="34" charset="0"/>
                    <a:ea typeface="Calibri" panose="020F0502020204030204" pitchFamily="34" charset="0"/>
                    <a:cs typeface="Times New Roman" panose="02020603050405020304" pitchFamily="18" charset="0"/>
                  </a:rPr>
                  <a:t> be the highest bid of the other n-1 bidders. Then we have 3 possibilities: 1. </a:t>
                </a:r>
                <a14:m>
                  <m:oMath xmlns:m="http://schemas.openxmlformats.org/officeDocument/2006/math">
                    <m:sSup>
                      <m:sSupPr>
                        <m:ctrlPr>
                          <a:rPr lang="en-IN" sz="2000" b="0" i="1" smtClean="0">
                            <a:latin typeface="Cambria Math" panose="02040503050406030204" pitchFamily="18" charset="0"/>
                            <a:ea typeface="Calibri" panose="020F0502020204030204" pitchFamily="34" charset="0"/>
                            <a:cs typeface="Times New Roman" panose="02020603050405020304" pitchFamily="18" charset="0"/>
                          </a:rPr>
                        </m:ctrlPr>
                      </m:sSupPr>
                      <m:e>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e>
                      <m:sup>
                        <m:r>
                          <a:rPr lang="en-IN" sz="2000" b="0" i="1" smtClean="0">
                            <a:latin typeface="Cambria Math" panose="02040503050406030204" pitchFamily="18" charset="0"/>
                            <a:ea typeface="Calibri" panose="020F0502020204030204" pitchFamily="34" charset="0"/>
                            <a:cs typeface="Times New Roman" panose="02020603050405020304" pitchFamily="18" charset="0"/>
                          </a:rPr>
                          <m:t>′</m:t>
                        </m:r>
                      </m:sup>
                    </m:sSup>
                    <m:r>
                      <a:rPr lang="en-IN" sz="2000" b="0" i="1" smtClean="0">
                        <a:latin typeface="Cambria Math" panose="02040503050406030204" pitchFamily="18" charset="0"/>
                        <a:ea typeface="Calibri" panose="020F0502020204030204" pitchFamily="34" charset="0"/>
                        <a:cs typeface="Times New Roman" panose="02020603050405020304" pitchFamily="18" charset="0"/>
                      </a:rPr>
                      <m:t>&gt;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r>
                      <a:rPr lang="en-IN" sz="2000" b="0" i="1" smtClean="0">
                        <a:latin typeface="Cambria Math" panose="02040503050406030204" pitchFamily="18" charset="0"/>
                        <a:ea typeface="Calibri" panose="020F0502020204030204" pitchFamily="34" charset="0"/>
                        <a:cs typeface="Times New Roman" panose="02020603050405020304" pitchFamily="18" charset="0"/>
                      </a:rPr>
                      <m:t>&gt;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 2. </a:t>
                </a:r>
                <a14:m>
                  <m:oMath xmlns:m="http://schemas.openxmlformats.org/officeDocument/2006/math">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r>
                      <a:rPr lang="en-IN" sz="2000" b="0" i="1" smtClean="0">
                        <a:latin typeface="Cambria Math" panose="02040503050406030204" pitchFamily="18" charset="0"/>
                        <a:ea typeface="Calibri" panose="020F0502020204030204" pitchFamily="34" charset="0"/>
                        <a:cs typeface="Times New Roman" panose="02020603050405020304" pitchFamily="18" charset="0"/>
                      </a:rPr>
                      <m:t>&gt;</m:t>
                    </m:r>
                    <m:sSup>
                      <m:sSupPr>
                        <m:ctrlPr>
                          <a:rPr lang="en-IN" sz="2000" b="0" i="1" smtClean="0">
                            <a:latin typeface="Cambria Math" panose="02040503050406030204" pitchFamily="18" charset="0"/>
                            <a:ea typeface="Calibri" panose="020F0502020204030204" pitchFamily="34" charset="0"/>
                            <a:cs typeface="Times New Roman" panose="02020603050405020304" pitchFamily="18" charset="0"/>
                          </a:rPr>
                        </m:ctrlPr>
                      </m:sSupPr>
                      <m:e>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e>
                      <m:sup>
                        <m:r>
                          <a:rPr lang="en-IN" sz="2000" b="0" i="1" smtClean="0">
                            <a:latin typeface="Cambria Math" panose="02040503050406030204" pitchFamily="18" charset="0"/>
                            <a:ea typeface="Calibri" panose="020F0502020204030204" pitchFamily="34" charset="0"/>
                            <a:cs typeface="Times New Roman" panose="02020603050405020304" pitchFamily="18" charset="0"/>
                          </a:rPr>
                          <m:t>′</m:t>
                        </m:r>
                      </m:sup>
                    </m:sSup>
                    <m:r>
                      <a:rPr lang="en-IN" sz="2000" b="0" i="1" smtClean="0">
                        <a:latin typeface="Cambria Math" panose="02040503050406030204" pitchFamily="18" charset="0"/>
                        <a:ea typeface="Calibri" panose="020F0502020204030204" pitchFamily="34" charset="0"/>
                        <a:cs typeface="Times New Roman" panose="02020603050405020304" pitchFamily="18" charset="0"/>
                      </a:rPr>
                      <m:t>&gt;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𝑣</m:t>
                    </m:r>
                    <m:r>
                      <a:rPr lang="en-IN" sz="2000" b="0" i="1" smtClean="0">
                        <a:latin typeface="Cambria Math" panose="02040503050406030204" pitchFamily="18" charset="0"/>
                        <a:ea typeface="Calibri" panose="020F0502020204030204" pitchFamily="34" charset="0"/>
                        <a:cs typeface="Times New Roman" panose="02020603050405020304" pitchFamily="18" charset="0"/>
                      </a:rPr>
                      <m:t>, </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r>
                      <a:rPr lang="en-IN" sz="2000" b="0" i="1" smtClean="0">
                        <a:latin typeface="Cambria Math" panose="02040503050406030204" pitchFamily="18" charset="0"/>
                        <a:ea typeface="Calibri" panose="020F0502020204030204" pitchFamily="34" charset="0"/>
                        <a:cs typeface="Times New Roman" panose="02020603050405020304" pitchFamily="18" charset="0"/>
                      </a:rPr>
                      <m:t>&gt;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r>
                      <a:rPr lang="en-IN" sz="2000"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IN" sz="2000" dirty="0">
                    <a:latin typeface="Calibri" panose="020F0502020204030204" pitchFamily="34" charset="0"/>
                    <a:ea typeface="Calibri" panose="020F0502020204030204" pitchFamily="34" charset="0"/>
                    <a:cs typeface="Times New Roman" panose="02020603050405020304" pitchFamily="18" charset="0"/>
                  </a:rPr>
                  <a:t>. </a:t>
                </a:r>
              </a:p>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In the 1</a:t>
                </a:r>
                <a:r>
                  <a:rPr lang="en-IN" sz="2000" baseline="30000" dirty="0">
                    <a:latin typeface="Calibri" panose="020F0502020204030204" pitchFamily="34" charset="0"/>
                    <a:ea typeface="Calibri" panose="020F0502020204030204" pitchFamily="34" charset="0"/>
                    <a:cs typeface="Times New Roman" panose="02020603050405020304" pitchFamily="18" charset="0"/>
                  </a:rPr>
                  <a:t>st</a:t>
                </a:r>
                <a:r>
                  <a:rPr lang="en-IN" sz="2000" dirty="0">
                    <a:latin typeface="Calibri" panose="020F0502020204030204" pitchFamily="34" charset="0"/>
                    <a:ea typeface="Calibri" panose="020F0502020204030204" pitchFamily="34" charset="0"/>
                    <a:cs typeface="Times New Roman" panose="02020603050405020304" pitchFamily="18" charset="0"/>
                  </a:rPr>
                  <a:t> case, the </a:t>
                </a:r>
                <a:r>
                  <a:rPr lang="en-IN" sz="2000" dirty="0" err="1">
                    <a:latin typeface="Calibri" panose="020F0502020204030204" pitchFamily="34" charset="0"/>
                    <a:ea typeface="Calibri" panose="020F0502020204030204" pitchFamily="34" charset="0"/>
                    <a:cs typeface="Times New Roman" panose="02020603050405020304" pitchFamily="18" charset="0"/>
                  </a:rPr>
                  <a:t>i</a:t>
                </a:r>
                <a:r>
                  <a:rPr lang="en-IN" sz="2000" baseline="30000" dirty="0" err="1">
                    <a:latin typeface="Calibri" panose="020F0502020204030204" pitchFamily="34" charset="0"/>
                    <a:ea typeface="Calibri" panose="020F0502020204030204" pitchFamily="34" charset="0"/>
                    <a:cs typeface="Times New Roman" panose="02020603050405020304" pitchFamily="18" charset="0"/>
                  </a:rPr>
                  <a:t>th</a:t>
                </a:r>
                <a:r>
                  <a:rPr lang="en-IN" sz="2000" dirty="0">
                    <a:latin typeface="Calibri" panose="020F0502020204030204" pitchFamily="34" charset="0"/>
                    <a:ea typeface="Calibri" panose="020F0502020204030204" pitchFamily="34" charset="0"/>
                    <a:cs typeface="Times New Roman" panose="02020603050405020304" pitchFamily="18" charset="0"/>
                  </a:rPr>
                  <a:t>  bidder will loose as his bid is less than the highest made bid. So, it doesn’t matter if his bid </a:t>
                </a:r>
                <a14:m>
                  <m:oMath xmlns:m="http://schemas.openxmlformats.org/officeDocument/2006/math">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r>
                      <a:rPr lang="en-IN" sz="2000" b="0" i="1" smtClean="0">
                        <a:latin typeface="Cambria Math" panose="02040503050406030204" pitchFamily="18" charset="0"/>
                        <a:ea typeface="Calibri" panose="020F0502020204030204" pitchFamily="34" charset="0"/>
                        <a:cs typeface="Times New Roman" panose="02020603050405020304" pitchFamily="18" charset="0"/>
                      </a:rPr>
                      <m:t>&gt;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 or </a:t>
                </a:r>
                <a14:m>
                  <m:oMath xmlns:m="http://schemas.openxmlformats.org/officeDocument/2006/math">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r>
                      <a:rPr lang="en-IN" sz="2000" b="0" i="1" smtClean="0">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a:t>
                </a:r>
              </a:p>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In the 2</a:t>
                </a:r>
                <a:r>
                  <a:rPr lang="en-IN" sz="2000" baseline="30000" dirty="0">
                    <a:latin typeface="Calibri" panose="020F0502020204030204" pitchFamily="34" charset="0"/>
                    <a:ea typeface="Calibri" panose="020F0502020204030204" pitchFamily="34" charset="0"/>
                    <a:cs typeface="Times New Roman" panose="02020603050405020304" pitchFamily="18" charset="0"/>
                  </a:rPr>
                  <a:t>nd</a:t>
                </a:r>
                <a:r>
                  <a:rPr lang="en-IN" sz="2000" dirty="0">
                    <a:latin typeface="Calibri" panose="020F0502020204030204" pitchFamily="34" charset="0"/>
                    <a:ea typeface="Calibri" panose="020F0502020204030204" pitchFamily="34" charset="0"/>
                    <a:cs typeface="Times New Roman" panose="02020603050405020304" pitchFamily="18" charset="0"/>
                  </a:rPr>
                  <a:t> case,  the bidder will win but he will have to pay </a:t>
                </a:r>
                <a14:m>
                  <m:oMath xmlns:m="http://schemas.openxmlformats.org/officeDocument/2006/math">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r>
                      <a:rPr lang="en-IN" sz="2000"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IN" sz="2000" dirty="0">
                    <a:latin typeface="Calibri" panose="020F0502020204030204" pitchFamily="34" charset="0"/>
                    <a:ea typeface="Calibri" panose="020F0502020204030204" pitchFamily="34" charset="0"/>
                    <a:cs typeface="Times New Roman" panose="02020603050405020304" pitchFamily="18" charset="0"/>
                  </a:rPr>
                  <a:t> which is more than his own value. This is not an optimal condition.  So he should bid </a:t>
                </a:r>
                <a14:m>
                  <m:oMath xmlns:m="http://schemas.openxmlformats.org/officeDocument/2006/math">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r>
                      <a:rPr lang="en-IN" sz="2000" b="0" i="1" smtClean="0">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a:t>
                </a:r>
              </a:p>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In the 3</a:t>
                </a:r>
                <a:r>
                  <a:rPr lang="en-IN" sz="2000" baseline="30000" dirty="0">
                    <a:latin typeface="Calibri" panose="020F0502020204030204" pitchFamily="34" charset="0"/>
                    <a:ea typeface="Calibri" panose="020F0502020204030204" pitchFamily="34" charset="0"/>
                    <a:cs typeface="Times New Roman" panose="02020603050405020304" pitchFamily="18" charset="0"/>
                  </a:rPr>
                  <a:t>rd</a:t>
                </a:r>
                <a:r>
                  <a:rPr lang="en-IN" sz="2000" dirty="0">
                    <a:latin typeface="Calibri" panose="020F0502020204030204" pitchFamily="34" charset="0"/>
                    <a:ea typeface="Calibri" panose="020F0502020204030204" pitchFamily="34" charset="0"/>
                    <a:cs typeface="Times New Roman" panose="02020603050405020304" pitchFamily="18" charset="0"/>
                  </a:rPr>
                  <a:t> case, the bidder is certain to win and will pay </a:t>
                </a:r>
                <a14:m>
                  <m:oMath xmlns:m="http://schemas.openxmlformats.org/officeDocument/2006/math">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r>
                      <a:rPr lang="en-IN" sz="2000"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IN" sz="2000" dirty="0">
                    <a:latin typeface="Calibri" panose="020F0502020204030204" pitchFamily="34" charset="0"/>
                    <a:ea typeface="Calibri" panose="020F0502020204030204" pitchFamily="34" charset="0"/>
                    <a:cs typeface="Times New Roman" panose="02020603050405020304" pitchFamily="18" charset="0"/>
                  </a:rPr>
                  <a:t>. So he should make bid </a:t>
                </a:r>
                <a14:m>
                  <m:oMath xmlns:m="http://schemas.openxmlformats.org/officeDocument/2006/math">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r>
                      <a:rPr lang="en-IN" sz="2000" b="0" i="1" smtClean="0">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a:t>
                </a:r>
              </a:p>
              <a:p>
                <a:pPr marL="342886" indent="-342886">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Similar argument can be made when </a:t>
                </a:r>
                <a14:m>
                  <m:oMath xmlns:m="http://schemas.openxmlformats.org/officeDocument/2006/math">
                    <m:r>
                      <a:rPr lang="en-IN" sz="2000" i="1">
                        <a:latin typeface="Cambria Math" panose="02040503050406030204" pitchFamily="18" charset="0"/>
                        <a:ea typeface="Calibri" panose="020F0502020204030204" pitchFamily="34" charset="0"/>
                        <a:cs typeface="Times New Roman" panose="02020603050405020304" pitchFamily="18" charset="0"/>
                      </a:rPr>
                      <m:t>𝑣</m:t>
                    </m:r>
                    <m:r>
                      <a:rPr lang="en-IN" sz="2000" b="0" i="1" smtClean="0">
                        <a:latin typeface="Cambria Math" panose="02040503050406030204" pitchFamily="18" charset="0"/>
                        <a:ea typeface="Calibri" panose="020F0502020204030204" pitchFamily="34" charset="0"/>
                        <a:cs typeface="Times New Roman" panose="02020603050405020304" pitchFamily="18" charset="0"/>
                      </a:rPr>
                      <m:t>&gt;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oMath>
                </a14:m>
                <a:r>
                  <a:rPr lang="en-IN" sz="2000" dirty="0">
                    <a:latin typeface="Calibri" panose="020F0502020204030204" pitchFamily="34" charset="0"/>
                    <a:ea typeface="Calibri" panose="020F0502020204030204" pitchFamily="34" charset="0"/>
                    <a:cs typeface="Times New Roman" panose="02020603050405020304" pitchFamily="18" charset="0"/>
                  </a:rPr>
                  <a:t>. Therefore, every bidder’s best bet is to bid </a:t>
                </a:r>
                <a14:m>
                  <m:oMath xmlns:m="http://schemas.openxmlformats.org/officeDocument/2006/math">
                    <m:r>
                      <a:rPr lang="en-IN" sz="2000" b="0" i="1" smtClean="0">
                        <a:latin typeface="Cambria Math" panose="02040503050406030204" pitchFamily="18" charset="0"/>
                        <a:ea typeface="Calibri" panose="020F0502020204030204" pitchFamily="34" charset="0"/>
                        <a:cs typeface="Times New Roman" panose="02020603050405020304" pitchFamily="18" charset="0"/>
                      </a:rPr>
                      <m:t>𝑏</m:t>
                    </m:r>
                    <m:r>
                      <a:rPr lang="en-IN" sz="2000" b="0" i="1" smtClean="0">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a:t>
                </a:r>
              </a:p>
              <a:p>
                <a:pPr marL="342886" indent="-342886">
                  <a:spcBef>
                    <a:spcPts val="601"/>
                  </a:spcBef>
                  <a:spcAft>
                    <a:spcPts val="601"/>
                  </a:spcAft>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5050"/>
                <a:ext cx="10559540" cy="4093428"/>
              </a:xfrm>
              <a:prstGeom prst="rect">
                <a:avLst/>
              </a:prstGeom>
              <a:blipFill>
                <a:blip r:embed="rId2"/>
                <a:stretch>
                  <a:fillRect l="-520" t="-894"/>
                </a:stretch>
              </a:blipFill>
            </p:spPr>
            <p:txBody>
              <a:bodyPr/>
              <a:lstStyle/>
              <a:p>
                <a:r>
                  <a:rPr lang="en-IN">
                    <a:noFill/>
                  </a:rPr>
                  <a:t> </a:t>
                </a:r>
              </a:p>
            </p:txBody>
          </p:sp>
        </mc:Fallback>
      </mc:AlternateContent>
    </p:spTree>
    <p:extLst>
      <p:ext uri="{BB962C8B-B14F-4D97-AF65-F5344CB8AC3E}">
        <p14:creationId xmlns:p14="http://schemas.microsoft.com/office/powerpoint/2010/main" val="322221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Revenue Equivalence: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5050"/>
                <a:ext cx="10559540" cy="4007251"/>
              </a:xfrm>
              <a:prstGeom prst="rect">
                <a:avLst/>
              </a:prstGeom>
              <a:noFill/>
            </p:spPr>
            <p:txBody>
              <a:bodyPr wrap="square" rtlCol="0">
                <a:spAutoFit/>
              </a:bodyPr>
              <a:lstStyle/>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Suppose n bidders have values </a:t>
                </a: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𝑣</m:t>
                        </m:r>
                      </m:e>
                      <m:sub>
                        <m:r>
                          <a:rPr lang="en-IN" sz="2000" i="1">
                            <a:latin typeface="Cambria Math" panose="02040503050406030204" pitchFamily="18" charset="0"/>
                            <a:cs typeface="Times New Roman" panose="02020603050405020304" pitchFamily="18" charset="0"/>
                          </a:rPr>
                          <m:t>1</m:t>
                        </m:r>
                      </m:sub>
                    </m:sSub>
                  </m:oMath>
                </a14:m>
                <a:r>
                  <a:rPr lang="en-IN" sz="2000" dirty="0">
                    <a:latin typeface="Calibri" panose="020F0502020204030204" pitchFamily="34" charset="0"/>
                    <a:ea typeface="Calibri" panose="020F0502020204030204" pitchFamily="34" charset="0"/>
                    <a:cs typeface="Times New Roman" panose="02020603050405020304" pitchFamily="18" charset="0"/>
                  </a:rPr>
                  <a:t>, . . . , </a:t>
                </a: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𝑣</m:t>
                        </m:r>
                      </m:e>
                      <m:sub>
                        <m:r>
                          <a:rPr lang="en-IN" sz="2000" i="1">
                            <a:latin typeface="Cambria Math" panose="02040503050406030204" pitchFamily="18" charset="0"/>
                            <a:cs typeface="Times New Roman" panose="02020603050405020304" pitchFamily="18" charset="0"/>
                          </a:rPr>
                          <m:t>𝑛</m:t>
                        </m:r>
                      </m:sub>
                    </m:sSub>
                  </m:oMath>
                </a14:m>
                <a:r>
                  <a:rPr lang="en-IN" sz="2000" dirty="0">
                    <a:latin typeface="Calibri" panose="020F0502020204030204" pitchFamily="34" charset="0"/>
                    <a:ea typeface="Calibri" panose="020F0502020204030204" pitchFamily="34" charset="0"/>
                    <a:cs typeface="Times New Roman" panose="02020603050405020304" pitchFamily="18" charset="0"/>
                  </a:rPr>
                  <a:t> identically and independently distributed with cumulative distribution function </a:t>
                </a:r>
                <a14:m>
                  <m:oMath xmlns:m="http://schemas.openxmlformats.org/officeDocument/2006/math">
                    <m:r>
                      <a:rPr lang="en-IN" sz="2000" i="1">
                        <a:latin typeface="Cambria Math" panose="02040503050406030204" pitchFamily="18" charset="0"/>
                        <a:cs typeface="Times New Roman" panose="02020603050405020304" pitchFamily="18" charset="0"/>
                      </a:rPr>
                      <m:t>𝐹</m:t>
                    </m:r>
                    <m:d>
                      <m:dPr>
                        <m:ctrlPr>
                          <a:rPr lang="en-IN" sz="2000" i="1">
                            <a:latin typeface="Cambria Math" panose="02040503050406030204" pitchFamily="18" charset="0"/>
                            <a:cs typeface="Times New Roman" panose="02020603050405020304" pitchFamily="18" charset="0"/>
                          </a:rPr>
                        </m:ctrlPr>
                      </m:dPr>
                      <m:e>
                        <m:r>
                          <a:rPr lang="en-IN" sz="2000" i="1">
                            <a:latin typeface="Cambria Math" panose="02040503050406030204" pitchFamily="18" charset="0"/>
                            <a:ea typeface="Cambria Math" panose="02040503050406030204" pitchFamily="18" charset="0"/>
                            <a:cs typeface="Times New Roman" panose="02020603050405020304" pitchFamily="18" charset="0"/>
                          </a:rPr>
                          <m:t>∙</m:t>
                        </m:r>
                      </m:e>
                    </m:d>
                  </m:oMath>
                </a14:m>
                <a:br>
                  <a:rPr lang="en-IN" sz="2000" dirty="0">
                    <a:latin typeface="Calibri" panose="020F0502020204030204" pitchFamily="34" charset="0"/>
                    <a:ea typeface="Calibri" panose="020F0502020204030204" pitchFamily="34" charset="0"/>
                    <a:cs typeface="Times New Roman" panose="02020603050405020304" pitchFamily="18" charset="0"/>
                  </a:rPr>
                </a:br>
                <a:r>
                  <a:rPr lang="en-IN" sz="2000" dirty="0">
                    <a:latin typeface="Calibri" panose="020F0502020204030204" pitchFamily="34" charset="0"/>
                    <a:ea typeface="Calibri" panose="020F0502020204030204" pitchFamily="34" charset="0"/>
                    <a:cs typeface="Times New Roman" panose="02020603050405020304" pitchFamily="18" charset="0"/>
                  </a:rPr>
                  <a:t>Then any equilibrium of any auction game in which</a:t>
                </a:r>
              </a:p>
              <a:p>
                <a:pPr marL="1257253" lvl="2" indent="-342886">
                  <a:lnSpc>
                    <a:spcPct val="120000"/>
                  </a:lnSpc>
                  <a:spcBef>
                    <a:spcPts val="601"/>
                  </a:spcBef>
                  <a:spcAft>
                    <a:spcPts val="601"/>
                  </a:spcAft>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bidder with the highest value wins the object.</a:t>
                </a:r>
              </a:p>
              <a:p>
                <a:pPr marL="1257253" lvl="2" indent="-342886">
                  <a:lnSpc>
                    <a:spcPct val="120000"/>
                  </a:lnSpc>
                  <a:spcBef>
                    <a:spcPts val="601"/>
                  </a:spcBef>
                  <a:spcAft>
                    <a:spcPts val="601"/>
                  </a:spcAft>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bidder with value </a:t>
                </a: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𝑣</m:t>
                        </m:r>
                      </m:e>
                      <m:sub>
                        <m:r>
                          <a:rPr lang="en-IN" sz="2000" i="1">
                            <a:latin typeface="Cambria Math" panose="02040503050406030204" pitchFamily="18" charset="0"/>
                            <a:cs typeface="Times New Roman" panose="02020603050405020304" pitchFamily="18" charset="0"/>
                          </a:rPr>
                          <m:t>𝑜</m:t>
                        </m:r>
                      </m:sub>
                    </m:sSub>
                  </m:oMath>
                </a14:m>
                <a:r>
                  <a:rPr lang="en-IN" sz="2000" dirty="0">
                    <a:latin typeface="Calibri" panose="020F0502020204030204" pitchFamily="34" charset="0"/>
                    <a:ea typeface="Calibri" panose="020F0502020204030204" pitchFamily="34" charset="0"/>
                    <a:cs typeface="Times New Roman" panose="02020603050405020304" pitchFamily="18" charset="0"/>
                  </a:rPr>
                  <a:t> gets zero profits.</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With these settings the different auction types generate the same expected revenue, such that the seller will generate the same profit from any type of auction he choose.</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When the bidders are asymmetric, the expected revenue in a first price auction may exceed that in an English auction</a:t>
                </a: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5050"/>
                <a:ext cx="10559540" cy="4007251"/>
              </a:xfrm>
              <a:prstGeom prst="rect">
                <a:avLst/>
              </a:prstGeom>
              <a:blipFill>
                <a:blip r:embed="rId2"/>
                <a:stretch>
                  <a:fillRect l="-520" r="-58" b="-1826"/>
                </a:stretch>
              </a:blipFill>
            </p:spPr>
            <p:txBody>
              <a:bodyPr/>
              <a:lstStyle/>
              <a:p>
                <a:r>
                  <a:rPr lang="en-IN">
                    <a:noFill/>
                  </a:rPr>
                  <a:t> </a:t>
                </a:r>
              </a:p>
            </p:txBody>
          </p:sp>
        </mc:Fallback>
      </mc:AlternateContent>
    </p:spTree>
    <p:extLst>
      <p:ext uri="{BB962C8B-B14F-4D97-AF65-F5344CB8AC3E}">
        <p14:creationId xmlns:p14="http://schemas.microsoft.com/office/powerpoint/2010/main" val="427098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1"/>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Expected profit in first price auction: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5046"/>
                <a:ext cx="10559540" cy="4484754"/>
              </a:xfrm>
              <a:prstGeom prst="rect">
                <a:avLst/>
              </a:prstGeom>
              <a:noFill/>
            </p:spPr>
            <p:txBody>
              <a:bodyPr wrap="square" rtlCol="0">
                <a:spAutoFit/>
              </a:bodyPr>
              <a:lstStyle/>
              <a:p>
                <a:pPr marL="342886" indent="-342886">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Suppose n bidders have values </a:t>
                </a: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𝑣</m:t>
                        </m:r>
                      </m:e>
                      <m:sub>
                        <m:r>
                          <a:rPr lang="en-IN" sz="2000" i="1">
                            <a:latin typeface="Cambria Math" panose="02040503050406030204" pitchFamily="18" charset="0"/>
                            <a:cs typeface="Times New Roman" panose="02020603050405020304" pitchFamily="18" charset="0"/>
                          </a:rPr>
                          <m:t>1</m:t>
                        </m:r>
                      </m:sub>
                    </m:sSub>
                  </m:oMath>
                </a14:m>
                <a:r>
                  <a:rPr lang="en-IN" sz="2000" dirty="0">
                    <a:latin typeface="Calibri" panose="020F0502020204030204" pitchFamily="34" charset="0"/>
                    <a:ea typeface="Calibri" panose="020F0502020204030204" pitchFamily="34" charset="0"/>
                    <a:cs typeface="Times New Roman" panose="02020603050405020304" pitchFamily="18" charset="0"/>
                  </a:rPr>
                  <a:t>, . . . , </a:t>
                </a:r>
                <a14:m>
                  <m:oMath xmlns:m="http://schemas.openxmlformats.org/officeDocument/2006/math">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𝑣</m:t>
                        </m:r>
                      </m:e>
                      <m:sub>
                        <m:r>
                          <a:rPr lang="en-IN" sz="2000" i="1">
                            <a:latin typeface="Cambria Math" panose="02040503050406030204" pitchFamily="18" charset="0"/>
                            <a:cs typeface="Times New Roman" panose="02020603050405020304" pitchFamily="18" charset="0"/>
                          </a:rPr>
                          <m:t>𝑛</m:t>
                        </m:r>
                      </m:sub>
                    </m:sSub>
                    <m:r>
                      <a:rPr lang="en-IN" sz="2000" b="0" i="0" smtClean="0">
                        <a:latin typeface="Cambria Math" panose="02040503050406030204" pitchFamily="18" charset="0"/>
                        <a:cs typeface="Times New Roman" panose="02020603050405020304" pitchFamily="18" charset="0"/>
                      </a:rPr>
                      <m:t>.</m:t>
                    </m:r>
                  </m:oMath>
                </a14:m>
                <a:r>
                  <a:rPr lang="en-IN" sz="2000" dirty="0">
                    <a:latin typeface="Calibri" panose="020F0502020204030204" pitchFamily="34" charset="0"/>
                    <a:ea typeface="Calibri" panose="020F0502020204030204" pitchFamily="34" charset="0"/>
                    <a:cs typeface="Times New Roman" panose="02020603050405020304" pitchFamily="18" charset="0"/>
                  </a:rPr>
                  <a:t>  The profit made by a bidder can be written as:</a:t>
                </a:r>
              </a:p>
              <a:p>
                <a:pPr marL="342886" indent="-342886">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𝑈</m:t>
                      </m:r>
                      <m:d>
                        <m:dPr>
                          <m:ctrlPr>
                            <a:rPr lang="en-IN" i="1" smtClean="0">
                              <a:latin typeface="Cambria Math" panose="02040503050406030204" pitchFamily="18" charset="0"/>
                            </a:rPr>
                          </m:ctrlPr>
                        </m:dPr>
                        <m:e>
                          <m:r>
                            <a:rPr lang="en-IN" i="1">
                              <a:latin typeface="Cambria Math" panose="02040503050406030204" pitchFamily="18" charset="0"/>
                            </a:rPr>
                            <m:t>𝑣</m:t>
                          </m:r>
                        </m:e>
                      </m:d>
                      <m:r>
                        <a:rPr lang="en-IN"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probability of a bidder winning the auction is: </a:t>
                </a:r>
              </a:p>
              <a:p>
                <a:pPr marL="342886" indent="-342886">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𝑣</m:t>
                          </m:r>
                        </m:e>
                      </m:d>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𝑓</m:t>
                          </m:r>
                          <m:r>
                            <a:rPr lang="en-IN" i="1">
                              <a:latin typeface="Cambria Math" panose="02040503050406030204" pitchFamily="18" charset="0"/>
                            </a:rPr>
                            <m:t>(</m:t>
                          </m:r>
                          <m:r>
                            <a:rPr lang="en-IN" i="1">
                              <a:latin typeface="Cambria Math" panose="02040503050406030204" pitchFamily="18" charset="0"/>
                            </a:rPr>
                            <m:t>𝑣</m:t>
                          </m:r>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𝐹</m:t>
                              </m:r>
                              <m:r>
                                <a:rPr lang="en-IN" i="1">
                                  <a:latin typeface="Cambria Math" panose="02040503050406030204" pitchFamily="18" charset="0"/>
                                </a:rPr>
                                <m:t>(</m:t>
                              </m:r>
                              <m:r>
                                <a:rPr lang="en-IN" i="1">
                                  <a:latin typeface="Cambria Math" panose="02040503050406030204" pitchFamily="18" charset="0"/>
                                </a:rPr>
                                <m:t>𝑣</m:t>
                              </m:r>
                              <m:r>
                                <a:rPr lang="en-IN" i="1">
                                  <a:latin typeface="Cambria Math" panose="02040503050406030204" pitchFamily="18" charset="0"/>
                                </a:rPr>
                                <m:t>)</m:t>
                              </m:r>
                            </m:e>
                          </m:d>
                        </m:e>
                        <m:sup>
                          <m:r>
                            <a:rPr lang="en-IN" i="1">
                              <a:latin typeface="Cambria Math" panose="02040503050406030204" pitchFamily="18" charset="0"/>
                            </a:rPr>
                            <m:t>𝑛</m:t>
                          </m:r>
                          <m:r>
                            <a:rPr lang="en-IN" i="1">
                              <a:latin typeface="Cambria Math" panose="02040503050406030204" pitchFamily="18" charset="0"/>
                            </a:rPr>
                            <m:t>−1</m:t>
                          </m:r>
                        </m:sup>
                      </m:sSup>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In first price auction, the expected utility or payment of a bidder as a function of their value is:</a:t>
                </a:r>
              </a:p>
              <a:p>
                <a:pPr/>
                <a14:m>
                  <m:oMathPara xmlns:m="http://schemas.openxmlformats.org/officeDocument/2006/math">
                    <m:oMathParaPr>
                      <m:jc m:val="centerGroup"/>
                    </m:oMathParaPr>
                    <m:oMath xmlns:m="http://schemas.openxmlformats.org/officeDocument/2006/math">
                      <m:r>
                        <a:rPr lang="en-IN" sz="1801" i="1">
                          <a:latin typeface="Cambria Math" panose="02040503050406030204" pitchFamily="18" charset="0"/>
                        </a:rPr>
                        <m:t>𝑈</m:t>
                      </m:r>
                      <m:d>
                        <m:dPr>
                          <m:ctrlPr>
                            <a:rPr lang="en-IN" sz="1801" i="1">
                              <a:latin typeface="Cambria Math" panose="02040503050406030204" pitchFamily="18" charset="0"/>
                            </a:rPr>
                          </m:ctrlPr>
                        </m:dPr>
                        <m:e>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𝑖</m:t>
                              </m:r>
                            </m:sub>
                          </m:sSub>
                        </m:e>
                      </m:d>
                      <m:r>
                        <a:rPr lang="en-IN" sz="1801" i="1">
                          <a:latin typeface="Cambria Math" panose="02040503050406030204" pitchFamily="18" charset="0"/>
                        </a:rPr>
                        <m:t>=</m:t>
                      </m:r>
                      <m:r>
                        <a:rPr lang="en-IN" sz="1801" i="1">
                          <a:latin typeface="Cambria Math" panose="02040503050406030204" pitchFamily="18" charset="0"/>
                        </a:rPr>
                        <m:t>𝑓</m:t>
                      </m:r>
                      <m:r>
                        <a:rPr lang="en-IN" sz="1801" i="1">
                          <a:latin typeface="Cambria Math" panose="02040503050406030204" pitchFamily="18" charset="0"/>
                        </a:rPr>
                        <m:t>(</m:t>
                      </m:r>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𝑖</m:t>
                          </m:r>
                        </m:sub>
                      </m:sSub>
                      <m:r>
                        <a:rPr lang="en-IN" sz="1801" i="1">
                          <a:latin typeface="Cambria Math" panose="02040503050406030204" pitchFamily="18" charset="0"/>
                        </a:rPr>
                        <m:t>)</m:t>
                      </m:r>
                      <m:sSup>
                        <m:sSupPr>
                          <m:ctrlPr>
                            <a:rPr lang="en-IN" sz="1801" i="1">
                              <a:latin typeface="Cambria Math" panose="02040503050406030204" pitchFamily="18" charset="0"/>
                            </a:rPr>
                          </m:ctrlPr>
                        </m:sSupPr>
                        <m:e>
                          <m:r>
                            <a:rPr lang="en-IN" sz="1801" i="1">
                              <a:latin typeface="Cambria Math" panose="02040503050406030204" pitchFamily="18" charset="0"/>
                            </a:rPr>
                            <m:t>𝐹</m:t>
                          </m:r>
                        </m:e>
                        <m:sup>
                          <m:r>
                            <a:rPr lang="en-IN" sz="1801" i="1">
                              <a:latin typeface="Cambria Math" panose="02040503050406030204" pitchFamily="18" charset="0"/>
                            </a:rPr>
                            <m:t>𝑛</m:t>
                          </m:r>
                          <m:r>
                            <a:rPr lang="en-IN" sz="1801" i="1">
                              <a:latin typeface="Cambria Math" panose="02040503050406030204" pitchFamily="18" charset="0"/>
                            </a:rPr>
                            <m:t>−1</m:t>
                          </m:r>
                        </m:sup>
                      </m:sSup>
                      <m:r>
                        <a:rPr lang="en-IN" sz="1801" i="1">
                          <a:latin typeface="Cambria Math" panose="02040503050406030204" pitchFamily="18" charset="0"/>
                        </a:rPr>
                        <m:t>(</m:t>
                      </m:r>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𝑖</m:t>
                          </m:r>
                        </m:sub>
                      </m:sSub>
                      <m:r>
                        <a:rPr lang="en-IN" sz="1801" i="1">
                          <a:latin typeface="Cambria Math" panose="02040503050406030204" pitchFamily="18" charset="0"/>
                        </a:rPr>
                        <m:t>)</m:t>
                      </m:r>
                      <m:nary>
                        <m:naryPr>
                          <m:limLoc m:val="subSup"/>
                          <m:ctrlPr>
                            <a:rPr lang="en-IN" sz="1801" i="1">
                              <a:latin typeface="Cambria Math" panose="02040503050406030204" pitchFamily="18" charset="0"/>
                            </a:rPr>
                          </m:ctrlPr>
                        </m:naryPr>
                        <m:sub>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𝑚𝑖𝑛</m:t>
                              </m:r>
                            </m:sub>
                          </m:sSub>
                        </m:sub>
                        <m:sup>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𝑖</m:t>
                              </m:r>
                            </m:sub>
                          </m:sSub>
                        </m:sup>
                        <m:e>
                          <m:sSup>
                            <m:sSupPr>
                              <m:ctrlPr>
                                <a:rPr lang="en-IN" sz="1801" i="1">
                                  <a:latin typeface="Cambria Math" panose="02040503050406030204" pitchFamily="18" charset="0"/>
                                </a:rPr>
                              </m:ctrlPr>
                            </m:sSupPr>
                            <m:e>
                              <m:d>
                                <m:dPr>
                                  <m:ctrlPr>
                                    <a:rPr lang="en-IN" sz="1801" i="1">
                                      <a:latin typeface="Cambria Math" panose="02040503050406030204" pitchFamily="18" charset="0"/>
                                    </a:rPr>
                                  </m:ctrlPr>
                                </m:dPr>
                                <m:e>
                                  <m:f>
                                    <m:fPr>
                                      <m:ctrlPr>
                                        <a:rPr lang="en-IN" sz="1801" i="1">
                                          <a:latin typeface="Cambria Math" panose="02040503050406030204" pitchFamily="18" charset="0"/>
                                        </a:rPr>
                                      </m:ctrlPr>
                                    </m:fPr>
                                    <m:num>
                                      <m:r>
                                        <a:rPr lang="en-IN" sz="1801" i="1">
                                          <a:latin typeface="Cambria Math" panose="02040503050406030204" pitchFamily="18" charset="0"/>
                                        </a:rPr>
                                        <m:t>𝐹</m:t>
                                      </m:r>
                                      <m:r>
                                        <a:rPr lang="en-IN" sz="1801" i="1">
                                          <a:latin typeface="Cambria Math" panose="02040503050406030204" pitchFamily="18" charset="0"/>
                                        </a:rPr>
                                        <m:t>(</m:t>
                                      </m:r>
                                      <m:r>
                                        <a:rPr lang="en-IN" sz="1801" i="1">
                                          <a:latin typeface="Cambria Math" panose="02040503050406030204" pitchFamily="18" charset="0"/>
                                        </a:rPr>
                                        <m:t>𝑥</m:t>
                                      </m:r>
                                      <m:r>
                                        <a:rPr lang="en-IN" sz="1801" i="1">
                                          <a:latin typeface="Cambria Math" panose="02040503050406030204" pitchFamily="18" charset="0"/>
                                        </a:rPr>
                                        <m:t>)</m:t>
                                      </m:r>
                                    </m:num>
                                    <m:den>
                                      <m:r>
                                        <a:rPr lang="en-IN" sz="1801" i="1">
                                          <a:latin typeface="Cambria Math" panose="02040503050406030204" pitchFamily="18" charset="0"/>
                                        </a:rPr>
                                        <m:t>𝐹</m:t>
                                      </m:r>
                                      <m:r>
                                        <a:rPr lang="en-IN" sz="1801" i="1">
                                          <a:latin typeface="Cambria Math" panose="02040503050406030204" pitchFamily="18" charset="0"/>
                                        </a:rPr>
                                        <m:t>(</m:t>
                                      </m:r>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𝑖</m:t>
                                          </m:r>
                                        </m:sub>
                                      </m:sSub>
                                      <m:r>
                                        <a:rPr lang="en-IN" sz="1801" i="1">
                                          <a:latin typeface="Cambria Math" panose="02040503050406030204" pitchFamily="18" charset="0"/>
                                        </a:rPr>
                                        <m:t>)</m:t>
                                      </m:r>
                                    </m:den>
                                  </m:f>
                                </m:e>
                              </m:d>
                            </m:e>
                            <m:sup>
                              <m:r>
                                <a:rPr lang="en-IN" sz="1801" i="1">
                                  <a:latin typeface="Cambria Math" panose="02040503050406030204" pitchFamily="18" charset="0"/>
                                </a:rPr>
                                <m:t>𝑛</m:t>
                              </m:r>
                              <m:r>
                                <a:rPr lang="en-IN" sz="1801" i="1">
                                  <a:latin typeface="Cambria Math" panose="02040503050406030204" pitchFamily="18" charset="0"/>
                                </a:rPr>
                                <m:t>−1</m:t>
                              </m:r>
                            </m:sup>
                          </m:sSup>
                          <m:r>
                            <a:rPr lang="en-IN" sz="1801" i="1">
                              <a:latin typeface="Cambria Math" panose="02040503050406030204" pitchFamily="18" charset="0"/>
                            </a:rPr>
                            <m:t> </m:t>
                          </m:r>
                          <m:r>
                            <a:rPr lang="en-IN" sz="1801" i="1">
                              <a:latin typeface="Cambria Math" panose="02040503050406030204" pitchFamily="18" charset="0"/>
                            </a:rPr>
                            <m:t>𝑑𝑥</m:t>
                          </m:r>
                        </m:e>
                      </m:nary>
                    </m:oMath>
                  </m:oMathPara>
                </a14:m>
                <a:endParaRPr lang="en-IN" sz="1801" dirty="0"/>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Hence, the expected profit for each bidder can be written as:</a:t>
                </a:r>
              </a:p>
              <a:p>
                <a:pPr>
                  <a:lnSpc>
                    <a:spcPct val="120000"/>
                  </a:lnSpc>
                  <a:spcBef>
                    <a:spcPts val="601"/>
                  </a:spcBef>
                  <a:spcAft>
                    <a:spcPts val="601"/>
                  </a:spcAft>
                </a:pPr>
                <a14:m>
                  <m:oMathPara xmlns:m="http://schemas.openxmlformats.org/officeDocument/2006/math">
                    <m:oMathParaPr>
                      <m:jc m:val="centerGroup"/>
                    </m:oMathParaPr>
                    <m:oMath xmlns:m="http://schemas.openxmlformats.org/officeDocument/2006/math">
                      <m:r>
                        <a:rPr lang="en-IN" sz="1801" i="1">
                          <a:latin typeface="Cambria Math" panose="02040503050406030204" pitchFamily="18" charset="0"/>
                        </a:rPr>
                        <m:t>𝐸</m:t>
                      </m:r>
                      <m:r>
                        <a:rPr lang="en-IN" sz="1801" i="1">
                          <a:latin typeface="Cambria Math" panose="02040503050406030204" pitchFamily="18" charset="0"/>
                        </a:rPr>
                        <m:t>[</m:t>
                      </m:r>
                      <m:r>
                        <a:rPr lang="en-IN" sz="1801" i="1">
                          <a:latin typeface="Cambria Math" panose="02040503050406030204" pitchFamily="18" charset="0"/>
                        </a:rPr>
                        <m:t>𝑈</m:t>
                      </m:r>
                      <m:d>
                        <m:dPr>
                          <m:ctrlPr>
                            <a:rPr lang="en-IN" sz="1801" i="1">
                              <a:latin typeface="Cambria Math" panose="02040503050406030204" pitchFamily="18" charset="0"/>
                            </a:rPr>
                          </m:ctrlPr>
                        </m:dPr>
                        <m:e>
                          <m:r>
                            <a:rPr lang="en-IN" sz="1801" i="1">
                              <a:latin typeface="Cambria Math" panose="02040503050406030204" pitchFamily="18" charset="0"/>
                            </a:rPr>
                            <m:t>𝑣</m:t>
                          </m:r>
                        </m:e>
                      </m:d>
                      <m:r>
                        <a:rPr lang="en-IN" sz="1801" i="1">
                          <a:latin typeface="Cambria Math" panose="02040503050406030204" pitchFamily="18" charset="0"/>
                        </a:rPr>
                        <m:t>]=</m:t>
                      </m:r>
                      <m:nary>
                        <m:naryPr>
                          <m:limLoc m:val="subSup"/>
                          <m:ctrlPr>
                            <a:rPr lang="en-IN" sz="1801" i="1">
                              <a:latin typeface="Cambria Math" panose="02040503050406030204" pitchFamily="18" charset="0"/>
                            </a:rPr>
                          </m:ctrlPr>
                        </m:naryPr>
                        <m:sub>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𝑚𝑖𝑛</m:t>
                              </m:r>
                            </m:sub>
                          </m:sSub>
                        </m:sub>
                        <m:sup>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𝑚𝑎𝑥</m:t>
                              </m:r>
                            </m:sub>
                          </m:sSub>
                        </m:sup>
                        <m:e>
                          <m:r>
                            <a:rPr lang="en-IN" sz="1801" i="1">
                              <a:latin typeface="Cambria Math" panose="02040503050406030204" pitchFamily="18" charset="0"/>
                            </a:rPr>
                            <m:t>𝑈</m:t>
                          </m:r>
                          <m:d>
                            <m:dPr>
                              <m:ctrlPr>
                                <a:rPr lang="en-IN" sz="1801" i="1">
                                  <a:latin typeface="Cambria Math" panose="02040503050406030204" pitchFamily="18" charset="0"/>
                                </a:rPr>
                              </m:ctrlPr>
                            </m:dPr>
                            <m:e>
                              <m:r>
                                <a:rPr lang="en-IN" sz="1801" i="1">
                                  <a:latin typeface="Cambria Math" panose="02040503050406030204" pitchFamily="18" charset="0"/>
                                </a:rPr>
                                <m:t>𝑣</m:t>
                              </m:r>
                            </m:e>
                          </m:d>
                          <m:r>
                            <a:rPr lang="en-IN" sz="1801" i="1">
                              <a:latin typeface="Cambria Math" panose="02040503050406030204" pitchFamily="18" charset="0"/>
                            </a:rPr>
                            <m:t>𝑑𝑣</m:t>
                          </m:r>
                        </m:e>
                      </m:nary>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5046"/>
                <a:ext cx="10559540" cy="4484754"/>
              </a:xfrm>
              <a:prstGeom prst="rect">
                <a:avLst/>
              </a:prstGeom>
              <a:blipFill>
                <a:blip r:embed="rId2"/>
                <a:stretch>
                  <a:fillRect l="-520" t="-816"/>
                </a:stretch>
              </a:blipFill>
            </p:spPr>
            <p:txBody>
              <a:bodyPr/>
              <a:lstStyle/>
              <a:p>
                <a:r>
                  <a:rPr lang="en-IN">
                    <a:noFill/>
                  </a:rPr>
                  <a:t> </a:t>
                </a:r>
              </a:p>
            </p:txBody>
          </p:sp>
        </mc:Fallback>
      </mc:AlternateContent>
    </p:spTree>
    <p:extLst>
      <p:ext uri="{BB962C8B-B14F-4D97-AF65-F5344CB8AC3E}">
        <p14:creationId xmlns:p14="http://schemas.microsoft.com/office/powerpoint/2010/main" val="86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1"/>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Expected revenue for first price auction: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5046"/>
                <a:ext cx="10559540" cy="4204997"/>
              </a:xfrm>
              <a:prstGeom prst="rect">
                <a:avLst/>
              </a:prstGeom>
              <a:noFill/>
            </p:spPr>
            <p:txBody>
              <a:bodyPr wrap="square" rtlCol="0">
                <a:spAutoFit/>
              </a:bodyPr>
              <a:lstStyle/>
              <a:p>
                <a:pPr marL="342886" indent="-342886">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Revenue made by the seller is equal to the price paid by the bidder with highest bid or the highest bid made in the auction. So,</a:t>
                </a:r>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𝑅𝑒𝑣𝑒𝑛𝑢𝑒</m:t>
                      </m:r>
                      <m:r>
                        <a:rPr lang="en-IN" i="1">
                          <a:latin typeface="Cambria Math" panose="02040503050406030204" pitchFamily="18" charset="0"/>
                        </a:rPr>
                        <m:t>=</m:t>
                      </m:r>
                      <m:r>
                        <m:rPr>
                          <m:sty m:val="p"/>
                        </m:rPr>
                        <a:rPr lang="en-IN" b="0" i="0" smtClean="0">
                          <a:latin typeface="Cambria Math" panose="02040503050406030204" pitchFamily="18" charset="0"/>
                        </a:rPr>
                        <m:t>max</m:t>
                      </m:r>
                      <m:r>
                        <a:rPr lang="en-IN" b="0" i="1" smtClean="0">
                          <a:latin typeface="Cambria Math" panose="02040503050406030204" pitchFamily="18" charset="0"/>
                        </a:rPr>
                        <m:t>⁡(</m:t>
                      </m:r>
                      <m:r>
                        <a:rPr lang="en-IN" i="1">
                          <a:latin typeface="Cambria Math" panose="02040503050406030204" pitchFamily="18" charset="0"/>
                        </a:rPr>
                        <m:t>𝑏</m:t>
                      </m:r>
                      <m:d>
                        <m:dPr>
                          <m:ctrlPr>
                            <a:rPr lang="en-IN" i="1">
                              <a:latin typeface="Cambria Math" panose="02040503050406030204" pitchFamily="18" charset="0"/>
                            </a:rPr>
                          </m:ctrlPr>
                        </m:dPr>
                        <m:e>
                          <m:sSub>
                            <m:sSubPr>
                              <m:ctrlPr>
                                <a:rPr lang="en-IN"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𝑖</m:t>
                              </m:r>
                            </m:sub>
                          </m:sSub>
                        </m:e>
                      </m:d>
                      <m:r>
                        <a:rPr lang="en-IN" b="0" i="1" smtClean="0">
                          <a:latin typeface="Cambria Math" panose="02040503050406030204" pitchFamily="18" charset="0"/>
                        </a:rPr>
                        <m:t>)</m:t>
                      </m:r>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buFont typeface="Wingdings" panose="05000000000000000000" pitchFamily="2" charset="2"/>
                  <a:buChar char="Ø"/>
                </a:pPr>
                <a14:m>
                  <m:oMath xmlns:m="http://schemas.openxmlformats.org/officeDocument/2006/math">
                    <m:r>
                      <a:rPr lang="en-IN" sz="2000" i="1">
                        <a:latin typeface="Cambria Math" panose="02040503050406030204" pitchFamily="18" charset="0"/>
                      </a:rPr>
                      <m:t>𝑏</m:t>
                    </m:r>
                    <m:r>
                      <a:rPr lang="en-IN" sz="2000" i="1">
                        <a:latin typeface="Cambria Math" panose="02040503050406030204" pitchFamily="18" charset="0"/>
                      </a:rPr>
                      <m:t>(</m:t>
                    </m:r>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𝑣</m:t>
                        </m:r>
                      </m:e>
                      <m:sub>
                        <m:r>
                          <a:rPr lang="en-IN" sz="2000" b="0" i="1" smtClean="0">
                            <a:latin typeface="Cambria Math" panose="02040503050406030204" pitchFamily="18" charset="0"/>
                          </a:rPr>
                          <m:t>𝑖</m:t>
                        </m:r>
                      </m:sub>
                    </m:sSub>
                    <m:r>
                      <a:rPr lang="en-IN" sz="2000" i="1">
                        <a:latin typeface="Cambria Math" panose="02040503050406030204" pitchFamily="18" charset="0"/>
                      </a:rPr>
                      <m:t>)</m:t>
                    </m:r>
                  </m:oMath>
                </a14:m>
                <a:r>
                  <a:rPr lang="en-IN" sz="2000" dirty="0">
                    <a:latin typeface="Calibri" panose="020F0502020204030204" pitchFamily="34" charset="0"/>
                    <a:ea typeface="Calibri" panose="020F0502020204030204" pitchFamily="34" charset="0"/>
                    <a:cs typeface="Times New Roman" panose="02020603050405020304" pitchFamily="18" charset="0"/>
                  </a:rPr>
                  <a:t> of the </a:t>
                </a:r>
                <a:r>
                  <a:rPr lang="en-IN" sz="2000" dirty="0" err="1">
                    <a:latin typeface="Calibri" panose="020F0502020204030204" pitchFamily="34" charset="0"/>
                    <a:ea typeface="Calibri" panose="020F0502020204030204" pitchFamily="34" charset="0"/>
                    <a:cs typeface="Times New Roman" panose="02020603050405020304" pitchFamily="18" charset="0"/>
                  </a:rPr>
                  <a:t>ith</a:t>
                </a:r>
                <a:r>
                  <a:rPr lang="en-IN" sz="2000" dirty="0">
                    <a:latin typeface="Calibri" panose="020F0502020204030204" pitchFamily="34" charset="0"/>
                    <a:ea typeface="Calibri" panose="020F0502020204030204" pitchFamily="34" charset="0"/>
                    <a:cs typeface="Times New Roman" panose="02020603050405020304" pitchFamily="18" charset="0"/>
                  </a:rPr>
                  <a:t> bidder will be maximum when </a:t>
                </a:r>
                <a14:m>
                  <m:oMath xmlns:m="http://schemas.openxmlformats.org/officeDocument/2006/math">
                    <m:r>
                      <a:rPr lang="en-IN" sz="2000" i="1">
                        <a:latin typeface="Cambria Math" panose="02040503050406030204" pitchFamily="18" charset="0"/>
                      </a:rPr>
                      <m:t>𝑣</m:t>
                    </m:r>
                  </m:oMath>
                </a14:m>
                <a:r>
                  <a:rPr lang="en-IN" sz="2000" dirty="0">
                    <a:latin typeface="Calibri" panose="020F0502020204030204" pitchFamily="34" charset="0"/>
                    <a:ea typeface="Calibri" panose="020F0502020204030204" pitchFamily="34" charset="0"/>
                    <a:cs typeface="Times New Roman" panose="02020603050405020304" pitchFamily="18" charset="0"/>
                  </a:rPr>
                  <a:t> is highest among all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𝑣</m:t>
                        </m:r>
                      </m:e>
                      <m:sub>
                        <m:r>
                          <a:rPr lang="en-IN" sz="2000" b="0" i="1" smtClean="0">
                            <a:latin typeface="Cambria Math" panose="02040503050406030204" pitchFamily="18" charset="0"/>
                          </a:rPr>
                          <m:t>𝑖</m:t>
                        </m:r>
                      </m:sub>
                    </m:sSub>
                  </m:oMath>
                </a14:m>
                <a:r>
                  <a:rPr lang="en-IN" sz="2000" dirty="0">
                    <a:latin typeface="Calibri" panose="020F0502020204030204" pitchFamily="34" charset="0"/>
                    <a:ea typeface="Calibri" panose="020F0502020204030204" pitchFamily="34" charset="0"/>
                    <a:cs typeface="Times New Roman" panose="02020603050405020304" pitchFamily="18" charset="0"/>
                  </a:rPr>
                  <a:t>. This can be done n ways. Probability:</a:t>
                </a:r>
              </a:p>
              <a:p>
                <a:pPr>
                  <a:lnSpc>
                    <a:spcPct val="120000"/>
                  </a:lnSpc>
                  <a:spcBef>
                    <a:spcPts val="601"/>
                  </a:spcBef>
                  <a:spcAft>
                    <a:spcPts val="601"/>
                  </a:spcAft>
                </a:pPr>
                <a14:m>
                  <m:oMathPara xmlns:m="http://schemas.openxmlformats.org/officeDocument/2006/math">
                    <m:oMathParaPr>
                      <m:jc m:val="centerGroup"/>
                    </m:oMathParaPr>
                    <m:oMath xmlns:m="http://schemas.openxmlformats.org/officeDocument/2006/math">
                      <m:r>
                        <a:rPr lang="en-IN" sz="1801" b="0" i="1" smtClean="0">
                          <a:latin typeface="Cambria Math" panose="02040503050406030204" pitchFamily="18" charset="0"/>
                        </a:rPr>
                        <m:t>𝑝</m:t>
                      </m:r>
                      <m:d>
                        <m:dPr>
                          <m:ctrlPr>
                            <a:rPr lang="en-IN" sz="1801" b="0" i="1" smtClean="0">
                              <a:latin typeface="Cambria Math" panose="02040503050406030204" pitchFamily="18" charset="0"/>
                            </a:rPr>
                          </m:ctrlPr>
                        </m:dPr>
                        <m:e>
                          <m:r>
                            <a:rPr lang="en-IN" sz="1801" b="0" i="1" smtClean="0">
                              <a:latin typeface="Cambria Math" panose="02040503050406030204" pitchFamily="18" charset="0"/>
                            </a:rPr>
                            <m:t>𝑣</m:t>
                          </m:r>
                        </m:e>
                      </m:d>
                      <m:r>
                        <a:rPr lang="en-IN" sz="1801" i="1">
                          <a:latin typeface="Cambria Math" panose="02040503050406030204" pitchFamily="18" charset="0"/>
                        </a:rPr>
                        <m:t>=</m:t>
                      </m:r>
                      <m:sSup>
                        <m:sSupPr>
                          <m:ctrlPr>
                            <a:rPr lang="en-IN" sz="1801" i="1">
                              <a:latin typeface="Cambria Math" panose="02040503050406030204" pitchFamily="18" charset="0"/>
                            </a:rPr>
                          </m:ctrlPr>
                        </m:sSupPr>
                        <m:e>
                          <m:r>
                            <a:rPr lang="en-IN" sz="1801" b="0" i="1" smtClean="0">
                              <a:latin typeface="Cambria Math" panose="02040503050406030204" pitchFamily="18" charset="0"/>
                            </a:rPr>
                            <m:t>𝑛</m:t>
                          </m:r>
                          <m:r>
                            <a:rPr lang="en-IN" sz="1801" i="1">
                              <a:latin typeface="Cambria Math" panose="02040503050406030204" pitchFamily="18" charset="0"/>
                            </a:rPr>
                            <m:t>𝑓</m:t>
                          </m:r>
                          <m:r>
                            <a:rPr lang="en-IN" sz="1801" i="1">
                              <a:latin typeface="Cambria Math" panose="02040503050406030204" pitchFamily="18" charset="0"/>
                            </a:rPr>
                            <m:t>(</m:t>
                          </m:r>
                          <m:r>
                            <a:rPr lang="en-IN" sz="1801" i="1">
                              <a:latin typeface="Cambria Math" panose="02040503050406030204" pitchFamily="18" charset="0"/>
                            </a:rPr>
                            <m:t>𝑣</m:t>
                          </m:r>
                          <m:r>
                            <a:rPr lang="en-IN" sz="1801" i="1">
                              <a:latin typeface="Cambria Math" panose="02040503050406030204" pitchFamily="18" charset="0"/>
                            </a:rPr>
                            <m:t>)</m:t>
                          </m:r>
                          <m:d>
                            <m:dPr>
                              <m:ctrlPr>
                                <a:rPr lang="en-IN" sz="1801" i="1">
                                  <a:latin typeface="Cambria Math" panose="02040503050406030204" pitchFamily="18" charset="0"/>
                                </a:rPr>
                              </m:ctrlPr>
                            </m:dPr>
                            <m:e>
                              <m:r>
                                <a:rPr lang="en-IN" sz="1801" i="1">
                                  <a:latin typeface="Cambria Math" panose="02040503050406030204" pitchFamily="18" charset="0"/>
                                </a:rPr>
                                <m:t>𝐹</m:t>
                              </m:r>
                              <m:r>
                                <a:rPr lang="en-IN" sz="1801" i="1">
                                  <a:latin typeface="Cambria Math" panose="02040503050406030204" pitchFamily="18" charset="0"/>
                                </a:rPr>
                                <m:t>(</m:t>
                              </m:r>
                              <m:r>
                                <a:rPr lang="en-IN" sz="1801" i="1">
                                  <a:latin typeface="Cambria Math" panose="02040503050406030204" pitchFamily="18" charset="0"/>
                                </a:rPr>
                                <m:t>𝑣</m:t>
                              </m:r>
                              <m:r>
                                <a:rPr lang="en-IN" sz="1801" i="1">
                                  <a:latin typeface="Cambria Math" panose="02040503050406030204" pitchFamily="18" charset="0"/>
                                </a:rPr>
                                <m:t>)</m:t>
                              </m:r>
                            </m:e>
                          </m:d>
                        </m:e>
                        <m:sup>
                          <m:r>
                            <a:rPr lang="en-IN" sz="1801" i="1">
                              <a:latin typeface="Cambria Math" panose="02040503050406030204" pitchFamily="18" charset="0"/>
                            </a:rPr>
                            <m:t>𝑛</m:t>
                          </m:r>
                          <m:r>
                            <a:rPr lang="en-IN" sz="1801" i="1">
                              <a:latin typeface="Cambria Math" panose="02040503050406030204" pitchFamily="18" charset="0"/>
                            </a:rPr>
                            <m:t>−1</m:t>
                          </m:r>
                        </m:sup>
                      </m:sSup>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601"/>
                  </a:spcBef>
                  <a:spcAft>
                    <a:spcPts val="601"/>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expected revenue of the seller from a first price auction is</a:t>
                </a:r>
              </a:p>
              <a:p>
                <a:pPr>
                  <a:lnSpc>
                    <a:spcPct val="120000"/>
                  </a:lnSpc>
                  <a:spcBef>
                    <a:spcPts val="601"/>
                  </a:spcBef>
                  <a:spcAft>
                    <a:spcPts val="601"/>
                  </a:spcAft>
                </a:pPr>
                <a14:m>
                  <m:oMathPara xmlns:m="http://schemas.openxmlformats.org/officeDocument/2006/math">
                    <m:oMathParaPr>
                      <m:jc m:val="centerGroup"/>
                    </m:oMathParaPr>
                    <m:oMath xmlns:m="http://schemas.openxmlformats.org/officeDocument/2006/math">
                      <m:r>
                        <a:rPr lang="en-IN" sz="1801" i="1">
                          <a:latin typeface="Cambria Math" panose="02040503050406030204" pitchFamily="18" charset="0"/>
                        </a:rPr>
                        <m:t>𝐸</m:t>
                      </m:r>
                      <m:d>
                        <m:dPr>
                          <m:begChr m:val="["/>
                          <m:endChr m:val="]"/>
                          <m:ctrlPr>
                            <a:rPr lang="en-IN" sz="1801" i="1">
                              <a:latin typeface="Cambria Math" panose="02040503050406030204" pitchFamily="18" charset="0"/>
                            </a:rPr>
                          </m:ctrlPr>
                        </m:dPr>
                        <m:e>
                          <m:r>
                            <a:rPr lang="en-IN" sz="1801" i="1">
                              <a:latin typeface="Cambria Math" panose="02040503050406030204" pitchFamily="18" charset="0"/>
                            </a:rPr>
                            <m:t>𝑅𝑒𝑣𝑒𝑛𝑢𝑒</m:t>
                          </m:r>
                        </m:e>
                      </m:d>
                      <m:r>
                        <a:rPr lang="en-IN" sz="1801" i="1">
                          <a:latin typeface="Cambria Math" panose="02040503050406030204" pitchFamily="18" charset="0"/>
                        </a:rPr>
                        <m:t>=</m:t>
                      </m:r>
                      <m:r>
                        <a:rPr lang="en-IN" sz="1801" i="1">
                          <a:latin typeface="Cambria Math" panose="02040503050406030204" pitchFamily="18" charset="0"/>
                        </a:rPr>
                        <m:t>𝑛</m:t>
                      </m:r>
                      <m:nary>
                        <m:naryPr>
                          <m:limLoc m:val="subSup"/>
                          <m:ctrlPr>
                            <a:rPr lang="en-IN" sz="1801" i="1">
                              <a:latin typeface="Cambria Math" panose="02040503050406030204" pitchFamily="18" charset="0"/>
                            </a:rPr>
                          </m:ctrlPr>
                        </m:naryPr>
                        <m:sub>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𝑚𝑖𝑛</m:t>
                              </m:r>
                            </m:sub>
                          </m:sSub>
                        </m:sub>
                        <m:sup>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𝑚𝑎𝑥</m:t>
                              </m:r>
                            </m:sub>
                          </m:sSub>
                        </m:sup>
                        <m:e>
                          <m:sSup>
                            <m:sSupPr>
                              <m:ctrlPr>
                                <a:rPr lang="en-IN" sz="1801" i="1">
                                  <a:latin typeface="Cambria Math" panose="02040503050406030204" pitchFamily="18" charset="0"/>
                                </a:rPr>
                              </m:ctrlPr>
                            </m:sSupPr>
                            <m:e>
                              <m:r>
                                <a:rPr lang="en-IN" sz="1801" i="1">
                                  <a:latin typeface="Cambria Math" panose="02040503050406030204" pitchFamily="18" charset="0"/>
                                </a:rPr>
                                <m:t>𝑏</m:t>
                              </m:r>
                              <m:r>
                                <a:rPr lang="en-IN" sz="1801" i="1">
                                  <a:latin typeface="Cambria Math" panose="02040503050406030204" pitchFamily="18" charset="0"/>
                                </a:rPr>
                                <m:t>(</m:t>
                              </m:r>
                              <m:r>
                                <a:rPr lang="en-IN" sz="1801" i="1">
                                  <a:latin typeface="Cambria Math" panose="02040503050406030204" pitchFamily="18" charset="0"/>
                                </a:rPr>
                                <m:t>𝑣</m:t>
                              </m:r>
                              <m:r>
                                <a:rPr lang="en-IN" sz="1801" i="1">
                                  <a:latin typeface="Cambria Math" panose="02040503050406030204" pitchFamily="18" charset="0"/>
                                </a:rPr>
                                <m:t>)</m:t>
                              </m:r>
                              <m:r>
                                <a:rPr lang="en-IN" sz="1801" i="1">
                                  <a:latin typeface="Cambria Math" panose="02040503050406030204" pitchFamily="18" charset="0"/>
                                </a:rPr>
                                <m:t>𝑓</m:t>
                              </m:r>
                              <m:r>
                                <a:rPr lang="en-IN" sz="1801" i="1">
                                  <a:latin typeface="Cambria Math" panose="02040503050406030204" pitchFamily="18" charset="0"/>
                                </a:rPr>
                                <m:t>(</m:t>
                              </m:r>
                              <m:r>
                                <a:rPr lang="en-IN" sz="1801" i="1">
                                  <a:latin typeface="Cambria Math" panose="02040503050406030204" pitchFamily="18" charset="0"/>
                                </a:rPr>
                                <m:t>𝑣</m:t>
                              </m:r>
                              <m:r>
                                <a:rPr lang="en-IN" sz="1801" i="1">
                                  <a:latin typeface="Cambria Math" panose="02040503050406030204" pitchFamily="18" charset="0"/>
                                </a:rPr>
                                <m:t>)</m:t>
                              </m:r>
                              <m:d>
                                <m:dPr>
                                  <m:ctrlPr>
                                    <a:rPr lang="en-IN" sz="1801" i="1">
                                      <a:latin typeface="Cambria Math" panose="02040503050406030204" pitchFamily="18" charset="0"/>
                                    </a:rPr>
                                  </m:ctrlPr>
                                </m:dPr>
                                <m:e>
                                  <m:r>
                                    <a:rPr lang="en-IN" sz="1801" i="1">
                                      <a:latin typeface="Cambria Math" panose="02040503050406030204" pitchFamily="18" charset="0"/>
                                    </a:rPr>
                                    <m:t>𝐹</m:t>
                                  </m:r>
                                  <m:r>
                                    <a:rPr lang="en-IN" sz="1801" i="1">
                                      <a:latin typeface="Cambria Math" panose="02040503050406030204" pitchFamily="18" charset="0"/>
                                    </a:rPr>
                                    <m:t>(</m:t>
                                  </m:r>
                                  <m:r>
                                    <a:rPr lang="en-IN" sz="1801" i="1">
                                      <a:latin typeface="Cambria Math" panose="02040503050406030204" pitchFamily="18" charset="0"/>
                                    </a:rPr>
                                    <m:t>𝑣</m:t>
                                  </m:r>
                                  <m:r>
                                    <a:rPr lang="en-IN" sz="1801" i="1">
                                      <a:latin typeface="Cambria Math" panose="02040503050406030204" pitchFamily="18" charset="0"/>
                                    </a:rPr>
                                    <m:t>)</m:t>
                                  </m:r>
                                </m:e>
                              </m:d>
                            </m:e>
                            <m:sup>
                              <m:r>
                                <a:rPr lang="en-IN" sz="1801" i="1">
                                  <a:latin typeface="Cambria Math" panose="02040503050406030204" pitchFamily="18" charset="0"/>
                                </a:rPr>
                                <m:t>𝑛</m:t>
                              </m:r>
                              <m:r>
                                <a:rPr lang="en-IN" sz="1801" i="1">
                                  <a:latin typeface="Cambria Math" panose="02040503050406030204" pitchFamily="18" charset="0"/>
                                </a:rPr>
                                <m:t>−1</m:t>
                              </m:r>
                            </m:sup>
                          </m:sSup>
                          <m:r>
                            <a:rPr lang="en-IN" sz="1801" i="1">
                              <a:latin typeface="Cambria Math" panose="02040503050406030204" pitchFamily="18" charset="0"/>
                            </a:rPr>
                            <m:t> </m:t>
                          </m:r>
                          <m:r>
                            <a:rPr lang="en-IN" sz="1801" i="1">
                              <a:latin typeface="Cambria Math" panose="02040503050406030204" pitchFamily="18" charset="0"/>
                            </a:rPr>
                            <m:t>𝑑𝑣</m:t>
                          </m:r>
                        </m:e>
                      </m:nary>
                      <m:r>
                        <a:rPr lang="en-IN" sz="1801" i="1">
                          <a:latin typeface="Cambria Math" panose="02040503050406030204" pitchFamily="18" charset="0"/>
                        </a:rPr>
                        <m:t> </m:t>
                      </m:r>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5046"/>
                <a:ext cx="10559540" cy="4204997"/>
              </a:xfrm>
              <a:prstGeom prst="rect">
                <a:avLst/>
              </a:prstGeom>
              <a:blipFill>
                <a:blip r:embed="rId2"/>
                <a:stretch>
                  <a:fillRect l="-520" t="-871" r="-866"/>
                </a:stretch>
              </a:blipFill>
            </p:spPr>
            <p:txBody>
              <a:bodyPr/>
              <a:lstStyle/>
              <a:p>
                <a:r>
                  <a:rPr lang="en-IN">
                    <a:noFill/>
                  </a:rPr>
                  <a:t> </a:t>
                </a:r>
              </a:p>
            </p:txBody>
          </p:sp>
        </mc:Fallback>
      </mc:AlternateContent>
    </p:spTree>
    <p:extLst>
      <p:ext uri="{BB962C8B-B14F-4D97-AF65-F5344CB8AC3E}">
        <p14:creationId xmlns:p14="http://schemas.microsoft.com/office/powerpoint/2010/main" val="93781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38" y="834741"/>
            <a:ext cx="10268537"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Expected revenue for second price auction: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5046"/>
                <a:ext cx="10559540" cy="4020973"/>
              </a:xfrm>
              <a:prstGeom prst="rect">
                <a:avLst/>
              </a:prstGeom>
              <a:noFill/>
            </p:spPr>
            <p:txBody>
              <a:bodyPr wrap="square" rtlCol="0">
                <a:spAutoFit/>
              </a:bodyPr>
              <a:lstStyle/>
              <a:p>
                <a:pPr marL="342886" indent="-342886">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In second price auction, the equilibrium bid is </a:t>
                </a:r>
                <a14:m>
                  <m:oMath xmlns:m="http://schemas.openxmlformats.org/officeDocument/2006/math">
                    <m:sSub>
                      <m:sSubPr>
                        <m:ctrlPr>
                          <a:rPr lang="en-IN" sz="1801" i="1">
                            <a:latin typeface="Cambria Math" panose="02040503050406030204" pitchFamily="18" charset="0"/>
                          </a:rPr>
                        </m:ctrlPr>
                      </m:sSubPr>
                      <m:e>
                        <m:r>
                          <a:rPr lang="en-IN" sz="1801" i="1">
                            <a:latin typeface="Cambria Math" panose="02040503050406030204" pitchFamily="18" charset="0"/>
                          </a:rPr>
                          <m:t>𝑏</m:t>
                        </m:r>
                      </m:e>
                      <m:sub>
                        <m:r>
                          <a:rPr lang="en-IN" sz="1801" i="1">
                            <a:latin typeface="Cambria Math" panose="02040503050406030204" pitchFamily="18" charset="0"/>
                          </a:rPr>
                          <m:t>𝑖</m:t>
                        </m:r>
                      </m:sub>
                    </m:sSub>
                    <m:r>
                      <a:rPr lang="en-IN" sz="1801" i="1">
                        <a:latin typeface="Cambria Math" panose="02040503050406030204" pitchFamily="18" charset="0"/>
                      </a:rPr>
                      <m:t>=</m:t>
                    </m:r>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𝑖</m:t>
                        </m:r>
                      </m:sub>
                    </m:sSub>
                  </m:oMath>
                </a14:m>
                <a:r>
                  <a:rPr lang="en-IN" sz="2000" dirty="0">
                    <a:latin typeface="Calibri" panose="020F0502020204030204" pitchFamily="34" charset="0"/>
                    <a:ea typeface="Calibri" panose="020F0502020204030204" pitchFamily="34" charset="0"/>
                    <a:cs typeface="Times New Roman" panose="02020603050405020304" pitchFamily="18" charset="0"/>
                  </a:rPr>
                  <a:t>. So, the expected revenue of the seller is the expected value of the second highest valuation.</a:t>
                </a:r>
              </a:p>
              <a:p>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Probability of a valuation to be the second highest among others is:</a:t>
                </a:r>
              </a:p>
              <a:p>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𝑝</m:t>
                      </m:r>
                      <m:d>
                        <m:dPr>
                          <m:ctrlPr>
                            <a:rPr lang="en-IN" sz="2000" i="1">
                              <a:latin typeface="Cambria Math" panose="02040503050406030204" pitchFamily="18" charset="0"/>
                            </a:rPr>
                          </m:ctrlPr>
                        </m:dPr>
                        <m:e>
                          <m:r>
                            <a:rPr lang="en-IN" sz="2000" i="1">
                              <a:latin typeface="Cambria Math" panose="02040503050406030204" pitchFamily="18" charset="0"/>
                            </a:rPr>
                            <m:t>𝑣</m:t>
                          </m:r>
                        </m:e>
                      </m:d>
                      <m:r>
                        <a:rPr lang="en-IN" sz="2000" i="1">
                          <a:latin typeface="Cambria Math" panose="02040503050406030204" pitchFamily="18" charset="0"/>
                        </a:rPr>
                        <m:t>=</m:t>
                      </m:r>
                      <m:r>
                        <a:rPr lang="en-IN" sz="2000" b="0" i="1" smtClean="0">
                          <a:latin typeface="Cambria Math" panose="02040503050406030204" pitchFamily="18" charset="0"/>
                        </a:rPr>
                        <m:t>𝑛</m:t>
                      </m:r>
                      <m:sSup>
                        <m:sSupPr>
                          <m:ctrlPr>
                            <a:rPr lang="en-IN" sz="2000" i="1">
                              <a:latin typeface="Cambria Math" panose="02040503050406030204" pitchFamily="18" charset="0"/>
                            </a:rPr>
                          </m:ctrlPr>
                        </m:sSupPr>
                        <m:e>
                          <m:r>
                            <a:rPr lang="en-IN" sz="2000" i="1">
                              <a:latin typeface="Cambria Math" panose="02040503050406030204" pitchFamily="18" charset="0"/>
                            </a:rPr>
                            <m:t>𝑓</m:t>
                          </m:r>
                          <m:d>
                            <m:dPr>
                              <m:ctrlPr>
                                <a:rPr lang="en-IN" sz="2000" i="1">
                                  <a:latin typeface="Cambria Math" panose="02040503050406030204" pitchFamily="18" charset="0"/>
                                </a:rPr>
                              </m:ctrlPr>
                            </m:dPr>
                            <m:e>
                              <m:r>
                                <a:rPr lang="en-IN" sz="2000" i="1">
                                  <a:latin typeface="Cambria Math" panose="02040503050406030204" pitchFamily="18" charset="0"/>
                                </a:rPr>
                                <m:t>𝑣</m:t>
                              </m:r>
                            </m:e>
                          </m:d>
                          <m:d>
                            <m:dPr>
                              <m:ctrlPr>
                                <a:rPr lang="en-IN" sz="2000" i="1">
                                  <a:latin typeface="Cambria Math" panose="02040503050406030204" pitchFamily="18" charset="0"/>
                                </a:rPr>
                              </m:ctrlPr>
                            </m:dPr>
                            <m:e>
                              <m:r>
                                <a:rPr lang="en-IN" sz="2000" i="1">
                                  <a:latin typeface="Cambria Math" panose="02040503050406030204" pitchFamily="18" charset="0"/>
                                </a:rPr>
                                <m:t>𝐹</m:t>
                              </m:r>
                              <m:d>
                                <m:dPr>
                                  <m:ctrlPr>
                                    <a:rPr lang="en-IN" sz="2000" i="1">
                                      <a:latin typeface="Cambria Math" panose="02040503050406030204" pitchFamily="18" charset="0"/>
                                    </a:rPr>
                                  </m:ctrlPr>
                                </m:dPr>
                                <m:e>
                                  <m:r>
                                    <a:rPr lang="en-IN" sz="2000" i="1">
                                      <a:latin typeface="Cambria Math" panose="02040503050406030204" pitchFamily="18" charset="0"/>
                                    </a:rPr>
                                    <m:t>𝑣</m:t>
                                  </m:r>
                                </m:e>
                              </m:d>
                            </m:e>
                          </m:d>
                        </m:e>
                        <m:sup>
                          <m:r>
                            <a:rPr lang="en-IN" sz="2000" i="1">
                              <a:latin typeface="Cambria Math" panose="02040503050406030204" pitchFamily="18" charset="0"/>
                            </a:rPr>
                            <m:t>𝑛</m:t>
                          </m:r>
                          <m:r>
                            <a:rPr lang="en-IN" sz="2000" i="1">
                              <a:latin typeface="Cambria Math" panose="02040503050406030204" pitchFamily="18" charset="0"/>
                            </a:rPr>
                            <m:t>−2</m:t>
                          </m:r>
                        </m:sup>
                      </m:sSup>
                      <m:r>
                        <a:rPr lang="en-IN" sz="2000" b="0" i="1" smtClean="0">
                          <a:latin typeface="Cambria Math" panose="02040503050406030204" pitchFamily="18" charset="0"/>
                        </a:rPr>
                        <m:t>(</m:t>
                      </m:r>
                      <m:r>
                        <a:rPr lang="en-IN" sz="2000" b="0" i="1" smtClean="0">
                          <a:latin typeface="Cambria Math" panose="02040503050406030204" pitchFamily="18" charset="0"/>
                        </a:rPr>
                        <m:t>𝑛</m:t>
                      </m:r>
                      <m:r>
                        <a:rPr lang="en-IN" sz="2000" b="0" i="1" smtClean="0">
                          <a:latin typeface="Cambria Math" panose="02040503050406030204" pitchFamily="18" charset="0"/>
                        </a:rPr>
                        <m:t>−1)(1−</m:t>
                      </m:r>
                      <m:r>
                        <a:rPr lang="en-IN" sz="2000" b="0" i="1" smtClean="0">
                          <a:latin typeface="Cambria Math" panose="02040503050406030204" pitchFamily="18" charset="0"/>
                        </a:rPr>
                        <m:t>𝐹</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𝑣</m:t>
                          </m:r>
                        </m:e>
                      </m:d>
                      <m:r>
                        <a:rPr lang="en-IN" sz="2000" b="0" i="1" smtClean="0">
                          <a:latin typeface="Cambria Math" panose="02040503050406030204" pitchFamily="18" charset="0"/>
                        </a:rPr>
                        <m:t>)</m:t>
                      </m:r>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So, the expected revenue in a second price auction can be written as:</a:t>
                </a:r>
              </a:p>
              <a:p>
                <a:pPr marL="342886" indent="-342886">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1801" i="1">
                          <a:latin typeface="Cambria Math" panose="02040503050406030204" pitchFamily="18" charset="0"/>
                        </a:rPr>
                        <m:t>𝐸</m:t>
                      </m:r>
                      <m:d>
                        <m:dPr>
                          <m:begChr m:val="["/>
                          <m:endChr m:val="]"/>
                          <m:ctrlPr>
                            <a:rPr lang="en-IN" sz="1801" i="1">
                              <a:latin typeface="Cambria Math" panose="02040503050406030204" pitchFamily="18" charset="0"/>
                            </a:rPr>
                          </m:ctrlPr>
                        </m:dPr>
                        <m:e>
                          <m:r>
                            <a:rPr lang="en-IN" sz="1801" i="1">
                              <a:latin typeface="Cambria Math" panose="02040503050406030204" pitchFamily="18" charset="0"/>
                            </a:rPr>
                            <m:t>𝑅𝑒𝑣𝑒𝑛𝑢𝑒</m:t>
                          </m:r>
                        </m:e>
                      </m:d>
                      <m:r>
                        <a:rPr lang="en-IN" sz="1801" i="1">
                          <a:latin typeface="Cambria Math" panose="02040503050406030204" pitchFamily="18" charset="0"/>
                        </a:rPr>
                        <m:t>=</m:t>
                      </m:r>
                      <m:nary>
                        <m:naryPr>
                          <m:limLoc m:val="subSup"/>
                          <m:ctrlPr>
                            <a:rPr lang="en-IN" sz="1801" i="1">
                              <a:latin typeface="Cambria Math" panose="02040503050406030204" pitchFamily="18" charset="0"/>
                            </a:rPr>
                          </m:ctrlPr>
                        </m:naryPr>
                        <m:sub>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𝑚𝑖𝑛</m:t>
                              </m:r>
                            </m:sub>
                          </m:sSub>
                        </m:sub>
                        <m:sup>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𝑚𝑎𝑥</m:t>
                              </m:r>
                            </m:sub>
                          </m:sSub>
                        </m:sup>
                        <m:e>
                          <m:r>
                            <a:rPr lang="en-IN" sz="1801" i="1">
                              <a:latin typeface="Cambria Math" panose="02040503050406030204" pitchFamily="18" charset="0"/>
                            </a:rPr>
                            <m:t>𝑛</m:t>
                          </m:r>
                          <m:d>
                            <m:dPr>
                              <m:ctrlPr>
                                <a:rPr lang="en-IN" sz="1801" i="1">
                                  <a:latin typeface="Cambria Math" panose="02040503050406030204" pitchFamily="18" charset="0"/>
                                </a:rPr>
                              </m:ctrlPr>
                            </m:dPr>
                            <m:e>
                              <m:r>
                                <a:rPr lang="en-IN" sz="1801" i="1">
                                  <a:latin typeface="Cambria Math" panose="02040503050406030204" pitchFamily="18" charset="0"/>
                                </a:rPr>
                                <m:t>𝑛</m:t>
                              </m:r>
                              <m:r>
                                <a:rPr lang="en-IN" sz="1801" i="1">
                                  <a:latin typeface="Cambria Math" panose="02040503050406030204" pitchFamily="18" charset="0"/>
                                </a:rPr>
                                <m:t>−1</m:t>
                              </m:r>
                            </m:e>
                          </m:d>
                          <m:d>
                            <m:dPr>
                              <m:ctrlPr>
                                <a:rPr lang="en-IN" sz="1801" i="1">
                                  <a:latin typeface="Cambria Math" panose="02040503050406030204" pitchFamily="18" charset="0"/>
                                </a:rPr>
                              </m:ctrlPr>
                            </m:dPr>
                            <m:e>
                              <m:r>
                                <a:rPr lang="en-IN" sz="1801" i="1">
                                  <a:latin typeface="Cambria Math" panose="02040503050406030204" pitchFamily="18" charset="0"/>
                                </a:rPr>
                                <m:t>1−</m:t>
                              </m:r>
                              <m:r>
                                <a:rPr lang="en-IN" sz="1801" i="1">
                                  <a:latin typeface="Cambria Math" panose="02040503050406030204" pitchFamily="18" charset="0"/>
                                </a:rPr>
                                <m:t>𝐹</m:t>
                              </m:r>
                              <m:d>
                                <m:dPr>
                                  <m:ctrlPr>
                                    <a:rPr lang="en-IN" sz="1801" i="1">
                                      <a:latin typeface="Cambria Math" panose="02040503050406030204" pitchFamily="18" charset="0"/>
                                    </a:rPr>
                                  </m:ctrlPr>
                                </m:dPr>
                                <m:e>
                                  <m:r>
                                    <a:rPr lang="en-IN" sz="1801" i="1">
                                      <a:latin typeface="Cambria Math" panose="02040503050406030204" pitchFamily="18" charset="0"/>
                                    </a:rPr>
                                    <m:t>𝑣</m:t>
                                  </m:r>
                                </m:e>
                              </m:d>
                              <m:r>
                                <a:rPr lang="en-IN" sz="1801" i="1">
                                  <a:latin typeface="Cambria Math" panose="02040503050406030204" pitchFamily="18" charset="0"/>
                                </a:rPr>
                                <m:t> </m:t>
                              </m:r>
                            </m:e>
                          </m:d>
                          <m:r>
                            <a:rPr lang="en-IN" sz="1801" i="1">
                              <a:latin typeface="Cambria Math" panose="02040503050406030204" pitchFamily="18" charset="0"/>
                            </a:rPr>
                            <m:t>𝑓</m:t>
                          </m:r>
                          <m:d>
                            <m:dPr>
                              <m:ctrlPr>
                                <a:rPr lang="en-IN" sz="1801" i="1">
                                  <a:latin typeface="Cambria Math" panose="02040503050406030204" pitchFamily="18" charset="0"/>
                                </a:rPr>
                              </m:ctrlPr>
                            </m:dPr>
                            <m:e>
                              <m:r>
                                <a:rPr lang="en-IN" sz="1801" i="1">
                                  <a:latin typeface="Cambria Math" panose="02040503050406030204" pitchFamily="18" charset="0"/>
                                </a:rPr>
                                <m:t>𝑣</m:t>
                              </m:r>
                            </m:e>
                          </m:d>
                          <m:sSup>
                            <m:sSupPr>
                              <m:ctrlPr>
                                <a:rPr lang="en-IN" sz="1801" i="1">
                                  <a:latin typeface="Cambria Math" panose="02040503050406030204" pitchFamily="18" charset="0"/>
                                </a:rPr>
                              </m:ctrlPr>
                            </m:sSupPr>
                            <m:e>
                              <m:r>
                                <a:rPr lang="en-IN" sz="1801" i="1">
                                  <a:latin typeface="Cambria Math" panose="02040503050406030204" pitchFamily="18" charset="0"/>
                                </a:rPr>
                                <m:t>( </m:t>
                              </m:r>
                              <m:r>
                                <a:rPr lang="en-IN" sz="1801" i="1">
                                  <a:latin typeface="Cambria Math" panose="02040503050406030204" pitchFamily="18" charset="0"/>
                                </a:rPr>
                                <m:t>𝐹</m:t>
                              </m:r>
                              <m:d>
                                <m:dPr>
                                  <m:ctrlPr>
                                    <a:rPr lang="en-IN" sz="1801" i="1">
                                      <a:latin typeface="Cambria Math" panose="02040503050406030204" pitchFamily="18" charset="0"/>
                                    </a:rPr>
                                  </m:ctrlPr>
                                </m:dPr>
                                <m:e>
                                  <m:r>
                                    <a:rPr lang="en-IN" sz="1801" i="1">
                                      <a:latin typeface="Cambria Math" panose="02040503050406030204" pitchFamily="18" charset="0"/>
                                    </a:rPr>
                                    <m:t>𝑣</m:t>
                                  </m:r>
                                </m:e>
                              </m:d>
                              <m:r>
                                <a:rPr lang="en-IN" sz="1801" i="1">
                                  <a:latin typeface="Cambria Math" panose="02040503050406030204" pitchFamily="18" charset="0"/>
                                </a:rPr>
                                <m:t> )</m:t>
                              </m:r>
                            </m:e>
                            <m:sup>
                              <m:r>
                                <a:rPr lang="en-IN" sz="1801" i="1">
                                  <a:latin typeface="Cambria Math" panose="02040503050406030204" pitchFamily="18" charset="0"/>
                                </a:rPr>
                                <m:t>𝑛</m:t>
                              </m:r>
                              <m:r>
                                <a:rPr lang="en-IN" sz="1801" i="1">
                                  <a:latin typeface="Cambria Math" panose="02040503050406030204" pitchFamily="18" charset="0"/>
                                </a:rPr>
                                <m:t>−2</m:t>
                              </m:r>
                            </m:sup>
                          </m:sSup>
                          <m:r>
                            <a:rPr lang="en-IN" sz="1801" i="1">
                              <a:latin typeface="Cambria Math" panose="02040503050406030204" pitchFamily="18" charset="0"/>
                            </a:rPr>
                            <m:t>𝑣𝑑𝑣</m:t>
                          </m:r>
                        </m:e>
                      </m:nary>
                    </m:oMath>
                  </m:oMathPara>
                </a14:m>
                <a:endParaRPr lang="en-IN" sz="1801" dirty="0"/>
              </a:p>
              <a:p>
                <a:pPr marL="342886" indent="-342886">
                  <a:lnSpc>
                    <a:spcPct val="120000"/>
                  </a:lnSpc>
                  <a:spcBef>
                    <a:spcPts val="601"/>
                  </a:spcBef>
                  <a:spcAft>
                    <a:spcPts val="601"/>
                  </a:spcAft>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5046"/>
                <a:ext cx="10559540" cy="4020973"/>
              </a:xfrm>
              <a:prstGeom prst="rect">
                <a:avLst/>
              </a:prstGeom>
              <a:blipFill>
                <a:blip r:embed="rId2"/>
                <a:stretch>
                  <a:fillRect l="-520" t="-910"/>
                </a:stretch>
              </a:blipFill>
            </p:spPr>
            <p:txBody>
              <a:bodyPr/>
              <a:lstStyle/>
              <a:p>
                <a:r>
                  <a:rPr lang="en-IN">
                    <a:noFill/>
                  </a:rPr>
                  <a:t> </a:t>
                </a:r>
              </a:p>
            </p:txBody>
          </p:sp>
        </mc:Fallback>
      </mc:AlternateContent>
    </p:spTree>
    <p:extLst>
      <p:ext uri="{BB962C8B-B14F-4D97-AF65-F5344CB8AC3E}">
        <p14:creationId xmlns:p14="http://schemas.microsoft.com/office/powerpoint/2010/main" val="215595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38" y="834741"/>
            <a:ext cx="10268537"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Expected profit for second price auction: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6C3828-1E0D-424C-BF2D-A6D3FFEE90E9}"/>
                  </a:ext>
                </a:extLst>
              </p:cNvPr>
              <p:cNvSpPr txBox="1"/>
              <p:nvPr/>
            </p:nvSpPr>
            <p:spPr>
              <a:xfrm>
                <a:off x="816237" y="1765046"/>
                <a:ext cx="10559540" cy="4597156"/>
              </a:xfrm>
              <a:prstGeom prst="rect">
                <a:avLst/>
              </a:prstGeom>
              <a:noFill/>
            </p:spPr>
            <p:txBody>
              <a:bodyPr wrap="square" rtlCol="0">
                <a:spAutoFit/>
              </a:bodyPr>
              <a:lstStyle/>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expected total profit of the bidders will be the difference between The expected value of the highest value and the expected value of the second value.</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Expected value of highest valuation:</a:t>
                </a:r>
              </a:p>
              <a:p>
                <a:pPr>
                  <a:lnSpc>
                    <a:spcPct val="120000"/>
                  </a:lnSpc>
                  <a:spcBef>
                    <a:spcPts val="601"/>
                  </a:spcBef>
                  <a:spcAft>
                    <a:spcPts val="601"/>
                  </a:spcAft>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𝐸</m:t>
                      </m:r>
                      <m:d>
                        <m:dPr>
                          <m:begChr m:val="["/>
                          <m:endChr m:val="]"/>
                          <m:ctrlPr>
                            <a:rPr lang="en-IN" i="1">
                              <a:latin typeface="Cambria Math" panose="02040503050406030204" pitchFamily="18" charset="0"/>
                            </a:rPr>
                          </m:ctrlPr>
                        </m:dPr>
                        <m:e>
                          <m:r>
                            <a:rPr lang="en-IN" b="0" i="1" smtClean="0">
                              <a:latin typeface="Cambria Math" panose="02040503050406030204" pitchFamily="18" charset="0"/>
                            </a:rPr>
                            <m:t>h𝑖𝑔h𝑒𝑠𝑡</m:t>
                          </m:r>
                          <m:r>
                            <a:rPr lang="en-IN" b="0" i="1" smtClean="0">
                              <a:latin typeface="Cambria Math" panose="02040503050406030204" pitchFamily="18" charset="0"/>
                            </a:rPr>
                            <m:t> </m:t>
                          </m:r>
                          <m:r>
                            <a:rPr lang="en-IN" b="0" i="1" smtClean="0">
                              <a:latin typeface="Cambria Math" panose="02040503050406030204" pitchFamily="18" charset="0"/>
                            </a:rPr>
                            <m:t>𝑣𝑎𝑙𝑢𝑒</m:t>
                          </m:r>
                        </m:e>
                      </m:d>
                      <m:r>
                        <a:rPr lang="en-IN" i="1">
                          <a:latin typeface="Cambria Math" panose="02040503050406030204" pitchFamily="18" charset="0"/>
                        </a:rPr>
                        <m:t>=</m:t>
                      </m:r>
                      <m:nary>
                        <m:naryPr>
                          <m:limLoc m:val="subSup"/>
                          <m:ctrlPr>
                            <a:rPr lang="en-IN" i="1">
                              <a:latin typeface="Cambria Math" panose="02040503050406030204" pitchFamily="18" charset="0"/>
                            </a:rPr>
                          </m:ctrlPr>
                        </m:naryPr>
                        <m:sub>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𝑚𝑖𝑛</m:t>
                              </m:r>
                            </m:sub>
                          </m:sSub>
                        </m:sub>
                        <m:sup>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𝑚𝑎𝑥</m:t>
                              </m:r>
                            </m:sub>
                          </m:sSub>
                        </m:sup>
                        <m:e>
                          <m:r>
                            <a:rPr lang="en-IN" b="0" i="1" smtClean="0">
                              <a:latin typeface="Cambria Math" panose="02040503050406030204" pitchFamily="18" charset="0"/>
                            </a:rPr>
                            <m:t>𝑛</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𝑣</m:t>
                              </m:r>
                            </m:e>
                          </m:d>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𝑣</m:t>
                                      </m:r>
                                    </m:e>
                                  </m:d>
                                  <m:r>
                                    <a:rPr lang="en-IN" i="1">
                                      <a:latin typeface="Cambria Math" panose="02040503050406030204" pitchFamily="18" charset="0"/>
                                    </a:rPr>
                                    <m:t> </m:t>
                                  </m:r>
                                </m:e>
                              </m:d>
                            </m:e>
                            <m:sup>
                              <m:r>
                                <a:rPr lang="en-IN" i="1">
                                  <a:latin typeface="Cambria Math" panose="02040503050406030204" pitchFamily="18" charset="0"/>
                                </a:rPr>
                                <m:t>𝑛</m:t>
                              </m:r>
                              <m:r>
                                <a:rPr lang="en-IN" i="1">
                                  <a:latin typeface="Cambria Math" panose="02040503050406030204" pitchFamily="18" charset="0"/>
                                </a:rPr>
                                <m:t>−1</m:t>
                              </m:r>
                            </m:sup>
                          </m:sSup>
                          <m:r>
                            <a:rPr lang="en-IN" i="1">
                              <a:latin typeface="Cambria Math" panose="02040503050406030204" pitchFamily="18" charset="0"/>
                            </a:rPr>
                            <m:t> </m:t>
                          </m:r>
                          <m:r>
                            <a:rPr lang="en-IN" i="1">
                              <a:latin typeface="Cambria Math" panose="02040503050406030204" pitchFamily="18" charset="0"/>
                            </a:rPr>
                            <m:t>𝑣</m:t>
                          </m:r>
                          <m:r>
                            <a:rPr lang="en-IN" i="1">
                              <a:latin typeface="Cambria Math" panose="02040503050406030204" pitchFamily="18" charset="0"/>
                            </a:rPr>
                            <m:t> </m:t>
                          </m:r>
                          <m:r>
                            <a:rPr lang="en-IN" i="1">
                              <a:latin typeface="Cambria Math" panose="02040503050406030204" pitchFamily="18" charset="0"/>
                            </a:rPr>
                            <m:t>𝑑𝑣</m:t>
                          </m:r>
                        </m:e>
                      </m:nary>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Expected value of the second highest valuation is the expected revenue.</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So, the expected value of each bidder’s profit will be:</a:t>
                </a:r>
              </a:p>
              <a:p>
                <a:pPr>
                  <a:lnSpc>
                    <a:spcPct val="120000"/>
                  </a:lnSpc>
                  <a:spcBef>
                    <a:spcPts val="601"/>
                  </a:spcBef>
                  <a:spcAft>
                    <a:spcPts val="601"/>
                  </a:spcAft>
                </a:pPr>
                <a14:m>
                  <m:oMathPara xmlns:m="http://schemas.openxmlformats.org/officeDocument/2006/math">
                    <m:oMathParaPr>
                      <m:jc m:val="centerGroup"/>
                    </m:oMathParaPr>
                    <m:oMath xmlns:m="http://schemas.openxmlformats.org/officeDocument/2006/math">
                      <m:r>
                        <a:rPr lang="en-IN" sz="1801" i="1">
                          <a:latin typeface="Cambria Math" panose="02040503050406030204" pitchFamily="18" charset="0"/>
                        </a:rPr>
                        <m:t>𝐸</m:t>
                      </m:r>
                      <m:d>
                        <m:dPr>
                          <m:begChr m:val="["/>
                          <m:endChr m:val="]"/>
                          <m:ctrlPr>
                            <a:rPr lang="en-IN" sz="1801" i="1">
                              <a:latin typeface="Cambria Math" panose="02040503050406030204" pitchFamily="18" charset="0"/>
                            </a:rPr>
                          </m:ctrlPr>
                        </m:dPr>
                        <m:e>
                          <m:r>
                            <a:rPr lang="en-IN" sz="1801" i="1">
                              <a:latin typeface="Cambria Math" panose="02040503050406030204" pitchFamily="18" charset="0"/>
                            </a:rPr>
                            <m:t>𝑈</m:t>
                          </m:r>
                          <m:d>
                            <m:dPr>
                              <m:ctrlPr>
                                <a:rPr lang="en-IN" sz="1801" i="1">
                                  <a:latin typeface="Cambria Math" panose="02040503050406030204" pitchFamily="18" charset="0"/>
                                </a:rPr>
                              </m:ctrlPr>
                            </m:dPr>
                            <m:e>
                              <m:r>
                                <a:rPr lang="en-IN" sz="1801" i="1">
                                  <a:latin typeface="Cambria Math" panose="02040503050406030204" pitchFamily="18" charset="0"/>
                                </a:rPr>
                                <m:t>𝑣</m:t>
                              </m:r>
                            </m:e>
                          </m:d>
                        </m:e>
                      </m:d>
                      <m:r>
                        <a:rPr lang="en-IN" sz="1801" i="1">
                          <a:latin typeface="Cambria Math" panose="02040503050406030204" pitchFamily="18" charset="0"/>
                        </a:rPr>
                        <m:t>=</m:t>
                      </m:r>
                      <m:f>
                        <m:fPr>
                          <m:ctrlPr>
                            <a:rPr lang="en-IN" sz="1801" i="1" smtClean="0">
                              <a:latin typeface="Cambria Math" panose="02040503050406030204" pitchFamily="18" charset="0"/>
                            </a:rPr>
                          </m:ctrlPr>
                        </m:fPr>
                        <m:num>
                          <m:r>
                            <a:rPr lang="en-IN" sz="1801" i="1">
                              <a:latin typeface="Cambria Math" panose="02040503050406030204" pitchFamily="18" charset="0"/>
                            </a:rPr>
                            <m:t>𝐸</m:t>
                          </m:r>
                          <m:d>
                            <m:dPr>
                              <m:begChr m:val="["/>
                              <m:endChr m:val="]"/>
                              <m:ctrlPr>
                                <a:rPr lang="en-IN" sz="1801" i="1">
                                  <a:latin typeface="Cambria Math" panose="02040503050406030204" pitchFamily="18" charset="0"/>
                                </a:rPr>
                              </m:ctrlPr>
                            </m:dPr>
                            <m:e>
                              <m:r>
                                <a:rPr lang="en-IN" sz="1801" i="1">
                                  <a:latin typeface="Cambria Math" panose="02040503050406030204" pitchFamily="18" charset="0"/>
                                </a:rPr>
                                <m:t>h𝑖𝑔h𝑒𝑠𝑡</m:t>
                              </m:r>
                              <m:r>
                                <a:rPr lang="en-IN" sz="1801" i="1">
                                  <a:latin typeface="Cambria Math" panose="02040503050406030204" pitchFamily="18" charset="0"/>
                                </a:rPr>
                                <m:t> </m:t>
                              </m:r>
                              <m:r>
                                <a:rPr lang="en-IN" sz="1801" i="1">
                                  <a:latin typeface="Cambria Math" panose="02040503050406030204" pitchFamily="18" charset="0"/>
                                </a:rPr>
                                <m:t>𝑣𝑎𝑙𝑢𝑒</m:t>
                              </m:r>
                            </m:e>
                          </m:d>
                          <m:r>
                            <a:rPr lang="en-IN" sz="1801" i="1">
                              <a:latin typeface="Cambria Math" panose="02040503050406030204" pitchFamily="18" charset="0"/>
                            </a:rPr>
                            <m:t>−</m:t>
                          </m:r>
                          <m:r>
                            <a:rPr lang="en-IN" sz="1801" i="1">
                              <a:latin typeface="Cambria Math" panose="02040503050406030204" pitchFamily="18" charset="0"/>
                            </a:rPr>
                            <m:t>𝐸</m:t>
                          </m:r>
                          <m:d>
                            <m:dPr>
                              <m:begChr m:val="["/>
                              <m:endChr m:val="]"/>
                              <m:ctrlPr>
                                <a:rPr lang="en-IN" sz="1801" i="1">
                                  <a:latin typeface="Cambria Math" panose="02040503050406030204" pitchFamily="18" charset="0"/>
                                </a:rPr>
                              </m:ctrlPr>
                            </m:dPr>
                            <m:e>
                              <m:r>
                                <a:rPr lang="en-IN" sz="1801" i="1">
                                  <a:latin typeface="Cambria Math" panose="02040503050406030204" pitchFamily="18" charset="0"/>
                                </a:rPr>
                                <m:t>𝑟𝑒𝑣𝑒𝑛𝑢𝑒</m:t>
                              </m:r>
                            </m:e>
                          </m:d>
                        </m:num>
                        <m:den>
                          <m:r>
                            <a:rPr lang="en-IN" sz="1801" b="0" i="1" smtClean="0">
                              <a:latin typeface="Cambria Math" panose="02040503050406030204" pitchFamily="18" charset="0"/>
                            </a:rPr>
                            <m:t>𝑛</m:t>
                          </m:r>
                        </m:den>
                      </m:f>
                      <m:r>
                        <a:rPr lang="en-IN" sz="1801" b="0" i="1" smtClean="0">
                          <a:latin typeface="Cambria Math" panose="02040503050406030204" pitchFamily="18" charset="0"/>
                        </a:rPr>
                        <m:t>= </m:t>
                      </m:r>
                      <m:nary>
                        <m:naryPr>
                          <m:limLoc m:val="subSup"/>
                          <m:ctrlPr>
                            <a:rPr lang="en-IN" sz="1801" i="1">
                              <a:latin typeface="Cambria Math" panose="02040503050406030204" pitchFamily="18" charset="0"/>
                            </a:rPr>
                          </m:ctrlPr>
                        </m:naryPr>
                        <m:sub>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𝑚𝑖𝑛</m:t>
                              </m:r>
                            </m:sub>
                          </m:sSub>
                        </m:sub>
                        <m:sup>
                          <m:sSub>
                            <m:sSubPr>
                              <m:ctrlPr>
                                <a:rPr lang="en-IN" sz="1801" i="1">
                                  <a:latin typeface="Cambria Math" panose="02040503050406030204" pitchFamily="18" charset="0"/>
                                </a:rPr>
                              </m:ctrlPr>
                            </m:sSubPr>
                            <m:e>
                              <m:r>
                                <a:rPr lang="en-IN" sz="1801" i="1">
                                  <a:latin typeface="Cambria Math" panose="02040503050406030204" pitchFamily="18" charset="0"/>
                                </a:rPr>
                                <m:t>𝑣</m:t>
                              </m:r>
                            </m:e>
                            <m:sub>
                              <m:r>
                                <a:rPr lang="en-IN" sz="1801" i="1">
                                  <a:latin typeface="Cambria Math" panose="02040503050406030204" pitchFamily="18" charset="0"/>
                                </a:rPr>
                                <m:t>𝑚𝑎𝑥</m:t>
                              </m:r>
                            </m:sub>
                          </m:sSub>
                        </m:sup>
                        <m:e>
                          <m:d>
                            <m:dPr>
                              <m:ctrlPr>
                                <a:rPr lang="en-IN" sz="1801" i="1">
                                  <a:latin typeface="Cambria Math" panose="02040503050406030204" pitchFamily="18" charset="0"/>
                                </a:rPr>
                              </m:ctrlPr>
                            </m:dPr>
                            <m:e>
                              <m:r>
                                <a:rPr lang="en-IN" sz="1801" i="1">
                                  <a:latin typeface="Cambria Math" panose="02040503050406030204" pitchFamily="18" charset="0"/>
                                </a:rPr>
                                <m:t>1−</m:t>
                              </m:r>
                              <m:d>
                                <m:dPr>
                                  <m:ctrlPr>
                                    <a:rPr lang="en-IN" sz="1801" i="1">
                                      <a:latin typeface="Cambria Math" panose="02040503050406030204" pitchFamily="18" charset="0"/>
                                    </a:rPr>
                                  </m:ctrlPr>
                                </m:dPr>
                                <m:e>
                                  <m:r>
                                    <a:rPr lang="en-IN" sz="1801" i="1">
                                      <a:latin typeface="Cambria Math" panose="02040503050406030204" pitchFamily="18" charset="0"/>
                                    </a:rPr>
                                    <m:t>𝑛</m:t>
                                  </m:r>
                                  <m:r>
                                    <a:rPr lang="en-IN" sz="1801" i="1">
                                      <a:latin typeface="Cambria Math" panose="02040503050406030204" pitchFamily="18" charset="0"/>
                                    </a:rPr>
                                    <m:t>−1</m:t>
                                  </m:r>
                                </m:e>
                              </m:d>
                              <m:f>
                                <m:fPr>
                                  <m:ctrlPr>
                                    <a:rPr lang="en-IN" sz="1801" i="1">
                                      <a:latin typeface="Cambria Math" panose="02040503050406030204" pitchFamily="18" charset="0"/>
                                    </a:rPr>
                                  </m:ctrlPr>
                                </m:fPr>
                                <m:num>
                                  <m:d>
                                    <m:dPr>
                                      <m:ctrlPr>
                                        <a:rPr lang="en-IN" sz="1801" i="1">
                                          <a:latin typeface="Cambria Math" panose="02040503050406030204" pitchFamily="18" charset="0"/>
                                        </a:rPr>
                                      </m:ctrlPr>
                                    </m:dPr>
                                    <m:e>
                                      <m:r>
                                        <a:rPr lang="en-IN" sz="1801" i="1">
                                          <a:latin typeface="Cambria Math" panose="02040503050406030204" pitchFamily="18" charset="0"/>
                                        </a:rPr>
                                        <m:t>1−</m:t>
                                      </m:r>
                                      <m:r>
                                        <a:rPr lang="en-IN" sz="1801" i="1">
                                          <a:latin typeface="Cambria Math" panose="02040503050406030204" pitchFamily="18" charset="0"/>
                                        </a:rPr>
                                        <m:t>𝐹</m:t>
                                      </m:r>
                                      <m:d>
                                        <m:dPr>
                                          <m:ctrlPr>
                                            <a:rPr lang="en-IN" sz="1801" i="1">
                                              <a:latin typeface="Cambria Math" panose="02040503050406030204" pitchFamily="18" charset="0"/>
                                            </a:rPr>
                                          </m:ctrlPr>
                                        </m:dPr>
                                        <m:e>
                                          <m:r>
                                            <a:rPr lang="en-IN" sz="1801" i="1">
                                              <a:latin typeface="Cambria Math" panose="02040503050406030204" pitchFamily="18" charset="0"/>
                                            </a:rPr>
                                            <m:t>𝑣</m:t>
                                          </m:r>
                                        </m:e>
                                      </m:d>
                                      <m:r>
                                        <a:rPr lang="en-IN" sz="1801" i="1">
                                          <a:latin typeface="Cambria Math" panose="02040503050406030204" pitchFamily="18" charset="0"/>
                                        </a:rPr>
                                        <m:t> </m:t>
                                      </m:r>
                                    </m:e>
                                  </m:d>
                                </m:num>
                                <m:den>
                                  <m:r>
                                    <a:rPr lang="en-IN" sz="1801" i="1">
                                      <a:latin typeface="Cambria Math" panose="02040503050406030204" pitchFamily="18" charset="0"/>
                                    </a:rPr>
                                    <m:t>𝐹</m:t>
                                  </m:r>
                                  <m:d>
                                    <m:dPr>
                                      <m:ctrlPr>
                                        <a:rPr lang="en-IN" sz="1801" i="1">
                                          <a:latin typeface="Cambria Math" panose="02040503050406030204" pitchFamily="18" charset="0"/>
                                        </a:rPr>
                                      </m:ctrlPr>
                                    </m:dPr>
                                    <m:e>
                                      <m:r>
                                        <a:rPr lang="en-IN" sz="1801" i="1">
                                          <a:latin typeface="Cambria Math" panose="02040503050406030204" pitchFamily="18" charset="0"/>
                                        </a:rPr>
                                        <m:t>𝑣</m:t>
                                      </m:r>
                                    </m:e>
                                  </m:d>
                                </m:den>
                              </m:f>
                            </m:e>
                          </m:d>
                          <m:r>
                            <a:rPr lang="en-IN" sz="1801" i="1">
                              <a:latin typeface="Cambria Math" panose="02040503050406030204" pitchFamily="18" charset="0"/>
                            </a:rPr>
                            <m:t>𝑓</m:t>
                          </m:r>
                          <m:d>
                            <m:dPr>
                              <m:ctrlPr>
                                <a:rPr lang="en-IN" sz="1801" i="1">
                                  <a:latin typeface="Cambria Math" panose="02040503050406030204" pitchFamily="18" charset="0"/>
                                </a:rPr>
                              </m:ctrlPr>
                            </m:dPr>
                            <m:e>
                              <m:r>
                                <a:rPr lang="en-IN" sz="1801" i="1">
                                  <a:latin typeface="Cambria Math" panose="02040503050406030204" pitchFamily="18" charset="0"/>
                                </a:rPr>
                                <m:t>𝑣</m:t>
                              </m:r>
                            </m:e>
                          </m:d>
                          <m:sSup>
                            <m:sSupPr>
                              <m:ctrlPr>
                                <a:rPr lang="en-IN" sz="1801" i="1">
                                  <a:latin typeface="Cambria Math" panose="02040503050406030204" pitchFamily="18" charset="0"/>
                                </a:rPr>
                              </m:ctrlPr>
                            </m:sSupPr>
                            <m:e>
                              <m:d>
                                <m:dPr>
                                  <m:ctrlPr>
                                    <a:rPr lang="en-IN" sz="1801" i="1">
                                      <a:latin typeface="Cambria Math" panose="02040503050406030204" pitchFamily="18" charset="0"/>
                                    </a:rPr>
                                  </m:ctrlPr>
                                </m:dPr>
                                <m:e>
                                  <m:r>
                                    <a:rPr lang="en-IN" sz="1801" i="1">
                                      <a:latin typeface="Cambria Math" panose="02040503050406030204" pitchFamily="18" charset="0"/>
                                    </a:rPr>
                                    <m:t> </m:t>
                                  </m:r>
                                  <m:r>
                                    <a:rPr lang="en-IN" sz="1801" i="1">
                                      <a:latin typeface="Cambria Math" panose="02040503050406030204" pitchFamily="18" charset="0"/>
                                    </a:rPr>
                                    <m:t>𝐹</m:t>
                                  </m:r>
                                  <m:d>
                                    <m:dPr>
                                      <m:ctrlPr>
                                        <a:rPr lang="en-IN" sz="1801" i="1">
                                          <a:latin typeface="Cambria Math" panose="02040503050406030204" pitchFamily="18" charset="0"/>
                                        </a:rPr>
                                      </m:ctrlPr>
                                    </m:dPr>
                                    <m:e>
                                      <m:r>
                                        <a:rPr lang="en-IN" sz="1801" i="1">
                                          <a:latin typeface="Cambria Math" panose="02040503050406030204" pitchFamily="18" charset="0"/>
                                        </a:rPr>
                                        <m:t>𝑣</m:t>
                                      </m:r>
                                    </m:e>
                                  </m:d>
                                  <m:r>
                                    <a:rPr lang="en-IN" sz="1801" i="1">
                                      <a:latin typeface="Cambria Math" panose="02040503050406030204" pitchFamily="18" charset="0"/>
                                    </a:rPr>
                                    <m:t> </m:t>
                                  </m:r>
                                </m:e>
                              </m:d>
                            </m:e>
                            <m:sup>
                              <m:r>
                                <a:rPr lang="en-IN" sz="1801" i="1">
                                  <a:latin typeface="Cambria Math" panose="02040503050406030204" pitchFamily="18" charset="0"/>
                                </a:rPr>
                                <m:t>𝑛</m:t>
                              </m:r>
                              <m:r>
                                <a:rPr lang="en-IN" sz="1801" i="1">
                                  <a:latin typeface="Cambria Math" panose="02040503050406030204" pitchFamily="18" charset="0"/>
                                </a:rPr>
                                <m:t>−1</m:t>
                              </m:r>
                            </m:sup>
                          </m:sSup>
                          <m:r>
                            <a:rPr lang="en-IN" sz="1801" i="1">
                              <a:latin typeface="Cambria Math" panose="02040503050406030204" pitchFamily="18" charset="0"/>
                            </a:rPr>
                            <m:t> </m:t>
                          </m:r>
                          <m:r>
                            <a:rPr lang="en-IN" sz="1801" i="1">
                              <a:latin typeface="Cambria Math" panose="02040503050406030204" pitchFamily="18" charset="0"/>
                            </a:rPr>
                            <m:t>𝑣</m:t>
                          </m:r>
                          <m:r>
                            <a:rPr lang="en-IN" sz="1801" i="1">
                              <a:latin typeface="Cambria Math" panose="02040503050406030204" pitchFamily="18" charset="0"/>
                            </a:rPr>
                            <m:t> </m:t>
                          </m:r>
                          <m:r>
                            <a:rPr lang="en-IN" sz="1801" i="1">
                              <a:latin typeface="Cambria Math" panose="02040503050406030204" pitchFamily="18" charset="0"/>
                            </a:rPr>
                            <m:t>𝑑𝑣</m:t>
                          </m:r>
                        </m:e>
                      </m:nary>
                    </m:oMath>
                  </m:oMathPara>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nSpc>
                    <a:spcPct val="120000"/>
                  </a:lnSpc>
                  <a:spcBef>
                    <a:spcPts val="601"/>
                  </a:spcBef>
                  <a:spcAft>
                    <a:spcPts val="601"/>
                  </a:spcAft>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F6C3828-1E0D-424C-BF2D-A6D3FFEE90E9}"/>
                  </a:ext>
                </a:extLst>
              </p:cNvPr>
              <p:cNvSpPr txBox="1">
                <a:spLocks noRot="1" noChangeAspect="1" noMove="1" noResize="1" noEditPoints="1" noAdjustHandles="1" noChangeArrowheads="1" noChangeShapeType="1" noTextEdit="1"/>
              </p:cNvSpPr>
              <p:nvPr/>
            </p:nvSpPr>
            <p:spPr>
              <a:xfrm>
                <a:off x="816237" y="1765046"/>
                <a:ext cx="10559540" cy="4597156"/>
              </a:xfrm>
              <a:prstGeom prst="rect">
                <a:avLst/>
              </a:prstGeom>
              <a:blipFill>
                <a:blip r:embed="rId2"/>
                <a:stretch>
                  <a:fillRect l="-520" r="-635"/>
                </a:stretch>
              </a:blipFill>
            </p:spPr>
            <p:txBody>
              <a:bodyPr/>
              <a:lstStyle/>
              <a:p>
                <a:r>
                  <a:rPr lang="en-IN">
                    <a:noFill/>
                  </a:rPr>
                  <a:t> </a:t>
                </a:r>
              </a:p>
            </p:txBody>
          </p:sp>
        </mc:Fallback>
      </mc:AlternateContent>
    </p:spTree>
    <p:extLst>
      <p:ext uri="{BB962C8B-B14F-4D97-AF65-F5344CB8AC3E}">
        <p14:creationId xmlns:p14="http://schemas.microsoft.com/office/powerpoint/2010/main" val="354650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760255" y="764149"/>
            <a:ext cx="9662046" cy="1938992"/>
          </a:xfrm>
          <a:prstGeom prst="rect">
            <a:avLst/>
          </a:prstGeom>
          <a:noFill/>
        </p:spPr>
        <p:txBody>
          <a:bodyPr wrap="square" rtlCol="0">
            <a:spAutoFit/>
          </a:bodyPr>
          <a:lstStyle/>
          <a:p>
            <a:pPr marL="571479" indent="-571479" algn="just">
              <a:buFont typeface="Wingdings" panose="05000000000000000000" pitchFamily="2" charset="2"/>
              <a:buChar char="§"/>
            </a:pPr>
            <a:r>
              <a:rPr lang="en-IN" sz="4000" u="sng" dirty="0">
                <a:latin typeface="+mj-lt"/>
                <a:cs typeface="Calibri Light" panose="020F0302020204030204" pitchFamily="34" charset="0"/>
              </a:rPr>
              <a:t>Probability distribution functions for which expected revenue and bidder’s profit will be calculated: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CC83756-4A54-433D-968C-8E98890B66A9}"/>
                  </a:ext>
                </a:extLst>
              </p:cNvPr>
              <p:cNvSpPr txBox="1"/>
              <p:nvPr/>
            </p:nvSpPr>
            <p:spPr>
              <a:xfrm>
                <a:off x="760253" y="2873001"/>
                <a:ext cx="10559540" cy="3170099"/>
              </a:xfrm>
              <a:prstGeom prst="rect">
                <a:avLst/>
              </a:prstGeom>
              <a:noFill/>
            </p:spPr>
            <p:txBody>
              <a:bodyPr wrap="square" rtlCol="0">
                <a:spAutoFit/>
              </a:bodyPr>
              <a:lstStyle/>
              <a:p>
                <a:pPr marL="342886" indent="-342886">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For each of the following functions, we will assume that </a:t>
                </a:r>
                <a14:m>
                  <m:oMath xmlns:m="http://schemas.openxmlformats.org/officeDocument/2006/math">
                    <m:r>
                      <a:rPr lang="en-IN" sz="2000" i="1">
                        <a:latin typeface="Cambria Math" panose="02040503050406030204" pitchFamily="18" charset="0"/>
                        <a:cs typeface="Times New Roman" panose="02020603050405020304" pitchFamily="18" charset="0"/>
                      </a:rPr>
                      <m:t>𝑥</m:t>
                    </m:r>
                    <m:r>
                      <a:rPr lang="en-IN" sz="20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IN" sz="2000" i="1">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latin typeface="Cambria Math" panose="02040503050406030204" pitchFamily="18" charset="0"/>
                            <a:ea typeface="Cambria Math" panose="02040503050406030204" pitchFamily="18" charset="0"/>
                            <a:cs typeface="Times New Roman" panose="02020603050405020304" pitchFamily="18" charset="0"/>
                          </a:rPr>
                          <m:t>0,1</m:t>
                        </m:r>
                      </m:e>
                    </m:d>
                  </m:oMath>
                </a14:m>
                <a:r>
                  <a:rPr lang="en-IN" sz="2000" dirty="0">
                    <a:latin typeface="Calibri" panose="020F0502020204030204" pitchFamily="34" charset="0"/>
                    <a:ea typeface="Calibri" panose="020F0502020204030204" pitchFamily="34" charset="0"/>
                    <a:cs typeface="Times New Roman" panose="02020603050405020304" pitchFamily="18" charset="0"/>
                  </a:rPr>
                  <a:t>. So the minimum value is 0 and the maximum value of any bidder is 1. The number of bidders will be varied from 2 to 4.</a:t>
                </a:r>
              </a:p>
              <a:p>
                <a:pPr marL="342886" indent="-342886">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f(x , F(x), no. of bidders, revenue, bidder’s profit</a:t>
                </a: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d>
                      <m:dPr>
                        <m:ctrlPr>
                          <a:rPr lang="en-IN" sz="2000" i="1" dirty="0">
                            <a:latin typeface="Cambria Math" panose="02040503050406030204" pitchFamily="18" charset="0"/>
                            <a:ea typeface="Calibri" panose="020F0502020204030204" pitchFamily="34" charset="0"/>
                            <a:cs typeface="Times New Roman" panose="02020603050405020304" pitchFamily="18" charset="0"/>
                          </a:rPr>
                        </m:ctrlPr>
                      </m:dPr>
                      <m:e>
                        <m:r>
                          <a:rPr lang="en-IN" sz="2000" i="1" dirty="0">
                            <a:latin typeface="Cambria Math" panose="02040503050406030204" pitchFamily="18" charset="0"/>
                            <a:ea typeface="Calibri" panose="020F0502020204030204" pitchFamily="34" charset="0"/>
                            <a:cs typeface="Times New Roman" panose="02020603050405020304" pitchFamily="18" charset="0"/>
                          </a:rPr>
                          <m:t>𝑥</m:t>
                        </m:r>
                      </m:e>
                    </m:d>
                    <m:r>
                      <a:rPr lang="en-IN" sz="2000" i="1" dirty="0">
                        <a:latin typeface="Cambria Math" panose="02040503050406030204" pitchFamily="18" charset="0"/>
                        <a:ea typeface="Calibri" panose="020F0502020204030204" pitchFamily="34" charset="0"/>
                        <a:cs typeface="Times New Roman" panose="02020603050405020304" pitchFamily="18" charset="0"/>
                      </a:rPr>
                      <m:t>=1</m:t>
                    </m:r>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)=2</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)=2(1−</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)=6</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(1−</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d>
                      <m:dPr>
                        <m:ctrlPr>
                          <a:rPr lang="en-IN" sz="2000" i="1" dirty="0">
                            <a:latin typeface="Cambria Math" panose="02040503050406030204" pitchFamily="18" charset="0"/>
                            <a:ea typeface="Calibri" panose="020F0502020204030204" pitchFamily="34" charset="0"/>
                            <a:cs typeface="Times New Roman" panose="02020603050405020304" pitchFamily="18" charset="0"/>
                          </a:rPr>
                        </m:ctrlPr>
                      </m:dPr>
                      <m:e>
                        <m:r>
                          <a:rPr lang="en-IN" sz="2000" i="1" dirty="0">
                            <a:latin typeface="Cambria Math" panose="02040503050406030204" pitchFamily="18" charset="0"/>
                            <a:ea typeface="Calibri" panose="020F0502020204030204" pitchFamily="34" charset="0"/>
                            <a:cs typeface="Times New Roman" panose="02020603050405020304" pitchFamily="18" charset="0"/>
                          </a:rPr>
                          <m:t>𝑥</m:t>
                        </m:r>
                      </m:e>
                    </m:d>
                    <m:r>
                      <a:rPr lang="en-IN" sz="2000" i="1" dirty="0">
                        <a:latin typeface="Cambria Math" panose="02040503050406030204" pitchFamily="18" charset="0"/>
                        <a:ea typeface="Calibri" panose="020F0502020204030204" pitchFamily="34" charset="0"/>
                        <a:cs typeface="Times New Roman" panose="02020603050405020304" pitchFamily="18" charset="0"/>
                      </a:rPr>
                      <m:t>=3</m:t>
                    </m:r>
                    <m:sSup>
                      <m:sSupPr>
                        <m:ctrlPr>
                          <a:rPr lang="en-IN" sz="2000" i="1" dirty="0">
                            <a:latin typeface="Cambria Math" panose="02040503050406030204" pitchFamily="18" charset="0"/>
                            <a:cs typeface="Times New Roman" panose="02020603050405020304" pitchFamily="18" charset="0"/>
                          </a:rPr>
                        </m:ctrlPr>
                      </m:sSupPr>
                      <m:e>
                        <m:r>
                          <a:rPr lang="en-IN" sz="2000" i="1" dirty="0">
                            <a:latin typeface="Cambria Math" panose="02040503050406030204" pitchFamily="18" charset="0"/>
                            <a:cs typeface="Times New Roman" panose="02020603050405020304" pitchFamily="18" charset="0"/>
                          </a:rPr>
                          <m:t>𝑥</m:t>
                        </m:r>
                      </m:e>
                      <m:sup>
                        <m:r>
                          <a:rPr lang="en-IN" sz="2000" i="1" dirty="0">
                            <a:latin typeface="Cambria Math" panose="02040503050406030204" pitchFamily="18" charset="0"/>
                            <a:cs typeface="Times New Roman" panose="02020603050405020304" pitchFamily="18" charset="0"/>
                          </a:rPr>
                          <m:t>2</m:t>
                        </m:r>
                      </m:sup>
                    </m:sSup>
                  </m:oMath>
                </a14:m>
                <a:endParaRPr lang="en-IN" sz="2000" dirty="0">
                  <a:latin typeface="Calibri" panose="020F0502020204030204" pitchFamily="34" charset="0"/>
                  <a:cs typeface="Times New Roman" panose="02020603050405020304" pitchFamily="18" charset="0"/>
                </a:endParaRP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)=4</m:t>
                    </m:r>
                    <m:sSup>
                      <m:sSupPr>
                        <m:ctrlPr>
                          <a:rPr lang="en-IN" sz="2000" i="1" dirty="0">
                            <a:latin typeface="Cambria Math" panose="02040503050406030204" pitchFamily="18" charset="0"/>
                            <a:cs typeface="Times New Roman" panose="02020603050405020304" pitchFamily="18" charset="0"/>
                          </a:rPr>
                        </m:ctrlPr>
                      </m:sSupPr>
                      <m:e>
                        <m:r>
                          <a:rPr lang="en-IN" sz="2000" i="1" dirty="0">
                            <a:latin typeface="Cambria Math" panose="02040503050406030204" pitchFamily="18" charset="0"/>
                            <a:cs typeface="Times New Roman" panose="02020603050405020304" pitchFamily="18" charset="0"/>
                          </a:rPr>
                          <m:t>𝑥</m:t>
                        </m:r>
                      </m:e>
                      <m:sup>
                        <m:r>
                          <a:rPr lang="en-IN" sz="2000" i="1" dirty="0">
                            <a:latin typeface="Cambria Math" panose="02040503050406030204" pitchFamily="18" charset="0"/>
                            <a:cs typeface="Times New Roman" panose="02020603050405020304" pitchFamily="18" charset="0"/>
                          </a:rPr>
                          <m:t>3</m:t>
                        </m:r>
                      </m:sup>
                    </m:sSup>
                  </m:oMath>
                </a14:m>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070" lvl="1" indent="-342886">
                  <a:buFont typeface="Arial" panose="020B0604020202020204" pitchFamily="34" charset="0"/>
                  <a:buChar char="•"/>
                </a:pPr>
                <a14:m>
                  <m:oMath xmlns:m="http://schemas.openxmlformats.org/officeDocument/2006/math">
                    <m:r>
                      <a:rPr lang="en-IN" sz="2000" i="1" dirty="0">
                        <a:latin typeface="Cambria Math" panose="02040503050406030204" pitchFamily="18" charset="0"/>
                        <a:ea typeface="Calibri" panose="020F0502020204030204" pitchFamily="34" charset="0"/>
                        <a:cs typeface="Times New Roman" panose="02020603050405020304" pitchFamily="18" charset="0"/>
                      </a:rPr>
                      <m:t>𝑓</m:t>
                    </m:r>
                    <m:r>
                      <a:rPr lang="en-IN" sz="2000" i="1" dirty="0">
                        <a:latin typeface="Cambria Math" panose="02040503050406030204" pitchFamily="18" charset="0"/>
                        <a:ea typeface="Calibri" panose="020F0502020204030204" pitchFamily="34" charset="0"/>
                        <a:cs typeface="Times New Roman" panose="02020603050405020304" pitchFamily="18" charset="0"/>
                      </a:rPr>
                      <m:t>(</m:t>
                    </m:r>
                    <m:r>
                      <a:rPr lang="en-IN" sz="2000" i="1" dirty="0">
                        <a:latin typeface="Cambria Math" panose="02040503050406030204" pitchFamily="18" charset="0"/>
                        <a:ea typeface="Calibri" panose="020F0502020204030204" pitchFamily="34" charset="0"/>
                        <a:cs typeface="Times New Roman" panose="02020603050405020304" pitchFamily="18" charset="0"/>
                      </a:rPr>
                      <m:t>𝑥</m:t>
                    </m:r>
                    <m:r>
                      <a:rPr lang="en-IN" sz="2000" i="1" dirty="0">
                        <a:latin typeface="Cambria Math" panose="02040503050406030204" pitchFamily="18" charset="0"/>
                        <a:ea typeface="Calibri" panose="020F0502020204030204" pitchFamily="34" charset="0"/>
                        <a:cs typeface="Times New Roman" panose="02020603050405020304" pitchFamily="18" charset="0"/>
                      </a:rPr>
                      <m:t>)=20(</m:t>
                    </m:r>
                    <m:sSup>
                      <m:sSupPr>
                        <m:ctrlPr>
                          <a:rPr lang="en-IN" sz="2000" i="1" dirty="0">
                            <a:latin typeface="Cambria Math" panose="02040503050406030204" pitchFamily="18" charset="0"/>
                            <a:cs typeface="Times New Roman" panose="02020603050405020304" pitchFamily="18" charset="0"/>
                          </a:rPr>
                        </m:ctrlPr>
                      </m:sSupPr>
                      <m:e>
                        <m:r>
                          <a:rPr lang="en-IN" sz="2000" i="1" dirty="0">
                            <a:latin typeface="Cambria Math" panose="02040503050406030204" pitchFamily="18" charset="0"/>
                            <a:cs typeface="Times New Roman" panose="02020603050405020304" pitchFamily="18" charset="0"/>
                          </a:rPr>
                          <m:t>𝑥</m:t>
                        </m:r>
                      </m:e>
                      <m:sup>
                        <m:r>
                          <a:rPr lang="en-IN" sz="2000" i="1" dirty="0">
                            <a:latin typeface="Cambria Math" panose="02040503050406030204" pitchFamily="18" charset="0"/>
                            <a:cs typeface="Times New Roman" panose="02020603050405020304" pitchFamily="18" charset="0"/>
                          </a:rPr>
                          <m:t>3</m:t>
                        </m:r>
                      </m:sup>
                    </m:sSup>
                    <m:r>
                      <a:rPr lang="en-IN" sz="2000" i="1" dirty="0">
                        <a:latin typeface="Cambria Math" panose="02040503050406030204" pitchFamily="18" charset="0"/>
                        <a:cs typeface="Times New Roman" panose="02020603050405020304" pitchFamily="18" charset="0"/>
                      </a:rPr>
                      <m:t> −</m:t>
                    </m:r>
                    <m:sSup>
                      <m:sSupPr>
                        <m:ctrlPr>
                          <a:rPr lang="en-IN" sz="2000" i="1" dirty="0">
                            <a:latin typeface="Cambria Math" panose="02040503050406030204" pitchFamily="18" charset="0"/>
                            <a:cs typeface="Times New Roman" panose="02020603050405020304" pitchFamily="18" charset="0"/>
                          </a:rPr>
                        </m:ctrlPr>
                      </m:sSupPr>
                      <m:e>
                        <m:r>
                          <a:rPr lang="en-IN" sz="2000" i="1" dirty="0">
                            <a:latin typeface="Cambria Math" panose="02040503050406030204" pitchFamily="18" charset="0"/>
                            <a:cs typeface="Times New Roman" panose="02020603050405020304" pitchFamily="18" charset="0"/>
                          </a:rPr>
                          <m:t>𝑥</m:t>
                        </m:r>
                      </m:e>
                      <m:sup>
                        <m:r>
                          <a:rPr lang="en-IN" sz="2000" i="1" dirty="0">
                            <a:latin typeface="Cambria Math" panose="02040503050406030204" pitchFamily="18" charset="0"/>
                            <a:cs typeface="Times New Roman" panose="02020603050405020304" pitchFamily="18" charset="0"/>
                          </a:rPr>
                          <m:t>4</m:t>
                        </m:r>
                      </m:sup>
                    </m:sSup>
                  </m:oMath>
                </a14:m>
                <a:r>
                  <a:rPr lang="en-IN" sz="2000" dirty="0">
                    <a:latin typeface="Calibri" panose="020F0502020204030204" pitchFamily="34" charset="0"/>
                    <a:ea typeface="Calibri" panose="020F0502020204030204" pitchFamily="34" charset="0"/>
                    <a:cs typeface="Times New Roman" panose="02020603050405020304" pitchFamily="18" charset="0"/>
                  </a:rPr>
                  <a:t>)</a:t>
                </a:r>
              </a:p>
            </p:txBody>
          </p:sp>
        </mc:Choice>
        <mc:Fallback xmlns="">
          <p:sp>
            <p:nvSpPr>
              <p:cNvPr id="6" name="TextBox 5">
                <a:extLst>
                  <a:ext uri="{FF2B5EF4-FFF2-40B4-BE49-F238E27FC236}">
                    <a16:creationId xmlns:a16="http://schemas.microsoft.com/office/drawing/2014/main" id="{0CC83756-4A54-433D-968C-8E98890B66A9}"/>
                  </a:ext>
                </a:extLst>
              </p:cNvPr>
              <p:cNvSpPr txBox="1">
                <a:spLocks noRot="1" noChangeAspect="1" noMove="1" noResize="1" noEditPoints="1" noAdjustHandles="1" noChangeArrowheads="1" noChangeShapeType="1" noTextEdit="1"/>
              </p:cNvSpPr>
              <p:nvPr/>
            </p:nvSpPr>
            <p:spPr>
              <a:xfrm>
                <a:off x="760253" y="2873001"/>
                <a:ext cx="10559540" cy="3170099"/>
              </a:xfrm>
              <a:prstGeom prst="rect">
                <a:avLst/>
              </a:prstGeom>
              <a:blipFill>
                <a:blip r:embed="rId2"/>
                <a:stretch>
                  <a:fillRect l="-520" t="-962" b="-2500"/>
                </a:stretch>
              </a:blipFill>
            </p:spPr>
            <p:txBody>
              <a:bodyPr/>
              <a:lstStyle/>
              <a:p>
                <a:r>
                  <a:rPr lang="en-IN">
                    <a:noFill/>
                  </a:rPr>
                  <a:t> </a:t>
                </a:r>
              </a:p>
            </p:txBody>
          </p:sp>
        </mc:Fallback>
      </mc:AlternateContent>
    </p:spTree>
    <p:extLst>
      <p:ext uri="{BB962C8B-B14F-4D97-AF65-F5344CB8AC3E}">
        <p14:creationId xmlns:p14="http://schemas.microsoft.com/office/powerpoint/2010/main" val="226147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Team Members:</a:t>
            </a:r>
          </a:p>
        </p:txBody>
      </p:sp>
      <p:sp>
        <p:nvSpPr>
          <p:cNvPr id="4" name="TextBox 3">
            <a:extLst>
              <a:ext uri="{FF2B5EF4-FFF2-40B4-BE49-F238E27FC236}">
                <a16:creationId xmlns:a16="http://schemas.microsoft.com/office/drawing/2014/main" id="{3F6C3828-1E0D-424C-BF2D-A6D3FFEE90E9}"/>
              </a:ext>
            </a:extLst>
          </p:cNvPr>
          <p:cNvSpPr txBox="1"/>
          <p:nvPr/>
        </p:nvSpPr>
        <p:spPr>
          <a:xfrm>
            <a:off x="1320086" y="1865115"/>
            <a:ext cx="5279771" cy="3053144"/>
          </a:xfrm>
          <a:prstGeom prst="rect">
            <a:avLst/>
          </a:prstGeom>
          <a:noFill/>
        </p:spPr>
        <p:txBody>
          <a:bodyPr wrap="square" rtlCol="0">
            <a:spAutoFit/>
          </a:bodyPr>
          <a:lstStyle/>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190856 Sourav Agrawal</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190382 Hitesh Kumar</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190513 </a:t>
            </a:r>
            <a:r>
              <a:rPr lang="en-IN" sz="2000" dirty="0" err="1">
                <a:latin typeface="Calibri" panose="020F0502020204030204" pitchFamily="34" charset="0"/>
                <a:ea typeface="Calibri" panose="020F0502020204030204" pitchFamily="34" charset="0"/>
                <a:cs typeface="Times New Roman" panose="02020603050405020304" pitchFamily="18" charset="0"/>
              </a:rPr>
              <a:t>Mridul</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err="1">
                <a:latin typeface="Calibri" panose="020F0502020204030204" pitchFamily="34" charset="0"/>
                <a:ea typeface="Calibri" panose="020F0502020204030204" pitchFamily="34" charset="0"/>
                <a:cs typeface="Times New Roman" panose="02020603050405020304" pitchFamily="18" charset="0"/>
              </a:rPr>
              <a:t>Khare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190019 </a:t>
            </a:r>
            <a:r>
              <a:rPr lang="en-IN" sz="2000" dirty="0" err="1">
                <a:latin typeface="Calibri" panose="020F0502020204030204" pitchFamily="34" charset="0"/>
                <a:ea typeface="Calibri" panose="020F0502020204030204" pitchFamily="34" charset="0"/>
                <a:cs typeface="Times New Roman" panose="02020603050405020304" pitchFamily="18" charset="0"/>
              </a:rPr>
              <a:t>Abhaya</a:t>
            </a:r>
            <a:r>
              <a:rPr lang="en-IN" sz="2000" dirty="0">
                <a:latin typeface="Calibri" panose="020F0502020204030204" pitchFamily="34" charset="0"/>
                <a:ea typeface="Calibri" panose="020F0502020204030204" pitchFamily="34" charset="0"/>
                <a:cs typeface="Times New Roman" panose="02020603050405020304" pitchFamily="18" charset="0"/>
              </a:rPr>
              <a:t> Pratap Singh</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190884 Sushant Saini</a:t>
            </a:r>
          </a:p>
          <a:p>
            <a:pPr marL="342886" indent="-342886" algn="just">
              <a:lnSpc>
                <a:spcPct val="120000"/>
              </a:lnSpc>
              <a:spcBef>
                <a:spcPts val="601"/>
              </a:spcBef>
              <a:spcAft>
                <a:spcPts val="601"/>
              </a:spcAft>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8AC6553-D68B-40C7-AA52-DB6F12ABA10E}"/>
              </a:ext>
            </a:extLst>
          </p:cNvPr>
          <p:cNvSpPr txBox="1"/>
          <p:nvPr/>
        </p:nvSpPr>
        <p:spPr>
          <a:xfrm>
            <a:off x="5853821" y="1865115"/>
            <a:ext cx="5279771" cy="3053144"/>
          </a:xfrm>
          <a:prstGeom prst="rect">
            <a:avLst/>
          </a:prstGeom>
          <a:noFill/>
        </p:spPr>
        <p:txBody>
          <a:bodyPr wrap="square" rtlCol="0">
            <a:spAutoFit/>
          </a:bodyPr>
          <a:lstStyle/>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190829 Shubham</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190222 Azad </a:t>
            </a:r>
            <a:r>
              <a:rPr lang="en-IN" sz="2000" dirty="0" err="1">
                <a:latin typeface="Calibri" panose="020F0502020204030204" pitchFamily="34" charset="0"/>
                <a:ea typeface="Calibri" panose="020F0502020204030204" pitchFamily="34" charset="0"/>
                <a:cs typeface="Times New Roman" panose="02020603050405020304" pitchFamily="18" charset="0"/>
              </a:rPr>
              <a:t>Prajapat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190675 Raj Kumar Yadav</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190999 Yash </a:t>
            </a:r>
            <a:r>
              <a:rPr lang="en-IN" sz="2000" dirty="0" err="1">
                <a:latin typeface="Calibri" panose="020F0502020204030204" pitchFamily="34" charset="0"/>
                <a:ea typeface="Calibri" panose="020F0502020204030204" pitchFamily="34" charset="0"/>
                <a:cs typeface="Times New Roman" panose="02020603050405020304" pitchFamily="18" charset="0"/>
              </a:rPr>
              <a:t>Laddha</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190584 </a:t>
            </a:r>
            <a:r>
              <a:rPr lang="en-IN" sz="2000" dirty="0" err="1">
                <a:latin typeface="Calibri" panose="020F0502020204030204" pitchFamily="34" charset="0"/>
                <a:ea typeface="Calibri" panose="020F0502020204030204" pitchFamily="34" charset="0"/>
                <a:cs typeface="Times New Roman" panose="02020603050405020304" pitchFamily="18" charset="0"/>
              </a:rPr>
              <a:t>Pallepogu</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err="1">
                <a:latin typeface="Calibri" panose="020F0502020204030204" pitchFamily="34" charset="0"/>
                <a:ea typeface="Calibri" panose="020F0502020204030204" pitchFamily="34" charset="0"/>
                <a:cs typeface="Times New Roman" panose="02020603050405020304" pitchFamily="18" charset="0"/>
              </a:rPr>
              <a:t>Ericlim</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1"/>
              </a:spcBef>
              <a:spcAft>
                <a:spcPts val="601"/>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0799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0" y="-124287"/>
            <a:ext cx="10268537"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Results:</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C4BFAEFF-41FB-4972-9401-8CEBF7158381}"/>
                  </a:ext>
                </a:extLst>
              </p:cNvPr>
              <p:cNvGraphicFramePr>
                <a:graphicFrameLocks noGrp="1"/>
              </p:cNvGraphicFramePr>
              <p:nvPr>
                <p:extLst>
                  <p:ext uri="{D42A27DB-BD31-4B8C-83A1-F6EECF244321}">
                    <p14:modId xmlns:p14="http://schemas.microsoft.com/office/powerpoint/2010/main" val="1768791577"/>
                  </p:ext>
                </p:extLst>
              </p:nvPr>
            </p:nvGraphicFramePr>
            <p:xfrm>
              <a:off x="1300578" y="677385"/>
              <a:ext cx="9590843" cy="5503230"/>
            </p:xfrm>
            <a:graphic>
              <a:graphicData uri="http://schemas.openxmlformats.org/drawingml/2006/table">
                <a:tbl>
                  <a:tblPr firstRow="1" bandRow="1">
                    <a:tableStyleId>{073A0DAA-6AF3-43AB-8588-CEC1D06C72B9}</a:tableStyleId>
                  </a:tblPr>
                  <a:tblGrid>
                    <a:gridCol w="1336380">
                      <a:extLst>
                        <a:ext uri="{9D8B030D-6E8A-4147-A177-3AD203B41FA5}">
                          <a16:colId xmlns:a16="http://schemas.microsoft.com/office/drawing/2014/main" val="1531870995"/>
                        </a:ext>
                      </a:extLst>
                    </a:gridCol>
                    <a:gridCol w="944316">
                      <a:extLst>
                        <a:ext uri="{9D8B030D-6E8A-4147-A177-3AD203B41FA5}">
                          <a16:colId xmlns:a16="http://schemas.microsoft.com/office/drawing/2014/main" val="1771839024"/>
                        </a:ext>
                      </a:extLst>
                    </a:gridCol>
                    <a:gridCol w="2197821">
                      <a:extLst>
                        <a:ext uri="{9D8B030D-6E8A-4147-A177-3AD203B41FA5}">
                          <a16:colId xmlns:a16="http://schemas.microsoft.com/office/drawing/2014/main" val="1363679284"/>
                        </a:ext>
                      </a:extLst>
                    </a:gridCol>
                    <a:gridCol w="1542667">
                      <a:extLst>
                        <a:ext uri="{9D8B030D-6E8A-4147-A177-3AD203B41FA5}">
                          <a16:colId xmlns:a16="http://schemas.microsoft.com/office/drawing/2014/main" val="2017091346"/>
                        </a:ext>
                      </a:extLst>
                    </a:gridCol>
                    <a:gridCol w="2143589">
                      <a:extLst>
                        <a:ext uri="{9D8B030D-6E8A-4147-A177-3AD203B41FA5}">
                          <a16:colId xmlns:a16="http://schemas.microsoft.com/office/drawing/2014/main" val="701817271"/>
                        </a:ext>
                      </a:extLst>
                    </a:gridCol>
                    <a:gridCol w="1426070">
                      <a:extLst>
                        <a:ext uri="{9D8B030D-6E8A-4147-A177-3AD203B41FA5}">
                          <a16:colId xmlns:a16="http://schemas.microsoft.com/office/drawing/2014/main" val="317997639"/>
                        </a:ext>
                      </a:extLst>
                    </a:gridCol>
                  </a:tblGrid>
                  <a:tr h="792790">
                    <a:tc>
                      <a:txBody>
                        <a:bodyPr/>
                        <a:lstStyle/>
                        <a:p>
                          <a:pPr algn="ctr"/>
                          <a:r>
                            <a:rPr lang="en-IN" sz="2400" dirty="0"/>
                            <a:t>f(x)</a:t>
                          </a:r>
                        </a:p>
                      </a:txBody>
                      <a:tcPr anchor="ctr"/>
                    </a:tc>
                    <a:tc>
                      <a:txBody>
                        <a:bodyPr/>
                        <a:lstStyle/>
                        <a:p>
                          <a:pPr algn="ctr"/>
                          <a:r>
                            <a:rPr lang="en-IN" sz="2400" dirty="0"/>
                            <a:t>F(v)</a:t>
                          </a:r>
                          <a:endParaRPr lang="en-IN" dirty="0"/>
                        </a:p>
                      </a:txBody>
                      <a:tcPr anchor="ctr"/>
                    </a:tc>
                    <a:tc>
                      <a:txBody>
                        <a:bodyPr/>
                        <a:lstStyle/>
                        <a:p>
                          <a:pPr algn="ctr"/>
                          <a:r>
                            <a:rPr lang="en-IN" sz="2400" dirty="0"/>
                            <a:t>Expected Revenue(n=2)</a:t>
                          </a:r>
                        </a:p>
                      </a:txBody>
                      <a:tcPr anchor="ctr"/>
                    </a:tc>
                    <a:tc>
                      <a:txBody>
                        <a:bodyPr/>
                        <a:lstStyle/>
                        <a:p>
                          <a:pPr algn="ctr"/>
                          <a:r>
                            <a:rPr lang="en-IN" sz="2400" dirty="0"/>
                            <a:t>Expected Profit</a:t>
                          </a:r>
                        </a:p>
                      </a:txBody>
                      <a:tcPr anchor="ctr"/>
                    </a:tc>
                    <a:tc>
                      <a:txBody>
                        <a:bodyPr/>
                        <a:lstStyle/>
                        <a:p>
                          <a:pPr marL="0" marR="0" lvl="0" indent="0" algn="ctr" defTabSz="457184" rtl="0" eaLnBrk="1" fontAlgn="auto" latinLnBrk="0" hangingPunct="1">
                            <a:lnSpc>
                              <a:spcPct val="100000"/>
                            </a:lnSpc>
                            <a:spcBef>
                              <a:spcPts val="0"/>
                            </a:spcBef>
                            <a:spcAft>
                              <a:spcPts val="0"/>
                            </a:spcAft>
                            <a:buClrTx/>
                            <a:buSzTx/>
                            <a:buFontTx/>
                            <a:buNone/>
                            <a:tabLst/>
                            <a:defRPr/>
                          </a:pPr>
                          <a:r>
                            <a:rPr lang="en-IN" sz="2400" dirty="0"/>
                            <a:t>Expected Revenue(n=3)</a:t>
                          </a:r>
                        </a:p>
                      </a:txBody>
                      <a:tcPr anchor="ctr"/>
                    </a:tc>
                    <a:tc>
                      <a:txBody>
                        <a:bodyPr/>
                        <a:lstStyle/>
                        <a:p>
                          <a:pPr marL="0" marR="0" lvl="0" indent="0" algn="ctr" defTabSz="457184" rtl="0" eaLnBrk="1" fontAlgn="auto" latinLnBrk="0" hangingPunct="1">
                            <a:lnSpc>
                              <a:spcPct val="100000"/>
                            </a:lnSpc>
                            <a:spcBef>
                              <a:spcPts val="0"/>
                            </a:spcBef>
                            <a:spcAft>
                              <a:spcPts val="0"/>
                            </a:spcAft>
                            <a:buClrTx/>
                            <a:buSzTx/>
                            <a:buFontTx/>
                            <a:buNone/>
                            <a:tabLst/>
                            <a:defRPr/>
                          </a:pPr>
                          <a:r>
                            <a:rPr lang="en-IN" sz="2400" dirty="0"/>
                            <a:t>Expected Profit</a:t>
                          </a:r>
                        </a:p>
                      </a:txBody>
                      <a:tcPr anchor="ctr"/>
                    </a:tc>
                    <a:extLst>
                      <a:ext uri="{0D108BD9-81ED-4DB2-BD59-A6C34878D82A}">
                        <a16:rowId xmlns:a16="http://schemas.microsoft.com/office/drawing/2014/main" val="2470219952"/>
                      </a:ext>
                    </a:extLst>
                  </a:tr>
                  <a:tr h="577834">
                    <a:tc>
                      <a:txBody>
                        <a:bodyPr/>
                        <a:lstStyle/>
                        <a:p>
                          <a:pPr algn="ctr"/>
                          <a:r>
                            <a:rPr lang="en-IN" sz="2400" dirty="0"/>
                            <a:t>1</a:t>
                          </a:r>
                          <a:endParaRPr lang="en-IN" dirty="0"/>
                        </a:p>
                      </a:txBody>
                      <a:tcPr anchor="ctr"/>
                    </a:tc>
                    <a:tc>
                      <a:txBody>
                        <a:bodyPr/>
                        <a:lstStyle/>
                        <a:p>
                          <a:pPr algn="ctr"/>
                          <a:r>
                            <a:rPr lang="en-IN" sz="2400" dirty="0"/>
                            <a:t>x</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3</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6</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12</m:t>
                                    </m:r>
                                  </m:den>
                                </m:f>
                              </m:oMath>
                            </m:oMathPara>
                          </a14:m>
                          <a:endParaRPr lang="en-IN" dirty="0"/>
                        </a:p>
                      </a:txBody>
                      <a:tcPr anchor="ctr"/>
                    </a:tc>
                    <a:extLst>
                      <a:ext uri="{0D108BD9-81ED-4DB2-BD59-A6C34878D82A}">
                        <a16:rowId xmlns:a16="http://schemas.microsoft.com/office/drawing/2014/main" val="3106148273"/>
                      </a:ext>
                    </a:extLst>
                  </a:tr>
                  <a:tr h="577834">
                    <a:tc>
                      <a:txBody>
                        <a:bodyPr/>
                        <a:lstStyle/>
                        <a:p>
                          <a:pPr algn="ctr"/>
                          <a:r>
                            <a:rPr lang="en-IN" sz="2400" dirty="0"/>
                            <a:t>2x</a:t>
                          </a:r>
                        </a:p>
                      </a:txBody>
                      <a:tcPr anchor="ctr"/>
                    </a:tc>
                    <a:tc>
                      <a:txBody>
                        <a:bodyPr/>
                        <a:lstStyle/>
                        <a:p>
                          <a:pPr algn="ctr"/>
                          <a:r>
                            <a:rPr lang="en-IN" sz="2400" dirty="0"/>
                            <a:t>x</a:t>
                          </a:r>
                          <a:r>
                            <a:rPr lang="en-IN" sz="2400" baseline="30000" dirty="0"/>
                            <a:t>2</a:t>
                          </a:r>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8</m:t>
                                    </m:r>
                                  </m:num>
                                  <m:den>
                                    <m:r>
                                      <a:rPr lang="en-IN" b="0" i="1" smtClean="0">
                                        <a:latin typeface="Cambria Math" panose="02040503050406030204" pitchFamily="18" charset="0"/>
                                      </a:rPr>
                                      <m:t>15</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15</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24</m:t>
                                    </m:r>
                                  </m:num>
                                  <m:den>
                                    <m:r>
                                      <a:rPr lang="en-IN" b="0" i="1" smtClean="0">
                                        <a:latin typeface="Cambria Math" panose="02040503050406030204" pitchFamily="18" charset="0"/>
                                      </a:rPr>
                                      <m:t>35</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35</m:t>
                                    </m:r>
                                  </m:den>
                                </m:f>
                              </m:oMath>
                            </m:oMathPara>
                          </a14:m>
                          <a:endParaRPr lang="en-IN" dirty="0"/>
                        </a:p>
                      </a:txBody>
                      <a:tcPr anchor="ctr"/>
                    </a:tc>
                    <a:extLst>
                      <a:ext uri="{0D108BD9-81ED-4DB2-BD59-A6C34878D82A}">
                        <a16:rowId xmlns:a16="http://schemas.microsoft.com/office/drawing/2014/main" val="1358856505"/>
                      </a:ext>
                    </a:extLst>
                  </a:tr>
                  <a:tr h="577834">
                    <a:tc>
                      <a:txBody>
                        <a:bodyPr/>
                        <a:lstStyle/>
                        <a:p>
                          <a:pPr algn="ctr"/>
                          <a:r>
                            <a:rPr lang="en-IN" sz="2400" dirty="0"/>
                            <a:t>2(1-x)</a:t>
                          </a:r>
                        </a:p>
                      </a:txBody>
                      <a:tcPr anchor="ctr"/>
                    </a:tc>
                    <a:tc>
                      <a:txBody>
                        <a:bodyPr/>
                        <a:lstStyle/>
                        <a:p>
                          <a:pPr algn="ctr"/>
                          <a:r>
                            <a:rPr lang="en-IN" sz="2400" dirty="0"/>
                            <a:t>2x-x</a:t>
                          </a:r>
                          <a:r>
                            <a:rPr lang="en-IN" sz="2400" baseline="30000" dirty="0"/>
                            <a:t>2</a:t>
                          </a:r>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5</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15</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11</m:t>
                                    </m:r>
                                  </m:num>
                                  <m:den>
                                    <m:r>
                                      <a:rPr lang="en-IN" b="0" i="1" smtClean="0">
                                        <a:latin typeface="Cambria Math" panose="02040503050406030204" pitchFamily="18" charset="0"/>
                                      </a:rPr>
                                      <m:t>35</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8</m:t>
                                    </m:r>
                                  </m:num>
                                  <m:den>
                                    <m:r>
                                      <a:rPr lang="en-IN" b="0" i="1" smtClean="0">
                                        <a:latin typeface="Cambria Math" panose="02040503050406030204" pitchFamily="18" charset="0"/>
                                      </a:rPr>
                                      <m:t>105</m:t>
                                    </m:r>
                                  </m:den>
                                </m:f>
                              </m:oMath>
                            </m:oMathPara>
                          </a14:m>
                          <a:endParaRPr lang="en-IN" dirty="0"/>
                        </a:p>
                      </a:txBody>
                      <a:tcPr anchor="ctr"/>
                    </a:tc>
                    <a:extLst>
                      <a:ext uri="{0D108BD9-81ED-4DB2-BD59-A6C34878D82A}">
                        <a16:rowId xmlns:a16="http://schemas.microsoft.com/office/drawing/2014/main" val="687547763"/>
                      </a:ext>
                    </a:extLst>
                  </a:tr>
                  <a:tr h="577834">
                    <a:tc>
                      <a:txBody>
                        <a:bodyPr/>
                        <a:lstStyle/>
                        <a:p>
                          <a:pPr algn="ctr"/>
                          <a:r>
                            <a:rPr lang="en-IN" sz="2400" dirty="0"/>
                            <a:t>6x(1-x)</a:t>
                          </a:r>
                        </a:p>
                      </a:txBody>
                      <a:tcPr anchor="ctr"/>
                    </a:tc>
                    <a:tc>
                      <a:txBody>
                        <a:bodyPr/>
                        <a:lstStyle/>
                        <a:p>
                          <a:pPr algn="ctr"/>
                          <a:r>
                            <a:rPr lang="en-IN" sz="2400" dirty="0"/>
                            <a:t>3x</a:t>
                          </a:r>
                          <a:r>
                            <a:rPr lang="en-IN" sz="2400" baseline="30000" dirty="0"/>
                            <a:t>2</a:t>
                          </a:r>
                          <a:r>
                            <a:rPr lang="en-IN" sz="2400" baseline="0" dirty="0"/>
                            <a:t>-2x</a:t>
                          </a:r>
                          <a:r>
                            <a:rPr lang="en-IN" sz="2400" baseline="30000" dirty="0"/>
                            <a:t>3</a:t>
                          </a:r>
                          <a:endParaRPr lang="en-IN" sz="24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13</m:t>
                                    </m:r>
                                  </m:num>
                                  <m:den>
                                    <m:r>
                                      <a:rPr lang="en-IN" b="0" i="1" smtClean="0">
                                        <a:latin typeface="Cambria Math" panose="02040503050406030204" pitchFamily="18" charset="0"/>
                                      </a:rPr>
                                      <m:t>35</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9</m:t>
                                    </m:r>
                                  </m:num>
                                  <m:den>
                                    <m:r>
                                      <a:rPr lang="en-IN" b="0" i="1" smtClean="0">
                                        <a:latin typeface="Cambria Math" panose="02040503050406030204" pitchFamily="18" charset="0"/>
                                      </a:rPr>
                                      <m:t>70</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9</m:t>
                                    </m:r>
                                  </m:num>
                                  <m:den>
                                    <m:r>
                                      <a:rPr lang="en-IN" b="0" i="1" smtClean="0">
                                        <a:latin typeface="Cambria Math" panose="02040503050406030204" pitchFamily="18" charset="0"/>
                                      </a:rPr>
                                      <m:t>140</m:t>
                                    </m:r>
                                  </m:den>
                                </m:f>
                              </m:oMath>
                            </m:oMathPara>
                          </a14:m>
                          <a:endParaRPr lang="en-IN" dirty="0"/>
                        </a:p>
                      </a:txBody>
                      <a:tcPr anchor="ctr"/>
                    </a:tc>
                    <a:extLst>
                      <a:ext uri="{0D108BD9-81ED-4DB2-BD59-A6C34878D82A}">
                        <a16:rowId xmlns:a16="http://schemas.microsoft.com/office/drawing/2014/main" val="706442071"/>
                      </a:ext>
                    </a:extLst>
                  </a:tr>
                  <a:tr h="577834">
                    <a:tc>
                      <a:txBody>
                        <a:bodyPr/>
                        <a:lstStyle/>
                        <a:p>
                          <a:pPr algn="ctr"/>
                          <a:r>
                            <a:rPr lang="en-IN" sz="2400" dirty="0"/>
                            <a:t>3x</a:t>
                          </a:r>
                          <a:r>
                            <a:rPr lang="en-IN" sz="2400" baseline="30000" dirty="0"/>
                            <a:t>2</a:t>
                          </a:r>
                          <a:endParaRPr lang="en-IN" sz="2400" dirty="0"/>
                        </a:p>
                      </a:txBody>
                      <a:tcPr anchor="ctr"/>
                    </a:tc>
                    <a:tc>
                      <a:txBody>
                        <a:bodyPr/>
                        <a:lstStyle/>
                        <a:p>
                          <a:pPr algn="ctr"/>
                          <a:r>
                            <a:rPr lang="en-IN" sz="2400" dirty="0"/>
                            <a:t>x</a:t>
                          </a:r>
                          <a:r>
                            <a:rPr lang="en-IN" sz="2400" baseline="30000" dirty="0"/>
                            <a:t>3</a:t>
                          </a:r>
                          <a:endParaRPr lang="en-IN" sz="24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9</m:t>
                                    </m:r>
                                  </m:num>
                                  <m:den>
                                    <m:r>
                                      <a:rPr lang="en-IN" b="0" i="1" smtClean="0">
                                        <a:latin typeface="Cambria Math" panose="02040503050406030204" pitchFamily="18" charset="0"/>
                                      </a:rPr>
                                      <m:t>15</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28</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27</m:t>
                                    </m:r>
                                  </m:num>
                                  <m:den>
                                    <m:r>
                                      <a:rPr lang="en-IN" b="0" i="1" smtClean="0">
                                        <a:latin typeface="Cambria Math" panose="02040503050406030204" pitchFamily="18" charset="0"/>
                                      </a:rPr>
                                      <m:t>35</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70</m:t>
                                    </m:r>
                                  </m:den>
                                </m:f>
                              </m:oMath>
                            </m:oMathPara>
                          </a14:m>
                          <a:endParaRPr lang="en-IN" dirty="0"/>
                        </a:p>
                      </a:txBody>
                      <a:tcPr anchor="ctr"/>
                    </a:tc>
                    <a:extLst>
                      <a:ext uri="{0D108BD9-81ED-4DB2-BD59-A6C34878D82A}">
                        <a16:rowId xmlns:a16="http://schemas.microsoft.com/office/drawing/2014/main" val="2781300323"/>
                      </a:ext>
                    </a:extLst>
                  </a:tr>
                  <a:tr h="577834">
                    <a:tc>
                      <a:txBody>
                        <a:bodyPr/>
                        <a:lstStyle/>
                        <a:p>
                          <a:pPr algn="ctr"/>
                          <a:r>
                            <a:rPr lang="en-IN" sz="2400" dirty="0"/>
                            <a:t>4x</a:t>
                          </a:r>
                          <a:r>
                            <a:rPr lang="en-IN" sz="2400" baseline="30000" dirty="0"/>
                            <a:t>3</a:t>
                          </a:r>
                          <a:endParaRPr lang="en-IN" sz="2400" dirty="0"/>
                        </a:p>
                      </a:txBody>
                      <a:tcPr anchor="ctr"/>
                    </a:tc>
                    <a:tc>
                      <a:txBody>
                        <a:bodyPr/>
                        <a:lstStyle/>
                        <a:p>
                          <a:pPr algn="ctr"/>
                          <a:r>
                            <a:rPr lang="en-IN" sz="2400" dirty="0"/>
                            <a:t>x</a:t>
                          </a:r>
                          <a:r>
                            <a:rPr lang="en-IN" sz="2400" baseline="30000" dirty="0"/>
                            <a:t>4</a:t>
                          </a:r>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32</m:t>
                                    </m:r>
                                  </m:num>
                                  <m:den>
                                    <m:r>
                                      <a:rPr lang="en-IN" b="0" i="1" smtClean="0">
                                        <a:latin typeface="Cambria Math" panose="02040503050406030204" pitchFamily="18" charset="0"/>
                                      </a:rPr>
                                      <m:t>45</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4</m:t>
                                    </m:r>
                                  </m:num>
                                  <m:den>
                                    <m:r>
                                      <a:rPr lang="en-IN" b="0" i="1" smtClean="0">
                                        <a:latin typeface="Cambria Math" panose="02040503050406030204" pitchFamily="18" charset="0"/>
                                      </a:rPr>
                                      <m:t>45</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32</m:t>
                                    </m:r>
                                  </m:num>
                                  <m:den>
                                    <m:r>
                                      <a:rPr lang="en-IN" b="0" i="1" smtClean="0">
                                        <a:latin typeface="Cambria Math" panose="02040503050406030204" pitchFamily="18" charset="0"/>
                                      </a:rPr>
                                      <m:t>39</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4</m:t>
                                    </m:r>
                                  </m:num>
                                  <m:den>
                                    <m:r>
                                      <a:rPr lang="en-IN" b="0" i="1" smtClean="0">
                                        <a:latin typeface="Cambria Math" panose="02040503050406030204" pitchFamily="18" charset="0"/>
                                      </a:rPr>
                                      <m:t>117</m:t>
                                    </m:r>
                                  </m:den>
                                </m:f>
                              </m:oMath>
                            </m:oMathPara>
                          </a14:m>
                          <a:endParaRPr lang="en-IN" dirty="0"/>
                        </a:p>
                      </a:txBody>
                      <a:tcPr anchor="ctr"/>
                    </a:tc>
                    <a:extLst>
                      <a:ext uri="{0D108BD9-81ED-4DB2-BD59-A6C34878D82A}">
                        <a16:rowId xmlns:a16="http://schemas.microsoft.com/office/drawing/2014/main" val="3427324930"/>
                      </a:ext>
                    </a:extLst>
                  </a:tr>
                  <a:tr h="577834">
                    <a:tc>
                      <a:txBody>
                        <a:bodyPr/>
                        <a:lstStyle/>
                        <a:p>
                          <a:pPr algn="ctr"/>
                          <a:r>
                            <a:rPr lang="en-IN" sz="2400" dirty="0"/>
                            <a:t>20(x</a:t>
                          </a:r>
                          <a:r>
                            <a:rPr lang="en-IN" sz="2400" baseline="30000" dirty="0"/>
                            <a:t>3</a:t>
                          </a:r>
                          <a:r>
                            <a:rPr lang="en-IN" sz="2400" baseline="0" dirty="0"/>
                            <a:t>-x</a:t>
                          </a:r>
                          <a:r>
                            <a:rPr lang="en-IN" sz="2400" baseline="30000" dirty="0"/>
                            <a:t>4</a:t>
                          </a:r>
                          <a:r>
                            <a:rPr lang="en-IN" sz="2400" baseline="0" dirty="0"/>
                            <a:t>)</a:t>
                          </a:r>
                          <a:endParaRPr lang="en-IN" sz="2400" dirty="0"/>
                        </a:p>
                      </a:txBody>
                      <a:tcPr anchor="ctr"/>
                    </a:tc>
                    <a:tc>
                      <a:txBody>
                        <a:bodyPr/>
                        <a:lstStyle/>
                        <a:p>
                          <a:pPr algn="ctr"/>
                          <a:r>
                            <a:rPr lang="en-IN" sz="2400" dirty="0"/>
                            <a:t>5x</a:t>
                          </a:r>
                          <a:r>
                            <a:rPr lang="en-IN" sz="2400" baseline="30000" dirty="0"/>
                            <a:t>4</a:t>
                          </a:r>
                          <a:r>
                            <a:rPr lang="en-IN" sz="2400" baseline="0" dirty="0"/>
                            <a:t>-4x</a:t>
                          </a:r>
                          <a:r>
                            <a:rPr lang="en-IN" sz="2400" baseline="30000" dirty="0"/>
                            <a:t>5</a:t>
                          </a:r>
                          <a:endParaRPr lang="en-IN" sz="24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56</m:t>
                                    </m:r>
                                  </m:num>
                                  <m:den>
                                    <m:r>
                                      <a:rPr lang="en-IN" b="0" i="1" smtClean="0">
                                        <a:latin typeface="Cambria Math" panose="02040503050406030204" pitchFamily="18" charset="0"/>
                                      </a:rPr>
                                      <m:t>99</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10</m:t>
                                    </m:r>
                                  </m:num>
                                  <m:den>
                                    <m:r>
                                      <a:rPr lang="en-IN" b="0" i="1" smtClean="0">
                                        <a:latin typeface="Cambria Math" panose="02040503050406030204" pitchFamily="18" charset="0"/>
                                      </a:rPr>
                                      <m:t>99</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2032</m:t>
                                    </m:r>
                                  </m:num>
                                  <m:den>
                                    <m:r>
                                      <a:rPr lang="en-IN" b="0" i="1" smtClean="0">
                                        <a:latin typeface="Cambria Math" panose="02040503050406030204" pitchFamily="18" charset="0"/>
                                      </a:rPr>
                                      <m:t>3003</m:t>
                                    </m:r>
                                  </m:den>
                                </m:f>
                              </m:oMath>
                            </m:oMathPara>
                          </a14:m>
                          <a:endParaRPr lang="en-IN"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410</m:t>
                                    </m:r>
                                  </m:num>
                                  <m:den>
                                    <m:r>
                                      <a:rPr lang="en-IN" b="0" i="1" smtClean="0">
                                        <a:latin typeface="Cambria Math" panose="02040503050406030204" pitchFamily="18" charset="0"/>
                                      </a:rPr>
                                      <m:t>9009</m:t>
                                    </m:r>
                                  </m:den>
                                </m:f>
                              </m:oMath>
                            </m:oMathPara>
                          </a14:m>
                          <a:endParaRPr lang="en-IN" dirty="0"/>
                        </a:p>
                      </a:txBody>
                      <a:tcPr anchor="ctr"/>
                    </a:tc>
                    <a:extLst>
                      <a:ext uri="{0D108BD9-81ED-4DB2-BD59-A6C34878D82A}">
                        <a16:rowId xmlns:a16="http://schemas.microsoft.com/office/drawing/2014/main" val="2725977157"/>
                      </a:ext>
                    </a:extLst>
                  </a:tr>
                </a:tbl>
              </a:graphicData>
            </a:graphic>
          </p:graphicFrame>
        </mc:Choice>
        <mc:Fallback xmlns="">
          <p:graphicFrame>
            <p:nvGraphicFramePr>
              <p:cNvPr id="5" name="Table 2">
                <a:extLst>
                  <a:ext uri="{FF2B5EF4-FFF2-40B4-BE49-F238E27FC236}">
                    <a16:creationId xmlns:a16="http://schemas.microsoft.com/office/drawing/2014/main" id="{C4BFAEFF-41FB-4972-9401-8CEBF7158381}"/>
                  </a:ext>
                </a:extLst>
              </p:cNvPr>
              <p:cNvGraphicFramePr>
                <a:graphicFrameLocks noGrp="1"/>
              </p:cNvGraphicFramePr>
              <p:nvPr>
                <p:extLst>
                  <p:ext uri="{D42A27DB-BD31-4B8C-83A1-F6EECF244321}">
                    <p14:modId xmlns:p14="http://schemas.microsoft.com/office/powerpoint/2010/main" val="1768791577"/>
                  </p:ext>
                </p:extLst>
              </p:nvPr>
            </p:nvGraphicFramePr>
            <p:xfrm>
              <a:off x="1300578" y="677385"/>
              <a:ext cx="9590843" cy="5503230"/>
            </p:xfrm>
            <a:graphic>
              <a:graphicData uri="http://schemas.openxmlformats.org/drawingml/2006/table">
                <a:tbl>
                  <a:tblPr firstRow="1" bandRow="1">
                    <a:tableStyleId>{073A0DAA-6AF3-43AB-8588-CEC1D06C72B9}</a:tableStyleId>
                  </a:tblPr>
                  <a:tblGrid>
                    <a:gridCol w="1336380">
                      <a:extLst>
                        <a:ext uri="{9D8B030D-6E8A-4147-A177-3AD203B41FA5}">
                          <a16:colId xmlns:a16="http://schemas.microsoft.com/office/drawing/2014/main" val="1531870995"/>
                        </a:ext>
                      </a:extLst>
                    </a:gridCol>
                    <a:gridCol w="944316">
                      <a:extLst>
                        <a:ext uri="{9D8B030D-6E8A-4147-A177-3AD203B41FA5}">
                          <a16:colId xmlns:a16="http://schemas.microsoft.com/office/drawing/2014/main" val="1771839024"/>
                        </a:ext>
                      </a:extLst>
                    </a:gridCol>
                    <a:gridCol w="2197821">
                      <a:extLst>
                        <a:ext uri="{9D8B030D-6E8A-4147-A177-3AD203B41FA5}">
                          <a16:colId xmlns:a16="http://schemas.microsoft.com/office/drawing/2014/main" val="1363679284"/>
                        </a:ext>
                      </a:extLst>
                    </a:gridCol>
                    <a:gridCol w="1542667">
                      <a:extLst>
                        <a:ext uri="{9D8B030D-6E8A-4147-A177-3AD203B41FA5}">
                          <a16:colId xmlns:a16="http://schemas.microsoft.com/office/drawing/2014/main" val="2017091346"/>
                        </a:ext>
                      </a:extLst>
                    </a:gridCol>
                    <a:gridCol w="2143589">
                      <a:extLst>
                        <a:ext uri="{9D8B030D-6E8A-4147-A177-3AD203B41FA5}">
                          <a16:colId xmlns:a16="http://schemas.microsoft.com/office/drawing/2014/main" val="701817271"/>
                        </a:ext>
                      </a:extLst>
                    </a:gridCol>
                    <a:gridCol w="1426070">
                      <a:extLst>
                        <a:ext uri="{9D8B030D-6E8A-4147-A177-3AD203B41FA5}">
                          <a16:colId xmlns:a16="http://schemas.microsoft.com/office/drawing/2014/main" val="317997639"/>
                        </a:ext>
                      </a:extLst>
                    </a:gridCol>
                  </a:tblGrid>
                  <a:tr h="822960">
                    <a:tc>
                      <a:txBody>
                        <a:bodyPr/>
                        <a:lstStyle/>
                        <a:p>
                          <a:pPr algn="ctr"/>
                          <a:r>
                            <a:rPr lang="en-IN" sz="2400" dirty="0"/>
                            <a:t>f(x)</a:t>
                          </a:r>
                        </a:p>
                      </a:txBody>
                      <a:tcPr anchor="ctr"/>
                    </a:tc>
                    <a:tc>
                      <a:txBody>
                        <a:bodyPr/>
                        <a:lstStyle/>
                        <a:p>
                          <a:pPr algn="ctr"/>
                          <a:r>
                            <a:rPr lang="en-IN" sz="2400" dirty="0"/>
                            <a:t>F(v)</a:t>
                          </a:r>
                          <a:endParaRPr lang="en-IN" dirty="0"/>
                        </a:p>
                      </a:txBody>
                      <a:tcPr anchor="ctr"/>
                    </a:tc>
                    <a:tc>
                      <a:txBody>
                        <a:bodyPr/>
                        <a:lstStyle/>
                        <a:p>
                          <a:pPr algn="ctr"/>
                          <a:r>
                            <a:rPr lang="en-IN" sz="2400" dirty="0"/>
                            <a:t>Expected Revenue(n=2)</a:t>
                          </a:r>
                        </a:p>
                      </a:txBody>
                      <a:tcPr anchor="ctr"/>
                    </a:tc>
                    <a:tc>
                      <a:txBody>
                        <a:bodyPr/>
                        <a:lstStyle/>
                        <a:p>
                          <a:pPr algn="ctr"/>
                          <a:r>
                            <a:rPr lang="en-IN" sz="2400" dirty="0"/>
                            <a:t>Expected Profit</a:t>
                          </a:r>
                        </a:p>
                      </a:txBody>
                      <a:tcPr anchor="ctr"/>
                    </a:tc>
                    <a:tc>
                      <a:txBody>
                        <a:bodyPr/>
                        <a:lstStyle/>
                        <a:p>
                          <a:pPr marL="0" marR="0" lvl="0" indent="0" algn="ctr" defTabSz="457184" rtl="0" eaLnBrk="1" fontAlgn="auto" latinLnBrk="0" hangingPunct="1">
                            <a:lnSpc>
                              <a:spcPct val="100000"/>
                            </a:lnSpc>
                            <a:spcBef>
                              <a:spcPts val="0"/>
                            </a:spcBef>
                            <a:spcAft>
                              <a:spcPts val="0"/>
                            </a:spcAft>
                            <a:buClrTx/>
                            <a:buSzTx/>
                            <a:buFontTx/>
                            <a:buNone/>
                            <a:tabLst/>
                            <a:defRPr/>
                          </a:pPr>
                          <a:r>
                            <a:rPr lang="en-IN" sz="2400" dirty="0"/>
                            <a:t>Expected Revenue(n=3)</a:t>
                          </a:r>
                        </a:p>
                      </a:txBody>
                      <a:tcPr anchor="ctr"/>
                    </a:tc>
                    <a:tc>
                      <a:txBody>
                        <a:bodyPr/>
                        <a:lstStyle/>
                        <a:p>
                          <a:pPr marL="0" marR="0" lvl="0" indent="0" algn="ctr" defTabSz="457184" rtl="0" eaLnBrk="1" fontAlgn="auto" latinLnBrk="0" hangingPunct="1">
                            <a:lnSpc>
                              <a:spcPct val="100000"/>
                            </a:lnSpc>
                            <a:spcBef>
                              <a:spcPts val="0"/>
                            </a:spcBef>
                            <a:spcAft>
                              <a:spcPts val="0"/>
                            </a:spcAft>
                            <a:buClrTx/>
                            <a:buSzTx/>
                            <a:buFontTx/>
                            <a:buNone/>
                            <a:tabLst/>
                            <a:defRPr/>
                          </a:pPr>
                          <a:r>
                            <a:rPr lang="en-IN" sz="2400" dirty="0"/>
                            <a:t>Expected Profit</a:t>
                          </a:r>
                        </a:p>
                      </a:txBody>
                      <a:tcPr anchor="ctr"/>
                    </a:tc>
                    <a:extLst>
                      <a:ext uri="{0D108BD9-81ED-4DB2-BD59-A6C34878D82A}">
                        <a16:rowId xmlns:a16="http://schemas.microsoft.com/office/drawing/2014/main" val="2470219952"/>
                      </a:ext>
                    </a:extLst>
                  </a:tr>
                  <a:tr h="606870">
                    <a:tc>
                      <a:txBody>
                        <a:bodyPr/>
                        <a:lstStyle/>
                        <a:p>
                          <a:pPr algn="ctr"/>
                          <a:r>
                            <a:rPr lang="en-IN" sz="2400" dirty="0"/>
                            <a:t>1</a:t>
                          </a:r>
                          <a:endParaRPr lang="en-IN" dirty="0"/>
                        </a:p>
                      </a:txBody>
                      <a:tcPr anchor="ctr"/>
                    </a:tc>
                    <a:tc>
                      <a:txBody>
                        <a:bodyPr/>
                        <a:lstStyle/>
                        <a:p>
                          <a:pPr algn="ctr"/>
                          <a:r>
                            <a:rPr lang="en-IN" sz="2400" dirty="0"/>
                            <a:t>x</a:t>
                          </a:r>
                        </a:p>
                      </a:txBody>
                      <a:tcPr anchor="ctr"/>
                    </a:tc>
                    <a:tc>
                      <a:txBody>
                        <a:bodyPr/>
                        <a:lstStyle/>
                        <a:p>
                          <a:endParaRPr lang="en-US"/>
                        </a:p>
                      </a:txBody>
                      <a:tcPr anchor="ctr">
                        <a:blipFill>
                          <a:blip r:embed="rId2"/>
                          <a:stretch>
                            <a:fillRect l="-103878" t="-143000" r="-233518" b="-691000"/>
                          </a:stretch>
                        </a:blipFill>
                      </a:tcPr>
                    </a:tc>
                    <a:tc>
                      <a:txBody>
                        <a:bodyPr/>
                        <a:lstStyle/>
                        <a:p>
                          <a:endParaRPr lang="en-US"/>
                        </a:p>
                      </a:txBody>
                      <a:tcPr anchor="ctr">
                        <a:blipFill>
                          <a:blip r:embed="rId2"/>
                          <a:stretch>
                            <a:fillRect l="-290909" t="-143000" r="-233202" b="-691000"/>
                          </a:stretch>
                        </a:blipFill>
                      </a:tcPr>
                    </a:tc>
                    <a:tc>
                      <a:txBody>
                        <a:bodyPr/>
                        <a:lstStyle/>
                        <a:p>
                          <a:endParaRPr lang="en-US"/>
                        </a:p>
                      </a:txBody>
                      <a:tcPr anchor="ctr">
                        <a:blipFill>
                          <a:blip r:embed="rId2"/>
                          <a:stretch>
                            <a:fillRect l="-280966" t="-143000" r="-67614" b="-691000"/>
                          </a:stretch>
                        </a:blipFill>
                      </a:tcPr>
                    </a:tc>
                    <a:tc>
                      <a:txBody>
                        <a:bodyPr/>
                        <a:lstStyle/>
                        <a:p>
                          <a:endParaRPr lang="en-US"/>
                        </a:p>
                      </a:txBody>
                      <a:tcPr anchor="ctr">
                        <a:blipFill>
                          <a:blip r:embed="rId2"/>
                          <a:stretch>
                            <a:fillRect l="-573077" t="-143000" r="-1709" b="-691000"/>
                          </a:stretch>
                        </a:blipFill>
                      </a:tcPr>
                    </a:tc>
                    <a:extLst>
                      <a:ext uri="{0D108BD9-81ED-4DB2-BD59-A6C34878D82A}">
                        <a16:rowId xmlns:a16="http://schemas.microsoft.com/office/drawing/2014/main" val="3106148273"/>
                      </a:ext>
                    </a:extLst>
                  </a:tr>
                  <a:tr h="606870">
                    <a:tc>
                      <a:txBody>
                        <a:bodyPr/>
                        <a:lstStyle/>
                        <a:p>
                          <a:pPr algn="ctr"/>
                          <a:r>
                            <a:rPr lang="en-IN" sz="2400" dirty="0"/>
                            <a:t>2x</a:t>
                          </a:r>
                        </a:p>
                      </a:txBody>
                      <a:tcPr anchor="ctr"/>
                    </a:tc>
                    <a:tc>
                      <a:txBody>
                        <a:bodyPr/>
                        <a:lstStyle/>
                        <a:p>
                          <a:pPr algn="ctr"/>
                          <a:r>
                            <a:rPr lang="en-IN" sz="2400" dirty="0"/>
                            <a:t>x</a:t>
                          </a:r>
                          <a:r>
                            <a:rPr lang="en-IN" sz="2400" baseline="30000" dirty="0"/>
                            <a:t>2</a:t>
                          </a:r>
                          <a:endParaRPr lang="en-IN" dirty="0"/>
                        </a:p>
                      </a:txBody>
                      <a:tcPr anchor="ctr"/>
                    </a:tc>
                    <a:tc>
                      <a:txBody>
                        <a:bodyPr/>
                        <a:lstStyle/>
                        <a:p>
                          <a:endParaRPr lang="en-US"/>
                        </a:p>
                      </a:txBody>
                      <a:tcPr anchor="ctr">
                        <a:blipFill>
                          <a:blip r:embed="rId2"/>
                          <a:stretch>
                            <a:fillRect l="-103878" t="-245455" r="-233518" b="-597980"/>
                          </a:stretch>
                        </a:blipFill>
                      </a:tcPr>
                    </a:tc>
                    <a:tc>
                      <a:txBody>
                        <a:bodyPr/>
                        <a:lstStyle/>
                        <a:p>
                          <a:endParaRPr lang="en-US"/>
                        </a:p>
                      </a:txBody>
                      <a:tcPr anchor="ctr">
                        <a:blipFill>
                          <a:blip r:embed="rId2"/>
                          <a:stretch>
                            <a:fillRect l="-290909" t="-245455" r="-233202" b="-597980"/>
                          </a:stretch>
                        </a:blipFill>
                      </a:tcPr>
                    </a:tc>
                    <a:tc>
                      <a:txBody>
                        <a:bodyPr/>
                        <a:lstStyle/>
                        <a:p>
                          <a:endParaRPr lang="en-US"/>
                        </a:p>
                      </a:txBody>
                      <a:tcPr anchor="ctr">
                        <a:blipFill>
                          <a:blip r:embed="rId2"/>
                          <a:stretch>
                            <a:fillRect l="-280966" t="-245455" r="-67614" b="-597980"/>
                          </a:stretch>
                        </a:blipFill>
                      </a:tcPr>
                    </a:tc>
                    <a:tc>
                      <a:txBody>
                        <a:bodyPr/>
                        <a:lstStyle/>
                        <a:p>
                          <a:endParaRPr lang="en-US"/>
                        </a:p>
                      </a:txBody>
                      <a:tcPr anchor="ctr">
                        <a:blipFill>
                          <a:blip r:embed="rId2"/>
                          <a:stretch>
                            <a:fillRect l="-573077" t="-245455" r="-1709" b="-597980"/>
                          </a:stretch>
                        </a:blipFill>
                      </a:tcPr>
                    </a:tc>
                    <a:extLst>
                      <a:ext uri="{0D108BD9-81ED-4DB2-BD59-A6C34878D82A}">
                        <a16:rowId xmlns:a16="http://schemas.microsoft.com/office/drawing/2014/main" val="1358856505"/>
                      </a:ext>
                    </a:extLst>
                  </a:tr>
                  <a:tr h="606870">
                    <a:tc>
                      <a:txBody>
                        <a:bodyPr/>
                        <a:lstStyle/>
                        <a:p>
                          <a:pPr algn="ctr"/>
                          <a:r>
                            <a:rPr lang="en-IN" sz="2400" dirty="0"/>
                            <a:t>2(1-x)</a:t>
                          </a:r>
                        </a:p>
                      </a:txBody>
                      <a:tcPr anchor="ctr"/>
                    </a:tc>
                    <a:tc>
                      <a:txBody>
                        <a:bodyPr/>
                        <a:lstStyle/>
                        <a:p>
                          <a:pPr algn="ctr"/>
                          <a:r>
                            <a:rPr lang="en-IN" sz="2400" dirty="0"/>
                            <a:t>2x-x</a:t>
                          </a:r>
                          <a:r>
                            <a:rPr lang="en-IN" sz="2400" baseline="30000" dirty="0"/>
                            <a:t>2</a:t>
                          </a:r>
                          <a:endParaRPr lang="en-IN" dirty="0"/>
                        </a:p>
                      </a:txBody>
                      <a:tcPr anchor="ctr"/>
                    </a:tc>
                    <a:tc>
                      <a:txBody>
                        <a:bodyPr/>
                        <a:lstStyle/>
                        <a:p>
                          <a:endParaRPr lang="en-US"/>
                        </a:p>
                      </a:txBody>
                      <a:tcPr anchor="ctr">
                        <a:blipFill>
                          <a:blip r:embed="rId2"/>
                          <a:stretch>
                            <a:fillRect l="-103878" t="-342000" r="-233518" b="-492000"/>
                          </a:stretch>
                        </a:blipFill>
                      </a:tcPr>
                    </a:tc>
                    <a:tc>
                      <a:txBody>
                        <a:bodyPr/>
                        <a:lstStyle/>
                        <a:p>
                          <a:endParaRPr lang="en-US"/>
                        </a:p>
                      </a:txBody>
                      <a:tcPr anchor="ctr">
                        <a:blipFill>
                          <a:blip r:embed="rId2"/>
                          <a:stretch>
                            <a:fillRect l="-290909" t="-342000" r="-233202" b="-492000"/>
                          </a:stretch>
                        </a:blipFill>
                      </a:tcPr>
                    </a:tc>
                    <a:tc>
                      <a:txBody>
                        <a:bodyPr/>
                        <a:lstStyle/>
                        <a:p>
                          <a:endParaRPr lang="en-US"/>
                        </a:p>
                      </a:txBody>
                      <a:tcPr anchor="ctr">
                        <a:blipFill>
                          <a:blip r:embed="rId2"/>
                          <a:stretch>
                            <a:fillRect l="-280966" t="-342000" r="-67614" b="-492000"/>
                          </a:stretch>
                        </a:blipFill>
                      </a:tcPr>
                    </a:tc>
                    <a:tc>
                      <a:txBody>
                        <a:bodyPr/>
                        <a:lstStyle/>
                        <a:p>
                          <a:endParaRPr lang="en-US"/>
                        </a:p>
                      </a:txBody>
                      <a:tcPr anchor="ctr">
                        <a:blipFill>
                          <a:blip r:embed="rId2"/>
                          <a:stretch>
                            <a:fillRect l="-573077" t="-342000" r="-1709" b="-492000"/>
                          </a:stretch>
                        </a:blipFill>
                      </a:tcPr>
                    </a:tc>
                    <a:extLst>
                      <a:ext uri="{0D108BD9-81ED-4DB2-BD59-A6C34878D82A}">
                        <a16:rowId xmlns:a16="http://schemas.microsoft.com/office/drawing/2014/main" val="687547763"/>
                      </a:ext>
                    </a:extLst>
                  </a:tr>
                  <a:tr h="822960">
                    <a:tc>
                      <a:txBody>
                        <a:bodyPr/>
                        <a:lstStyle/>
                        <a:p>
                          <a:pPr algn="ctr"/>
                          <a:r>
                            <a:rPr lang="en-IN" sz="2400" dirty="0"/>
                            <a:t>6x(1-x)</a:t>
                          </a:r>
                        </a:p>
                      </a:txBody>
                      <a:tcPr anchor="ctr"/>
                    </a:tc>
                    <a:tc>
                      <a:txBody>
                        <a:bodyPr/>
                        <a:lstStyle/>
                        <a:p>
                          <a:pPr algn="ctr"/>
                          <a:r>
                            <a:rPr lang="en-IN" sz="2400" dirty="0"/>
                            <a:t>3x</a:t>
                          </a:r>
                          <a:r>
                            <a:rPr lang="en-IN" sz="2400" baseline="30000" dirty="0"/>
                            <a:t>2</a:t>
                          </a:r>
                          <a:r>
                            <a:rPr lang="en-IN" sz="2400" baseline="0" dirty="0"/>
                            <a:t>-2x</a:t>
                          </a:r>
                          <a:r>
                            <a:rPr lang="en-IN" sz="2400" baseline="30000" dirty="0"/>
                            <a:t>3</a:t>
                          </a:r>
                          <a:endParaRPr lang="en-IN" sz="2400" dirty="0"/>
                        </a:p>
                      </a:txBody>
                      <a:tcPr anchor="ctr"/>
                    </a:tc>
                    <a:tc>
                      <a:txBody>
                        <a:bodyPr/>
                        <a:lstStyle/>
                        <a:p>
                          <a:endParaRPr lang="en-US"/>
                        </a:p>
                      </a:txBody>
                      <a:tcPr anchor="ctr">
                        <a:blipFill>
                          <a:blip r:embed="rId2"/>
                          <a:stretch>
                            <a:fillRect l="-103878" t="-327407" r="-233518" b="-264444"/>
                          </a:stretch>
                        </a:blipFill>
                      </a:tcPr>
                    </a:tc>
                    <a:tc>
                      <a:txBody>
                        <a:bodyPr/>
                        <a:lstStyle/>
                        <a:p>
                          <a:endParaRPr lang="en-US"/>
                        </a:p>
                      </a:txBody>
                      <a:tcPr anchor="ctr">
                        <a:blipFill>
                          <a:blip r:embed="rId2"/>
                          <a:stretch>
                            <a:fillRect l="-290909" t="-327407" r="-233202" b="-264444"/>
                          </a:stretch>
                        </a:blipFill>
                      </a:tcPr>
                    </a:tc>
                    <a:tc>
                      <a:txBody>
                        <a:bodyPr/>
                        <a:lstStyle/>
                        <a:p>
                          <a:endParaRPr lang="en-US"/>
                        </a:p>
                      </a:txBody>
                      <a:tcPr anchor="ctr">
                        <a:blipFill>
                          <a:blip r:embed="rId2"/>
                          <a:stretch>
                            <a:fillRect l="-280966" t="-327407" r="-67614" b="-264444"/>
                          </a:stretch>
                        </a:blipFill>
                      </a:tcPr>
                    </a:tc>
                    <a:tc>
                      <a:txBody>
                        <a:bodyPr/>
                        <a:lstStyle/>
                        <a:p>
                          <a:endParaRPr lang="en-US"/>
                        </a:p>
                      </a:txBody>
                      <a:tcPr anchor="ctr">
                        <a:blipFill>
                          <a:blip r:embed="rId2"/>
                          <a:stretch>
                            <a:fillRect l="-573077" t="-327407" r="-1709" b="-264444"/>
                          </a:stretch>
                        </a:blipFill>
                      </a:tcPr>
                    </a:tc>
                    <a:extLst>
                      <a:ext uri="{0D108BD9-81ED-4DB2-BD59-A6C34878D82A}">
                        <a16:rowId xmlns:a16="http://schemas.microsoft.com/office/drawing/2014/main" val="706442071"/>
                      </a:ext>
                    </a:extLst>
                  </a:tr>
                  <a:tr h="606870">
                    <a:tc>
                      <a:txBody>
                        <a:bodyPr/>
                        <a:lstStyle/>
                        <a:p>
                          <a:pPr algn="ctr"/>
                          <a:r>
                            <a:rPr lang="en-IN" sz="2400" dirty="0"/>
                            <a:t>3x</a:t>
                          </a:r>
                          <a:r>
                            <a:rPr lang="en-IN" sz="2400" baseline="30000" dirty="0"/>
                            <a:t>2</a:t>
                          </a:r>
                          <a:endParaRPr lang="en-IN" sz="2400" dirty="0"/>
                        </a:p>
                      </a:txBody>
                      <a:tcPr anchor="ctr"/>
                    </a:tc>
                    <a:tc>
                      <a:txBody>
                        <a:bodyPr/>
                        <a:lstStyle/>
                        <a:p>
                          <a:pPr algn="ctr"/>
                          <a:r>
                            <a:rPr lang="en-IN" sz="2400" dirty="0"/>
                            <a:t>x</a:t>
                          </a:r>
                          <a:r>
                            <a:rPr lang="en-IN" sz="2400" baseline="30000" dirty="0"/>
                            <a:t>3</a:t>
                          </a:r>
                          <a:endParaRPr lang="en-IN" sz="2400" dirty="0"/>
                        </a:p>
                      </a:txBody>
                      <a:tcPr anchor="ctr"/>
                    </a:tc>
                    <a:tc>
                      <a:txBody>
                        <a:bodyPr/>
                        <a:lstStyle/>
                        <a:p>
                          <a:endParaRPr lang="en-US"/>
                        </a:p>
                      </a:txBody>
                      <a:tcPr anchor="ctr">
                        <a:blipFill>
                          <a:blip r:embed="rId2"/>
                          <a:stretch>
                            <a:fillRect l="-103878" t="-582828" r="-233518" b="-260606"/>
                          </a:stretch>
                        </a:blipFill>
                      </a:tcPr>
                    </a:tc>
                    <a:tc>
                      <a:txBody>
                        <a:bodyPr/>
                        <a:lstStyle/>
                        <a:p>
                          <a:endParaRPr lang="en-US"/>
                        </a:p>
                      </a:txBody>
                      <a:tcPr anchor="ctr">
                        <a:blipFill>
                          <a:blip r:embed="rId2"/>
                          <a:stretch>
                            <a:fillRect l="-290909" t="-582828" r="-233202" b="-260606"/>
                          </a:stretch>
                        </a:blipFill>
                      </a:tcPr>
                    </a:tc>
                    <a:tc>
                      <a:txBody>
                        <a:bodyPr/>
                        <a:lstStyle/>
                        <a:p>
                          <a:endParaRPr lang="en-US"/>
                        </a:p>
                      </a:txBody>
                      <a:tcPr anchor="ctr">
                        <a:blipFill>
                          <a:blip r:embed="rId2"/>
                          <a:stretch>
                            <a:fillRect l="-280966" t="-582828" r="-67614" b="-260606"/>
                          </a:stretch>
                        </a:blipFill>
                      </a:tcPr>
                    </a:tc>
                    <a:tc>
                      <a:txBody>
                        <a:bodyPr/>
                        <a:lstStyle/>
                        <a:p>
                          <a:endParaRPr lang="en-US"/>
                        </a:p>
                      </a:txBody>
                      <a:tcPr anchor="ctr">
                        <a:blipFill>
                          <a:blip r:embed="rId2"/>
                          <a:stretch>
                            <a:fillRect l="-573077" t="-582828" r="-1709" b="-260606"/>
                          </a:stretch>
                        </a:blipFill>
                      </a:tcPr>
                    </a:tc>
                    <a:extLst>
                      <a:ext uri="{0D108BD9-81ED-4DB2-BD59-A6C34878D82A}">
                        <a16:rowId xmlns:a16="http://schemas.microsoft.com/office/drawing/2014/main" val="2781300323"/>
                      </a:ext>
                    </a:extLst>
                  </a:tr>
                  <a:tr h="606870">
                    <a:tc>
                      <a:txBody>
                        <a:bodyPr/>
                        <a:lstStyle/>
                        <a:p>
                          <a:pPr algn="ctr"/>
                          <a:r>
                            <a:rPr lang="en-IN" sz="2400" dirty="0"/>
                            <a:t>4x</a:t>
                          </a:r>
                          <a:r>
                            <a:rPr lang="en-IN" sz="2400" baseline="30000" dirty="0"/>
                            <a:t>3</a:t>
                          </a:r>
                          <a:endParaRPr lang="en-IN" sz="2400" dirty="0"/>
                        </a:p>
                      </a:txBody>
                      <a:tcPr anchor="ctr"/>
                    </a:tc>
                    <a:tc>
                      <a:txBody>
                        <a:bodyPr/>
                        <a:lstStyle/>
                        <a:p>
                          <a:pPr algn="ctr"/>
                          <a:r>
                            <a:rPr lang="en-IN" sz="2400" dirty="0"/>
                            <a:t>x</a:t>
                          </a:r>
                          <a:r>
                            <a:rPr lang="en-IN" sz="2400" baseline="30000" dirty="0"/>
                            <a:t>4</a:t>
                          </a:r>
                          <a:endParaRPr lang="en-IN" dirty="0"/>
                        </a:p>
                      </a:txBody>
                      <a:tcPr anchor="ctr"/>
                    </a:tc>
                    <a:tc>
                      <a:txBody>
                        <a:bodyPr/>
                        <a:lstStyle/>
                        <a:p>
                          <a:endParaRPr lang="en-US"/>
                        </a:p>
                      </a:txBody>
                      <a:tcPr anchor="ctr">
                        <a:blipFill>
                          <a:blip r:embed="rId2"/>
                          <a:stretch>
                            <a:fillRect l="-103878" t="-676000" r="-233518" b="-158000"/>
                          </a:stretch>
                        </a:blipFill>
                      </a:tcPr>
                    </a:tc>
                    <a:tc>
                      <a:txBody>
                        <a:bodyPr/>
                        <a:lstStyle/>
                        <a:p>
                          <a:endParaRPr lang="en-US"/>
                        </a:p>
                      </a:txBody>
                      <a:tcPr anchor="ctr">
                        <a:blipFill>
                          <a:blip r:embed="rId2"/>
                          <a:stretch>
                            <a:fillRect l="-290909" t="-676000" r="-233202" b="-158000"/>
                          </a:stretch>
                        </a:blipFill>
                      </a:tcPr>
                    </a:tc>
                    <a:tc>
                      <a:txBody>
                        <a:bodyPr/>
                        <a:lstStyle/>
                        <a:p>
                          <a:endParaRPr lang="en-US"/>
                        </a:p>
                      </a:txBody>
                      <a:tcPr anchor="ctr">
                        <a:blipFill>
                          <a:blip r:embed="rId2"/>
                          <a:stretch>
                            <a:fillRect l="-280966" t="-676000" r="-67614" b="-158000"/>
                          </a:stretch>
                        </a:blipFill>
                      </a:tcPr>
                    </a:tc>
                    <a:tc>
                      <a:txBody>
                        <a:bodyPr/>
                        <a:lstStyle/>
                        <a:p>
                          <a:endParaRPr lang="en-US"/>
                        </a:p>
                      </a:txBody>
                      <a:tcPr anchor="ctr">
                        <a:blipFill>
                          <a:blip r:embed="rId2"/>
                          <a:stretch>
                            <a:fillRect l="-573077" t="-676000" r="-1709" b="-158000"/>
                          </a:stretch>
                        </a:blipFill>
                      </a:tcPr>
                    </a:tc>
                    <a:extLst>
                      <a:ext uri="{0D108BD9-81ED-4DB2-BD59-A6C34878D82A}">
                        <a16:rowId xmlns:a16="http://schemas.microsoft.com/office/drawing/2014/main" val="3427324930"/>
                      </a:ext>
                    </a:extLst>
                  </a:tr>
                  <a:tr h="822960">
                    <a:tc>
                      <a:txBody>
                        <a:bodyPr/>
                        <a:lstStyle/>
                        <a:p>
                          <a:pPr algn="ctr"/>
                          <a:r>
                            <a:rPr lang="en-IN" sz="2400" dirty="0"/>
                            <a:t>20(x</a:t>
                          </a:r>
                          <a:r>
                            <a:rPr lang="en-IN" sz="2400" baseline="30000" dirty="0"/>
                            <a:t>3</a:t>
                          </a:r>
                          <a:r>
                            <a:rPr lang="en-IN" sz="2400" baseline="0" dirty="0"/>
                            <a:t>-x</a:t>
                          </a:r>
                          <a:r>
                            <a:rPr lang="en-IN" sz="2400" baseline="30000" dirty="0"/>
                            <a:t>4</a:t>
                          </a:r>
                          <a:r>
                            <a:rPr lang="en-IN" sz="2400" baseline="0" dirty="0"/>
                            <a:t>)</a:t>
                          </a:r>
                          <a:endParaRPr lang="en-IN" sz="2400" dirty="0"/>
                        </a:p>
                      </a:txBody>
                      <a:tcPr anchor="ctr"/>
                    </a:tc>
                    <a:tc>
                      <a:txBody>
                        <a:bodyPr/>
                        <a:lstStyle/>
                        <a:p>
                          <a:pPr algn="ctr"/>
                          <a:r>
                            <a:rPr lang="en-IN" sz="2400" dirty="0"/>
                            <a:t>5x</a:t>
                          </a:r>
                          <a:r>
                            <a:rPr lang="en-IN" sz="2400" baseline="30000" dirty="0"/>
                            <a:t>4</a:t>
                          </a:r>
                          <a:r>
                            <a:rPr lang="en-IN" sz="2400" baseline="0" dirty="0"/>
                            <a:t>-4x</a:t>
                          </a:r>
                          <a:r>
                            <a:rPr lang="en-IN" sz="2400" baseline="30000" dirty="0"/>
                            <a:t>5</a:t>
                          </a:r>
                          <a:endParaRPr lang="en-IN" sz="2400" dirty="0"/>
                        </a:p>
                      </a:txBody>
                      <a:tcPr anchor="ctr"/>
                    </a:tc>
                    <a:tc>
                      <a:txBody>
                        <a:bodyPr/>
                        <a:lstStyle/>
                        <a:p>
                          <a:endParaRPr lang="en-US"/>
                        </a:p>
                      </a:txBody>
                      <a:tcPr anchor="ctr">
                        <a:blipFill>
                          <a:blip r:embed="rId2"/>
                          <a:stretch>
                            <a:fillRect l="-103878" t="-574815" r="-233518" b="-17037"/>
                          </a:stretch>
                        </a:blipFill>
                      </a:tcPr>
                    </a:tc>
                    <a:tc>
                      <a:txBody>
                        <a:bodyPr/>
                        <a:lstStyle/>
                        <a:p>
                          <a:endParaRPr lang="en-US"/>
                        </a:p>
                      </a:txBody>
                      <a:tcPr anchor="ctr">
                        <a:blipFill>
                          <a:blip r:embed="rId2"/>
                          <a:stretch>
                            <a:fillRect l="-290909" t="-574815" r="-233202" b="-17037"/>
                          </a:stretch>
                        </a:blipFill>
                      </a:tcPr>
                    </a:tc>
                    <a:tc>
                      <a:txBody>
                        <a:bodyPr/>
                        <a:lstStyle/>
                        <a:p>
                          <a:endParaRPr lang="en-US"/>
                        </a:p>
                      </a:txBody>
                      <a:tcPr anchor="ctr">
                        <a:blipFill>
                          <a:blip r:embed="rId2"/>
                          <a:stretch>
                            <a:fillRect l="-280966" t="-574815" r="-67614" b="-17037"/>
                          </a:stretch>
                        </a:blipFill>
                      </a:tcPr>
                    </a:tc>
                    <a:tc>
                      <a:txBody>
                        <a:bodyPr/>
                        <a:lstStyle/>
                        <a:p>
                          <a:endParaRPr lang="en-US"/>
                        </a:p>
                      </a:txBody>
                      <a:tcPr anchor="ctr">
                        <a:blipFill>
                          <a:blip r:embed="rId2"/>
                          <a:stretch>
                            <a:fillRect l="-573077" t="-574815" r="-1709" b="-17037"/>
                          </a:stretch>
                        </a:blipFill>
                      </a:tcPr>
                    </a:tc>
                    <a:extLst>
                      <a:ext uri="{0D108BD9-81ED-4DB2-BD59-A6C34878D82A}">
                        <a16:rowId xmlns:a16="http://schemas.microsoft.com/office/drawing/2014/main" val="2725977157"/>
                      </a:ext>
                    </a:extLst>
                  </a:tr>
                </a:tbl>
              </a:graphicData>
            </a:graphic>
          </p:graphicFrame>
        </mc:Fallback>
      </mc:AlternateContent>
    </p:spTree>
    <p:extLst>
      <p:ext uri="{BB962C8B-B14F-4D97-AF65-F5344CB8AC3E}">
        <p14:creationId xmlns:p14="http://schemas.microsoft.com/office/powerpoint/2010/main" val="1074999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8BD3ED64-3503-4481-928A-BDBBC3526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928" y="486383"/>
            <a:ext cx="11254901" cy="5865780"/>
          </a:xfrm>
          <a:prstGeom prst="rect">
            <a:avLst/>
          </a:prstGeom>
        </p:spPr>
      </p:pic>
    </p:spTree>
    <p:extLst>
      <p:ext uri="{BB962C8B-B14F-4D97-AF65-F5344CB8AC3E}">
        <p14:creationId xmlns:p14="http://schemas.microsoft.com/office/powerpoint/2010/main" val="1421860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0" y="0"/>
            <a:ext cx="10268537" cy="584775"/>
          </a:xfrm>
          <a:prstGeom prst="rect">
            <a:avLst/>
          </a:prstGeom>
          <a:noFill/>
        </p:spPr>
        <p:txBody>
          <a:bodyPr wrap="square" rtlCol="0">
            <a:spAutoFit/>
          </a:bodyPr>
          <a:lstStyle/>
          <a:p>
            <a:pPr marL="571479" indent="-571479">
              <a:buFont typeface="Wingdings" panose="05000000000000000000" pitchFamily="2" charset="2"/>
              <a:buChar char="§"/>
            </a:pPr>
            <a:r>
              <a:rPr lang="en-IN" sz="3200" u="sng" dirty="0">
                <a:latin typeface="+mj-lt"/>
                <a:cs typeface="Calibri Light" panose="020F0302020204030204" pitchFamily="34" charset="0"/>
              </a:rPr>
              <a:t>Simulation Code for calculating values:</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0" y="526667"/>
            <a:ext cx="10559540" cy="5804666"/>
          </a:xfrm>
          <a:prstGeom prst="rect">
            <a:avLst/>
          </a:prstGeom>
          <a:noFill/>
        </p:spPr>
        <p:txBody>
          <a:bodyPr wrap="square" rtlCol="0">
            <a:spAutoFit/>
          </a:bodyPr>
          <a:lstStyle/>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import </a:t>
            </a:r>
            <a:r>
              <a:rPr lang="en-IN" sz="1000" dirty="0" err="1">
                <a:latin typeface="Calibri" panose="020F0502020204030204" pitchFamily="34" charset="0"/>
                <a:ea typeface="Calibri" panose="020F0502020204030204" pitchFamily="34" charset="0"/>
                <a:cs typeface="Times New Roman" panose="02020603050405020304" pitchFamily="18" charset="0"/>
              </a:rPr>
              <a:t>sympy</a:t>
            </a:r>
            <a:r>
              <a:rPr lang="en-IN" sz="1000" dirty="0">
                <a:latin typeface="Calibri" panose="020F0502020204030204" pitchFamily="34" charset="0"/>
                <a:ea typeface="Calibri" panose="020F0502020204030204" pitchFamily="34" charset="0"/>
                <a:cs typeface="Times New Roman" panose="02020603050405020304" pitchFamily="18" charset="0"/>
              </a:rPr>
              <a:t> as </a:t>
            </a:r>
            <a:r>
              <a:rPr lang="en-IN" sz="1000" dirty="0" err="1">
                <a:latin typeface="Calibri" panose="020F0502020204030204" pitchFamily="34" charset="0"/>
                <a:ea typeface="Calibri" panose="020F0502020204030204" pitchFamily="34" charset="0"/>
                <a:cs typeface="Times New Roman" panose="02020603050405020304" pitchFamily="18" charset="0"/>
              </a:rPr>
              <a:t>sy</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(x):</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(lambda x:eval(fnt_input))(x)</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f_small</a:t>
            </a:r>
            <a:r>
              <a:rPr lang="en-IN" sz="1000" dirty="0">
                <a:latin typeface="Calibri" panose="020F0502020204030204" pitchFamily="34" charset="0"/>
                <a:ea typeface="Calibri" panose="020F0502020204030204" pitchFamily="34" charset="0"/>
                <a:cs typeface="Times New Roman" panose="02020603050405020304" pitchFamily="18" charset="0"/>
              </a:rPr>
              <a:t>(x):</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t= </a:t>
            </a:r>
            <a:r>
              <a:rPr lang="en-IN" sz="1000" dirty="0" err="1">
                <a:latin typeface="Calibri" panose="020F0502020204030204" pitchFamily="34" charset="0"/>
                <a:ea typeface="Calibri" panose="020F0502020204030204" pitchFamily="34" charset="0"/>
                <a:cs typeface="Times New Roman" panose="02020603050405020304" pitchFamily="18" charset="0"/>
              </a:rPr>
              <a:t>sy.symbols</a:t>
            </a:r>
            <a:r>
              <a:rPr lang="en-IN" sz="1000" dirty="0">
                <a:latin typeface="Calibri" panose="020F0502020204030204" pitchFamily="34" charset="0"/>
                <a:ea typeface="Calibri" panose="020F0502020204030204" pitchFamily="34" charset="0"/>
                <a:cs typeface="Times New Roman" panose="02020603050405020304" pitchFamily="18" charset="0"/>
              </a:rPr>
              <a:t>("t")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a:t>
            </a:r>
            <a:r>
              <a:rPr lang="en-IN" sz="1000" dirty="0" err="1">
                <a:latin typeface="Calibri" panose="020F0502020204030204" pitchFamily="34" charset="0"/>
                <a:ea typeface="Calibri" panose="020F0502020204030204" pitchFamily="34" charset="0"/>
                <a:cs typeface="Times New Roman" panose="02020603050405020304" pitchFamily="18" charset="0"/>
              </a:rPr>
              <a:t>derivat</a:t>
            </a:r>
            <a:r>
              <a:rPr lang="en-IN" sz="1000" dirty="0">
                <a:latin typeface="Calibri" panose="020F0502020204030204" pitchFamily="34" charset="0"/>
                <a:ea typeface="Calibri" panose="020F0502020204030204" pitchFamily="34" charset="0"/>
                <a:cs typeface="Times New Roman" panose="02020603050405020304" pitchFamily="18" charset="0"/>
              </a:rPr>
              <a:t> = </a:t>
            </a:r>
            <a:r>
              <a:rPr lang="en-IN" sz="1000" dirty="0" err="1">
                <a:latin typeface="Calibri" panose="020F0502020204030204" pitchFamily="34" charset="0"/>
                <a:ea typeface="Calibri" panose="020F0502020204030204" pitchFamily="34" charset="0"/>
                <a:cs typeface="Times New Roman" panose="02020603050405020304" pitchFamily="18" charset="0"/>
              </a:rPr>
              <a:t>sy.Derivative</a:t>
            </a:r>
            <a:r>
              <a:rPr lang="en-IN" sz="1000" dirty="0">
                <a:latin typeface="Calibri" panose="020F0502020204030204" pitchFamily="34" charset="0"/>
                <a:ea typeface="Calibri" panose="020F0502020204030204" pitchFamily="34" charset="0"/>
                <a:cs typeface="Times New Roman" panose="02020603050405020304" pitchFamily="18" charset="0"/>
              </a:rPr>
              <a:t>(</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(t),t).doit()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(lambda t : eval(str(</a:t>
            </a:r>
            <a:r>
              <a:rPr lang="en-IN" sz="1000" dirty="0" err="1">
                <a:latin typeface="Calibri" panose="020F0502020204030204" pitchFamily="34" charset="0"/>
                <a:ea typeface="Calibri" panose="020F0502020204030204" pitchFamily="34" charset="0"/>
                <a:cs typeface="Times New Roman" panose="02020603050405020304" pitchFamily="18" charset="0"/>
              </a:rPr>
              <a:t>derivat</a:t>
            </a:r>
            <a:r>
              <a:rPr lang="en-IN" sz="1000" dirty="0">
                <a:latin typeface="Calibri" panose="020F0502020204030204" pitchFamily="34" charset="0"/>
                <a:ea typeface="Calibri" panose="020F0502020204030204" pitchFamily="34" charset="0"/>
                <a:cs typeface="Times New Roman" panose="02020603050405020304" pitchFamily="18" charset="0"/>
              </a:rPr>
              <a:t>)))(x)</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x = </a:t>
            </a:r>
            <a:r>
              <a:rPr lang="en-IN" sz="1000" dirty="0" err="1">
                <a:latin typeface="Calibri" panose="020F0502020204030204" pitchFamily="34" charset="0"/>
                <a:ea typeface="Calibri" panose="020F0502020204030204" pitchFamily="34" charset="0"/>
                <a:cs typeface="Times New Roman" panose="02020603050405020304" pitchFamily="18" charset="0"/>
              </a:rPr>
              <a:t>sy.symbols</a:t>
            </a:r>
            <a:r>
              <a:rPr lang="en-IN" sz="1000" dirty="0">
                <a:latin typeface="Calibri" panose="020F0502020204030204" pitchFamily="34" charset="0"/>
                <a:ea typeface="Calibri" panose="020F0502020204030204" pitchFamily="34" charset="0"/>
                <a:cs typeface="Times New Roman" panose="02020603050405020304" pitchFamily="18" charset="0"/>
              </a:rPr>
              <a:t>("x")</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v = </a:t>
            </a:r>
            <a:r>
              <a:rPr lang="en-IN" sz="1000" dirty="0" err="1">
                <a:latin typeface="Calibri" panose="020F0502020204030204" pitchFamily="34" charset="0"/>
                <a:ea typeface="Calibri" panose="020F0502020204030204" pitchFamily="34" charset="0"/>
                <a:cs typeface="Times New Roman" panose="02020603050405020304" pitchFamily="18" charset="0"/>
              </a:rPr>
              <a:t>sy.symbols</a:t>
            </a:r>
            <a:r>
              <a:rPr lang="en-IN" sz="1000" dirty="0">
                <a:latin typeface="Calibri" panose="020F0502020204030204" pitchFamily="34" charset="0"/>
                <a:ea typeface="Calibri" panose="020F0502020204030204" pitchFamily="34" charset="0"/>
                <a:cs typeface="Times New Roman" panose="02020603050405020304" pitchFamily="18" charset="0"/>
              </a:rPr>
              <a:t>("v")</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integral(</a:t>
            </a:r>
            <a:r>
              <a:rPr lang="en-IN" sz="1000" dirty="0" err="1">
                <a:latin typeface="Calibri" panose="020F0502020204030204" pitchFamily="34" charset="0"/>
                <a:ea typeface="Calibri" panose="020F0502020204030204" pitchFamily="34" charset="0"/>
                <a:cs typeface="Times New Roman" panose="02020603050405020304" pitchFamily="18" charset="0"/>
              </a:rPr>
              <a:t>value,number_of_bidders,low_limit,high_limit</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a:t>
            </a:r>
            <a:r>
              <a:rPr lang="en-IN" sz="1000" dirty="0" err="1">
                <a:latin typeface="Calibri" panose="020F0502020204030204" pitchFamily="34" charset="0"/>
                <a:ea typeface="Calibri" panose="020F0502020204030204" pitchFamily="34" charset="0"/>
                <a:cs typeface="Times New Roman" panose="02020603050405020304" pitchFamily="18" charset="0"/>
              </a:rPr>
              <a:t>sy.integrate</a:t>
            </a:r>
            <a:r>
              <a:rPr lang="en-IN" sz="1000" dirty="0">
                <a:latin typeface="Calibri" panose="020F0502020204030204" pitchFamily="34" charset="0"/>
                <a:ea typeface="Calibri" panose="020F0502020204030204" pitchFamily="34" charset="0"/>
                <a:cs typeface="Times New Roman" panose="02020603050405020304" pitchFamily="18" charset="0"/>
              </a:rPr>
              <a:t>(pow(</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(x)/</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(value),number_of_bidders-1),(</a:t>
            </a:r>
            <a:r>
              <a:rPr lang="en-IN" sz="1000" dirty="0" err="1">
                <a:latin typeface="Calibri" panose="020F0502020204030204" pitchFamily="34" charset="0"/>
                <a:ea typeface="Calibri" panose="020F0502020204030204" pitchFamily="34" charset="0"/>
                <a:cs typeface="Times New Roman" panose="02020603050405020304" pitchFamily="18" charset="0"/>
              </a:rPr>
              <a:t>x,low_limit,high_limit</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nash_optimal_bid</a:t>
            </a:r>
            <a:r>
              <a:rPr lang="en-IN" sz="1000" dirty="0">
                <a:latin typeface="Calibri" panose="020F0502020204030204" pitchFamily="34" charset="0"/>
                <a:ea typeface="Calibri" panose="020F0502020204030204" pitchFamily="34" charset="0"/>
                <a:cs typeface="Times New Roman" panose="02020603050405020304" pitchFamily="18" charset="0"/>
              </a:rPr>
              <a:t>(v):</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v-integral(</a:t>
            </a:r>
            <a:r>
              <a:rPr lang="en-IN" sz="1000" dirty="0" err="1">
                <a:latin typeface="Calibri" panose="020F0502020204030204" pitchFamily="34" charset="0"/>
                <a:ea typeface="Calibri" panose="020F0502020204030204" pitchFamily="34" charset="0"/>
                <a:cs typeface="Times New Roman" panose="02020603050405020304" pitchFamily="18" charset="0"/>
              </a:rPr>
              <a:t>v,n,v_o,v</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u(v):</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a:t>
            </a:r>
            <a:r>
              <a:rPr lang="en-IN" sz="1000" dirty="0" err="1">
                <a:latin typeface="Calibri" panose="020F0502020204030204" pitchFamily="34" charset="0"/>
                <a:ea typeface="Calibri" panose="020F0502020204030204" pitchFamily="34" charset="0"/>
                <a:cs typeface="Times New Roman" panose="02020603050405020304" pitchFamily="18" charset="0"/>
              </a:rPr>
              <a:t>f_small</a:t>
            </a:r>
            <a:r>
              <a:rPr lang="en-IN" sz="1000" dirty="0">
                <a:latin typeface="Calibri" panose="020F0502020204030204" pitchFamily="34" charset="0"/>
                <a:ea typeface="Calibri" panose="020F0502020204030204" pitchFamily="34" charset="0"/>
                <a:cs typeface="Times New Roman" panose="02020603050405020304" pitchFamily="18" charset="0"/>
              </a:rPr>
              <a:t>(v)*pow(</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(v),n-1)*integral(</a:t>
            </a:r>
            <a:r>
              <a:rPr lang="en-IN" sz="1000" dirty="0" err="1">
                <a:latin typeface="Calibri" panose="020F0502020204030204" pitchFamily="34" charset="0"/>
                <a:ea typeface="Calibri" panose="020F0502020204030204" pitchFamily="34" charset="0"/>
                <a:cs typeface="Times New Roman" panose="02020603050405020304" pitchFamily="18" charset="0"/>
              </a:rPr>
              <a:t>v,n,v_o,v</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expected_profit_first_price</a:t>
            </a:r>
            <a:r>
              <a:rPr lang="en-IN" sz="1000" dirty="0">
                <a:latin typeface="Calibri" panose="020F0502020204030204" pitchFamily="34" charset="0"/>
                <a:ea typeface="Calibri" panose="020F0502020204030204" pitchFamily="34" charset="0"/>
                <a:cs typeface="Times New Roman" panose="02020603050405020304" pitchFamily="18" charset="0"/>
              </a:rPr>
              <a:t>(m):</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a:t>
            </a:r>
            <a:r>
              <a:rPr lang="en-IN" sz="1000" dirty="0" err="1">
                <a:latin typeface="Calibri" panose="020F0502020204030204" pitchFamily="34" charset="0"/>
                <a:ea typeface="Calibri" panose="020F0502020204030204" pitchFamily="34" charset="0"/>
                <a:cs typeface="Times New Roman" panose="02020603050405020304" pitchFamily="18" charset="0"/>
              </a:rPr>
              <a:t>sy.integrate</a:t>
            </a:r>
            <a:r>
              <a:rPr lang="en-IN" sz="1000" dirty="0">
                <a:latin typeface="Calibri" panose="020F0502020204030204" pitchFamily="34" charset="0"/>
                <a:ea typeface="Calibri" panose="020F0502020204030204" pitchFamily="34" charset="0"/>
                <a:cs typeface="Times New Roman" panose="02020603050405020304" pitchFamily="18" charset="0"/>
              </a:rPr>
              <a:t>(u(v),(</a:t>
            </a:r>
            <a:r>
              <a:rPr lang="en-IN" sz="1000" dirty="0" err="1">
                <a:latin typeface="Calibri" panose="020F0502020204030204" pitchFamily="34" charset="0"/>
                <a:ea typeface="Calibri" panose="020F0502020204030204" pitchFamily="34" charset="0"/>
                <a:cs typeface="Times New Roman" panose="02020603050405020304" pitchFamily="18" charset="0"/>
              </a:rPr>
              <a:t>v,v_o,m</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expected_revenue_first_price</a:t>
            </a:r>
            <a:r>
              <a:rPr lang="en-IN" sz="1000" dirty="0">
                <a:latin typeface="Calibri" panose="020F0502020204030204" pitchFamily="34" charset="0"/>
                <a:ea typeface="Calibri" panose="020F0502020204030204" pitchFamily="34" charset="0"/>
                <a:cs typeface="Times New Roman" panose="02020603050405020304" pitchFamily="18" charset="0"/>
              </a:rPr>
              <a:t>(m):</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n*</a:t>
            </a:r>
            <a:r>
              <a:rPr lang="en-IN" sz="1000" dirty="0" err="1">
                <a:latin typeface="Calibri" panose="020F0502020204030204" pitchFamily="34" charset="0"/>
                <a:ea typeface="Calibri" panose="020F0502020204030204" pitchFamily="34" charset="0"/>
                <a:cs typeface="Times New Roman" panose="02020603050405020304" pitchFamily="18" charset="0"/>
              </a:rPr>
              <a:t>sy.integrate</a:t>
            </a:r>
            <a:r>
              <a:rPr lang="en-IN" sz="1000" dirty="0">
                <a:latin typeface="Calibri" panose="020F0502020204030204" pitchFamily="34" charset="0"/>
                <a:ea typeface="Calibri" panose="020F0502020204030204" pitchFamily="34" charset="0"/>
                <a:cs typeface="Times New Roman" panose="02020603050405020304" pitchFamily="18" charset="0"/>
              </a:rPr>
              <a:t>(</a:t>
            </a:r>
            <a:r>
              <a:rPr lang="en-IN" sz="1000" dirty="0" err="1">
                <a:latin typeface="Calibri" panose="020F0502020204030204" pitchFamily="34" charset="0"/>
                <a:ea typeface="Calibri" panose="020F0502020204030204" pitchFamily="34" charset="0"/>
                <a:cs typeface="Times New Roman" panose="02020603050405020304" pitchFamily="18" charset="0"/>
              </a:rPr>
              <a:t>f_small</a:t>
            </a:r>
            <a:r>
              <a:rPr lang="en-IN" sz="1000" dirty="0">
                <a:latin typeface="Calibri" panose="020F0502020204030204" pitchFamily="34" charset="0"/>
                <a:ea typeface="Calibri" panose="020F0502020204030204" pitchFamily="34" charset="0"/>
                <a:cs typeface="Times New Roman" panose="02020603050405020304" pitchFamily="18" charset="0"/>
              </a:rPr>
              <a:t>(v)*pow(</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(v),n-1)*</a:t>
            </a:r>
            <a:r>
              <a:rPr lang="en-IN" sz="1000" dirty="0" err="1">
                <a:latin typeface="Calibri" panose="020F0502020204030204" pitchFamily="34" charset="0"/>
                <a:ea typeface="Calibri" panose="020F0502020204030204" pitchFamily="34" charset="0"/>
                <a:cs typeface="Times New Roman" panose="02020603050405020304" pitchFamily="18" charset="0"/>
              </a:rPr>
              <a:t>nash_optimal_bid</a:t>
            </a:r>
            <a:r>
              <a:rPr lang="en-IN" sz="1000" dirty="0">
                <a:latin typeface="Calibri" panose="020F0502020204030204" pitchFamily="34" charset="0"/>
                <a:ea typeface="Calibri" panose="020F0502020204030204" pitchFamily="34" charset="0"/>
                <a:cs typeface="Times New Roman" panose="02020603050405020304" pitchFamily="18" charset="0"/>
              </a:rPr>
              <a:t>(v),(</a:t>
            </a:r>
            <a:r>
              <a:rPr lang="en-IN" sz="1000" dirty="0" err="1">
                <a:latin typeface="Calibri" panose="020F0502020204030204" pitchFamily="34" charset="0"/>
                <a:ea typeface="Calibri" panose="020F0502020204030204" pitchFamily="34" charset="0"/>
                <a:cs typeface="Times New Roman" panose="02020603050405020304" pitchFamily="18" charset="0"/>
              </a:rPr>
              <a:t>v,v_o,m</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expected_revenue_second_price</a:t>
            </a:r>
            <a:r>
              <a:rPr lang="en-IN" sz="1000" dirty="0">
                <a:latin typeface="Calibri" panose="020F0502020204030204" pitchFamily="34" charset="0"/>
                <a:ea typeface="Calibri" panose="020F0502020204030204" pitchFamily="34" charset="0"/>
                <a:cs typeface="Times New Roman" panose="02020603050405020304" pitchFamily="18" charset="0"/>
              </a:rPr>
              <a:t>(m):</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a:t>
            </a:r>
            <a:r>
              <a:rPr lang="en-IN" sz="1000" dirty="0" err="1">
                <a:latin typeface="Calibri" panose="020F0502020204030204" pitchFamily="34" charset="0"/>
                <a:ea typeface="Calibri" panose="020F0502020204030204" pitchFamily="34" charset="0"/>
                <a:cs typeface="Times New Roman" panose="02020603050405020304" pitchFamily="18" charset="0"/>
              </a:rPr>
              <a:t>sy.integrate</a:t>
            </a:r>
            <a:r>
              <a:rPr lang="en-IN" sz="1000" dirty="0">
                <a:latin typeface="Calibri" panose="020F0502020204030204" pitchFamily="34" charset="0"/>
                <a:ea typeface="Calibri" panose="020F0502020204030204" pitchFamily="34" charset="0"/>
                <a:cs typeface="Times New Roman" panose="02020603050405020304" pitchFamily="18" charset="0"/>
              </a:rPr>
              <a:t>(n*(n-1)*(1-f_capital(v))*</a:t>
            </a:r>
            <a:r>
              <a:rPr lang="en-IN" sz="1000" dirty="0" err="1">
                <a:latin typeface="Calibri" panose="020F0502020204030204" pitchFamily="34" charset="0"/>
                <a:ea typeface="Calibri" panose="020F0502020204030204" pitchFamily="34" charset="0"/>
                <a:cs typeface="Times New Roman" panose="02020603050405020304" pitchFamily="18" charset="0"/>
              </a:rPr>
              <a:t>f_small</a:t>
            </a:r>
            <a:r>
              <a:rPr lang="en-IN" sz="1000" dirty="0">
                <a:latin typeface="Calibri" panose="020F0502020204030204" pitchFamily="34" charset="0"/>
                <a:ea typeface="Calibri" panose="020F0502020204030204" pitchFamily="34" charset="0"/>
                <a:cs typeface="Times New Roman" panose="02020603050405020304" pitchFamily="18" charset="0"/>
              </a:rPr>
              <a:t>(v)*pow(</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(v),n-2)*v,(</a:t>
            </a:r>
            <a:r>
              <a:rPr lang="en-IN" sz="1000" dirty="0" err="1">
                <a:latin typeface="Calibri" panose="020F0502020204030204" pitchFamily="34" charset="0"/>
                <a:ea typeface="Calibri" panose="020F0502020204030204" pitchFamily="34" charset="0"/>
                <a:cs typeface="Times New Roman" panose="02020603050405020304" pitchFamily="18" charset="0"/>
              </a:rPr>
              <a:t>v,v_o,m</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def </a:t>
            </a:r>
            <a:r>
              <a:rPr lang="en-IN" sz="1000" dirty="0" err="1">
                <a:latin typeface="Calibri" panose="020F0502020204030204" pitchFamily="34" charset="0"/>
                <a:ea typeface="Calibri" panose="020F0502020204030204" pitchFamily="34" charset="0"/>
                <a:cs typeface="Times New Roman" panose="02020603050405020304" pitchFamily="18" charset="0"/>
              </a:rPr>
              <a:t>expected_profit_second_price</a:t>
            </a:r>
            <a:r>
              <a:rPr lang="en-IN" sz="1000" dirty="0">
                <a:latin typeface="Calibri" panose="020F0502020204030204" pitchFamily="34" charset="0"/>
                <a:ea typeface="Calibri" panose="020F0502020204030204" pitchFamily="34" charset="0"/>
                <a:cs typeface="Times New Roman" panose="02020603050405020304" pitchFamily="18" charset="0"/>
              </a:rPr>
              <a:t>(m):</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    return </a:t>
            </a:r>
            <a:r>
              <a:rPr lang="en-IN" sz="1000" dirty="0" err="1">
                <a:latin typeface="Calibri" panose="020F0502020204030204" pitchFamily="34" charset="0"/>
                <a:ea typeface="Calibri" panose="020F0502020204030204" pitchFamily="34" charset="0"/>
                <a:cs typeface="Times New Roman" panose="02020603050405020304" pitchFamily="18" charset="0"/>
              </a:rPr>
              <a:t>sy.integrate</a:t>
            </a:r>
            <a:r>
              <a:rPr lang="en-IN" sz="1000" dirty="0">
                <a:latin typeface="Calibri" panose="020F0502020204030204" pitchFamily="34" charset="0"/>
                <a:ea typeface="Calibri" panose="020F0502020204030204" pitchFamily="34" charset="0"/>
                <a:cs typeface="Times New Roman" panose="02020603050405020304" pitchFamily="18" charset="0"/>
              </a:rPr>
              <a:t>((1-(n-1)*(1-f_capital(v))/</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(v))*</a:t>
            </a:r>
            <a:r>
              <a:rPr lang="en-IN" sz="1000" dirty="0" err="1">
                <a:latin typeface="Calibri" panose="020F0502020204030204" pitchFamily="34" charset="0"/>
                <a:ea typeface="Calibri" panose="020F0502020204030204" pitchFamily="34" charset="0"/>
                <a:cs typeface="Times New Roman" panose="02020603050405020304" pitchFamily="18" charset="0"/>
              </a:rPr>
              <a:t>f_small</a:t>
            </a:r>
            <a:r>
              <a:rPr lang="en-IN" sz="1000" dirty="0">
                <a:latin typeface="Calibri" panose="020F0502020204030204" pitchFamily="34" charset="0"/>
                <a:ea typeface="Calibri" panose="020F0502020204030204" pitchFamily="34" charset="0"/>
                <a:cs typeface="Times New Roman" panose="02020603050405020304" pitchFamily="18" charset="0"/>
              </a:rPr>
              <a:t>(v)*pow(</a:t>
            </a:r>
            <a:r>
              <a:rPr lang="en-IN" sz="1000" dirty="0" err="1">
                <a:latin typeface="Calibri" panose="020F0502020204030204" pitchFamily="34" charset="0"/>
                <a:ea typeface="Calibri" panose="020F0502020204030204" pitchFamily="34" charset="0"/>
                <a:cs typeface="Times New Roman" panose="02020603050405020304" pitchFamily="18" charset="0"/>
              </a:rPr>
              <a:t>f_capital</a:t>
            </a:r>
            <a:r>
              <a:rPr lang="en-IN" sz="1000" dirty="0">
                <a:latin typeface="Calibri" panose="020F0502020204030204" pitchFamily="34" charset="0"/>
                <a:ea typeface="Calibri" panose="020F0502020204030204" pitchFamily="34" charset="0"/>
                <a:cs typeface="Times New Roman" panose="02020603050405020304" pitchFamily="18" charset="0"/>
              </a:rPr>
              <a:t>(v),n-1)*v,(</a:t>
            </a:r>
            <a:r>
              <a:rPr lang="en-IN" sz="1000" dirty="0" err="1">
                <a:latin typeface="Calibri" panose="020F0502020204030204" pitchFamily="34" charset="0"/>
                <a:ea typeface="Calibri" panose="020F0502020204030204" pitchFamily="34" charset="0"/>
                <a:cs typeface="Times New Roman" panose="02020603050405020304" pitchFamily="18" charset="0"/>
              </a:rPr>
              <a:t>v,v_o,m</a:t>
            </a:r>
            <a:r>
              <a:rPr lang="en-IN" sz="1000" dirty="0">
                <a:latin typeface="Calibri" panose="020F0502020204030204" pitchFamily="34" charset="0"/>
                <a:ea typeface="Calibri" panose="020F0502020204030204" pitchFamily="34" charset="0"/>
                <a:cs typeface="Times New Roman" panose="02020603050405020304" pitchFamily="18" charset="0"/>
              </a:rPr>
              <a:t>))</a:t>
            </a:r>
          </a:p>
          <a:p>
            <a:pPr>
              <a:lnSpc>
                <a:spcPct val="120000"/>
              </a:lnSpc>
            </a:pPr>
            <a:r>
              <a:rPr lang="en-IN" sz="1000" dirty="0" err="1">
                <a:latin typeface="Calibri" panose="020F0502020204030204" pitchFamily="34" charset="0"/>
                <a:ea typeface="Calibri" panose="020F0502020204030204" pitchFamily="34" charset="0"/>
                <a:cs typeface="Times New Roman" panose="02020603050405020304" pitchFamily="18" charset="0"/>
              </a:rPr>
              <a:t>fnt_input</a:t>
            </a:r>
            <a:r>
              <a:rPr lang="en-IN" sz="1000" dirty="0">
                <a:latin typeface="Calibri" panose="020F0502020204030204" pitchFamily="34" charset="0"/>
                <a:ea typeface="Calibri" panose="020F0502020204030204" pitchFamily="34" charset="0"/>
                <a:cs typeface="Times New Roman" panose="02020603050405020304" pitchFamily="18" charset="0"/>
              </a:rPr>
              <a:t> = str(input("Enter the CDF function:"))</a:t>
            </a:r>
          </a:p>
          <a:p>
            <a:pPr>
              <a:lnSpc>
                <a:spcPct val="120000"/>
              </a:lnSpc>
            </a:pPr>
            <a:r>
              <a:rPr lang="en-IN" sz="1000" dirty="0" err="1">
                <a:latin typeface="Calibri" panose="020F0502020204030204" pitchFamily="34" charset="0"/>
                <a:ea typeface="Calibri" panose="020F0502020204030204" pitchFamily="34" charset="0"/>
                <a:cs typeface="Times New Roman" panose="02020603050405020304" pitchFamily="18" charset="0"/>
              </a:rPr>
              <a:t>v_o</a:t>
            </a:r>
            <a:r>
              <a:rPr lang="en-IN" sz="1000" dirty="0">
                <a:latin typeface="Calibri" panose="020F0502020204030204" pitchFamily="34" charset="0"/>
                <a:ea typeface="Calibri" panose="020F0502020204030204" pitchFamily="34" charset="0"/>
                <a:cs typeface="Times New Roman" panose="02020603050405020304" pitchFamily="18" charset="0"/>
              </a:rPr>
              <a:t> = 0</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input_ = 1</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n = int(input("Total number of bidders(n): "))</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print("Expected profit from first price auction\n",</a:t>
            </a:r>
            <a:r>
              <a:rPr lang="en-IN" sz="1000" dirty="0" err="1">
                <a:latin typeface="Calibri" panose="020F0502020204030204" pitchFamily="34" charset="0"/>
                <a:ea typeface="Calibri" panose="020F0502020204030204" pitchFamily="34" charset="0"/>
                <a:cs typeface="Times New Roman" panose="02020603050405020304" pitchFamily="18" charset="0"/>
              </a:rPr>
              <a:t>expected_profit_first_price</a:t>
            </a:r>
            <a:r>
              <a:rPr lang="en-IN" sz="1000" dirty="0">
                <a:latin typeface="Calibri" panose="020F0502020204030204" pitchFamily="34" charset="0"/>
                <a:ea typeface="Calibri" panose="020F0502020204030204" pitchFamily="34" charset="0"/>
                <a:cs typeface="Times New Roman" panose="02020603050405020304" pitchFamily="18" charset="0"/>
              </a:rPr>
              <a:t>(input_))</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print("Expected profit from second price auction\n",</a:t>
            </a:r>
            <a:r>
              <a:rPr lang="en-IN" sz="1000" dirty="0" err="1">
                <a:latin typeface="Calibri" panose="020F0502020204030204" pitchFamily="34" charset="0"/>
                <a:ea typeface="Calibri" panose="020F0502020204030204" pitchFamily="34" charset="0"/>
                <a:cs typeface="Times New Roman" panose="02020603050405020304" pitchFamily="18" charset="0"/>
              </a:rPr>
              <a:t>expected_profit_second_price</a:t>
            </a:r>
            <a:r>
              <a:rPr lang="en-IN" sz="1000" dirty="0">
                <a:latin typeface="Calibri" panose="020F0502020204030204" pitchFamily="34" charset="0"/>
                <a:ea typeface="Calibri" panose="020F0502020204030204" pitchFamily="34" charset="0"/>
                <a:cs typeface="Times New Roman" panose="02020603050405020304" pitchFamily="18" charset="0"/>
              </a:rPr>
              <a:t>(input_))</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print("Expected revenue from first price auction\n",</a:t>
            </a:r>
            <a:r>
              <a:rPr lang="en-IN" sz="1000" dirty="0" err="1">
                <a:latin typeface="Calibri" panose="020F0502020204030204" pitchFamily="34" charset="0"/>
                <a:ea typeface="Calibri" panose="020F0502020204030204" pitchFamily="34" charset="0"/>
                <a:cs typeface="Times New Roman" panose="02020603050405020304" pitchFamily="18" charset="0"/>
              </a:rPr>
              <a:t>expected_revenue_first_price</a:t>
            </a:r>
            <a:r>
              <a:rPr lang="en-IN" sz="1000" dirty="0">
                <a:latin typeface="Calibri" panose="020F0502020204030204" pitchFamily="34" charset="0"/>
                <a:ea typeface="Calibri" panose="020F0502020204030204" pitchFamily="34" charset="0"/>
                <a:cs typeface="Times New Roman" panose="02020603050405020304" pitchFamily="18" charset="0"/>
              </a:rPr>
              <a:t>(input_))</a:t>
            </a:r>
          </a:p>
          <a:p>
            <a:pPr>
              <a:lnSpc>
                <a:spcPct val="120000"/>
              </a:lnSpc>
            </a:pPr>
            <a:r>
              <a:rPr lang="en-IN" sz="1000" dirty="0">
                <a:latin typeface="Calibri" panose="020F0502020204030204" pitchFamily="34" charset="0"/>
                <a:ea typeface="Calibri" panose="020F0502020204030204" pitchFamily="34" charset="0"/>
                <a:cs typeface="Times New Roman" panose="02020603050405020304" pitchFamily="18" charset="0"/>
              </a:rPr>
              <a:t>print("Expected revenue from second price auction\n",</a:t>
            </a:r>
            <a:r>
              <a:rPr lang="en-IN" sz="1000" dirty="0" err="1">
                <a:latin typeface="Calibri" panose="020F0502020204030204" pitchFamily="34" charset="0"/>
                <a:ea typeface="Calibri" panose="020F0502020204030204" pitchFamily="34" charset="0"/>
                <a:cs typeface="Times New Roman" panose="02020603050405020304" pitchFamily="18" charset="0"/>
              </a:rPr>
              <a:t>expected_revenue_second_price</a:t>
            </a:r>
            <a:r>
              <a:rPr lang="en-IN" sz="1000" dirty="0">
                <a:latin typeface="Calibri" panose="020F0502020204030204" pitchFamily="34" charset="0"/>
                <a:ea typeface="Calibri" panose="020F0502020204030204" pitchFamily="34" charset="0"/>
                <a:cs typeface="Times New Roman" panose="02020603050405020304" pitchFamily="18" charset="0"/>
              </a:rPr>
              <a:t>(input_))</a:t>
            </a:r>
          </a:p>
        </p:txBody>
      </p:sp>
    </p:spTree>
    <p:extLst>
      <p:ext uri="{BB962C8B-B14F-4D97-AF65-F5344CB8AC3E}">
        <p14:creationId xmlns:p14="http://schemas.microsoft.com/office/powerpoint/2010/main" val="3581334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B5E82C-6A9C-47DD-881F-D45D1C746E84}"/>
              </a:ext>
            </a:extLst>
          </p:cNvPr>
          <p:cNvSpPr txBox="1"/>
          <p:nvPr/>
        </p:nvSpPr>
        <p:spPr>
          <a:xfrm>
            <a:off x="796042" y="834385"/>
            <a:ext cx="10599938" cy="4775410"/>
          </a:xfrm>
          <a:prstGeom prst="rect">
            <a:avLst/>
          </a:prstGeom>
          <a:noFill/>
        </p:spPr>
        <p:txBody>
          <a:bodyPr wrap="square">
            <a:spAutoFit/>
          </a:bodyPr>
          <a:lstStyle/>
          <a:p>
            <a:pPr marL="571479" indent="-571479" algn="just">
              <a:lnSpc>
                <a:spcPct val="120000"/>
              </a:lnSpc>
              <a:spcBef>
                <a:spcPts val="601"/>
              </a:spcBef>
              <a:spcAft>
                <a:spcPts val="601"/>
              </a:spcAft>
              <a:buFont typeface="Wingdings" panose="05000000000000000000" pitchFamily="2" charset="2"/>
              <a:buChar char="§"/>
            </a:pPr>
            <a:r>
              <a:rPr lang="en-IN" sz="4400" u="sng" dirty="0">
                <a:latin typeface="+mj-lt"/>
                <a:cs typeface="Calibri Light" panose="020F0302020204030204" pitchFamily="34" charset="0"/>
              </a:rPr>
              <a:t>References:</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[1] </a:t>
            </a:r>
            <a:r>
              <a:rPr lang="en-IN" sz="1600" dirty="0">
                <a:latin typeface="Calibri" panose="020F0502020204030204" pitchFamily="34" charset="0"/>
                <a:ea typeface="Calibri" panose="020F0502020204030204" pitchFamily="34" charset="0"/>
                <a:cs typeface="Times New Roman" panose="02020603050405020304" pitchFamily="18" charset="0"/>
                <a:hlinkClick r:id="rId2"/>
              </a:rPr>
              <a:t>https://www.cs.princeton.edu/courses/archive/spring10/cos444/papers/klemperer_guide.pdf</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[2] Myerson, Roger (1981) "Optimal Auction Design," Math. Op. Res, 6, 58—73.</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[3] Vickrey, William (1961) "</a:t>
            </a:r>
            <a:r>
              <a:rPr lang="en-IN" sz="1600" dirty="0" err="1">
                <a:latin typeface="Calibri" panose="020F0502020204030204" pitchFamily="34" charset="0"/>
                <a:ea typeface="Calibri" panose="020F0502020204030204" pitchFamily="34" charset="0"/>
                <a:cs typeface="Times New Roman" panose="02020603050405020304" pitchFamily="18" charset="0"/>
              </a:rPr>
              <a:t>Counterspeculation</a:t>
            </a:r>
            <a:r>
              <a:rPr lang="en-IN" sz="1600" dirty="0">
                <a:latin typeface="Calibri" panose="020F0502020204030204" pitchFamily="34" charset="0"/>
                <a:ea typeface="Calibri" panose="020F0502020204030204" pitchFamily="34" charset="0"/>
                <a:cs typeface="Times New Roman" panose="02020603050405020304" pitchFamily="18" charset="0"/>
              </a:rPr>
              <a:t>, Auctions and Competitive Sealed Tenders," Journal of Finance, 16, 8—39.</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[4] Riley, John and William Samuelson (1981) "Optimal Auction," American Economic Review, 71, 381—392.</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[5] Milgrom, Paul and Ilya Segal (2002) "Envelope Theorems for Arbitrary Choice Sets," </a:t>
            </a:r>
            <a:r>
              <a:rPr lang="en-IN" sz="1600" dirty="0" err="1">
                <a:latin typeface="Calibri" panose="020F0502020204030204" pitchFamily="34" charset="0"/>
                <a:ea typeface="Calibri" panose="020F0502020204030204" pitchFamily="34" charset="0"/>
                <a:cs typeface="Times New Roman" panose="02020603050405020304" pitchFamily="18" charset="0"/>
              </a:rPr>
              <a:t>Econometrica</a:t>
            </a:r>
            <a:r>
              <a:rPr lang="en-IN" sz="1600" dirty="0">
                <a:latin typeface="Calibri" panose="020F0502020204030204" pitchFamily="34" charset="0"/>
                <a:ea typeface="Calibri" panose="020F0502020204030204" pitchFamily="34" charset="0"/>
                <a:cs typeface="Times New Roman" panose="02020603050405020304" pitchFamily="18" charset="0"/>
              </a:rPr>
              <a:t>, 70, 583-601.</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[8] Harris, Milton and Arthur </a:t>
            </a:r>
            <a:r>
              <a:rPr lang="en-IN" sz="1600" dirty="0" err="1">
                <a:latin typeface="Calibri" panose="020F0502020204030204" pitchFamily="34" charset="0"/>
                <a:ea typeface="Calibri" panose="020F0502020204030204" pitchFamily="34" charset="0"/>
                <a:cs typeface="Times New Roman" panose="02020603050405020304" pitchFamily="18" charset="0"/>
              </a:rPr>
              <a:t>Raviv</a:t>
            </a:r>
            <a:r>
              <a:rPr lang="en-IN" sz="1600" dirty="0">
                <a:latin typeface="Calibri" panose="020F0502020204030204" pitchFamily="34" charset="0"/>
                <a:ea typeface="Calibri" panose="020F0502020204030204" pitchFamily="34" charset="0"/>
                <a:cs typeface="Times New Roman" panose="02020603050405020304" pitchFamily="18" charset="0"/>
              </a:rPr>
              <a:t> (1981) "Allocation Mechanisms and the Design of Auctions," </a:t>
            </a:r>
            <a:r>
              <a:rPr lang="en-IN" sz="1600" dirty="0" err="1">
                <a:latin typeface="Calibri" panose="020F0502020204030204" pitchFamily="34" charset="0"/>
                <a:ea typeface="Calibri" panose="020F0502020204030204" pitchFamily="34" charset="0"/>
                <a:cs typeface="Times New Roman" panose="02020603050405020304" pitchFamily="18" charset="0"/>
              </a:rPr>
              <a:t>Econometrica</a:t>
            </a:r>
            <a:r>
              <a:rPr lang="en-IN" sz="1600" dirty="0">
                <a:latin typeface="Calibri" panose="020F0502020204030204" pitchFamily="34" charset="0"/>
                <a:ea typeface="Calibri" panose="020F0502020204030204" pitchFamily="34" charset="0"/>
                <a:cs typeface="Times New Roman" panose="02020603050405020304" pitchFamily="18" charset="0"/>
              </a:rPr>
              <a:t>, 49, 1477—1499. </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[7] Levin, J. Stanford. Auction Theory, 2004</a:t>
            </a:r>
          </a:p>
          <a:p>
            <a:pPr algn="just">
              <a:lnSpc>
                <a:spcPct val="120000"/>
              </a:lnSpc>
              <a:spcBef>
                <a:spcPts val="601"/>
              </a:spcBef>
              <a:spcAft>
                <a:spcPts val="601"/>
              </a:spcAft>
            </a:pPr>
            <a:r>
              <a:rPr lang="en-IN" sz="1600" dirty="0">
                <a:latin typeface="Calibri" panose="020F0502020204030204" pitchFamily="34" charset="0"/>
                <a:ea typeface="Calibri" panose="020F0502020204030204" pitchFamily="34" charset="0"/>
                <a:cs typeface="Times New Roman" panose="02020603050405020304" pitchFamily="18" charset="0"/>
              </a:rPr>
              <a:t>[8] </a:t>
            </a:r>
            <a:r>
              <a:rPr lang="en-IN" sz="1600" dirty="0">
                <a:latin typeface="Calibri" panose="020F0502020204030204" pitchFamily="34" charset="0"/>
                <a:ea typeface="Calibri" panose="020F0502020204030204" pitchFamily="34" charset="0"/>
                <a:cs typeface="Times New Roman" panose="02020603050405020304" pitchFamily="18" charset="0"/>
                <a:hlinkClick r:id="rId3"/>
              </a:rPr>
              <a:t>http://uu.diva-portal.org/smash/get/diva2:938852/FULLTEXT01.pdf</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709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Introduction:</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7" y="1604182"/>
            <a:ext cx="10559540" cy="4222694"/>
          </a:xfrm>
          <a:prstGeom prst="rect">
            <a:avLst/>
          </a:prstGeom>
          <a:noFill/>
        </p:spPr>
        <p:txBody>
          <a:bodyPr wrap="square" rtlCol="0">
            <a:spAutoFit/>
          </a:bodyPr>
          <a:lstStyle/>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Auction theory is an applied branch in the field of economics that analyses how potential bidders bid in the auction market and researches how different features of auction markets affect predictable outcomes.</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Auctions prove to be valuable testing grounds for economic theories, especially game theory with incomplete information.</a:t>
            </a:r>
          </a:p>
          <a:p>
            <a:pPr marL="342886" indent="-342886" algn="just">
              <a:lnSpc>
                <a:spcPct val="120000"/>
              </a:lnSpc>
              <a:spcBef>
                <a:spcPts val="601"/>
              </a:spcBef>
              <a:spcAft>
                <a:spcPts val="601"/>
              </a:spcAf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Times New Roman" panose="02020603050405020304" pitchFamily="18" charset="0"/>
              </a:rPr>
              <a:t>Many models and techniques of auction theory also apply to many various other kinds of tournaments and rationing. Also, optimal auction theory finds a close analogy with the theory of monopoly pricing.</a:t>
            </a:r>
          </a:p>
          <a:p>
            <a:pPr marL="342886" indent="-342886" algn="just">
              <a:lnSpc>
                <a:spcPct val="120000"/>
              </a:lnSpc>
              <a:spcBef>
                <a:spcPts val="601"/>
              </a:spcBef>
              <a:spcAft>
                <a:spcPts val="601"/>
              </a:spcAft>
              <a:buFont typeface="Wingdings" panose="05000000000000000000" pitchFamily="2" charset="2"/>
              <a:buChar char="Ø"/>
            </a:pPr>
            <a:r>
              <a:rPr lang="en-US" sz="2000" b="0" i="0" dirty="0">
                <a:solidFill>
                  <a:srgbClr val="202122"/>
                </a:solidFill>
                <a:effectLst/>
                <a:latin typeface="Calibri" panose="020F0502020204030204" pitchFamily="34" charset="0"/>
                <a:cs typeface="Calibri" panose="020F0502020204030204" pitchFamily="34" charset="0"/>
              </a:rPr>
              <a:t>Auction theory is a tool used to inform the design of real-world auctions. Sellers use auction theory to raise higher revenues while allowing buyers to procure at a lower cost.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6906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Introduction:</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7" y="1604182"/>
            <a:ext cx="10559540" cy="3253198"/>
          </a:xfrm>
          <a:prstGeom prst="rect">
            <a:avLst/>
          </a:prstGeom>
          <a:noFill/>
        </p:spPr>
        <p:txBody>
          <a:bodyPr wrap="square" rtlCol="0">
            <a:spAutoFit/>
          </a:bodyPr>
          <a:lstStyle/>
          <a:p>
            <a:pPr marL="342886" indent="-342886" algn="just">
              <a:lnSpc>
                <a:spcPct val="120000"/>
              </a:lnSpc>
              <a:spcBef>
                <a:spcPts val="601"/>
              </a:spcBef>
              <a:spcAft>
                <a:spcPts val="601"/>
              </a:spcAf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Times New Roman" panose="02020603050405020304" pitchFamily="18" charset="0"/>
              </a:rPr>
              <a:t>Auction theory has been the basis of much fundamental  theoretical work it has been important in developing our understanding of other methods of prize formation and negotiations in which both the buyer and seller are actively involved in determining the prize. </a:t>
            </a:r>
          </a:p>
          <a:p>
            <a:pPr marL="342886" indent="-342886" algn="just">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Four basic auction types:</a:t>
            </a:r>
          </a:p>
          <a:p>
            <a:pPr marL="800070" lvl="1" indent="-342886" algn="just">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First price sealed-bid auctions</a:t>
            </a:r>
          </a:p>
          <a:p>
            <a:pPr marL="800070" lvl="1" indent="-342886" algn="just">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Second-price sealed-bid auctions</a:t>
            </a:r>
          </a:p>
          <a:p>
            <a:pPr marL="800070" lvl="1" indent="-342886" algn="just">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English auctions</a:t>
            </a:r>
          </a:p>
          <a:p>
            <a:pPr marL="800070" lvl="1" indent="-342886" algn="just">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Dutch auctions</a:t>
            </a:r>
          </a:p>
        </p:txBody>
      </p:sp>
    </p:spTree>
    <p:extLst>
      <p:ext uri="{BB962C8B-B14F-4D97-AF65-F5344CB8AC3E}">
        <p14:creationId xmlns:p14="http://schemas.microsoft.com/office/powerpoint/2010/main" val="66001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Literary Review:</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7" y="1604183"/>
            <a:ext cx="10559540" cy="4222694"/>
          </a:xfrm>
          <a:prstGeom prst="rect">
            <a:avLst/>
          </a:prstGeom>
          <a:noFill/>
        </p:spPr>
        <p:txBody>
          <a:bodyPr wrap="square" rtlCol="0">
            <a:spAutoFit/>
          </a:bodyPr>
          <a:lstStyle/>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Auction has been used for a long time, but they were related to economics only recently.</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The first proof for the case of two buyers and uniformly distributed values was by Vickrey (1961). It helped analyse the game-theoretic aspect of the problem and develop some special cases of revenue equivalence theorem.</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At the end of the 1970s, critical contributions were made by Myerson and others. Myerson (1981), Riley and Samuelson (1981), and Harris and </a:t>
            </a:r>
            <a:r>
              <a:rPr lang="en-IN" sz="2000" dirty="0" err="1">
                <a:latin typeface="Calibri" panose="020F0502020204030204" pitchFamily="34" charset="0"/>
                <a:ea typeface="Calibri" panose="020F0502020204030204" pitchFamily="34" charset="0"/>
                <a:cs typeface="Times New Roman" panose="02020603050405020304" pitchFamily="18" charset="0"/>
              </a:rPr>
              <a:t>Raviv</a:t>
            </a:r>
            <a:r>
              <a:rPr lang="en-IN" sz="2000" dirty="0">
                <a:latin typeface="Calibri" panose="020F0502020204030204" pitchFamily="34" charset="0"/>
                <a:ea typeface="Calibri" panose="020F0502020204030204" pitchFamily="34" charset="0"/>
                <a:cs typeface="Times New Roman" panose="02020603050405020304" pitchFamily="18" charset="0"/>
              </a:rPr>
              <a:t> (1981) showed that Vickrey’s results about the equivalence in expected revenue of different auctions apply very generally.</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Myerson developed the mathematics required to prove the revenue equivalence theorem and derive optimal auctions for a broad class of problems. These contributions rapidly moved the auction theory to its current frontier.</a:t>
            </a:r>
          </a:p>
        </p:txBody>
      </p:sp>
    </p:spTree>
    <p:extLst>
      <p:ext uri="{BB962C8B-B14F-4D97-AF65-F5344CB8AC3E}">
        <p14:creationId xmlns:p14="http://schemas.microsoft.com/office/powerpoint/2010/main" val="290268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30" y="834740"/>
            <a:ext cx="10075178" cy="769441"/>
          </a:xfrm>
          <a:prstGeom prst="rect">
            <a:avLst/>
          </a:prstGeom>
          <a:noFill/>
        </p:spPr>
        <p:txBody>
          <a:bodyPr wrap="square" rtlCol="0">
            <a:spAutoFit/>
          </a:bodyPr>
          <a:lstStyle/>
          <a:p>
            <a:pPr marL="571500" indent="-571500">
              <a:buFont typeface="Wingdings" panose="05000000000000000000" pitchFamily="2" charset="2"/>
              <a:buChar char="§"/>
            </a:pPr>
            <a:r>
              <a:rPr lang="en-IN" sz="4400" u="sng" dirty="0">
                <a:latin typeface="+mj-lt"/>
                <a:cs typeface="Calibri Light" panose="020F0302020204030204" pitchFamily="34" charset="0"/>
              </a:rPr>
              <a:t>Types of Auctions:</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0" y="1604181"/>
            <a:ext cx="10559540" cy="4683462"/>
          </a:xfrm>
          <a:prstGeom prst="rect">
            <a:avLst/>
          </a:prstGeom>
          <a:noFill/>
        </p:spPr>
        <p:txBody>
          <a:bodyPr wrap="square" rtlCol="0">
            <a:spAutoFit/>
          </a:bodyPr>
          <a:lstStyle/>
          <a:p>
            <a:pPr lvl="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all the following Auctions </a:t>
            </a:r>
            <a:r>
              <a:rPr lang="en-IN" sz="1800" dirty="0">
                <a:effectLst/>
                <a:latin typeface="CMR10"/>
                <a:ea typeface="Calibri" panose="020F0502020204030204" pitchFamily="34" charset="0"/>
                <a:cs typeface="CMR10"/>
              </a:rPr>
              <a:t>n = number of bidders, bi = generic bid by bidder I and vi = value of bidder </a:t>
            </a:r>
            <a:r>
              <a:rPr lang="en-IN" sz="1800" dirty="0" err="1">
                <a:effectLst/>
                <a:latin typeface="CMR10"/>
                <a:ea typeface="Calibri" panose="020F0502020204030204" pitchFamily="34" charset="0"/>
                <a:cs typeface="CMR10"/>
              </a:rPr>
              <a:t>i</a:t>
            </a:r>
            <a:endParaRPr lang="en-IN" sz="1400" b="1" u="sng"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IN" sz="1400" b="1" u="sng" dirty="0">
                <a:effectLst/>
                <a:latin typeface="Calibri" panose="020F0502020204030204" pitchFamily="34" charset="0"/>
                <a:ea typeface="Calibri" panose="020F0502020204030204" pitchFamily="34" charset="0"/>
                <a:cs typeface="Times New Roman" panose="02020603050405020304" pitchFamily="18" charset="0"/>
              </a:rPr>
              <a:t>1)  English Auction</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English auction is an open ascending price auction in which the auction starts from a low value and interested bidders increase its value gradually and it ends when only one bidder is left (or when no other bidder wants to increase the value). This is almost same as the Second Price Auction because in second price auction, highest bidder wins and have to pay the second highest price.</a:t>
            </a:r>
          </a:p>
          <a:p>
            <a:pPr lvl="0">
              <a:lnSpc>
                <a:spcPct val="107000"/>
              </a:lnSpc>
              <a:spcAft>
                <a:spcPts val="800"/>
              </a:spcAft>
            </a:pP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a:effectLst/>
                <a:latin typeface="Calibri" panose="020F0502020204030204" pitchFamily="34" charset="0"/>
                <a:ea typeface="Calibri" panose="020F0502020204030204" pitchFamily="34" charset="0"/>
                <a:cs typeface="Times New Roman" panose="02020603050405020304" pitchFamily="18" charset="0"/>
              </a:rPr>
              <a:t>In English auction, bidders payoff function is given by </a:t>
            </a:r>
          </a:p>
          <a:p>
            <a:pPr>
              <a:lnSpc>
                <a:spcPct val="107000"/>
              </a:lnSpc>
              <a:spcAft>
                <a:spcPts val="800"/>
              </a:spcAft>
            </a:pP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10"/>
                <a:ea typeface="Calibri" panose="020F0502020204030204" pitchFamily="34" charset="0"/>
                <a:cs typeface="CMR10"/>
              </a:rPr>
              <a:t>) =</a:t>
            </a:r>
            <a:r>
              <a:rPr lang="en-IN" sz="1400" dirty="0">
                <a:effectLst/>
                <a:latin typeface="CMMI10"/>
                <a:ea typeface="Calibri" panose="020F0502020204030204" pitchFamily="34" charset="0"/>
                <a:cs typeface="CMMI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8"/>
                <a:ea typeface="Calibri" panose="020F0502020204030204" pitchFamily="34" charset="0"/>
                <a:cs typeface="CMR8"/>
              </a:rPr>
              <a:t>1</a:t>
            </a:r>
            <a:r>
              <a:rPr lang="en-IN" sz="1400" dirty="0">
                <a:effectLst/>
                <a:latin typeface="CMMI10"/>
                <a:ea typeface="Calibri" panose="020F0502020204030204" pitchFamily="34" charset="0"/>
                <a:cs typeface="CMMI10"/>
              </a:rPr>
              <a:t>,….., b</a:t>
            </a:r>
            <a:r>
              <a:rPr lang="en-IN" sz="1400" dirty="0">
                <a:effectLst/>
                <a:latin typeface="CMMI8"/>
                <a:ea typeface="Calibri" panose="020F0502020204030204" pitchFamily="34" charset="0"/>
                <a:cs typeface="CMMI8"/>
              </a:rPr>
              <a:t>n</a:t>
            </a:r>
            <a:r>
              <a:rPr lang="en-IN" sz="1400" dirty="0">
                <a:effectLst/>
                <a:latin typeface="CMR10"/>
                <a:ea typeface="Calibri" panose="020F0502020204030204" pitchFamily="34" charset="0"/>
                <a:cs typeface="CMR10"/>
              </a:rPr>
              <a:t>) = </a:t>
            </a:r>
            <a:r>
              <a:rPr lang="en-IN" sz="1400" dirty="0">
                <a:effectLst/>
                <a:latin typeface="CMMI10"/>
                <a:ea typeface="Calibri" panose="020F0502020204030204" pitchFamily="34" charset="0"/>
                <a:cs typeface="CMMI10"/>
              </a:rPr>
              <a:t>v</a:t>
            </a:r>
            <a:r>
              <a:rPr lang="en-IN" sz="1400" dirty="0">
                <a:effectLst/>
                <a:latin typeface="CMMI8"/>
                <a:ea typeface="Calibri" panose="020F0502020204030204" pitchFamily="34" charset="0"/>
                <a:cs typeface="CMMI8"/>
              </a:rPr>
              <a:t>i </a:t>
            </a:r>
            <a:r>
              <a:rPr lang="en-IN" sz="1400" dirty="0">
                <a:effectLst/>
                <a:latin typeface="Calibri" panose="020F0502020204030204" pitchFamily="34" charset="0"/>
                <a:ea typeface="Calibri" panose="020F0502020204030204" pitchFamily="34" charset="0"/>
                <a:cs typeface="Calibri" panose="020F0502020204030204" pitchFamily="34" charset="0"/>
              </a:rPr>
              <a:t>–</a:t>
            </a:r>
            <a:r>
              <a:rPr lang="en-IN" sz="1400" dirty="0">
                <a:effectLst/>
                <a:latin typeface="CMSY10"/>
                <a:ea typeface="Calibri" panose="020F0502020204030204" pitchFamily="34" charset="0"/>
                <a:cs typeface="CMSY10"/>
              </a:rPr>
              <a:t> </a:t>
            </a:r>
            <a:r>
              <a:rPr lang="en-IN" sz="1400" dirty="0">
                <a:effectLst/>
                <a:latin typeface="CMR10"/>
                <a:ea typeface="Calibri" panose="020F0502020204030204" pitchFamily="34" charset="0"/>
                <a:cs typeface="CMR10"/>
              </a:rPr>
              <a:t>max </a:t>
            </a:r>
            <a:r>
              <a:rPr lang="en-IN" sz="1400" dirty="0" err="1">
                <a:effectLst/>
                <a:latin typeface="CMR10"/>
                <a:ea typeface="Calibri" panose="020F0502020204030204" pitchFamily="34" charset="0"/>
                <a:cs typeface="CMR10"/>
              </a:rPr>
              <a:t>bj</a:t>
            </a:r>
            <a:r>
              <a:rPr lang="en-IN" sz="1400" dirty="0">
                <a:effectLst/>
                <a:latin typeface="CMR10"/>
                <a:ea typeface="Calibri" panose="020F0502020204030204" pitchFamily="34" charset="0"/>
                <a:cs typeface="CMR10"/>
              </a:rPr>
              <a:t>, if bi &gt; max </a:t>
            </a:r>
            <a:r>
              <a:rPr lang="en-IN" sz="1400" dirty="0" err="1">
                <a:effectLst/>
                <a:latin typeface="CMR10"/>
                <a:ea typeface="Calibri" panose="020F0502020204030204" pitchFamily="34" charset="0"/>
                <a:cs typeface="CMR10"/>
              </a:rPr>
              <a:t>bj</a:t>
            </a:r>
            <a:r>
              <a:rPr lang="en-IN" sz="1400" dirty="0">
                <a:effectLst/>
                <a:latin typeface="CMR10"/>
                <a:ea typeface="Calibri" panose="020F0502020204030204" pitchFamily="34" charset="0"/>
                <a:cs typeface="CMR10"/>
              </a:rPr>
              <a:t>, where j is not equal to </a:t>
            </a:r>
            <a:r>
              <a:rPr lang="en-IN" sz="1400" dirty="0" err="1">
                <a:effectLst/>
                <a:latin typeface="CMR10"/>
                <a:ea typeface="Calibri" panose="020F0502020204030204" pitchFamily="34" charset="0"/>
                <a:cs typeface="CMR10"/>
              </a:rPr>
              <a:t>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400" dirty="0">
                <a:effectLst/>
                <a:latin typeface="CMR10"/>
                <a:ea typeface="Calibri" panose="020F0502020204030204" pitchFamily="34" charset="0"/>
                <a:cs typeface="CMR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10"/>
                <a:ea typeface="Calibri" panose="020F0502020204030204" pitchFamily="34" charset="0"/>
                <a:cs typeface="CMR10"/>
              </a:rPr>
              <a:t>) =</a:t>
            </a:r>
            <a:r>
              <a:rPr lang="en-IN" sz="1400" dirty="0">
                <a:effectLst/>
                <a:latin typeface="CMMI10"/>
                <a:ea typeface="Calibri" panose="020F0502020204030204" pitchFamily="34" charset="0"/>
                <a:cs typeface="CMMI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8"/>
                <a:ea typeface="Calibri" panose="020F0502020204030204" pitchFamily="34" charset="0"/>
                <a:cs typeface="CMR8"/>
              </a:rPr>
              <a:t>1</a:t>
            </a:r>
            <a:r>
              <a:rPr lang="en-IN" sz="1400" dirty="0">
                <a:effectLst/>
                <a:latin typeface="CMMI10"/>
                <a:ea typeface="Calibri" panose="020F0502020204030204" pitchFamily="34" charset="0"/>
                <a:cs typeface="CMMI10"/>
              </a:rPr>
              <a:t>,….., b</a:t>
            </a:r>
            <a:r>
              <a:rPr lang="en-IN" sz="1400" dirty="0">
                <a:effectLst/>
                <a:latin typeface="CMMI8"/>
                <a:ea typeface="Calibri" panose="020F0502020204030204" pitchFamily="34" charset="0"/>
                <a:cs typeface="CMMI8"/>
              </a:rPr>
              <a:t>n</a:t>
            </a:r>
            <a:r>
              <a:rPr lang="en-IN" sz="1400" dirty="0">
                <a:effectLst/>
                <a:latin typeface="CMR10"/>
                <a:ea typeface="Calibri" panose="020F0502020204030204" pitchFamily="34" charset="0"/>
                <a:cs typeface="CMR10"/>
              </a:rPr>
              <a:t>) = 0, otherwise</a:t>
            </a:r>
          </a:p>
          <a:p>
            <a:endParaRPr lang="en-IN" sz="1400" dirty="0">
              <a:effectLst/>
              <a:latin typeface="CMR10"/>
              <a:ea typeface="Calibri" panose="020F0502020204030204" pitchFamily="34" charset="0"/>
              <a:cs typeface="CMR10"/>
            </a:endParaRPr>
          </a:p>
          <a:p>
            <a:pPr lvl="0">
              <a:lnSpc>
                <a:spcPct val="107000"/>
              </a:lnSpc>
              <a:spcAft>
                <a:spcPts val="800"/>
              </a:spcAft>
            </a:pPr>
            <a:r>
              <a:rPr lang="en-IN" sz="1400" b="1" dirty="0">
                <a:latin typeface="CMR10"/>
                <a:ea typeface="Calibri" panose="020F0502020204030204" pitchFamily="34" charset="0"/>
                <a:cs typeface="CMR10"/>
              </a:rPr>
              <a:t>2)</a:t>
            </a:r>
            <a:r>
              <a:rPr lang="en-IN" sz="1400" dirty="0">
                <a:effectLst/>
                <a:latin typeface="CMR10"/>
                <a:ea typeface="Calibri" panose="020F0502020204030204" pitchFamily="34" charset="0"/>
                <a:cs typeface="CMR10"/>
              </a:rPr>
              <a:t>  </a:t>
            </a:r>
            <a:r>
              <a:rPr lang="en-IN" sz="1400" b="1" u="sng" dirty="0">
                <a:effectLst/>
                <a:latin typeface="CMR10"/>
                <a:ea typeface="Calibri" panose="020F0502020204030204" pitchFamily="34" charset="0"/>
                <a:cs typeface="CMR10"/>
              </a:rPr>
              <a:t>Dutch Auction</a:t>
            </a:r>
            <a:r>
              <a:rPr lang="en-IN" sz="1400" dirty="0">
                <a:effectLst/>
                <a:latin typeface="CMR10"/>
                <a:ea typeface="Calibri" panose="020F0502020204030204" pitchFamily="34" charset="0"/>
                <a:cs typeface="CMR10"/>
              </a:rPr>
              <a:t>: The Dutch auction is opposite of English auction as the Dutch auction is the open descending price auction in which the auction starts from a higher value and interested bidders decrease its value gradually and it ends when only one interested bidder wants that at that price. This is same as First Price Auction because in First price auction, highest bidder wins and have to  pay his own bid and in Dutch auction also, winner bidder have to pay his own bid.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dirty="0">
                <a:effectLst/>
                <a:latin typeface="CMR10"/>
                <a:ea typeface="Calibri" panose="020F0502020204030204" pitchFamily="34" charset="0"/>
                <a:cs typeface="CMR10"/>
              </a:rPr>
              <a:t>In Dutch auction, bidders payoff function is given by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dirty="0">
                <a:effectLst/>
                <a:latin typeface="CMR10"/>
                <a:ea typeface="Calibri" panose="020F0502020204030204" pitchFamily="34" charset="0"/>
                <a:cs typeface="CMR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10"/>
                <a:ea typeface="Calibri" panose="020F0502020204030204" pitchFamily="34" charset="0"/>
                <a:cs typeface="CMR10"/>
              </a:rPr>
              <a:t>) =</a:t>
            </a:r>
            <a:r>
              <a:rPr lang="en-IN" sz="1400" dirty="0">
                <a:effectLst/>
                <a:latin typeface="CMMI10"/>
                <a:ea typeface="Calibri" panose="020F0502020204030204" pitchFamily="34" charset="0"/>
                <a:cs typeface="CMMI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8"/>
                <a:ea typeface="Calibri" panose="020F0502020204030204" pitchFamily="34" charset="0"/>
                <a:cs typeface="CMR8"/>
              </a:rPr>
              <a:t>1</a:t>
            </a:r>
            <a:r>
              <a:rPr lang="en-IN" sz="1400" dirty="0">
                <a:effectLst/>
                <a:latin typeface="CMMI10"/>
                <a:ea typeface="Calibri" panose="020F0502020204030204" pitchFamily="34" charset="0"/>
                <a:cs typeface="CMMI10"/>
              </a:rPr>
              <a:t>,….., b</a:t>
            </a:r>
            <a:r>
              <a:rPr lang="en-IN" sz="1400" dirty="0">
                <a:effectLst/>
                <a:latin typeface="CMMI8"/>
                <a:ea typeface="Calibri" panose="020F0502020204030204" pitchFamily="34" charset="0"/>
                <a:cs typeface="CMMI8"/>
              </a:rPr>
              <a:t>n</a:t>
            </a:r>
            <a:r>
              <a:rPr lang="en-IN" sz="1400" dirty="0">
                <a:effectLst/>
                <a:latin typeface="CMR10"/>
                <a:ea typeface="Calibri" panose="020F0502020204030204" pitchFamily="34" charset="0"/>
                <a:cs typeface="CMR10"/>
              </a:rPr>
              <a:t>) = </a:t>
            </a:r>
            <a:r>
              <a:rPr lang="en-IN" sz="1400" dirty="0">
                <a:effectLst/>
                <a:latin typeface="CMMI10"/>
                <a:ea typeface="Calibri" panose="020F0502020204030204" pitchFamily="34" charset="0"/>
                <a:cs typeface="CMMI10"/>
              </a:rPr>
              <a:t>v</a:t>
            </a:r>
            <a:r>
              <a:rPr lang="en-IN" sz="1400" dirty="0">
                <a:effectLst/>
                <a:latin typeface="CMMI8"/>
                <a:ea typeface="Calibri" panose="020F0502020204030204" pitchFamily="34" charset="0"/>
                <a:cs typeface="CMMI8"/>
              </a:rPr>
              <a:t>i </a:t>
            </a:r>
            <a:r>
              <a:rPr lang="en-IN" sz="1400" dirty="0">
                <a:effectLst/>
                <a:latin typeface="Calibri" panose="020F0502020204030204" pitchFamily="34" charset="0"/>
                <a:ea typeface="Calibri" panose="020F0502020204030204" pitchFamily="34" charset="0"/>
                <a:cs typeface="Calibri" panose="020F0502020204030204" pitchFamily="34" charset="0"/>
              </a:rPr>
              <a:t>–</a:t>
            </a:r>
            <a:r>
              <a:rPr lang="en-IN" sz="1400" dirty="0">
                <a:effectLst/>
                <a:latin typeface="CMR10"/>
                <a:ea typeface="Calibri" panose="020F0502020204030204" pitchFamily="34" charset="0"/>
                <a:cs typeface="CMR10"/>
              </a:rPr>
              <a:t> </a:t>
            </a:r>
            <a:r>
              <a:rPr lang="en-IN" sz="1400" dirty="0">
                <a:effectLst/>
                <a:latin typeface="CMMI10"/>
                <a:ea typeface="Calibri" panose="020F0502020204030204" pitchFamily="34" charset="0"/>
                <a:cs typeface="CMMI10"/>
              </a:rPr>
              <a:t>b</a:t>
            </a:r>
            <a:r>
              <a:rPr lang="en-IN" sz="1400" dirty="0">
                <a:effectLst/>
                <a:latin typeface="CMMI8"/>
                <a:ea typeface="Calibri" panose="020F0502020204030204" pitchFamily="34" charset="0"/>
                <a:cs typeface="CMMI8"/>
              </a:rPr>
              <a:t>i, </a:t>
            </a:r>
            <a:r>
              <a:rPr lang="en-IN" sz="1400" dirty="0">
                <a:effectLst/>
                <a:latin typeface="CMMI10"/>
                <a:ea typeface="Calibri" panose="020F0502020204030204" pitchFamily="34" charset="0"/>
                <a:cs typeface="CMMI10"/>
              </a:rPr>
              <a:t>if b</a:t>
            </a:r>
            <a:r>
              <a:rPr lang="en-IN" sz="1400" dirty="0">
                <a:effectLst/>
                <a:latin typeface="CMMI8"/>
                <a:ea typeface="Calibri" panose="020F0502020204030204" pitchFamily="34" charset="0"/>
                <a:cs typeface="CMMI8"/>
              </a:rPr>
              <a:t>i</a:t>
            </a:r>
            <a:r>
              <a:rPr lang="en-IN" sz="1400" dirty="0">
                <a:effectLst/>
                <a:latin typeface="CMMI10"/>
                <a:ea typeface="Calibri" panose="020F0502020204030204" pitchFamily="34" charset="0"/>
                <a:cs typeface="CMMI10"/>
              </a:rPr>
              <a:t> = max b</a:t>
            </a:r>
            <a:r>
              <a:rPr lang="en-IN" sz="1400" dirty="0">
                <a:effectLst/>
                <a:latin typeface="CMMI8"/>
                <a:ea typeface="Calibri" panose="020F0502020204030204" pitchFamily="34" charset="0"/>
                <a:cs typeface="CMMI8"/>
              </a:rPr>
              <a:t>i,  </a:t>
            </a:r>
            <a:r>
              <a:rPr lang="en-IN" sz="1400" dirty="0">
                <a:effectLst/>
                <a:latin typeface="CMMI10"/>
                <a:ea typeface="Calibri" panose="020F0502020204030204" pitchFamily="34" charset="0"/>
                <a:cs typeface="CMMI10"/>
              </a:rPr>
              <a:t>where </a:t>
            </a:r>
            <a:r>
              <a:rPr lang="en-IN" sz="1400" dirty="0" err="1">
                <a:effectLst/>
                <a:latin typeface="CMMI10"/>
                <a:ea typeface="Calibri" panose="020F0502020204030204" pitchFamily="34" charset="0"/>
                <a:cs typeface="CMMI10"/>
              </a:rPr>
              <a:t>i</a:t>
            </a:r>
            <a:r>
              <a:rPr lang="en-IN" sz="1400" dirty="0">
                <a:effectLst/>
                <a:latin typeface="CMMI10"/>
                <a:ea typeface="Calibri" panose="020F0502020204030204" pitchFamily="34" charset="0"/>
                <a:cs typeface="CMMI10"/>
              </a:rPr>
              <a:t> belongs to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dirty="0">
                <a:effectLst/>
                <a:latin typeface="CMMI10"/>
                <a:ea typeface="Calibri" panose="020F0502020204030204" pitchFamily="34" charset="0"/>
                <a:cs typeface="CMMI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10"/>
                <a:ea typeface="Calibri" panose="020F0502020204030204" pitchFamily="34" charset="0"/>
                <a:cs typeface="CMR10"/>
              </a:rPr>
              <a:t>) =</a:t>
            </a:r>
            <a:r>
              <a:rPr lang="en-IN" sz="1400" dirty="0">
                <a:effectLst/>
                <a:latin typeface="CMMI10"/>
                <a:ea typeface="Calibri" panose="020F0502020204030204" pitchFamily="34" charset="0"/>
                <a:cs typeface="CMMI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8"/>
                <a:ea typeface="Calibri" panose="020F0502020204030204" pitchFamily="34" charset="0"/>
                <a:cs typeface="CMR8"/>
              </a:rPr>
              <a:t>1</a:t>
            </a:r>
            <a:r>
              <a:rPr lang="en-IN" sz="1400" dirty="0">
                <a:effectLst/>
                <a:latin typeface="CMMI10"/>
                <a:ea typeface="Calibri" panose="020F0502020204030204" pitchFamily="34" charset="0"/>
                <a:cs typeface="CMMI10"/>
              </a:rPr>
              <a:t>,….., b</a:t>
            </a:r>
            <a:r>
              <a:rPr lang="en-IN" sz="1400" dirty="0">
                <a:effectLst/>
                <a:latin typeface="CMMI8"/>
                <a:ea typeface="Calibri" panose="020F0502020204030204" pitchFamily="34" charset="0"/>
                <a:cs typeface="CMMI8"/>
              </a:rPr>
              <a:t>n</a:t>
            </a:r>
            <a:r>
              <a:rPr lang="en-IN" sz="1400" dirty="0">
                <a:effectLst/>
                <a:latin typeface="CMR10"/>
                <a:ea typeface="Calibri" panose="020F0502020204030204" pitchFamily="34" charset="0"/>
                <a:cs typeface="CMR10"/>
              </a:rPr>
              <a:t>) = 0, otherwise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MR10"/>
                <a:ea typeface="Calibri" panose="020F0502020204030204" pitchFamily="34" charset="0"/>
                <a:cs typeface="CMR1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087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3FB58F-4DD8-4574-B3C6-8EE1E3AE5AF6}"/>
              </a:ext>
            </a:extLst>
          </p:cNvPr>
          <p:cNvSpPr txBox="1"/>
          <p:nvPr/>
        </p:nvSpPr>
        <p:spPr>
          <a:xfrm>
            <a:off x="755008" y="696285"/>
            <a:ext cx="10712742" cy="5616922"/>
          </a:xfrm>
          <a:prstGeom prst="rect">
            <a:avLst/>
          </a:prstGeom>
          <a:noFill/>
        </p:spPr>
        <p:txBody>
          <a:bodyPr wrap="square">
            <a:spAutoFit/>
          </a:bodyPr>
          <a:lstStyle/>
          <a:p>
            <a:pPr lvl="0">
              <a:lnSpc>
                <a:spcPct val="107000"/>
              </a:lnSpc>
              <a:spcAft>
                <a:spcPts val="800"/>
              </a:spcAft>
            </a:pPr>
            <a:endParaRPr lang="en-IN" sz="1400" b="1" dirty="0">
              <a:latin typeface="CMEX10"/>
              <a:ea typeface="Calibri" panose="020F0502020204030204" pitchFamily="34" charset="0"/>
              <a:cs typeface="CMEX10"/>
            </a:endParaRPr>
          </a:p>
          <a:p>
            <a:pPr lvl="0">
              <a:lnSpc>
                <a:spcPct val="107000"/>
              </a:lnSpc>
              <a:spcAft>
                <a:spcPts val="800"/>
              </a:spcAft>
            </a:pPr>
            <a:endParaRPr lang="en-IN" sz="1400" b="1" dirty="0">
              <a:latin typeface="CMEX10"/>
              <a:ea typeface="Calibri" panose="020F0502020204030204" pitchFamily="34" charset="0"/>
              <a:cs typeface="CMEX10"/>
            </a:endParaRPr>
          </a:p>
          <a:p>
            <a:pPr lvl="0">
              <a:lnSpc>
                <a:spcPct val="107000"/>
              </a:lnSpc>
              <a:spcAft>
                <a:spcPts val="800"/>
              </a:spcAft>
            </a:pPr>
            <a:r>
              <a:rPr lang="en-IN" sz="1400" b="1" dirty="0">
                <a:latin typeface="CMEX10"/>
                <a:ea typeface="Calibri" panose="020F0502020204030204" pitchFamily="34" charset="0"/>
                <a:cs typeface="CMEX10"/>
              </a:rPr>
              <a:t>3)</a:t>
            </a:r>
            <a:r>
              <a:rPr lang="en-IN" sz="1400" dirty="0">
                <a:latin typeface="CMEX10"/>
                <a:ea typeface="Calibri" panose="020F0502020204030204" pitchFamily="34" charset="0"/>
                <a:cs typeface="CMEX10"/>
              </a:rPr>
              <a:t>  </a:t>
            </a:r>
            <a:r>
              <a:rPr lang="en-IN" sz="1400" b="1" u="sng" dirty="0">
                <a:effectLst/>
                <a:latin typeface="CMEX10"/>
                <a:ea typeface="Calibri" panose="020F0502020204030204" pitchFamily="34" charset="0"/>
                <a:cs typeface="CMEX10"/>
              </a:rPr>
              <a:t>Sealed-Bid First Price Auction (FPA)</a:t>
            </a:r>
            <a:r>
              <a:rPr lang="en-IN" sz="1400" b="1" dirty="0">
                <a:effectLst/>
                <a:latin typeface="CMEX10"/>
                <a:ea typeface="Calibri" panose="020F0502020204030204" pitchFamily="34" charset="0"/>
                <a:cs typeface="CMEX10"/>
              </a:rPr>
              <a:t>: </a:t>
            </a:r>
            <a:r>
              <a:rPr lang="en-IN" sz="1400" dirty="0">
                <a:effectLst/>
                <a:latin typeface="CMEX10"/>
                <a:ea typeface="Calibri" panose="020F0502020204030204" pitchFamily="34" charset="0"/>
                <a:cs typeface="CMEX10"/>
              </a:rPr>
              <a:t>In Sealed-Bid First Price Auction as the name indicates all the bidders ha</a:t>
            </a:r>
            <a:r>
              <a:rPr lang="en-IN" sz="1400" dirty="0">
                <a:latin typeface="CMEX10"/>
                <a:ea typeface="Calibri" panose="020F0502020204030204" pitchFamily="34" charset="0"/>
                <a:cs typeface="CMEX10"/>
              </a:rPr>
              <a:t>ve </a:t>
            </a:r>
            <a:r>
              <a:rPr lang="en-IN" sz="1400" dirty="0">
                <a:effectLst/>
                <a:latin typeface="CMEX10"/>
                <a:ea typeface="Calibri" panose="020F0502020204030204" pitchFamily="34" charset="0"/>
                <a:cs typeface="CMEX10"/>
              </a:rPr>
              <a:t>to submit their bids in a sealed envelope. When the auction happens, all the envelops are supposed to open and the bidder whose bid is highest will wins the auction and have to pay his own bid.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dirty="0">
                <a:effectLst/>
                <a:latin typeface="CMEX10"/>
                <a:ea typeface="Calibri" panose="020F0502020204030204" pitchFamily="34" charset="0"/>
                <a:cs typeface="CMEX10"/>
              </a:rPr>
              <a:t>In Sealed-Bid First Price Auction, the bidders payoff function is given by:</a:t>
            </a:r>
          </a:p>
          <a:p>
            <a:pPr marL="457200">
              <a:lnSpc>
                <a:spcPct val="107000"/>
              </a:lnSpc>
              <a:spcAft>
                <a:spcPts val="800"/>
              </a:spcAft>
            </a:pPr>
            <a:r>
              <a:rPr lang="en-IN" sz="1400" dirty="0">
                <a:effectLst/>
                <a:latin typeface="CMMI10"/>
                <a:ea typeface="Calibri" panose="020F0502020204030204" pitchFamily="34" charset="0"/>
                <a:cs typeface="CMMI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10"/>
                <a:ea typeface="Calibri" panose="020F0502020204030204" pitchFamily="34" charset="0"/>
                <a:cs typeface="CMR10"/>
              </a:rPr>
              <a:t>) =</a:t>
            </a:r>
            <a:r>
              <a:rPr lang="en-IN" sz="1400" dirty="0">
                <a:effectLst/>
                <a:latin typeface="CMMI10"/>
                <a:ea typeface="Calibri" panose="020F0502020204030204" pitchFamily="34" charset="0"/>
                <a:cs typeface="CMMI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8"/>
                <a:ea typeface="Calibri" panose="020F0502020204030204" pitchFamily="34" charset="0"/>
                <a:cs typeface="CMR8"/>
              </a:rPr>
              <a:t>1</a:t>
            </a:r>
            <a:r>
              <a:rPr lang="en-IN" sz="1400" dirty="0">
                <a:effectLst/>
                <a:latin typeface="CMMI10"/>
                <a:ea typeface="Calibri" panose="020F0502020204030204" pitchFamily="34" charset="0"/>
                <a:cs typeface="CMMI10"/>
              </a:rPr>
              <a:t>,….., b</a:t>
            </a:r>
            <a:r>
              <a:rPr lang="en-IN" sz="1400" dirty="0">
                <a:effectLst/>
                <a:latin typeface="CMMI8"/>
                <a:ea typeface="Calibri" panose="020F0502020204030204" pitchFamily="34" charset="0"/>
                <a:cs typeface="CMMI8"/>
              </a:rPr>
              <a:t>n</a:t>
            </a:r>
            <a:r>
              <a:rPr lang="en-IN" sz="1400" dirty="0">
                <a:effectLst/>
                <a:latin typeface="CMR10"/>
                <a:ea typeface="Calibri" panose="020F0502020204030204" pitchFamily="34" charset="0"/>
                <a:cs typeface="CMR10"/>
              </a:rPr>
              <a:t>) = </a:t>
            </a:r>
            <a:r>
              <a:rPr lang="en-IN" sz="1400" dirty="0">
                <a:effectLst/>
                <a:latin typeface="CMMI10"/>
                <a:ea typeface="Calibri" panose="020F0502020204030204" pitchFamily="34" charset="0"/>
                <a:cs typeface="CMMI10"/>
              </a:rPr>
              <a:t>v</a:t>
            </a:r>
            <a:r>
              <a:rPr lang="en-IN" sz="1400" dirty="0">
                <a:effectLst/>
                <a:latin typeface="CMMI8"/>
                <a:ea typeface="Calibri" panose="020F0502020204030204" pitchFamily="34" charset="0"/>
                <a:cs typeface="CMMI8"/>
              </a:rPr>
              <a:t>i </a:t>
            </a:r>
            <a:r>
              <a:rPr lang="en-IN" sz="1400" dirty="0">
                <a:effectLst/>
                <a:latin typeface="Calibri" panose="020F0502020204030204" pitchFamily="34" charset="0"/>
                <a:ea typeface="Calibri" panose="020F0502020204030204" pitchFamily="34" charset="0"/>
                <a:cs typeface="Calibri" panose="020F0502020204030204" pitchFamily="34" charset="0"/>
              </a:rPr>
              <a:t>–</a:t>
            </a:r>
            <a:r>
              <a:rPr lang="en-IN" sz="1400" dirty="0">
                <a:effectLst/>
                <a:latin typeface="CMR10"/>
                <a:ea typeface="Calibri" panose="020F0502020204030204" pitchFamily="34" charset="0"/>
                <a:cs typeface="CMR10"/>
              </a:rPr>
              <a:t> </a:t>
            </a:r>
            <a:r>
              <a:rPr lang="en-IN" sz="1400" dirty="0">
                <a:effectLst/>
                <a:latin typeface="CMMI10"/>
                <a:ea typeface="Calibri" panose="020F0502020204030204" pitchFamily="34" charset="0"/>
                <a:cs typeface="CMMI10"/>
              </a:rPr>
              <a:t>b</a:t>
            </a:r>
            <a:r>
              <a:rPr lang="en-IN" sz="1400" dirty="0">
                <a:effectLst/>
                <a:latin typeface="CMMI8"/>
                <a:ea typeface="Calibri" panose="020F0502020204030204" pitchFamily="34" charset="0"/>
                <a:cs typeface="CMMI8"/>
              </a:rPr>
              <a:t>i, </a:t>
            </a:r>
            <a:r>
              <a:rPr lang="en-IN" sz="1400" dirty="0">
                <a:effectLst/>
                <a:latin typeface="CMMI10"/>
                <a:ea typeface="Calibri" panose="020F0502020204030204" pitchFamily="34" charset="0"/>
                <a:cs typeface="CMMI10"/>
              </a:rPr>
              <a:t>if b</a:t>
            </a:r>
            <a:r>
              <a:rPr lang="en-IN" sz="1400" dirty="0">
                <a:effectLst/>
                <a:latin typeface="CMMI8"/>
                <a:ea typeface="Calibri" panose="020F0502020204030204" pitchFamily="34" charset="0"/>
                <a:cs typeface="CMMI8"/>
              </a:rPr>
              <a:t>i</a:t>
            </a:r>
            <a:r>
              <a:rPr lang="en-IN" sz="1400" dirty="0">
                <a:effectLst/>
                <a:latin typeface="CMMI10"/>
                <a:ea typeface="Calibri" panose="020F0502020204030204" pitchFamily="34" charset="0"/>
                <a:cs typeface="CMMI10"/>
              </a:rPr>
              <a:t> = max b</a:t>
            </a:r>
            <a:r>
              <a:rPr lang="en-IN" sz="1400" dirty="0">
                <a:effectLst/>
                <a:latin typeface="CMMI8"/>
                <a:ea typeface="Calibri" panose="020F0502020204030204" pitchFamily="34" charset="0"/>
                <a:cs typeface="CMMI8"/>
              </a:rPr>
              <a:t>i,  </a:t>
            </a:r>
            <a:r>
              <a:rPr lang="en-IN" sz="1400" dirty="0">
                <a:effectLst/>
                <a:latin typeface="CMMI10"/>
                <a:ea typeface="Calibri" panose="020F0502020204030204" pitchFamily="34" charset="0"/>
                <a:cs typeface="CMMI10"/>
              </a:rPr>
              <a:t>where </a:t>
            </a:r>
            <a:r>
              <a:rPr lang="en-IN" sz="1400" dirty="0" err="1">
                <a:effectLst/>
                <a:latin typeface="CMMI10"/>
                <a:ea typeface="Calibri" panose="020F0502020204030204" pitchFamily="34" charset="0"/>
                <a:cs typeface="CMMI10"/>
              </a:rPr>
              <a:t>i</a:t>
            </a:r>
            <a:r>
              <a:rPr lang="en-IN" sz="1400" dirty="0">
                <a:effectLst/>
                <a:latin typeface="CMMI10"/>
                <a:ea typeface="Calibri" panose="020F0502020204030204" pitchFamily="34" charset="0"/>
                <a:cs typeface="CMMI10"/>
              </a:rPr>
              <a:t> belongs to 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dirty="0">
                <a:effectLst/>
                <a:latin typeface="CMMI10"/>
                <a:ea typeface="Calibri" panose="020F0502020204030204" pitchFamily="34" charset="0"/>
                <a:cs typeface="CMMI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10"/>
                <a:ea typeface="Calibri" panose="020F0502020204030204" pitchFamily="34" charset="0"/>
                <a:cs typeface="CMR10"/>
              </a:rPr>
              <a:t>) =</a:t>
            </a:r>
            <a:r>
              <a:rPr lang="en-IN" sz="1400" dirty="0">
                <a:effectLst/>
                <a:latin typeface="CMMI10"/>
                <a:ea typeface="Calibri" panose="020F0502020204030204" pitchFamily="34" charset="0"/>
                <a:cs typeface="CMMI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8"/>
                <a:ea typeface="Calibri" panose="020F0502020204030204" pitchFamily="34" charset="0"/>
                <a:cs typeface="CMR8"/>
              </a:rPr>
              <a:t>1</a:t>
            </a:r>
            <a:r>
              <a:rPr lang="en-IN" sz="1400" dirty="0">
                <a:effectLst/>
                <a:latin typeface="CMMI10"/>
                <a:ea typeface="Calibri" panose="020F0502020204030204" pitchFamily="34" charset="0"/>
                <a:cs typeface="CMMI10"/>
              </a:rPr>
              <a:t>,….., b</a:t>
            </a:r>
            <a:r>
              <a:rPr lang="en-IN" sz="1400" dirty="0">
                <a:effectLst/>
                <a:latin typeface="CMMI8"/>
                <a:ea typeface="Calibri" panose="020F0502020204030204" pitchFamily="34" charset="0"/>
                <a:cs typeface="CMMI8"/>
              </a:rPr>
              <a:t>n</a:t>
            </a:r>
            <a:r>
              <a:rPr lang="en-IN" sz="1400" dirty="0">
                <a:effectLst/>
                <a:latin typeface="CMR10"/>
                <a:ea typeface="Calibri" panose="020F0502020204030204" pitchFamily="34" charset="0"/>
                <a:cs typeface="CMR10"/>
              </a:rPr>
              <a:t>) = 0, otherwise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400" dirty="0">
                <a:effectLst/>
                <a:latin typeface="CMEX10"/>
                <a:ea typeface="Calibri" panose="020F0502020204030204" pitchFamily="34" charset="0"/>
                <a:cs typeface="CMEX10"/>
              </a:rPr>
              <a:t>	As shown here, the bidders payoff function of Sealed-Bid First Price Auction is same as of bidders payoff  function of Dutch Auction.</a:t>
            </a:r>
          </a:p>
          <a:p>
            <a:endParaRPr lang="en-IN" sz="1400" dirty="0">
              <a:effectLst/>
              <a:latin typeface="CMEX10"/>
              <a:ea typeface="Calibri" panose="020F0502020204030204" pitchFamily="34" charset="0"/>
              <a:cs typeface="CMEX10"/>
            </a:endParaRPr>
          </a:p>
          <a:p>
            <a:pPr lvl="0">
              <a:lnSpc>
                <a:spcPct val="107000"/>
              </a:lnSpc>
            </a:pPr>
            <a:r>
              <a:rPr lang="en-IN" sz="1400" b="1" dirty="0">
                <a:effectLst/>
                <a:latin typeface="CMEX10"/>
                <a:ea typeface="Calibri" panose="020F0502020204030204" pitchFamily="34" charset="0"/>
                <a:cs typeface="CMEX10"/>
              </a:rPr>
              <a:t>4)</a:t>
            </a:r>
            <a:r>
              <a:rPr lang="en-IN" sz="1400" dirty="0">
                <a:effectLst/>
                <a:latin typeface="CMEX10"/>
                <a:ea typeface="Calibri" panose="020F0502020204030204" pitchFamily="34" charset="0"/>
                <a:cs typeface="CMEX10"/>
              </a:rPr>
              <a:t>  </a:t>
            </a:r>
            <a:r>
              <a:rPr lang="en-IN" sz="1400" b="1" u="sng" dirty="0">
                <a:effectLst/>
                <a:latin typeface="CMEX10"/>
                <a:ea typeface="Calibri" panose="020F0502020204030204" pitchFamily="34" charset="0"/>
                <a:cs typeface="CMEX10"/>
              </a:rPr>
              <a:t>Sealed-Bid Second Price Auction (SPA)</a:t>
            </a:r>
            <a:r>
              <a:rPr lang="en-IN" sz="1400" b="1" dirty="0">
                <a:effectLst/>
                <a:latin typeface="CMEX10"/>
                <a:ea typeface="Calibri" panose="020F0502020204030204" pitchFamily="34" charset="0"/>
                <a:cs typeface="CMEX10"/>
              </a:rPr>
              <a:t>:</a:t>
            </a:r>
            <a:r>
              <a:rPr lang="en-IN" sz="1400" dirty="0">
                <a:effectLst/>
                <a:latin typeface="CMEX10"/>
                <a:ea typeface="Calibri" panose="020F0502020204030204" pitchFamily="34" charset="0"/>
                <a:cs typeface="CMEX10"/>
              </a:rPr>
              <a:t> This auction is also known as a </a:t>
            </a:r>
            <a:r>
              <a:rPr lang="en-IN" sz="1400" dirty="0" err="1">
                <a:effectLst/>
                <a:latin typeface="CMEX10"/>
                <a:ea typeface="Calibri" panose="020F0502020204030204" pitchFamily="34" charset="0"/>
                <a:cs typeface="CMEX10"/>
              </a:rPr>
              <a:t>Vickrey</a:t>
            </a:r>
            <a:r>
              <a:rPr lang="en-IN" sz="1400" dirty="0">
                <a:effectLst/>
                <a:latin typeface="CMEX10"/>
                <a:ea typeface="Calibri" panose="020F0502020204030204" pitchFamily="34" charset="0"/>
                <a:cs typeface="CMEX10"/>
              </a:rPr>
              <a:t> Auction. In Sealed-Bid Second Price Auction as the name indicates all the bidders have to submit their bids in a sealed envelope. When the auction happens, all the envelops are supposed to open and the bidder whose bid is highest will wins the auction but have to pay the second highest bid.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400" dirty="0">
                <a:effectLst/>
                <a:latin typeface="CMEX10"/>
                <a:ea typeface="Calibri" panose="020F0502020204030204" pitchFamily="34" charset="0"/>
                <a:cs typeface="CMEX10"/>
              </a:rPr>
              <a:t>In Sealed-Bid Second Price Auction, the bidders payoff function is given by: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MEX10"/>
                <a:ea typeface="Calibri" panose="020F0502020204030204" pitchFamily="34" charset="0"/>
                <a:cs typeface="CMEX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10"/>
                <a:ea typeface="Calibri" panose="020F0502020204030204" pitchFamily="34" charset="0"/>
                <a:cs typeface="CMR10"/>
              </a:rPr>
              <a:t>) =</a:t>
            </a:r>
            <a:r>
              <a:rPr lang="en-IN" sz="1400" dirty="0">
                <a:effectLst/>
                <a:latin typeface="CMMI10"/>
                <a:ea typeface="Calibri" panose="020F0502020204030204" pitchFamily="34" charset="0"/>
                <a:cs typeface="CMMI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8"/>
                <a:ea typeface="Calibri" panose="020F0502020204030204" pitchFamily="34" charset="0"/>
                <a:cs typeface="CMR8"/>
              </a:rPr>
              <a:t>1</a:t>
            </a:r>
            <a:r>
              <a:rPr lang="en-IN" sz="1400" dirty="0">
                <a:effectLst/>
                <a:latin typeface="CMMI10"/>
                <a:ea typeface="Calibri" panose="020F0502020204030204" pitchFamily="34" charset="0"/>
                <a:cs typeface="CMMI10"/>
              </a:rPr>
              <a:t>,….., b</a:t>
            </a:r>
            <a:r>
              <a:rPr lang="en-IN" sz="1400" dirty="0">
                <a:effectLst/>
                <a:latin typeface="CMMI8"/>
                <a:ea typeface="Calibri" panose="020F0502020204030204" pitchFamily="34" charset="0"/>
                <a:cs typeface="CMMI8"/>
              </a:rPr>
              <a:t>n</a:t>
            </a:r>
            <a:r>
              <a:rPr lang="en-IN" sz="1400" dirty="0">
                <a:effectLst/>
                <a:latin typeface="CMR10"/>
                <a:ea typeface="Calibri" panose="020F0502020204030204" pitchFamily="34" charset="0"/>
                <a:cs typeface="CMR10"/>
              </a:rPr>
              <a:t>) = </a:t>
            </a:r>
            <a:r>
              <a:rPr lang="en-IN" sz="1400" dirty="0">
                <a:effectLst/>
                <a:latin typeface="CMMI10"/>
                <a:ea typeface="Calibri" panose="020F0502020204030204" pitchFamily="34" charset="0"/>
                <a:cs typeface="CMMI10"/>
              </a:rPr>
              <a:t>v</a:t>
            </a:r>
            <a:r>
              <a:rPr lang="en-IN" sz="1400" dirty="0">
                <a:effectLst/>
                <a:latin typeface="CMMI8"/>
                <a:ea typeface="Calibri" panose="020F0502020204030204" pitchFamily="34" charset="0"/>
                <a:cs typeface="CMMI8"/>
              </a:rPr>
              <a:t>i </a:t>
            </a:r>
            <a:r>
              <a:rPr lang="en-IN" sz="1400" dirty="0">
                <a:effectLst/>
                <a:latin typeface="Calibri" panose="020F0502020204030204" pitchFamily="34" charset="0"/>
                <a:ea typeface="Calibri" panose="020F0502020204030204" pitchFamily="34" charset="0"/>
                <a:cs typeface="Calibri" panose="020F0502020204030204" pitchFamily="34" charset="0"/>
              </a:rPr>
              <a:t>–</a:t>
            </a:r>
            <a:r>
              <a:rPr lang="en-IN" sz="1400" dirty="0">
                <a:effectLst/>
                <a:latin typeface="CMSY10"/>
                <a:ea typeface="Calibri" panose="020F0502020204030204" pitchFamily="34" charset="0"/>
                <a:cs typeface="CMSY10"/>
              </a:rPr>
              <a:t> </a:t>
            </a:r>
            <a:r>
              <a:rPr lang="en-IN" sz="1400" dirty="0">
                <a:effectLst/>
                <a:latin typeface="CMR10"/>
                <a:ea typeface="Calibri" panose="020F0502020204030204" pitchFamily="34" charset="0"/>
                <a:cs typeface="CMR10"/>
              </a:rPr>
              <a:t>max </a:t>
            </a:r>
            <a:r>
              <a:rPr lang="en-IN" sz="1400" dirty="0" err="1">
                <a:effectLst/>
                <a:latin typeface="CMR10"/>
                <a:ea typeface="Calibri" panose="020F0502020204030204" pitchFamily="34" charset="0"/>
                <a:cs typeface="CMR10"/>
              </a:rPr>
              <a:t>bj</a:t>
            </a:r>
            <a:r>
              <a:rPr lang="en-IN" sz="1400" dirty="0">
                <a:effectLst/>
                <a:latin typeface="CMR10"/>
                <a:ea typeface="Calibri" panose="020F0502020204030204" pitchFamily="34" charset="0"/>
                <a:cs typeface="CMR10"/>
              </a:rPr>
              <a:t>, if bi &gt; max </a:t>
            </a:r>
            <a:r>
              <a:rPr lang="en-IN" sz="1400" dirty="0" err="1">
                <a:effectLst/>
                <a:latin typeface="CMR10"/>
                <a:ea typeface="Calibri" panose="020F0502020204030204" pitchFamily="34" charset="0"/>
                <a:cs typeface="CMR10"/>
              </a:rPr>
              <a:t>bj</a:t>
            </a:r>
            <a:r>
              <a:rPr lang="en-IN" sz="1400" dirty="0">
                <a:effectLst/>
                <a:latin typeface="CMR10"/>
                <a:ea typeface="Calibri" panose="020F0502020204030204" pitchFamily="34" charset="0"/>
                <a:cs typeface="CMR10"/>
              </a:rPr>
              <a:t>, where j is not equal to </a:t>
            </a:r>
            <a:r>
              <a:rPr lang="en-IN" sz="1400" dirty="0" err="1">
                <a:effectLst/>
                <a:latin typeface="CMR10"/>
                <a:ea typeface="Calibri" panose="020F0502020204030204" pitchFamily="34" charset="0"/>
                <a:cs typeface="CMR10"/>
              </a:rPr>
              <a:t>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MR10"/>
                <a:ea typeface="Calibri" panose="020F0502020204030204" pitchFamily="34" charset="0"/>
                <a:cs typeface="CMR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10"/>
                <a:ea typeface="Calibri" panose="020F0502020204030204" pitchFamily="34" charset="0"/>
                <a:cs typeface="CMR10"/>
              </a:rPr>
              <a:t>) =</a:t>
            </a:r>
            <a:r>
              <a:rPr lang="en-IN" sz="1400" dirty="0">
                <a:effectLst/>
                <a:latin typeface="CMMI10"/>
                <a:ea typeface="Calibri" panose="020F0502020204030204" pitchFamily="34" charset="0"/>
                <a:cs typeface="CMMI10"/>
              </a:rPr>
              <a:t> </a:t>
            </a:r>
            <a:r>
              <a:rPr lang="en-IN" sz="1400" dirty="0" err="1">
                <a:effectLst/>
                <a:latin typeface="CMMI10"/>
                <a:ea typeface="Calibri" panose="020F0502020204030204" pitchFamily="34" charset="0"/>
                <a:cs typeface="CMMI10"/>
              </a:rPr>
              <a:t>u</a:t>
            </a:r>
            <a:r>
              <a:rPr lang="en-IN" sz="1400" dirty="0" err="1">
                <a:effectLst/>
                <a:latin typeface="CMMI8"/>
                <a:ea typeface="Calibri" panose="020F0502020204030204" pitchFamily="34" charset="0"/>
                <a:cs typeface="CMMI8"/>
              </a:rPr>
              <a:t>i</a:t>
            </a:r>
            <a:r>
              <a:rPr lang="en-IN" sz="1400" dirty="0">
                <a:effectLst/>
                <a:latin typeface="CMR10"/>
                <a:ea typeface="Calibri" panose="020F0502020204030204" pitchFamily="34" charset="0"/>
                <a:cs typeface="CMR10"/>
              </a:rPr>
              <a:t>(</a:t>
            </a:r>
            <a:r>
              <a:rPr lang="en-IN" sz="1400" dirty="0">
                <a:effectLst/>
                <a:latin typeface="CMMI10"/>
                <a:ea typeface="Calibri" panose="020F0502020204030204" pitchFamily="34" charset="0"/>
                <a:cs typeface="CMMI10"/>
              </a:rPr>
              <a:t>b</a:t>
            </a:r>
            <a:r>
              <a:rPr lang="en-IN" sz="1400" dirty="0">
                <a:effectLst/>
                <a:latin typeface="CMR8"/>
                <a:ea typeface="Calibri" panose="020F0502020204030204" pitchFamily="34" charset="0"/>
                <a:cs typeface="CMR8"/>
              </a:rPr>
              <a:t>1</a:t>
            </a:r>
            <a:r>
              <a:rPr lang="en-IN" sz="1400" dirty="0">
                <a:effectLst/>
                <a:latin typeface="CMMI10"/>
                <a:ea typeface="Calibri" panose="020F0502020204030204" pitchFamily="34" charset="0"/>
                <a:cs typeface="CMMI10"/>
              </a:rPr>
              <a:t>,….., b</a:t>
            </a:r>
            <a:r>
              <a:rPr lang="en-IN" sz="1400" dirty="0">
                <a:effectLst/>
                <a:latin typeface="CMMI8"/>
                <a:ea typeface="Calibri" panose="020F0502020204030204" pitchFamily="34" charset="0"/>
                <a:cs typeface="CMMI8"/>
              </a:rPr>
              <a:t>n</a:t>
            </a:r>
            <a:r>
              <a:rPr lang="en-IN" sz="1400" dirty="0">
                <a:effectLst/>
                <a:latin typeface="CMR10"/>
                <a:ea typeface="Calibri" panose="020F0502020204030204" pitchFamily="34" charset="0"/>
                <a:cs typeface="CMR10"/>
              </a:rPr>
              <a:t>) = 0, otherwise</a:t>
            </a:r>
          </a:p>
          <a:p>
            <a:pPr>
              <a:lnSpc>
                <a:spcPct val="107000"/>
              </a:lnSpc>
              <a:spcAft>
                <a:spcPts val="800"/>
              </a:spcAft>
            </a:pPr>
            <a:r>
              <a:rPr lang="en-IN" sz="1400" dirty="0">
                <a:effectLst/>
                <a:latin typeface="CMR10"/>
                <a:ea typeface="Calibri" panose="020F0502020204030204" pitchFamily="34" charset="0"/>
                <a:cs typeface="CMR10"/>
              </a:rPr>
              <a:t>	As shown here, </a:t>
            </a:r>
            <a:r>
              <a:rPr lang="en-IN" sz="1400" dirty="0">
                <a:effectLst/>
                <a:latin typeface="CMEX10"/>
                <a:ea typeface="Calibri" panose="020F0502020204030204" pitchFamily="34" charset="0"/>
                <a:cs typeface="CMEX10"/>
              </a:rPr>
              <a:t>the bidders payoff function of Sealed-Bid Second Price Auction is same as of bidders payoff function of English Auction.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9420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3"/>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Objectives:</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7" y="2039139"/>
            <a:ext cx="10559540" cy="3330142"/>
          </a:xfrm>
          <a:prstGeom prst="rect">
            <a:avLst/>
          </a:prstGeom>
          <a:noFill/>
        </p:spPr>
        <p:txBody>
          <a:bodyPr wrap="square" rtlCol="0">
            <a:spAutoFit/>
          </a:bodyPr>
          <a:lstStyle/>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Sellers use auction theory to raise higher revenues while allowing buyers to procure at a lower cost. The purpose of this paper is to understand auction theory models and to derive certain results.</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We aim to analyse how density functions, conditional density functions, and distribution functions are used in auction theory to analyse data for different types of auctions.</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Also prove and review the revenue equivalence theorem. One of the important implications in this theorem is that a single item auction will always generate the same revenue, from all  types of auction, for the seller, if the item is sold to the highest bidder only.</a:t>
            </a:r>
          </a:p>
        </p:txBody>
      </p:sp>
    </p:spTree>
    <p:extLst>
      <p:ext uri="{BB962C8B-B14F-4D97-AF65-F5344CB8AC3E}">
        <p14:creationId xmlns:p14="http://schemas.microsoft.com/office/powerpoint/2010/main" val="289397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D791B-7856-4056-B156-C44B82CFFB83}"/>
              </a:ext>
            </a:extLst>
          </p:cNvPr>
          <p:cNvSpPr txBox="1"/>
          <p:nvPr/>
        </p:nvSpPr>
        <p:spPr>
          <a:xfrm>
            <a:off x="816229" y="834742"/>
            <a:ext cx="10075179" cy="769441"/>
          </a:xfrm>
          <a:prstGeom prst="rect">
            <a:avLst/>
          </a:prstGeom>
          <a:noFill/>
        </p:spPr>
        <p:txBody>
          <a:bodyPr wrap="square" rtlCol="0">
            <a:spAutoFit/>
          </a:bodyPr>
          <a:lstStyle/>
          <a:p>
            <a:pPr marL="571479" indent="-571479">
              <a:buFont typeface="Wingdings" panose="05000000000000000000" pitchFamily="2" charset="2"/>
              <a:buChar char="§"/>
            </a:pPr>
            <a:r>
              <a:rPr lang="en-IN" sz="4400" u="sng" dirty="0">
                <a:latin typeface="+mj-lt"/>
                <a:cs typeface="Calibri Light" panose="020F0302020204030204" pitchFamily="34" charset="0"/>
              </a:rPr>
              <a:t>Models and Assumptions:</a:t>
            </a:r>
          </a:p>
        </p:txBody>
      </p:sp>
      <p:sp>
        <p:nvSpPr>
          <p:cNvPr id="4" name="TextBox 3">
            <a:extLst>
              <a:ext uri="{FF2B5EF4-FFF2-40B4-BE49-F238E27FC236}">
                <a16:creationId xmlns:a16="http://schemas.microsoft.com/office/drawing/2014/main" id="{3F6C3828-1E0D-424C-BF2D-A6D3FFEE90E9}"/>
              </a:ext>
            </a:extLst>
          </p:cNvPr>
          <p:cNvSpPr txBox="1"/>
          <p:nvPr/>
        </p:nvSpPr>
        <p:spPr>
          <a:xfrm>
            <a:off x="816237" y="1763936"/>
            <a:ext cx="10559540" cy="3545586"/>
          </a:xfrm>
          <a:prstGeom prst="rect">
            <a:avLst/>
          </a:prstGeom>
          <a:noFill/>
        </p:spPr>
        <p:txBody>
          <a:bodyPr wrap="square" rtlCol="0">
            <a:spAutoFit/>
          </a:bodyPr>
          <a:lstStyle/>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We assume the benchmark model for our analysis. The benchmark model for auctions offers a generalization of auction formats based on the four assumptions:</a:t>
            </a:r>
          </a:p>
          <a:p>
            <a:pPr marL="800070" lvl="1" indent="-342886">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Risk-neutral bidders.</a:t>
            </a:r>
          </a:p>
          <a:p>
            <a:pPr marL="800070" lvl="1" indent="-342886">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Each bidder has their own valuation for the object independently drawn from some probability distribution.</a:t>
            </a:r>
          </a:p>
          <a:p>
            <a:pPr marL="800070" lvl="1" indent="-342886">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Symmetry between information possessed by bidders.</a:t>
            </a:r>
          </a:p>
          <a:p>
            <a:pPr marL="800070" lvl="1" indent="-342886">
              <a:lnSpc>
                <a:spcPct val="120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Payment made by the bidder is a function of bids only.</a:t>
            </a:r>
          </a:p>
          <a:p>
            <a:pPr marL="342886" indent="-342886">
              <a:lnSpc>
                <a:spcPct val="120000"/>
              </a:lnSpc>
              <a:spcBef>
                <a:spcPts val="601"/>
              </a:spcBef>
              <a:spcAft>
                <a:spcPts val="601"/>
              </a:spcAf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Times New Roman" panose="02020603050405020304" pitchFamily="18" charset="0"/>
              </a:rPr>
              <a:t>We would also assume an independent private model where each bidder has their own valuation for the item, and their valuation is private information.</a:t>
            </a:r>
          </a:p>
        </p:txBody>
      </p:sp>
    </p:spTree>
    <p:extLst>
      <p:ext uri="{BB962C8B-B14F-4D97-AF65-F5344CB8AC3E}">
        <p14:creationId xmlns:p14="http://schemas.microsoft.com/office/powerpoint/2010/main" val="29186267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607</TotalTime>
  <Words>4211</Words>
  <Application>Microsoft Office PowerPoint</Application>
  <PresentationFormat>Widescreen</PresentationFormat>
  <Paragraphs>328</Paragraphs>
  <Slides>23</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Cambria Math</vt:lpstr>
      <vt:lpstr>CMEX10</vt:lpstr>
      <vt:lpstr>CMMI10</vt:lpstr>
      <vt:lpstr>CMMI8</vt:lpstr>
      <vt:lpstr>CMR10</vt:lpstr>
      <vt:lpstr>CMR8</vt:lpstr>
      <vt:lpstr>CMSY10</vt:lpstr>
      <vt:lpstr>Garamond</vt:lpstr>
      <vt:lpstr>Wingdings</vt:lpstr>
      <vt:lpstr>Organic</vt:lpstr>
      <vt:lpstr>Auction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dc:title>
  <dc:creator>apsingh</dc:creator>
  <cp:lastModifiedBy>Sourav Agrawal</cp:lastModifiedBy>
  <cp:revision>99</cp:revision>
  <dcterms:created xsi:type="dcterms:W3CDTF">2021-03-06T05:19:09Z</dcterms:created>
  <dcterms:modified xsi:type="dcterms:W3CDTF">2021-04-16T10:45:37Z</dcterms:modified>
</cp:coreProperties>
</file>