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71" r:id="rId16"/>
    <p:sldId id="272" r:id="rId17"/>
    <p:sldId id="273" r:id="rId18"/>
    <p:sldId id="274" r:id="rId19"/>
    <p:sldId id="275" r:id="rId20"/>
    <p:sldId id="280" r:id="rId21"/>
    <p:sldId id="277" r:id="rId22"/>
    <p:sldId id="276"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Kumar Yadav" userId="997b0234-a928-4ad9-a364-36fb2dd429e6" providerId="ADAL" clId="{15143DCF-CB0A-45D8-AF74-673B0867E742}"/>
    <pc:docChg chg="modSld">
      <pc:chgData name="Raj Kumar Yadav" userId="997b0234-a928-4ad9-a364-36fb2dd429e6" providerId="ADAL" clId="{15143DCF-CB0A-45D8-AF74-673B0867E742}" dt="2022-04-23T02:17:02.747" v="0" actId="14100"/>
      <pc:docMkLst>
        <pc:docMk/>
      </pc:docMkLst>
      <pc:sldChg chg="modSp mod">
        <pc:chgData name="Raj Kumar Yadav" userId="997b0234-a928-4ad9-a364-36fb2dd429e6" providerId="ADAL" clId="{15143DCF-CB0A-45D8-AF74-673B0867E742}" dt="2022-04-23T02:17:02.747" v="0" actId="14100"/>
        <pc:sldMkLst>
          <pc:docMk/>
          <pc:sldMk cId="1482120774" sldId="267"/>
        </pc:sldMkLst>
        <pc:spChg chg="mod">
          <ac:chgData name="Raj Kumar Yadav" userId="997b0234-a928-4ad9-a364-36fb2dd429e6" providerId="ADAL" clId="{15143DCF-CB0A-45D8-AF74-673B0867E742}" dt="2022-04-23T02:17:02.747" v="0" actId="14100"/>
          <ac:spMkLst>
            <pc:docMk/>
            <pc:sldMk cId="1482120774" sldId="267"/>
            <ac:spMk id="5" creationId="{C7421B93-EE5E-1594-56A9-EF52527F7E6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3802D9-5914-4499-AC55-E9758A17768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AF08BC-18DA-44BB-A4A8-9C006270FF92}">
      <dgm:prSet/>
      <dgm:spPr/>
      <dgm:t>
        <a:bodyPr/>
        <a:lstStyle/>
        <a:p>
          <a:pPr>
            <a:lnSpc>
              <a:spcPct val="100000"/>
            </a:lnSpc>
          </a:pPr>
          <a:r>
            <a:rPr lang="en-US"/>
            <a:t>Multiple Linear regression is best performing for accident duration less than 60 min and</a:t>
          </a:r>
          <a:r>
            <a:rPr lang="en-US">
              <a:latin typeface="Walbaum Display"/>
            </a:rPr>
            <a:t> </a:t>
          </a:r>
          <a:endParaRPr lang="en-US"/>
        </a:p>
      </dgm:t>
    </dgm:pt>
    <dgm:pt modelId="{79A09348-E304-44DE-9033-2A0FCE3CBEB6}" type="parTrans" cxnId="{D40EEEB3-6654-4AD0-9B5C-3F19F913DDBC}">
      <dgm:prSet/>
      <dgm:spPr/>
      <dgm:t>
        <a:bodyPr/>
        <a:lstStyle/>
        <a:p>
          <a:endParaRPr lang="en-US"/>
        </a:p>
      </dgm:t>
    </dgm:pt>
    <dgm:pt modelId="{74E8545E-59AF-4E06-B39B-649F6C2349DC}" type="sibTrans" cxnId="{D40EEEB3-6654-4AD0-9B5C-3F19F913DDBC}">
      <dgm:prSet/>
      <dgm:spPr/>
      <dgm:t>
        <a:bodyPr/>
        <a:lstStyle/>
        <a:p>
          <a:endParaRPr lang="en-US"/>
        </a:p>
      </dgm:t>
    </dgm:pt>
    <dgm:pt modelId="{3CD76FC8-5608-4D49-BD85-DDFCB4187F82}">
      <dgm:prSet/>
      <dgm:spPr/>
      <dgm:t>
        <a:bodyPr/>
        <a:lstStyle/>
        <a:p>
          <a:pPr>
            <a:lnSpc>
              <a:spcPct val="100000"/>
            </a:lnSpc>
          </a:pPr>
          <a:r>
            <a:rPr lang="en-US"/>
            <a:t>the decision tree is also performing best for accident duration less than 60 min.</a:t>
          </a:r>
        </a:p>
      </dgm:t>
    </dgm:pt>
    <dgm:pt modelId="{225550D3-6016-4E22-9EA2-263E5A4676BA}" type="parTrans" cxnId="{302C54B9-FDB1-4C4A-A8CF-E2EB553D79FF}">
      <dgm:prSet/>
      <dgm:spPr/>
      <dgm:t>
        <a:bodyPr/>
        <a:lstStyle/>
        <a:p>
          <a:endParaRPr lang="en-US"/>
        </a:p>
      </dgm:t>
    </dgm:pt>
    <dgm:pt modelId="{32F3AE45-4372-4268-9AA6-73B86E97D30E}" type="sibTrans" cxnId="{302C54B9-FDB1-4C4A-A8CF-E2EB553D79FF}">
      <dgm:prSet/>
      <dgm:spPr/>
      <dgm:t>
        <a:bodyPr/>
        <a:lstStyle/>
        <a:p>
          <a:endParaRPr lang="en-US"/>
        </a:p>
      </dgm:t>
    </dgm:pt>
    <dgm:pt modelId="{6A088DDA-36F4-43ED-81DC-809BEF688B33}">
      <dgm:prSet phldr="0"/>
      <dgm:spPr/>
      <dgm:t>
        <a:bodyPr/>
        <a:lstStyle/>
        <a:p>
          <a:pPr rtl="0">
            <a:lnSpc>
              <a:spcPct val="100000"/>
            </a:lnSpc>
          </a:pPr>
          <a:r>
            <a:rPr lang="en-US">
              <a:latin typeface="Walbaum Display"/>
            </a:rPr>
            <a:t>For 60 to 180 minute accident duration MLR is best performing model</a:t>
          </a:r>
        </a:p>
      </dgm:t>
    </dgm:pt>
    <dgm:pt modelId="{22DBF23A-5D63-4D89-9E3B-8CAFA770A17D}" type="parTrans" cxnId="{3DD4EA64-C04F-45D7-A630-18940C9FBA43}">
      <dgm:prSet/>
      <dgm:spPr/>
    </dgm:pt>
    <dgm:pt modelId="{95F750CB-B536-46BA-8333-F8845F41891A}" type="sibTrans" cxnId="{3DD4EA64-C04F-45D7-A630-18940C9FBA43}">
      <dgm:prSet/>
      <dgm:spPr/>
    </dgm:pt>
    <dgm:pt modelId="{FA60BB4B-C837-4C82-A035-ED2F18CF795D}" type="pres">
      <dgm:prSet presAssocID="{EF3802D9-5914-4499-AC55-E9758A17768D}" presName="root" presStyleCnt="0">
        <dgm:presLayoutVars>
          <dgm:dir/>
          <dgm:resizeHandles val="exact"/>
        </dgm:presLayoutVars>
      </dgm:prSet>
      <dgm:spPr/>
    </dgm:pt>
    <dgm:pt modelId="{F68A262C-BE4D-4719-AFBD-4E9E73D3BA79}" type="pres">
      <dgm:prSet presAssocID="{FBAF08BC-18DA-44BB-A4A8-9C006270FF92}" presName="compNode" presStyleCnt="0"/>
      <dgm:spPr/>
    </dgm:pt>
    <dgm:pt modelId="{941C3815-09FB-48B2-B922-F9F582A30658}" type="pres">
      <dgm:prSet presAssocID="{FBAF08BC-18DA-44BB-A4A8-9C006270FF92}" presName="bgRect" presStyleLbl="bgShp" presStyleIdx="0" presStyleCnt="3"/>
      <dgm:spPr/>
    </dgm:pt>
    <dgm:pt modelId="{195E67DA-35C2-4EE6-A96E-A5AF1E97E8BC}" type="pres">
      <dgm:prSet presAssocID="{FBAF08BC-18DA-44BB-A4A8-9C006270FF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A9947AC-5B14-410F-858A-350AC196D75E}" type="pres">
      <dgm:prSet presAssocID="{FBAF08BC-18DA-44BB-A4A8-9C006270FF92}" presName="spaceRect" presStyleCnt="0"/>
      <dgm:spPr/>
    </dgm:pt>
    <dgm:pt modelId="{A7B41D59-A985-4205-8F01-39E6F42943A7}" type="pres">
      <dgm:prSet presAssocID="{FBAF08BC-18DA-44BB-A4A8-9C006270FF92}" presName="parTx" presStyleLbl="revTx" presStyleIdx="0" presStyleCnt="3">
        <dgm:presLayoutVars>
          <dgm:chMax val="0"/>
          <dgm:chPref val="0"/>
        </dgm:presLayoutVars>
      </dgm:prSet>
      <dgm:spPr/>
    </dgm:pt>
    <dgm:pt modelId="{8B4DEFCA-AD1B-4C4D-B82E-C64F311F8BBC}" type="pres">
      <dgm:prSet presAssocID="{74E8545E-59AF-4E06-B39B-649F6C2349DC}" presName="sibTrans" presStyleCnt="0"/>
      <dgm:spPr/>
    </dgm:pt>
    <dgm:pt modelId="{2503AB0F-C81F-479B-A7E3-1448BB83D0C9}" type="pres">
      <dgm:prSet presAssocID="{3CD76FC8-5608-4D49-BD85-DDFCB4187F82}" presName="compNode" presStyleCnt="0"/>
      <dgm:spPr/>
    </dgm:pt>
    <dgm:pt modelId="{FAEAF885-CE2B-442B-9CCE-A4507DA6DBF7}" type="pres">
      <dgm:prSet presAssocID="{3CD76FC8-5608-4D49-BD85-DDFCB4187F82}" presName="bgRect" presStyleLbl="bgShp" presStyleIdx="1" presStyleCnt="3"/>
      <dgm:spPr/>
    </dgm:pt>
    <dgm:pt modelId="{ACDA47E2-E108-43BC-82E4-0A7E7D07A637}" type="pres">
      <dgm:prSet presAssocID="{3CD76FC8-5608-4D49-BD85-DDFCB4187F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B0AD9F99-2994-465F-A9A3-3ACBA27AE31E}" type="pres">
      <dgm:prSet presAssocID="{3CD76FC8-5608-4D49-BD85-DDFCB4187F82}" presName="spaceRect" presStyleCnt="0"/>
      <dgm:spPr/>
    </dgm:pt>
    <dgm:pt modelId="{19C20CE6-FA90-4D1A-B814-D09856F65323}" type="pres">
      <dgm:prSet presAssocID="{3CD76FC8-5608-4D49-BD85-DDFCB4187F82}" presName="parTx" presStyleLbl="revTx" presStyleIdx="1" presStyleCnt="3">
        <dgm:presLayoutVars>
          <dgm:chMax val="0"/>
          <dgm:chPref val="0"/>
        </dgm:presLayoutVars>
      </dgm:prSet>
      <dgm:spPr/>
    </dgm:pt>
    <dgm:pt modelId="{90C29E89-D572-448D-BA06-A04C3781DC5B}" type="pres">
      <dgm:prSet presAssocID="{32F3AE45-4372-4268-9AA6-73B86E97D30E}" presName="sibTrans" presStyleCnt="0"/>
      <dgm:spPr/>
    </dgm:pt>
    <dgm:pt modelId="{F37B2C4B-354A-4F23-987E-79B297CC440F}" type="pres">
      <dgm:prSet presAssocID="{6A088DDA-36F4-43ED-81DC-809BEF688B33}" presName="compNode" presStyleCnt="0"/>
      <dgm:spPr/>
    </dgm:pt>
    <dgm:pt modelId="{37EEF496-4639-4DE1-BAA6-22C2527047FB}" type="pres">
      <dgm:prSet presAssocID="{6A088DDA-36F4-43ED-81DC-809BEF688B33}" presName="bgRect" presStyleLbl="bgShp" presStyleIdx="2" presStyleCnt="3"/>
      <dgm:spPr/>
    </dgm:pt>
    <dgm:pt modelId="{AD0B2C72-30BE-4017-9EF9-A967235D6434}" type="pres">
      <dgm:prSet presAssocID="{6A088DDA-36F4-43ED-81DC-809BEF688B33}" presName="iconRect" presStyleLbl="node1" presStyleIdx="2" presStyleCnt="3"/>
      <dgm:spPr/>
    </dgm:pt>
    <dgm:pt modelId="{55977EFF-1ACC-4F45-AB5F-F42FCE985ADF}" type="pres">
      <dgm:prSet presAssocID="{6A088DDA-36F4-43ED-81DC-809BEF688B33}" presName="spaceRect" presStyleCnt="0"/>
      <dgm:spPr/>
    </dgm:pt>
    <dgm:pt modelId="{1293236C-DECF-4EEC-9B5C-3F44773C74AB}" type="pres">
      <dgm:prSet presAssocID="{6A088DDA-36F4-43ED-81DC-809BEF688B33}" presName="parTx" presStyleLbl="revTx" presStyleIdx="2" presStyleCnt="3">
        <dgm:presLayoutVars>
          <dgm:chMax val="0"/>
          <dgm:chPref val="0"/>
        </dgm:presLayoutVars>
      </dgm:prSet>
      <dgm:spPr/>
    </dgm:pt>
  </dgm:ptLst>
  <dgm:cxnLst>
    <dgm:cxn modelId="{67B15910-C434-4D73-8759-EDF2023AAA55}" type="presOf" srcId="{6A088DDA-36F4-43ED-81DC-809BEF688B33}" destId="{1293236C-DECF-4EEC-9B5C-3F44773C74AB}" srcOrd="0" destOrd="0" presId="urn:microsoft.com/office/officeart/2018/2/layout/IconVerticalSolidList"/>
    <dgm:cxn modelId="{73FB9F28-4ADC-4BE3-ABBC-B922A0272AEC}" type="presOf" srcId="{FBAF08BC-18DA-44BB-A4A8-9C006270FF92}" destId="{A7B41D59-A985-4205-8F01-39E6F42943A7}" srcOrd="0" destOrd="0" presId="urn:microsoft.com/office/officeart/2018/2/layout/IconVerticalSolidList"/>
    <dgm:cxn modelId="{3DD4EA64-C04F-45D7-A630-18940C9FBA43}" srcId="{EF3802D9-5914-4499-AC55-E9758A17768D}" destId="{6A088DDA-36F4-43ED-81DC-809BEF688B33}" srcOrd="2" destOrd="0" parTransId="{22DBF23A-5D63-4D89-9E3B-8CAFA770A17D}" sibTransId="{95F750CB-B536-46BA-8333-F8845F41891A}"/>
    <dgm:cxn modelId="{D40EEEB3-6654-4AD0-9B5C-3F19F913DDBC}" srcId="{EF3802D9-5914-4499-AC55-E9758A17768D}" destId="{FBAF08BC-18DA-44BB-A4A8-9C006270FF92}" srcOrd="0" destOrd="0" parTransId="{79A09348-E304-44DE-9033-2A0FCE3CBEB6}" sibTransId="{74E8545E-59AF-4E06-B39B-649F6C2349DC}"/>
    <dgm:cxn modelId="{302C54B9-FDB1-4C4A-A8CF-E2EB553D79FF}" srcId="{EF3802D9-5914-4499-AC55-E9758A17768D}" destId="{3CD76FC8-5608-4D49-BD85-DDFCB4187F82}" srcOrd="1" destOrd="0" parTransId="{225550D3-6016-4E22-9EA2-263E5A4676BA}" sibTransId="{32F3AE45-4372-4268-9AA6-73B86E97D30E}"/>
    <dgm:cxn modelId="{94460FF6-296C-4150-B69C-350F1EA0EB47}" type="presOf" srcId="{3CD76FC8-5608-4D49-BD85-DDFCB4187F82}" destId="{19C20CE6-FA90-4D1A-B814-D09856F65323}" srcOrd="0" destOrd="0" presId="urn:microsoft.com/office/officeart/2018/2/layout/IconVerticalSolidList"/>
    <dgm:cxn modelId="{D85C28F8-2DC3-4EA5-9EF0-EE4ECF00633D}" type="presOf" srcId="{EF3802D9-5914-4499-AC55-E9758A17768D}" destId="{FA60BB4B-C837-4C82-A035-ED2F18CF795D}" srcOrd="0" destOrd="0" presId="urn:microsoft.com/office/officeart/2018/2/layout/IconVerticalSolidList"/>
    <dgm:cxn modelId="{5B70C931-5AF9-462A-A71D-5D38FDEF0364}" type="presParOf" srcId="{FA60BB4B-C837-4C82-A035-ED2F18CF795D}" destId="{F68A262C-BE4D-4719-AFBD-4E9E73D3BA79}" srcOrd="0" destOrd="0" presId="urn:microsoft.com/office/officeart/2018/2/layout/IconVerticalSolidList"/>
    <dgm:cxn modelId="{981C5508-B445-4D99-9FC9-B555E2BBEEAD}" type="presParOf" srcId="{F68A262C-BE4D-4719-AFBD-4E9E73D3BA79}" destId="{941C3815-09FB-48B2-B922-F9F582A30658}" srcOrd="0" destOrd="0" presId="urn:microsoft.com/office/officeart/2018/2/layout/IconVerticalSolidList"/>
    <dgm:cxn modelId="{F4328D16-6C05-4FA8-95DB-21A5A04761F7}" type="presParOf" srcId="{F68A262C-BE4D-4719-AFBD-4E9E73D3BA79}" destId="{195E67DA-35C2-4EE6-A96E-A5AF1E97E8BC}" srcOrd="1" destOrd="0" presId="urn:microsoft.com/office/officeart/2018/2/layout/IconVerticalSolidList"/>
    <dgm:cxn modelId="{2D6B0E24-2946-434E-8D4A-DDA7F28372EE}" type="presParOf" srcId="{F68A262C-BE4D-4719-AFBD-4E9E73D3BA79}" destId="{7A9947AC-5B14-410F-858A-350AC196D75E}" srcOrd="2" destOrd="0" presId="urn:microsoft.com/office/officeart/2018/2/layout/IconVerticalSolidList"/>
    <dgm:cxn modelId="{0C84F707-9D7D-43C7-9A95-BCE550E7F9BF}" type="presParOf" srcId="{F68A262C-BE4D-4719-AFBD-4E9E73D3BA79}" destId="{A7B41D59-A985-4205-8F01-39E6F42943A7}" srcOrd="3" destOrd="0" presId="urn:microsoft.com/office/officeart/2018/2/layout/IconVerticalSolidList"/>
    <dgm:cxn modelId="{EA7F4B44-4B14-42C4-BE3E-9B727049BB23}" type="presParOf" srcId="{FA60BB4B-C837-4C82-A035-ED2F18CF795D}" destId="{8B4DEFCA-AD1B-4C4D-B82E-C64F311F8BBC}" srcOrd="1" destOrd="0" presId="urn:microsoft.com/office/officeart/2018/2/layout/IconVerticalSolidList"/>
    <dgm:cxn modelId="{13769BEC-92CA-4C0C-9922-BC8E2D8A5AB9}" type="presParOf" srcId="{FA60BB4B-C837-4C82-A035-ED2F18CF795D}" destId="{2503AB0F-C81F-479B-A7E3-1448BB83D0C9}" srcOrd="2" destOrd="0" presId="urn:microsoft.com/office/officeart/2018/2/layout/IconVerticalSolidList"/>
    <dgm:cxn modelId="{B5547CF6-0092-4118-80B8-500C8C4C1B6F}" type="presParOf" srcId="{2503AB0F-C81F-479B-A7E3-1448BB83D0C9}" destId="{FAEAF885-CE2B-442B-9CCE-A4507DA6DBF7}" srcOrd="0" destOrd="0" presId="urn:microsoft.com/office/officeart/2018/2/layout/IconVerticalSolidList"/>
    <dgm:cxn modelId="{A434EF5A-D078-4B29-A67A-32358FDD1B67}" type="presParOf" srcId="{2503AB0F-C81F-479B-A7E3-1448BB83D0C9}" destId="{ACDA47E2-E108-43BC-82E4-0A7E7D07A637}" srcOrd="1" destOrd="0" presId="urn:microsoft.com/office/officeart/2018/2/layout/IconVerticalSolidList"/>
    <dgm:cxn modelId="{2BD06906-74A3-43C3-85E2-0242C830631E}" type="presParOf" srcId="{2503AB0F-C81F-479B-A7E3-1448BB83D0C9}" destId="{B0AD9F99-2994-465F-A9A3-3ACBA27AE31E}" srcOrd="2" destOrd="0" presId="urn:microsoft.com/office/officeart/2018/2/layout/IconVerticalSolidList"/>
    <dgm:cxn modelId="{84A10080-3202-418B-9F86-380A48B6B68A}" type="presParOf" srcId="{2503AB0F-C81F-479B-A7E3-1448BB83D0C9}" destId="{19C20CE6-FA90-4D1A-B814-D09856F65323}" srcOrd="3" destOrd="0" presId="urn:microsoft.com/office/officeart/2018/2/layout/IconVerticalSolidList"/>
    <dgm:cxn modelId="{EB5BE312-1210-4206-83CC-AD9794CB3433}" type="presParOf" srcId="{FA60BB4B-C837-4C82-A035-ED2F18CF795D}" destId="{90C29E89-D572-448D-BA06-A04C3781DC5B}" srcOrd="3" destOrd="0" presId="urn:microsoft.com/office/officeart/2018/2/layout/IconVerticalSolidList"/>
    <dgm:cxn modelId="{B674B13C-3F9B-4051-B95B-DB3396985C37}" type="presParOf" srcId="{FA60BB4B-C837-4C82-A035-ED2F18CF795D}" destId="{F37B2C4B-354A-4F23-987E-79B297CC440F}" srcOrd="4" destOrd="0" presId="urn:microsoft.com/office/officeart/2018/2/layout/IconVerticalSolidList"/>
    <dgm:cxn modelId="{EC29A026-42E9-42F1-A248-7BA0F948F1CD}" type="presParOf" srcId="{F37B2C4B-354A-4F23-987E-79B297CC440F}" destId="{37EEF496-4639-4DE1-BAA6-22C2527047FB}" srcOrd="0" destOrd="0" presId="urn:microsoft.com/office/officeart/2018/2/layout/IconVerticalSolidList"/>
    <dgm:cxn modelId="{CAA8011B-44A3-4D9D-AE5C-9AFCC4E9D879}" type="presParOf" srcId="{F37B2C4B-354A-4F23-987E-79B297CC440F}" destId="{AD0B2C72-30BE-4017-9EF9-A967235D6434}" srcOrd="1" destOrd="0" presId="urn:microsoft.com/office/officeart/2018/2/layout/IconVerticalSolidList"/>
    <dgm:cxn modelId="{4427AC27-2BCF-4891-8DC8-F028F0E722A8}" type="presParOf" srcId="{F37B2C4B-354A-4F23-987E-79B297CC440F}" destId="{55977EFF-1ACC-4F45-AB5F-F42FCE985ADF}" srcOrd="2" destOrd="0" presId="urn:microsoft.com/office/officeart/2018/2/layout/IconVerticalSolidList"/>
    <dgm:cxn modelId="{7BD98A57-021D-45EF-91A4-42937451DE20}" type="presParOf" srcId="{F37B2C4B-354A-4F23-987E-79B297CC440F}" destId="{1293236C-DECF-4EEC-9B5C-3F44773C74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C3815-09FB-48B2-B922-F9F582A30658}">
      <dsp:nvSpPr>
        <dsp:cNvPr id="0" name=""/>
        <dsp:cNvSpPr/>
      </dsp:nvSpPr>
      <dsp:spPr>
        <a:xfrm>
          <a:off x="0" y="434"/>
          <a:ext cx="9906000" cy="10172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E67DA-35C2-4EE6-A96E-A5AF1E97E8BC}">
      <dsp:nvSpPr>
        <dsp:cNvPr id="0" name=""/>
        <dsp:cNvSpPr/>
      </dsp:nvSpPr>
      <dsp:spPr>
        <a:xfrm>
          <a:off x="307708" y="229308"/>
          <a:ext cx="559469" cy="5594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B41D59-A985-4205-8F01-39E6F42943A7}">
      <dsp:nvSpPr>
        <dsp:cNvPr id="0" name=""/>
        <dsp:cNvSpPr/>
      </dsp:nvSpPr>
      <dsp:spPr>
        <a:xfrm>
          <a:off x="1174886" y="434"/>
          <a:ext cx="8731113" cy="101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6" tIns="107656" rIns="107656" bIns="107656" numCol="1" spcCol="1270" anchor="ctr" anchorCtr="0">
          <a:noAutofit/>
        </a:bodyPr>
        <a:lstStyle/>
        <a:p>
          <a:pPr marL="0" lvl="0" indent="0" algn="l" defTabSz="1022350">
            <a:lnSpc>
              <a:spcPct val="100000"/>
            </a:lnSpc>
            <a:spcBef>
              <a:spcPct val="0"/>
            </a:spcBef>
            <a:spcAft>
              <a:spcPct val="35000"/>
            </a:spcAft>
            <a:buNone/>
          </a:pPr>
          <a:r>
            <a:rPr lang="en-US" sz="2300" kern="1200"/>
            <a:t>Multiple Linear regression is best performing for accident duration less than 60 min and</a:t>
          </a:r>
          <a:r>
            <a:rPr lang="en-US" sz="2300" kern="1200">
              <a:latin typeface="Walbaum Display"/>
            </a:rPr>
            <a:t> </a:t>
          </a:r>
          <a:endParaRPr lang="en-US" sz="2300" kern="1200"/>
        </a:p>
      </dsp:txBody>
      <dsp:txXfrm>
        <a:off x="1174886" y="434"/>
        <a:ext cx="8731113" cy="1017218"/>
      </dsp:txXfrm>
    </dsp:sp>
    <dsp:sp modelId="{FAEAF885-CE2B-442B-9CCE-A4507DA6DBF7}">
      <dsp:nvSpPr>
        <dsp:cNvPr id="0" name=""/>
        <dsp:cNvSpPr/>
      </dsp:nvSpPr>
      <dsp:spPr>
        <a:xfrm>
          <a:off x="0" y="1271957"/>
          <a:ext cx="9906000" cy="10172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A47E2-E108-43BC-82E4-0A7E7D07A637}">
      <dsp:nvSpPr>
        <dsp:cNvPr id="0" name=""/>
        <dsp:cNvSpPr/>
      </dsp:nvSpPr>
      <dsp:spPr>
        <a:xfrm>
          <a:off x="307708" y="1500831"/>
          <a:ext cx="559469" cy="5594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20CE6-FA90-4D1A-B814-D09856F65323}">
      <dsp:nvSpPr>
        <dsp:cNvPr id="0" name=""/>
        <dsp:cNvSpPr/>
      </dsp:nvSpPr>
      <dsp:spPr>
        <a:xfrm>
          <a:off x="1174886" y="1271957"/>
          <a:ext cx="8731113" cy="101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6" tIns="107656" rIns="107656" bIns="107656" numCol="1" spcCol="1270" anchor="ctr" anchorCtr="0">
          <a:noAutofit/>
        </a:bodyPr>
        <a:lstStyle/>
        <a:p>
          <a:pPr marL="0" lvl="0" indent="0" algn="l" defTabSz="1022350">
            <a:lnSpc>
              <a:spcPct val="100000"/>
            </a:lnSpc>
            <a:spcBef>
              <a:spcPct val="0"/>
            </a:spcBef>
            <a:spcAft>
              <a:spcPct val="35000"/>
            </a:spcAft>
            <a:buNone/>
          </a:pPr>
          <a:r>
            <a:rPr lang="en-US" sz="2300" kern="1200"/>
            <a:t>the decision tree is also performing best for accident duration less than 60 min.</a:t>
          </a:r>
        </a:p>
      </dsp:txBody>
      <dsp:txXfrm>
        <a:off x="1174886" y="1271957"/>
        <a:ext cx="8731113" cy="1017218"/>
      </dsp:txXfrm>
    </dsp:sp>
    <dsp:sp modelId="{37EEF496-4639-4DE1-BAA6-22C2527047FB}">
      <dsp:nvSpPr>
        <dsp:cNvPr id="0" name=""/>
        <dsp:cNvSpPr/>
      </dsp:nvSpPr>
      <dsp:spPr>
        <a:xfrm>
          <a:off x="0" y="2543480"/>
          <a:ext cx="9906000" cy="10172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B2C72-30BE-4017-9EF9-A967235D6434}">
      <dsp:nvSpPr>
        <dsp:cNvPr id="0" name=""/>
        <dsp:cNvSpPr/>
      </dsp:nvSpPr>
      <dsp:spPr>
        <a:xfrm>
          <a:off x="307708" y="2772354"/>
          <a:ext cx="559469" cy="559469"/>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3236C-DECF-4EEC-9B5C-3F44773C74AB}">
      <dsp:nvSpPr>
        <dsp:cNvPr id="0" name=""/>
        <dsp:cNvSpPr/>
      </dsp:nvSpPr>
      <dsp:spPr>
        <a:xfrm>
          <a:off x="1174886" y="2543480"/>
          <a:ext cx="8731113" cy="101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6" tIns="107656" rIns="107656" bIns="107656" numCol="1" spcCol="1270" anchor="ctr" anchorCtr="0">
          <a:noAutofit/>
        </a:bodyPr>
        <a:lstStyle/>
        <a:p>
          <a:pPr marL="0" lvl="0" indent="0" algn="l" defTabSz="1022350" rtl="0">
            <a:lnSpc>
              <a:spcPct val="100000"/>
            </a:lnSpc>
            <a:spcBef>
              <a:spcPct val="0"/>
            </a:spcBef>
            <a:spcAft>
              <a:spcPct val="35000"/>
            </a:spcAft>
            <a:buNone/>
          </a:pPr>
          <a:r>
            <a:rPr lang="en-US" sz="2300" kern="1200">
              <a:latin typeface="Walbaum Display"/>
            </a:rPr>
            <a:t>For 60 to 180 minute accident duration MLR is best performing model</a:t>
          </a:r>
        </a:p>
      </dsp:txBody>
      <dsp:txXfrm>
        <a:off x="1174886" y="2543480"/>
        <a:ext cx="8731113" cy="10172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4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4956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4272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6387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6935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8351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0528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071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0474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8648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4/23/2022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191983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4/23/2022</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1258379819"/>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www.flickr.com/photos/27345927@N07/6810814107"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5E0A781-5174-4CC5-BDD2-940F96E88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3A5C075-B066-49C1-9E75-E987647DE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8238373 w 9113106"/>
              <a:gd name="connsiteY5" fmla="*/ 0 h 6858000"/>
              <a:gd name="connsiteX6" fmla="*/ 9113106 w 9113106"/>
              <a:gd name="connsiteY6" fmla="*/ 0 h 6858000"/>
              <a:gd name="connsiteX7" fmla="*/ 9113106 w 9113106"/>
              <a:gd name="connsiteY7" fmla="*/ 6857999 h 6858000"/>
              <a:gd name="connsiteX8" fmla="*/ 2227781 w 9113106"/>
              <a:gd name="connsiteY8"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8238373 w 9113106"/>
              <a:gd name="connsiteY4" fmla="*/ 0 h 6858000"/>
              <a:gd name="connsiteX5" fmla="*/ 9113106 w 9113106"/>
              <a:gd name="connsiteY5" fmla="*/ 0 h 6858000"/>
              <a:gd name="connsiteX6" fmla="*/ 9113106 w 9113106"/>
              <a:gd name="connsiteY6" fmla="*/ 6857999 h 6858000"/>
              <a:gd name="connsiteX7" fmla="*/ 2227781 w 9113106"/>
              <a:gd name="connsiteY7"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6" fmla="*/ 2227781 w 9113106"/>
              <a:gd name="connsiteY6" fmla="*/ 6858000 h 6858000"/>
              <a:gd name="connsiteX0" fmla="*/ 9113106 w 9113106"/>
              <a:gd name="connsiteY0" fmla="*/ 6857999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0" fmla="*/ 9113106 w 9113106"/>
              <a:gd name="connsiteY0" fmla="*/ 6857999 h 6858000"/>
              <a:gd name="connsiteX1" fmla="*/ 0 w 9113106"/>
              <a:gd name="connsiteY1" fmla="*/ 6858000 h 6858000"/>
              <a:gd name="connsiteX2" fmla="*/ 6010592 w 9113106"/>
              <a:gd name="connsiteY2" fmla="*/ 0 h 6858000"/>
              <a:gd name="connsiteX3" fmla="*/ 9113106 w 9113106"/>
              <a:gd name="connsiteY3" fmla="*/ 0 h 6858000"/>
              <a:gd name="connsiteX4" fmla="*/ 9113106 w 9113106"/>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106" h="6858000">
                <a:moveTo>
                  <a:pt x="9113106" y="6857999"/>
                </a:moveTo>
                <a:lnTo>
                  <a:pt x="0" y="6858000"/>
                </a:lnTo>
                <a:lnTo>
                  <a:pt x="6010592" y="0"/>
                </a:lnTo>
                <a:lnTo>
                  <a:pt x="9113106" y="0"/>
                </a:lnTo>
                <a:lnTo>
                  <a:pt x="9113106" y="6857999"/>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3">
            <a:extLst>
              <a:ext uri="{FF2B5EF4-FFF2-40B4-BE49-F238E27FC236}">
                <a16:creationId xmlns:a16="http://schemas.microsoft.com/office/drawing/2014/main" id="{CAEBB003-65ED-C3F8-289F-650B24F25D88}"/>
              </a:ext>
            </a:extLst>
          </p:cNvPr>
          <p:cNvPicPr>
            <a:picLocks noChangeAspect="1"/>
          </p:cNvPicPr>
          <p:nvPr/>
        </p:nvPicPr>
        <p:blipFill rotWithShape="1">
          <a:blip r:embed="rId2">
            <a:alphaModFix amt="40000"/>
          </a:blip>
          <a:srcRect l="2091" r="9209" b="-2"/>
          <a:stretch/>
        </p:blipFill>
        <p:spPr>
          <a:xfrm>
            <a:off x="-1" y="-8"/>
            <a:ext cx="9113106" cy="6858000"/>
          </a:xfrm>
          <a:custGeom>
            <a:avLst/>
            <a:gdLst/>
            <a:ahLst/>
            <a:cxnLst/>
            <a:rect l="l" t="t" r="r" b="b"/>
            <a:pathLst>
              <a:path w="9113106" h="6858000">
                <a:moveTo>
                  <a:pt x="1969836" y="0"/>
                </a:moveTo>
                <a:lnTo>
                  <a:pt x="2234483" y="0"/>
                </a:lnTo>
                <a:lnTo>
                  <a:pt x="2234483" y="1"/>
                </a:lnTo>
                <a:lnTo>
                  <a:pt x="4793161" y="0"/>
                </a:lnTo>
                <a:lnTo>
                  <a:pt x="4793161" y="1"/>
                </a:lnTo>
                <a:lnTo>
                  <a:pt x="9099564" y="1"/>
                </a:lnTo>
                <a:lnTo>
                  <a:pt x="9099566" y="0"/>
                </a:lnTo>
                <a:lnTo>
                  <a:pt x="9113106" y="0"/>
                </a:lnTo>
                <a:lnTo>
                  <a:pt x="3102515" y="6858000"/>
                </a:lnTo>
                <a:lnTo>
                  <a:pt x="2275057" y="6858000"/>
                </a:lnTo>
                <a:lnTo>
                  <a:pt x="0" y="6858000"/>
                </a:lnTo>
                <a:lnTo>
                  <a:pt x="0" y="1"/>
                </a:lnTo>
                <a:lnTo>
                  <a:pt x="1969836" y="1"/>
                </a:lnTo>
                <a:close/>
              </a:path>
            </a:pathLst>
          </a:custGeom>
        </p:spPr>
      </p:pic>
      <p:pic>
        <p:nvPicPr>
          <p:cNvPr id="5" name="Picture 5" descr="A picture containing outdoor, road, car, way&#10;&#10;Description automatically generated">
            <a:extLst>
              <a:ext uri="{FF2B5EF4-FFF2-40B4-BE49-F238E27FC236}">
                <a16:creationId xmlns:a16="http://schemas.microsoft.com/office/drawing/2014/main" id="{9F77A217-2DDE-06B4-CBE8-FCE06E6DACB9}"/>
              </a:ext>
            </a:extLst>
          </p:cNvPr>
          <p:cNvPicPr>
            <a:picLocks noChangeAspect="1"/>
          </p:cNvPicPr>
          <p:nvPr/>
        </p:nvPicPr>
        <p:blipFill rotWithShape="1">
          <a:blip r:embed="rId3">
            <a:alphaModFix/>
            <a:extLst>
              <a:ext uri="{837473B0-CC2E-450A-ABE3-18F120FF3D39}">
                <a1611:picAttrSrcUrl xmlns:a1611="http://schemas.microsoft.com/office/drawing/2016/11/main" r:id="rId4"/>
              </a:ext>
            </a:extLst>
          </a:blip>
          <a:srcRect l="15084" r="172"/>
          <a:stretch/>
        </p:blipFill>
        <p:spPr>
          <a:xfrm>
            <a:off x="5334475" y="8"/>
            <a:ext cx="6857526" cy="6857997"/>
          </a:xfrm>
          <a:custGeom>
            <a:avLst/>
            <a:gdLst/>
            <a:ahLst/>
            <a:cxnLst/>
            <a:rect l="l" t="t" r="r" b="b"/>
            <a:pathLst>
              <a:path w="6857526" h="6857997">
                <a:moveTo>
                  <a:pt x="5999506" y="0"/>
                </a:moveTo>
                <a:lnTo>
                  <a:pt x="6857526" y="0"/>
                </a:lnTo>
                <a:lnTo>
                  <a:pt x="6857526" y="6857997"/>
                </a:lnTo>
                <a:lnTo>
                  <a:pt x="6478386" y="6857997"/>
                </a:lnTo>
                <a:lnTo>
                  <a:pt x="6478386" y="6857996"/>
                </a:lnTo>
                <a:lnTo>
                  <a:pt x="0" y="6857996"/>
                </a:lnTo>
                <a:close/>
              </a:path>
            </a:pathLst>
          </a:custGeom>
        </p:spPr>
      </p:pic>
      <p:sp>
        <p:nvSpPr>
          <p:cNvPr id="3" name="Subtitle 2"/>
          <p:cNvSpPr>
            <a:spLocks noGrp="1"/>
          </p:cNvSpPr>
          <p:nvPr>
            <p:ph type="subTitle" idx="1"/>
          </p:nvPr>
        </p:nvSpPr>
        <p:spPr>
          <a:xfrm>
            <a:off x="539151" y="278832"/>
            <a:ext cx="5152160" cy="1764865"/>
          </a:xfrm>
        </p:spPr>
        <p:txBody>
          <a:bodyPr vert="horz" lIns="91440" tIns="45720" rIns="91440" bIns="45720" rtlCol="0" anchor="b">
            <a:noAutofit/>
          </a:bodyPr>
          <a:lstStyle/>
          <a:p>
            <a:r>
              <a:rPr lang="en-US" sz="2800">
                <a:solidFill>
                  <a:srgbClr val="FFFFFF"/>
                </a:solidFill>
                <a:latin typeface="Elephant"/>
              </a:rPr>
              <a:t>Investigation of Machine Learning Models for Traffic Accident Analysis</a:t>
            </a:r>
            <a:endParaRPr lang="en-US" sz="2800">
              <a:solidFill>
                <a:srgbClr val="FFFFFF"/>
              </a:solidFill>
            </a:endParaRPr>
          </a:p>
        </p:txBody>
      </p:sp>
      <p:sp>
        <p:nvSpPr>
          <p:cNvPr id="6" name="TextBox 5">
            <a:extLst>
              <a:ext uri="{FF2B5EF4-FFF2-40B4-BE49-F238E27FC236}">
                <a16:creationId xmlns:a16="http://schemas.microsoft.com/office/drawing/2014/main" id="{3EBAACDE-700D-3EA5-6065-296103829B95}"/>
              </a:ext>
            </a:extLst>
          </p:cNvPr>
          <p:cNvSpPr txBox="1"/>
          <p:nvPr/>
        </p:nvSpPr>
        <p:spPr>
          <a:xfrm>
            <a:off x="9660538" y="6657945"/>
            <a:ext cx="253146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2" name="TextBox 1">
            <a:extLst>
              <a:ext uri="{FF2B5EF4-FFF2-40B4-BE49-F238E27FC236}">
                <a16:creationId xmlns:a16="http://schemas.microsoft.com/office/drawing/2014/main" id="{AE684E8D-D2DA-5CB7-D360-F558EA29C145}"/>
              </a:ext>
            </a:extLst>
          </p:cNvPr>
          <p:cNvSpPr txBox="1"/>
          <p:nvPr/>
        </p:nvSpPr>
        <p:spPr>
          <a:xfrm>
            <a:off x="669985" y="5299494"/>
            <a:ext cx="400840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Group Name = Counter-strike</a:t>
            </a:r>
          </a:p>
          <a:p>
            <a:r>
              <a:rPr lang="en-US" sz="2200"/>
              <a:t>Anshul Gautam (2103019)</a:t>
            </a:r>
          </a:p>
          <a:p>
            <a:r>
              <a:rPr lang="en-US" sz="2200"/>
              <a:t>Raj Kumar Yadav (190675)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0BFF14B-1B67-5A37-86FC-FA2093C94646}"/>
              </a:ext>
            </a:extLst>
          </p:cNvPr>
          <p:cNvPicPr>
            <a:picLocks noGrp="1" noChangeAspect="1"/>
          </p:cNvPicPr>
          <p:nvPr>
            <p:ph idx="1"/>
          </p:nvPr>
        </p:nvPicPr>
        <p:blipFill>
          <a:blip r:embed="rId2"/>
          <a:stretch>
            <a:fillRect/>
          </a:stretch>
        </p:blipFill>
        <p:spPr>
          <a:xfrm>
            <a:off x="1241429" y="766451"/>
            <a:ext cx="6198516" cy="5322861"/>
          </a:xfrm>
        </p:spPr>
      </p:pic>
      <p:sp>
        <p:nvSpPr>
          <p:cNvPr id="5" name="TextBox 4">
            <a:extLst>
              <a:ext uri="{FF2B5EF4-FFF2-40B4-BE49-F238E27FC236}">
                <a16:creationId xmlns:a16="http://schemas.microsoft.com/office/drawing/2014/main" id="{C7421B93-EE5E-1594-56A9-EF52527F7E69}"/>
              </a:ext>
            </a:extLst>
          </p:cNvPr>
          <p:cNvSpPr txBox="1"/>
          <p:nvPr/>
        </p:nvSpPr>
        <p:spPr>
          <a:xfrm>
            <a:off x="7934178" y="2152357"/>
            <a:ext cx="2679096"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mn-lt"/>
                <a:cs typeface="+mn-lt"/>
              </a:rPr>
              <a:t>State of "California" has the highest number of accidents and is followed by </a:t>
            </a:r>
            <a:r>
              <a:rPr lang="en-US" sz="2200" dirty="0"/>
              <a:t>Florida and Texas </a:t>
            </a:r>
            <a:endParaRPr lang="en-US" sz="2200" dirty="0">
              <a:ea typeface="+mn-lt"/>
              <a:cs typeface="+mn-lt"/>
            </a:endParaRPr>
          </a:p>
          <a:p>
            <a:br>
              <a:rPr lang="en-US" dirty="0"/>
            </a:br>
            <a:endParaRPr lang="en-US" sz="2200" dirty="0"/>
          </a:p>
        </p:txBody>
      </p:sp>
      <p:sp>
        <p:nvSpPr>
          <p:cNvPr id="6" name="Title 1">
            <a:extLst>
              <a:ext uri="{FF2B5EF4-FFF2-40B4-BE49-F238E27FC236}">
                <a16:creationId xmlns:a16="http://schemas.microsoft.com/office/drawing/2014/main" id="{0B6D3CC4-1338-A0DF-C1D4-32CD83187C56}"/>
              </a:ext>
            </a:extLst>
          </p:cNvPr>
          <p:cNvSpPr>
            <a:spLocks noGrp="1"/>
          </p:cNvSpPr>
          <p:nvPr/>
        </p:nvSpPr>
        <p:spPr>
          <a:xfrm>
            <a:off x="1324781" y="106605"/>
            <a:ext cx="5607369" cy="781211"/>
          </a:xfrm>
          <a:prstGeom prst="rect">
            <a:avLst/>
          </a:prstGeom>
        </p:spPr>
        <p:txBody>
          <a:bodyPr vert="horz" lIns="91440" tIns="45720" rIns="91440" bIns="45720" rtlCol="0" anchor="ctr">
            <a:normAutofit fontScale="925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a:t>Analysis of Accident Data</a:t>
            </a:r>
          </a:p>
        </p:txBody>
      </p:sp>
    </p:spTree>
    <p:extLst>
      <p:ext uri="{BB962C8B-B14F-4D97-AF65-F5344CB8AC3E}">
        <p14:creationId xmlns:p14="http://schemas.microsoft.com/office/powerpoint/2010/main" val="148212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66D8-1AC3-969F-C542-C3CF287A3A71}"/>
              </a:ext>
            </a:extLst>
          </p:cNvPr>
          <p:cNvSpPr>
            <a:spLocks noGrp="1"/>
          </p:cNvSpPr>
          <p:nvPr>
            <p:ph type="title"/>
          </p:nvPr>
        </p:nvSpPr>
        <p:spPr>
          <a:xfrm>
            <a:off x="1291166" y="244721"/>
            <a:ext cx="4445000" cy="976990"/>
          </a:xfrm>
        </p:spPr>
        <p:txBody>
          <a:bodyPr/>
          <a:lstStyle/>
          <a:p>
            <a:r>
              <a:rPr lang="en-US">
                <a:ea typeface="+mj-lt"/>
                <a:cs typeface="+mj-lt"/>
              </a:rPr>
              <a:t>Severity Analysis</a:t>
            </a:r>
            <a:endParaRPr lang="en-US"/>
          </a:p>
        </p:txBody>
      </p:sp>
      <p:pic>
        <p:nvPicPr>
          <p:cNvPr id="4" name="Picture 4" descr="Chart, shape&#10;&#10;Description automatically generated">
            <a:extLst>
              <a:ext uri="{FF2B5EF4-FFF2-40B4-BE49-F238E27FC236}">
                <a16:creationId xmlns:a16="http://schemas.microsoft.com/office/drawing/2014/main" id="{023BB0AA-7505-B825-91DC-A4572E6A7618}"/>
              </a:ext>
            </a:extLst>
          </p:cNvPr>
          <p:cNvPicPr>
            <a:picLocks noGrp="1" noChangeAspect="1"/>
          </p:cNvPicPr>
          <p:nvPr>
            <p:ph idx="1"/>
          </p:nvPr>
        </p:nvPicPr>
        <p:blipFill>
          <a:blip r:embed="rId2"/>
          <a:stretch>
            <a:fillRect/>
          </a:stretch>
        </p:blipFill>
        <p:spPr>
          <a:xfrm>
            <a:off x="1290787" y="1288721"/>
            <a:ext cx="4751302" cy="4742430"/>
          </a:xfrm>
        </p:spPr>
      </p:pic>
      <p:sp>
        <p:nvSpPr>
          <p:cNvPr id="5" name="TextBox 4">
            <a:extLst>
              <a:ext uri="{FF2B5EF4-FFF2-40B4-BE49-F238E27FC236}">
                <a16:creationId xmlns:a16="http://schemas.microsoft.com/office/drawing/2014/main" id="{8E313F0B-28F5-F4C8-F847-3BEC75FB3756}"/>
              </a:ext>
            </a:extLst>
          </p:cNvPr>
          <p:cNvSpPr txBox="1"/>
          <p:nvPr/>
        </p:nvSpPr>
        <p:spPr>
          <a:xfrm>
            <a:off x="7155820" y="1856721"/>
            <a:ext cx="33655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89 % of Accidents falls under the category of  Severity level 2</a:t>
            </a:r>
          </a:p>
          <a:p>
            <a:endParaRPr lang="en-US"/>
          </a:p>
          <a:p>
            <a:r>
              <a:rPr lang="en-US">
                <a:ea typeface="+mn-lt"/>
                <a:cs typeface="+mn-lt"/>
              </a:rPr>
              <a:t>5.5 % of Accidents falls under the category of  Severity level 3</a:t>
            </a:r>
          </a:p>
          <a:p>
            <a:endParaRPr lang="en-US"/>
          </a:p>
          <a:p>
            <a:r>
              <a:rPr lang="en-US">
                <a:ea typeface="+mn-lt"/>
                <a:cs typeface="+mn-lt"/>
              </a:rPr>
              <a:t>4.6 % of Accidents falls under the category of  Severity level 4</a:t>
            </a:r>
          </a:p>
          <a:p>
            <a:endParaRPr lang="en-US"/>
          </a:p>
          <a:p>
            <a:r>
              <a:rPr lang="en-US">
                <a:ea typeface="+mn-lt"/>
                <a:cs typeface="+mn-lt"/>
              </a:rPr>
              <a:t>0.9 % of Accidents falls under the category of  Severity level 1</a:t>
            </a:r>
            <a:endParaRPr lang="en-US"/>
          </a:p>
        </p:txBody>
      </p:sp>
    </p:spTree>
    <p:extLst>
      <p:ext uri="{BB962C8B-B14F-4D97-AF65-F5344CB8AC3E}">
        <p14:creationId xmlns:p14="http://schemas.microsoft.com/office/powerpoint/2010/main" val="63518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8EF3-5194-AE22-23C0-75B654AFFC3E}"/>
              </a:ext>
            </a:extLst>
          </p:cNvPr>
          <p:cNvSpPr>
            <a:spLocks noGrp="1"/>
          </p:cNvSpPr>
          <p:nvPr>
            <p:ph type="title"/>
          </p:nvPr>
        </p:nvSpPr>
        <p:spPr>
          <a:xfrm>
            <a:off x="1143000" y="140019"/>
            <a:ext cx="9905999" cy="1360898"/>
          </a:xfrm>
        </p:spPr>
        <p:txBody>
          <a:bodyPr/>
          <a:lstStyle/>
          <a:p>
            <a:r>
              <a:rPr lang="en-US"/>
              <a:t>Effect of Road Features on Accidents</a:t>
            </a:r>
          </a:p>
        </p:txBody>
      </p:sp>
      <p:pic>
        <p:nvPicPr>
          <p:cNvPr id="4" name="Picture 4" descr="Chart, bar chart, waterfall chart&#10;&#10;Description automatically generated">
            <a:extLst>
              <a:ext uri="{FF2B5EF4-FFF2-40B4-BE49-F238E27FC236}">
                <a16:creationId xmlns:a16="http://schemas.microsoft.com/office/drawing/2014/main" id="{EE672CCD-D3E1-7B88-E2C4-254F4E9F114B}"/>
              </a:ext>
            </a:extLst>
          </p:cNvPr>
          <p:cNvPicPr>
            <a:picLocks noGrp="1" noChangeAspect="1"/>
          </p:cNvPicPr>
          <p:nvPr>
            <p:ph idx="1"/>
          </p:nvPr>
        </p:nvPicPr>
        <p:blipFill>
          <a:blip r:embed="rId2"/>
          <a:stretch>
            <a:fillRect/>
          </a:stretch>
        </p:blipFill>
        <p:spPr>
          <a:xfrm>
            <a:off x="1257301" y="1244775"/>
            <a:ext cx="9887856" cy="5478921"/>
          </a:xfrm>
        </p:spPr>
      </p:pic>
    </p:spTree>
    <p:extLst>
      <p:ext uri="{BB962C8B-B14F-4D97-AF65-F5344CB8AC3E}">
        <p14:creationId xmlns:p14="http://schemas.microsoft.com/office/powerpoint/2010/main" val="199146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06E2-CE5A-E0DF-7483-4F66F31DE437}"/>
              </a:ext>
            </a:extLst>
          </p:cNvPr>
          <p:cNvSpPr>
            <a:spLocks noGrp="1"/>
          </p:cNvSpPr>
          <p:nvPr>
            <p:ph type="title"/>
          </p:nvPr>
        </p:nvSpPr>
        <p:spPr>
          <a:xfrm>
            <a:off x="1143000" y="306878"/>
            <a:ext cx="9905999" cy="1360898"/>
          </a:xfrm>
        </p:spPr>
        <p:txBody>
          <a:bodyPr/>
          <a:lstStyle/>
          <a:p>
            <a:r>
              <a:rPr lang="en-US"/>
              <a:t>Effect of Various Twilight Condition</a:t>
            </a:r>
            <a:br>
              <a:rPr lang="en-US"/>
            </a:br>
            <a:endParaRPr lang="en-US"/>
          </a:p>
        </p:txBody>
      </p:sp>
      <p:pic>
        <p:nvPicPr>
          <p:cNvPr id="7" name="Picture 7" descr="Chart, bar chart&#10;&#10;Description automatically generated">
            <a:extLst>
              <a:ext uri="{FF2B5EF4-FFF2-40B4-BE49-F238E27FC236}">
                <a16:creationId xmlns:a16="http://schemas.microsoft.com/office/drawing/2014/main" id="{812CEA0B-14E5-0ADC-5BEF-1DA4339B71B3}"/>
              </a:ext>
            </a:extLst>
          </p:cNvPr>
          <p:cNvPicPr>
            <a:picLocks noGrp="1" noChangeAspect="1"/>
          </p:cNvPicPr>
          <p:nvPr>
            <p:ph idx="1"/>
          </p:nvPr>
        </p:nvPicPr>
        <p:blipFill>
          <a:blip r:embed="rId2"/>
          <a:stretch>
            <a:fillRect/>
          </a:stretch>
        </p:blipFill>
        <p:spPr>
          <a:xfrm>
            <a:off x="1448481" y="1085955"/>
            <a:ext cx="8859609" cy="5006974"/>
          </a:xfrm>
        </p:spPr>
      </p:pic>
    </p:spTree>
    <p:extLst>
      <p:ext uri="{BB962C8B-B14F-4D97-AF65-F5344CB8AC3E}">
        <p14:creationId xmlns:p14="http://schemas.microsoft.com/office/powerpoint/2010/main" val="258349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924E-4A51-9A5E-2F1A-6B9F9AC4BACC}"/>
              </a:ext>
            </a:extLst>
          </p:cNvPr>
          <p:cNvSpPr>
            <a:spLocks noGrp="1"/>
          </p:cNvSpPr>
          <p:nvPr>
            <p:ph type="title"/>
          </p:nvPr>
        </p:nvSpPr>
        <p:spPr>
          <a:xfrm>
            <a:off x="1143000" y="872937"/>
            <a:ext cx="7810169" cy="1360898"/>
          </a:xfrm>
        </p:spPr>
        <p:txBody>
          <a:bodyPr>
            <a:normAutofit/>
          </a:bodyPr>
          <a:lstStyle/>
          <a:p>
            <a:r>
              <a:rPr lang="en-US"/>
              <a:t>Methodology</a:t>
            </a:r>
          </a:p>
        </p:txBody>
      </p:sp>
      <p:sp>
        <p:nvSpPr>
          <p:cNvPr id="3" name="Content Placeholder 2">
            <a:extLst>
              <a:ext uri="{FF2B5EF4-FFF2-40B4-BE49-F238E27FC236}">
                <a16:creationId xmlns:a16="http://schemas.microsoft.com/office/drawing/2014/main" id="{E2618E4E-1067-9B7A-2194-5AE7509BF49A}"/>
              </a:ext>
            </a:extLst>
          </p:cNvPr>
          <p:cNvSpPr>
            <a:spLocks noGrp="1"/>
          </p:cNvSpPr>
          <p:nvPr>
            <p:ph idx="1"/>
          </p:nvPr>
        </p:nvSpPr>
        <p:spPr>
          <a:xfrm>
            <a:off x="1142999" y="2332029"/>
            <a:ext cx="5435302" cy="3382972"/>
          </a:xfrm>
        </p:spPr>
        <p:txBody>
          <a:bodyPr vert="horz" lIns="91440" tIns="45720" rIns="91440" bIns="45720" rtlCol="0">
            <a:normAutofit/>
          </a:bodyPr>
          <a:lstStyle/>
          <a:p>
            <a:pPr>
              <a:lnSpc>
                <a:spcPct val="110000"/>
              </a:lnSpc>
            </a:pPr>
            <a:r>
              <a:rPr lang="en-US" sz="1300">
                <a:ea typeface="+mn-lt"/>
                <a:cs typeface="+mn-lt"/>
              </a:rPr>
              <a:t>After Data was preprocessed, cleaned and outliers were removed. Features that were not found relevant to accident duration were dropped. </a:t>
            </a:r>
          </a:p>
          <a:p>
            <a:pPr>
              <a:lnSpc>
                <a:spcPct val="110000"/>
              </a:lnSpc>
            </a:pPr>
            <a:r>
              <a:rPr lang="en-US" sz="1300">
                <a:ea typeface="+mn-lt"/>
                <a:cs typeface="+mn-lt"/>
              </a:rPr>
              <a:t>We divided our dataset into four classes of accident duration and created four different data frames based on accident duration namely</a:t>
            </a:r>
          </a:p>
          <a:p>
            <a:pPr>
              <a:lnSpc>
                <a:spcPct val="110000"/>
              </a:lnSpc>
            </a:pPr>
            <a:r>
              <a:rPr lang="en-US" sz="1300"/>
              <a:t>1. </a:t>
            </a:r>
            <a:r>
              <a:rPr lang="en-US" sz="1300">
                <a:ea typeface="+mn-lt"/>
                <a:cs typeface="+mn-lt"/>
              </a:rPr>
              <a:t>Test1 (accident duration less than 60 min)</a:t>
            </a:r>
          </a:p>
          <a:p>
            <a:pPr>
              <a:lnSpc>
                <a:spcPct val="110000"/>
              </a:lnSpc>
            </a:pPr>
            <a:r>
              <a:rPr lang="en-US" sz="1300"/>
              <a:t>2. </a:t>
            </a:r>
            <a:r>
              <a:rPr lang="en-US" sz="1300">
                <a:ea typeface="+mn-lt"/>
                <a:cs typeface="+mn-lt"/>
              </a:rPr>
              <a:t>Test2 (accident duration greater than 60 and less than 120 min)</a:t>
            </a:r>
          </a:p>
          <a:p>
            <a:pPr>
              <a:lnSpc>
                <a:spcPct val="110000"/>
              </a:lnSpc>
            </a:pPr>
            <a:r>
              <a:rPr lang="en-US" sz="1300"/>
              <a:t>3. </a:t>
            </a:r>
            <a:r>
              <a:rPr lang="en-US" sz="1300">
                <a:ea typeface="+mn-lt"/>
                <a:cs typeface="+mn-lt"/>
              </a:rPr>
              <a:t>Test3(accident duration greater than 120 and less than 180 min) and </a:t>
            </a:r>
          </a:p>
          <a:p>
            <a:pPr>
              <a:lnSpc>
                <a:spcPct val="110000"/>
              </a:lnSpc>
            </a:pPr>
            <a:r>
              <a:rPr lang="en-US" sz="1300">
                <a:ea typeface="+mn-lt"/>
                <a:cs typeface="+mn-lt"/>
              </a:rPr>
              <a:t>4. Test4 (accident duration greater than 180 min)</a:t>
            </a:r>
            <a:endParaRPr lang="en-US" sz="1300"/>
          </a:p>
        </p:txBody>
      </p:sp>
      <p:pic>
        <p:nvPicPr>
          <p:cNvPr id="5" name="Picture 4" descr="Piles of paperwork">
            <a:extLst>
              <a:ext uri="{FF2B5EF4-FFF2-40B4-BE49-F238E27FC236}">
                <a16:creationId xmlns:a16="http://schemas.microsoft.com/office/drawing/2014/main" id="{4DED1F6B-5A6B-59FE-B144-863B810644D7}"/>
              </a:ext>
            </a:extLst>
          </p:cNvPr>
          <p:cNvPicPr>
            <a:picLocks noChangeAspect="1"/>
          </p:cNvPicPr>
          <p:nvPr/>
        </p:nvPicPr>
        <p:blipFill rotWithShape="1">
          <a:blip r:embed="rId2">
            <a:alphaModFix/>
          </a:blip>
          <a:srcRect l="9349" r="8006" b="4"/>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1"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7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D0C9B-4C5C-801C-BA4B-CFA2906F74C8}"/>
              </a:ext>
            </a:extLst>
          </p:cNvPr>
          <p:cNvSpPr>
            <a:spLocks noGrp="1"/>
          </p:cNvSpPr>
          <p:nvPr>
            <p:ph type="title"/>
          </p:nvPr>
        </p:nvSpPr>
        <p:spPr>
          <a:xfrm>
            <a:off x="1143000" y="872937"/>
            <a:ext cx="7810169" cy="1360898"/>
          </a:xfrm>
        </p:spPr>
        <p:txBody>
          <a:bodyPr>
            <a:normAutofit/>
          </a:bodyPr>
          <a:lstStyle/>
          <a:p>
            <a:r>
              <a:rPr lang="en-US">
                <a:ea typeface="+mj-lt"/>
                <a:cs typeface="+mj-lt"/>
              </a:rPr>
              <a:t>Methodology</a:t>
            </a:r>
          </a:p>
        </p:txBody>
      </p:sp>
      <p:sp>
        <p:nvSpPr>
          <p:cNvPr id="3" name="Content Placeholder 2">
            <a:extLst>
              <a:ext uri="{FF2B5EF4-FFF2-40B4-BE49-F238E27FC236}">
                <a16:creationId xmlns:a16="http://schemas.microsoft.com/office/drawing/2014/main" id="{19E296D4-93BF-C3C1-D433-5573FCADE66B}"/>
              </a:ext>
            </a:extLst>
          </p:cNvPr>
          <p:cNvSpPr>
            <a:spLocks noGrp="1"/>
          </p:cNvSpPr>
          <p:nvPr>
            <p:ph idx="1"/>
          </p:nvPr>
        </p:nvSpPr>
        <p:spPr>
          <a:xfrm>
            <a:off x="1142999" y="2332029"/>
            <a:ext cx="5435302" cy="3382972"/>
          </a:xfrm>
        </p:spPr>
        <p:txBody>
          <a:bodyPr vert="horz" lIns="91440" tIns="45720" rIns="91440" bIns="45720" rtlCol="0">
            <a:normAutofit/>
          </a:bodyPr>
          <a:lstStyle/>
          <a:p>
            <a:pPr>
              <a:lnSpc>
                <a:spcPct val="110000"/>
              </a:lnSpc>
            </a:pPr>
            <a:r>
              <a:rPr lang="en-US" sz="1700">
                <a:ea typeface="+mn-lt"/>
                <a:cs typeface="+mn-lt"/>
              </a:rPr>
              <a:t>Data of each Test data frame was thus divided into train data and test data with duration as the dependent variable and other features as independent variables.</a:t>
            </a:r>
          </a:p>
          <a:p>
            <a:pPr>
              <a:lnSpc>
                <a:spcPct val="110000"/>
              </a:lnSpc>
            </a:pPr>
            <a:r>
              <a:rPr lang="en-US" sz="1700">
                <a:ea typeface="+mn-lt"/>
                <a:cs typeface="+mn-lt"/>
              </a:rPr>
              <a:t> Various models were then trained on these datasets and results were compared.</a:t>
            </a:r>
          </a:p>
          <a:p>
            <a:pPr>
              <a:lnSpc>
                <a:spcPct val="110000"/>
              </a:lnSpc>
            </a:pPr>
            <a:r>
              <a:rPr lang="en-US" sz="1700">
                <a:ea typeface="+mn-lt"/>
                <a:cs typeface="+mn-lt"/>
              </a:rPr>
              <a:t>There is a wide range of methods that may be applicable to accident duration prediction. In this study, several duration prediction models are discussed and compared, which are following:</a:t>
            </a:r>
            <a:endParaRPr lang="en-US" sz="1700"/>
          </a:p>
        </p:txBody>
      </p:sp>
      <p:pic>
        <p:nvPicPr>
          <p:cNvPr id="5" name="Picture 4" descr="Digital financial graph">
            <a:extLst>
              <a:ext uri="{FF2B5EF4-FFF2-40B4-BE49-F238E27FC236}">
                <a16:creationId xmlns:a16="http://schemas.microsoft.com/office/drawing/2014/main" id="{1B047F96-F7D3-5329-9FED-0C5C91B226B8}"/>
              </a:ext>
            </a:extLst>
          </p:cNvPr>
          <p:cNvPicPr>
            <a:picLocks noChangeAspect="1"/>
          </p:cNvPicPr>
          <p:nvPr/>
        </p:nvPicPr>
        <p:blipFill rotWithShape="1">
          <a:blip r:embed="rId2">
            <a:alphaModFix/>
          </a:blip>
          <a:srcRect l="28261" r="9752" b="-2"/>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1"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27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A9D2-79D9-29FC-260E-5AABEF111537}"/>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E57C2273-BB8B-DB7A-F364-D74369441109}"/>
              </a:ext>
            </a:extLst>
          </p:cNvPr>
          <p:cNvSpPr>
            <a:spLocks noGrp="1"/>
          </p:cNvSpPr>
          <p:nvPr>
            <p:ph idx="1"/>
          </p:nvPr>
        </p:nvSpPr>
        <p:spPr/>
        <p:txBody>
          <a:bodyPr vert="horz" lIns="91440" tIns="45720" rIns="91440" bIns="45720" rtlCol="0" anchor="t">
            <a:normAutofit/>
          </a:bodyPr>
          <a:lstStyle/>
          <a:p>
            <a:r>
              <a:rPr lang="en-US">
                <a:ea typeface="+mn-lt"/>
                <a:cs typeface="+mn-lt"/>
              </a:rPr>
              <a:t>Multiple Linear Regression</a:t>
            </a:r>
          </a:p>
          <a:p>
            <a:r>
              <a:rPr lang="en-US">
                <a:ea typeface="+mn-lt"/>
                <a:cs typeface="+mn-lt"/>
              </a:rPr>
              <a:t>Multiple linear regression is used to predict the dependent variable with two or more features with the assumption that the relationship of each independent variable is linearly related to the dependent variable</a:t>
            </a:r>
          </a:p>
          <a:p>
            <a:r>
              <a:rPr lang="en-US">
                <a:ea typeface="+mn-lt"/>
                <a:cs typeface="+mn-lt"/>
              </a:rPr>
              <a:t>the residuals (a measure of how far away the predicted dependent variable from the regression line) is following normal distribution</a:t>
            </a:r>
          </a:p>
          <a:p>
            <a:r>
              <a:rPr lang="en-US">
                <a:ea typeface="+mn-lt"/>
                <a:cs typeface="+mn-lt"/>
              </a:rPr>
              <a:t>and that the correlation among the independent features are not highly co-related. </a:t>
            </a:r>
            <a:endParaRPr lang="en-US"/>
          </a:p>
        </p:txBody>
      </p:sp>
    </p:spTree>
    <p:extLst>
      <p:ext uri="{BB962C8B-B14F-4D97-AF65-F5344CB8AC3E}">
        <p14:creationId xmlns:p14="http://schemas.microsoft.com/office/powerpoint/2010/main" val="298730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23AD-8CF1-F09F-B23A-0905427A6D2A}"/>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94FF5657-8405-7EF4-F480-B0424CBFDCA6}"/>
              </a:ext>
            </a:extLst>
          </p:cNvPr>
          <p:cNvSpPr>
            <a:spLocks noGrp="1"/>
          </p:cNvSpPr>
          <p:nvPr>
            <p:ph idx="1"/>
          </p:nvPr>
        </p:nvSpPr>
        <p:spPr/>
        <p:txBody>
          <a:bodyPr vert="horz" lIns="91440" tIns="45720" rIns="91440" bIns="45720" rtlCol="0" anchor="t">
            <a:normAutofit/>
          </a:bodyPr>
          <a:lstStyle/>
          <a:p>
            <a:r>
              <a:rPr lang="en-US">
                <a:ea typeface="+mn-lt"/>
                <a:cs typeface="+mn-lt"/>
              </a:rPr>
              <a:t>For investigating the accuracy of the proposed models the Mean Absolute Error (MAE), the Root Mean Squared Error (RMSE) were adopted. The MAE quantifies the average magnitude of the errors, the RMSE diagnoses their variation.</a:t>
            </a:r>
          </a:p>
          <a:p>
            <a:r>
              <a:rPr lang="en-US">
                <a:ea typeface="+mn-lt"/>
                <a:cs typeface="+mn-lt"/>
              </a:rPr>
              <a:t>Errors obtained for Multiple Linear Regression are following: </a:t>
            </a:r>
          </a:p>
          <a:p>
            <a:endParaRPr lang="en-US">
              <a:ea typeface="+mn-lt"/>
              <a:cs typeface="+mn-lt"/>
            </a:endParaRPr>
          </a:p>
        </p:txBody>
      </p:sp>
      <p:pic>
        <p:nvPicPr>
          <p:cNvPr id="4" name="Picture 4" descr="Table&#10;&#10;Description automatically generated">
            <a:extLst>
              <a:ext uri="{FF2B5EF4-FFF2-40B4-BE49-F238E27FC236}">
                <a16:creationId xmlns:a16="http://schemas.microsoft.com/office/drawing/2014/main" id="{230CA3B6-2982-0C5A-9554-9036BF55FA84}"/>
              </a:ext>
            </a:extLst>
          </p:cNvPr>
          <p:cNvPicPr>
            <a:picLocks noChangeAspect="1"/>
          </p:cNvPicPr>
          <p:nvPr/>
        </p:nvPicPr>
        <p:blipFill>
          <a:blip r:embed="rId2"/>
          <a:stretch>
            <a:fillRect/>
          </a:stretch>
        </p:blipFill>
        <p:spPr>
          <a:xfrm>
            <a:off x="1245080" y="4029612"/>
            <a:ext cx="9859991" cy="1861152"/>
          </a:xfrm>
          <a:prstGeom prst="rect">
            <a:avLst/>
          </a:prstGeom>
        </p:spPr>
      </p:pic>
    </p:spTree>
    <p:extLst>
      <p:ext uri="{BB962C8B-B14F-4D97-AF65-F5344CB8AC3E}">
        <p14:creationId xmlns:p14="http://schemas.microsoft.com/office/powerpoint/2010/main" val="339892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CAF8-4057-46BF-ABFF-F05EA832A75A}"/>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01A4126E-14C5-FBD5-B13D-2A4B58B8E4B0}"/>
              </a:ext>
            </a:extLst>
          </p:cNvPr>
          <p:cNvSpPr>
            <a:spLocks noGrp="1"/>
          </p:cNvSpPr>
          <p:nvPr>
            <p:ph idx="1"/>
          </p:nvPr>
        </p:nvSpPr>
        <p:spPr/>
        <p:txBody>
          <a:bodyPr vert="horz" lIns="91440" tIns="45720" rIns="91440" bIns="45720" rtlCol="0" anchor="t">
            <a:normAutofit/>
          </a:bodyPr>
          <a:lstStyle/>
          <a:p>
            <a:r>
              <a:rPr lang="en-US">
                <a:ea typeface="+mn-lt"/>
                <a:cs typeface="+mn-lt"/>
              </a:rPr>
              <a:t>Decision Tree</a:t>
            </a:r>
          </a:p>
          <a:p>
            <a:pPr marL="0" indent="0">
              <a:buNone/>
            </a:pPr>
            <a:r>
              <a:rPr lang="en-US">
                <a:ea typeface="+mn-lt"/>
                <a:cs typeface="+mn-lt"/>
              </a:rPr>
              <a:t>The decision tree algorithm can be used in both classification and regression problems, but it is used extensively in classification problems.</a:t>
            </a:r>
          </a:p>
          <a:p>
            <a:pPr marL="0" indent="0">
              <a:buNone/>
            </a:pPr>
            <a:r>
              <a:rPr lang="en-US">
                <a:ea typeface="+mn-lt"/>
                <a:cs typeface="+mn-lt"/>
              </a:rPr>
              <a:t>It is a type of Supervised learning algorithm. </a:t>
            </a:r>
          </a:p>
          <a:p>
            <a:pPr marL="0" indent="0">
              <a:buNone/>
            </a:pPr>
            <a:r>
              <a:rPr lang="en-US">
                <a:ea typeface="+mn-lt"/>
                <a:cs typeface="+mn-lt"/>
              </a:rPr>
              <a:t>Classification in a decision tree is structured as a tree where the nodes and branches are represented by features and decision methods respectively and Output is represented by leaf nodes</a:t>
            </a:r>
            <a:endParaRPr lang="en-US"/>
          </a:p>
        </p:txBody>
      </p:sp>
    </p:spTree>
    <p:extLst>
      <p:ext uri="{BB962C8B-B14F-4D97-AF65-F5344CB8AC3E}">
        <p14:creationId xmlns:p14="http://schemas.microsoft.com/office/powerpoint/2010/main" val="119663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B803-45E9-0FBF-4461-6CDCB875D1C5}"/>
              </a:ext>
            </a:extLst>
          </p:cNvPr>
          <p:cNvSpPr>
            <a:spLocks noGrp="1"/>
          </p:cNvSpPr>
          <p:nvPr>
            <p:ph type="title"/>
          </p:nvPr>
        </p:nvSpPr>
        <p:spPr/>
        <p:txBody>
          <a:bodyPr/>
          <a:lstStyle/>
          <a:p>
            <a:r>
              <a:rPr lang="en-US">
                <a:ea typeface="+mj-lt"/>
                <a:cs typeface="+mj-lt"/>
              </a:rPr>
              <a:t>Methodology</a:t>
            </a:r>
          </a:p>
        </p:txBody>
      </p:sp>
      <p:sp>
        <p:nvSpPr>
          <p:cNvPr id="3" name="Content Placeholder 2">
            <a:extLst>
              <a:ext uri="{FF2B5EF4-FFF2-40B4-BE49-F238E27FC236}">
                <a16:creationId xmlns:a16="http://schemas.microsoft.com/office/drawing/2014/main" id="{8AAC5980-4624-572C-8830-A3859CC9B65A}"/>
              </a:ext>
            </a:extLst>
          </p:cNvPr>
          <p:cNvSpPr>
            <a:spLocks noGrp="1"/>
          </p:cNvSpPr>
          <p:nvPr>
            <p:ph idx="1"/>
          </p:nvPr>
        </p:nvSpPr>
        <p:spPr/>
        <p:txBody>
          <a:bodyPr vert="horz" lIns="91440" tIns="45720" rIns="91440" bIns="45720" rtlCol="0" anchor="t">
            <a:normAutofit/>
          </a:bodyPr>
          <a:lstStyle/>
          <a:p>
            <a:r>
              <a:rPr lang="en-US">
                <a:ea typeface="+mn-lt"/>
                <a:cs typeface="+mn-lt"/>
              </a:rPr>
              <a:t>Errors obtained for Decision Tree are following:</a:t>
            </a:r>
          </a:p>
          <a:p>
            <a:endParaRPr lang="en-US"/>
          </a:p>
        </p:txBody>
      </p:sp>
      <p:pic>
        <p:nvPicPr>
          <p:cNvPr id="4" name="Picture 4" descr="Table&#10;&#10;Description automatically generated">
            <a:extLst>
              <a:ext uri="{FF2B5EF4-FFF2-40B4-BE49-F238E27FC236}">
                <a16:creationId xmlns:a16="http://schemas.microsoft.com/office/drawing/2014/main" id="{F0C39B9F-CE43-42E5-ED91-501DD1F42D66}"/>
              </a:ext>
            </a:extLst>
          </p:cNvPr>
          <p:cNvPicPr>
            <a:picLocks noChangeAspect="1"/>
          </p:cNvPicPr>
          <p:nvPr/>
        </p:nvPicPr>
        <p:blipFill>
          <a:blip r:embed="rId2"/>
          <a:stretch>
            <a:fillRect/>
          </a:stretch>
        </p:blipFill>
        <p:spPr>
          <a:xfrm>
            <a:off x="1360098" y="2905694"/>
            <a:ext cx="9946256" cy="1995516"/>
          </a:xfrm>
          <a:prstGeom prst="rect">
            <a:avLst/>
          </a:prstGeom>
        </p:spPr>
      </p:pic>
    </p:spTree>
    <p:extLst>
      <p:ext uri="{BB962C8B-B14F-4D97-AF65-F5344CB8AC3E}">
        <p14:creationId xmlns:p14="http://schemas.microsoft.com/office/powerpoint/2010/main" val="38426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D9877-31D2-715F-78FC-FB62BF74E19C}"/>
              </a:ext>
            </a:extLst>
          </p:cNvPr>
          <p:cNvSpPr>
            <a:spLocks noGrp="1"/>
          </p:cNvSpPr>
          <p:nvPr>
            <p:ph type="title"/>
          </p:nvPr>
        </p:nvSpPr>
        <p:spPr>
          <a:xfrm>
            <a:off x="1232958" y="169146"/>
            <a:ext cx="3083560" cy="1360898"/>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0E715821-F2C7-448F-3820-83014E50D9E9}"/>
              </a:ext>
            </a:extLst>
          </p:cNvPr>
          <p:cNvSpPr>
            <a:spLocks noGrp="1"/>
          </p:cNvSpPr>
          <p:nvPr>
            <p:ph idx="1"/>
          </p:nvPr>
        </p:nvSpPr>
        <p:spPr>
          <a:xfrm>
            <a:off x="1142999" y="1961613"/>
            <a:ext cx="7893050" cy="3482152"/>
          </a:xfrm>
        </p:spPr>
        <p:txBody>
          <a:bodyPr vert="horz" lIns="91440" tIns="45720" rIns="91440" bIns="45720" rtlCol="0" anchor="t">
            <a:noAutofit/>
          </a:bodyPr>
          <a:lstStyle/>
          <a:p>
            <a:r>
              <a:rPr lang="en-US" sz="2200">
                <a:ea typeface="+mn-lt"/>
                <a:cs typeface="+mn-lt"/>
              </a:rPr>
              <a:t>In this project, we are doing a comparative analysis of different machine learning paradigms appropriate to estimate the accident duration on car accidents dataset.  </a:t>
            </a:r>
          </a:p>
          <a:p>
            <a:r>
              <a:rPr lang="en-US" sz="2200"/>
              <a:t>This dataset </a:t>
            </a:r>
            <a:r>
              <a:rPr lang="en-US" sz="2200">
                <a:ea typeface="+mn-lt"/>
                <a:cs typeface="+mn-lt"/>
              </a:rPr>
              <a:t> was collected between February 2016 to Dec 2021 from different states of U. S.</a:t>
            </a:r>
          </a:p>
          <a:p>
            <a:r>
              <a:rPr lang="en-US" sz="2200">
                <a:ea typeface="+mn-lt"/>
                <a:cs typeface="+mn-lt"/>
              </a:rPr>
              <a:t>We have also analyzed the effects of various factors that can influence traffic accidents duration.  </a:t>
            </a:r>
            <a:endParaRPr lang="en-US" sz="2200"/>
          </a:p>
        </p:txBody>
      </p:sp>
      <p:cxnSp>
        <p:nvCxnSpPr>
          <p:cNvPr id="21" name="Straight Connector 2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75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E461-809A-B582-2159-A3E7634CF50D}"/>
              </a:ext>
            </a:extLst>
          </p:cNvPr>
          <p:cNvSpPr>
            <a:spLocks noGrp="1"/>
          </p:cNvSpPr>
          <p:nvPr>
            <p:ph type="title"/>
          </p:nvPr>
        </p:nvSpPr>
        <p:spPr>
          <a:xfrm>
            <a:off x="395377" y="182822"/>
            <a:ext cx="4356339" cy="872068"/>
          </a:xfrm>
        </p:spPr>
        <p:txBody>
          <a:bodyPr>
            <a:normAutofit fontScale="90000"/>
          </a:bodyPr>
          <a:lstStyle/>
          <a:p>
            <a:pPr>
              <a:spcBef>
                <a:spcPts val="0"/>
              </a:spcBef>
            </a:pPr>
            <a:r>
              <a:rPr lang="en-US"/>
              <a:t>Results &amp; </a:t>
            </a:r>
            <a:r>
              <a:rPr lang="en-US" err="1"/>
              <a:t>Conlusion</a:t>
            </a:r>
            <a:br>
              <a:rPr lang="en-US"/>
            </a:br>
            <a:endParaRPr lang="en-US"/>
          </a:p>
        </p:txBody>
      </p:sp>
      <p:pic>
        <p:nvPicPr>
          <p:cNvPr id="4" name="Picture 4" descr="Chart&#10;&#10;Description automatically generated">
            <a:extLst>
              <a:ext uri="{FF2B5EF4-FFF2-40B4-BE49-F238E27FC236}">
                <a16:creationId xmlns:a16="http://schemas.microsoft.com/office/drawing/2014/main" id="{28477B3E-181B-23A7-E8CD-70CBFC72E5F1}"/>
              </a:ext>
            </a:extLst>
          </p:cNvPr>
          <p:cNvPicPr>
            <a:picLocks noGrp="1" noChangeAspect="1"/>
          </p:cNvPicPr>
          <p:nvPr>
            <p:ph idx="1"/>
          </p:nvPr>
        </p:nvPicPr>
        <p:blipFill>
          <a:blip r:embed="rId2"/>
          <a:stretch>
            <a:fillRect/>
          </a:stretch>
        </p:blipFill>
        <p:spPr>
          <a:xfrm>
            <a:off x="1408837" y="2159497"/>
            <a:ext cx="9776891" cy="3567118"/>
          </a:xfrm>
        </p:spPr>
      </p:pic>
      <p:sp>
        <p:nvSpPr>
          <p:cNvPr id="3" name="TextBox 2">
            <a:extLst>
              <a:ext uri="{FF2B5EF4-FFF2-40B4-BE49-F238E27FC236}">
                <a16:creationId xmlns:a16="http://schemas.microsoft.com/office/drawing/2014/main" id="{82D09B5B-42F2-4AFC-819A-A8831364FDE9}"/>
              </a:ext>
            </a:extLst>
          </p:cNvPr>
          <p:cNvSpPr txBox="1"/>
          <p:nvPr/>
        </p:nvSpPr>
        <p:spPr>
          <a:xfrm>
            <a:off x="497456" y="6124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a:ea typeface="+mn-lt"/>
                <a:cs typeface="+mn-lt"/>
              </a:rPr>
              <a:t>MAE comparison of MLR and DT</a:t>
            </a:r>
            <a:endParaRPr lang="en-US"/>
          </a:p>
        </p:txBody>
      </p:sp>
    </p:spTree>
    <p:extLst>
      <p:ext uri="{BB962C8B-B14F-4D97-AF65-F5344CB8AC3E}">
        <p14:creationId xmlns:p14="http://schemas.microsoft.com/office/powerpoint/2010/main" val="107209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23">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1BF472D-922F-4673-A4FE-0FC2B18B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5B911C-8A79-BFFD-5F78-391072E3E6BE}"/>
              </a:ext>
            </a:extLst>
          </p:cNvPr>
          <p:cNvSpPr>
            <a:spLocks noGrp="1"/>
          </p:cNvSpPr>
          <p:nvPr>
            <p:ph type="title"/>
          </p:nvPr>
        </p:nvSpPr>
        <p:spPr>
          <a:xfrm>
            <a:off x="628929" y="472214"/>
            <a:ext cx="6637120" cy="646791"/>
          </a:xfrm>
        </p:spPr>
        <p:txBody>
          <a:bodyPr vert="horz" lIns="91440" tIns="45720" rIns="91440" bIns="45720" rtlCol="0" anchor="t">
            <a:normAutofit fontScale="90000"/>
          </a:bodyPr>
          <a:lstStyle/>
          <a:p>
            <a:pPr>
              <a:lnSpc>
                <a:spcPct val="90000"/>
              </a:lnSpc>
            </a:pPr>
            <a:r>
              <a:rPr lang="en-US">
                <a:ea typeface="+mj-lt"/>
                <a:cs typeface="+mj-lt"/>
              </a:rPr>
              <a:t>Results &amp; </a:t>
            </a:r>
            <a:r>
              <a:rPr lang="en-US" err="1">
                <a:ea typeface="+mj-lt"/>
                <a:cs typeface="+mj-lt"/>
              </a:rPr>
              <a:t>Conlusion</a:t>
            </a:r>
            <a:br>
              <a:rPr lang="en-US" sz="3000"/>
            </a:br>
            <a:br>
              <a:rPr lang="en-US" sz="2000" cap="all" spc="300"/>
            </a:br>
            <a:endParaRPr lang="en-US" sz="2000" cap="all" spc="300"/>
          </a:p>
        </p:txBody>
      </p:sp>
      <p:pic>
        <p:nvPicPr>
          <p:cNvPr id="7" name="Picture 7" descr="Chart, bar chart&#10;&#10;Description automatically generated">
            <a:extLst>
              <a:ext uri="{FF2B5EF4-FFF2-40B4-BE49-F238E27FC236}">
                <a16:creationId xmlns:a16="http://schemas.microsoft.com/office/drawing/2014/main" id="{5308ADD6-FCDB-2334-28AA-0B5A56547EC3}"/>
              </a:ext>
            </a:extLst>
          </p:cNvPr>
          <p:cNvPicPr>
            <a:picLocks noGrp="1" noChangeAspect="1"/>
          </p:cNvPicPr>
          <p:nvPr>
            <p:ph idx="1"/>
          </p:nvPr>
        </p:nvPicPr>
        <p:blipFill>
          <a:blip r:embed="rId2"/>
          <a:stretch>
            <a:fillRect/>
          </a:stretch>
        </p:blipFill>
        <p:spPr>
          <a:xfrm>
            <a:off x="1139959" y="2332026"/>
            <a:ext cx="9495138" cy="3567118"/>
          </a:xfrm>
        </p:spPr>
      </p:pic>
      <p:sp>
        <p:nvSpPr>
          <p:cNvPr id="3" name="TextBox 2">
            <a:extLst>
              <a:ext uri="{FF2B5EF4-FFF2-40B4-BE49-F238E27FC236}">
                <a16:creationId xmlns:a16="http://schemas.microsoft.com/office/drawing/2014/main" id="{90E684F4-2996-C969-C5F5-5BD6E077833F}"/>
              </a:ext>
            </a:extLst>
          </p:cNvPr>
          <p:cNvSpPr txBox="1"/>
          <p:nvPr/>
        </p:nvSpPr>
        <p:spPr>
          <a:xfrm>
            <a:off x="799381" y="10725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a:t>RMSE</a:t>
            </a:r>
            <a:r>
              <a:rPr lang="en-US" cap="all">
                <a:ea typeface="+mn-lt"/>
                <a:cs typeface="+mn-lt"/>
              </a:rPr>
              <a:t> comparison of MLR and DT</a:t>
            </a:r>
            <a:r>
              <a:rPr lang="en-US"/>
              <a:t> add text</a:t>
            </a:r>
          </a:p>
        </p:txBody>
      </p:sp>
    </p:spTree>
    <p:extLst>
      <p:ext uri="{BB962C8B-B14F-4D97-AF65-F5344CB8AC3E}">
        <p14:creationId xmlns:p14="http://schemas.microsoft.com/office/powerpoint/2010/main" val="145227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318F6-8E4E-D63E-E032-073F9A91FBAC}"/>
              </a:ext>
            </a:extLst>
          </p:cNvPr>
          <p:cNvSpPr>
            <a:spLocks noGrp="1"/>
          </p:cNvSpPr>
          <p:nvPr>
            <p:ph type="title"/>
          </p:nvPr>
        </p:nvSpPr>
        <p:spPr>
          <a:xfrm>
            <a:off x="117737" y="201698"/>
            <a:ext cx="4822062" cy="1001886"/>
          </a:xfrm>
        </p:spPr>
        <p:txBody>
          <a:bodyPr anchor="b">
            <a:normAutofit/>
          </a:bodyPr>
          <a:lstStyle/>
          <a:p>
            <a:pPr algn="ctr"/>
            <a:r>
              <a:rPr lang="en-US">
                <a:ea typeface="+mj-lt"/>
                <a:cs typeface="+mj-lt"/>
              </a:rPr>
              <a:t>Results &amp; </a:t>
            </a:r>
            <a:r>
              <a:rPr lang="en-US" err="1">
                <a:ea typeface="+mj-lt"/>
                <a:cs typeface="+mj-lt"/>
              </a:rPr>
              <a:t>Conlusion</a:t>
            </a:r>
            <a:endParaRPr lang="en-US" err="1"/>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BAFA992-8E66-70F9-13B8-1316D9EE054A}"/>
              </a:ext>
            </a:extLst>
          </p:cNvPr>
          <p:cNvGraphicFramePr>
            <a:graphicFrameLocks noGrp="1"/>
          </p:cNvGraphicFramePr>
          <p:nvPr>
            <p:ph idx="1"/>
            <p:extLst>
              <p:ext uri="{D42A27DB-BD31-4B8C-83A1-F6EECF244321}">
                <p14:modId xmlns:p14="http://schemas.microsoft.com/office/powerpoint/2010/main" val="198556682"/>
              </p:ext>
            </p:extLst>
          </p:nvPr>
        </p:nvGraphicFramePr>
        <p:xfrm>
          <a:off x="1157378" y="1719790"/>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2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9160-E56C-1C22-891A-2726D21BEE2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ABB07E7-03F1-BE19-7344-4DA872C52FB7}"/>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[1] Moosavi, Sobhan, Mohammad Hossein </a:t>
            </a:r>
            <a:r>
              <a:rPr lang="en-US" err="1">
                <a:ea typeface="+mn-lt"/>
                <a:cs typeface="+mn-lt"/>
              </a:rPr>
              <a:t>Samavatian</a:t>
            </a:r>
            <a:r>
              <a:rPr lang="en-US">
                <a:ea typeface="+mn-lt"/>
                <a:cs typeface="+mn-lt"/>
              </a:rPr>
              <a:t>, Srinivasan Parthasarathy, and Rajiv Ramnath. “A Countrywide Traffic Accident Dataset.”, </a:t>
            </a:r>
            <a:r>
              <a:rPr lang="en-US" err="1">
                <a:ea typeface="+mn-lt"/>
                <a:cs typeface="+mn-lt"/>
              </a:rPr>
              <a:t>arXiv</a:t>
            </a:r>
            <a:r>
              <a:rPr lang="en-US">
                <a:ea typeface="+mn-lt"/>
                <a:cs typeface="+mn-lt"/>
              </a:rPr>
              <a:t> preprint arXiv:1906.05409 (2019) </a:t>
            </a:r>
          </a:p>
          <a:p>
            <a:r>
              <a:rPr lang="en-US">
                <a:ea typeface="+mn-lt"/>
                <a:cs typeface="+mn-lt"/>
              </a:rPr>
              <a:t>[2] Moosavi, Sobhan, Mohammad Hossein </a:t>
            </a:r>
            <a:r>
              <a:rPr lang="en-US" err="1">
                <a:ea typeface="+mn-lt"/>
                <a:cs typeface="+mn-lt"/>
              </a:rPr>
              <a:t>Samavatian</a:t>
            </a:r>
            <a:r>
              <a:rPr lang="en-US">
                <a:ea typeface="+mn-lt"/>
                <a:cs typeface="+mn-lt"/>
              </a:rPr>
              <a:t>, Srinivasan Parthasarathy, Radu Teodorescu, and Rajiv Ramnath. "Accident Risk Prediction based on Heterogeneous Sparse Data: New Dataset and Insights." In Proceedings of the 27th ACM SIGSPATIAL International Conference on Advances in Geographic Information Systems, ACM, 2019. </a:t>
            </a:r>
          </a:p>
          <a:p>
            <a:r>
              <a:rPr lang="en-US">
                <a:ea typeface="+mn-lt"/>
                <a:cs typeface="+mn-lt"/>
              </a:rPr>
              <a:t>[3] </a:t>
            </a:r>
            <a:r>
              <a:rPr lang="en-US" err="1">
                <a:ea typeface="+mn-lt"/>
                <a:cs typeface="+mn-lt"/>
              </a:rPr>
              <a:t>Xuanqiang</a:t>
            </a:r>
            <a:r>
              <a:rPr lang="en-US">
                <a:ea typeface="+mn-lt"/>
                <a:cs typeface="+mn-lt"/>
              </a:rPr>
              <a:t> WANG, </a:t>
            </a:r>
            <a:r>
              <a:rPr lang="en-US" err="1">
                <a:ea typeface="+mn-lt"/>
                <a:cs typeface="+mn-lt"/>
              </a:rPr>
              <a:t>Shuyan</a:t>
            </a:r>
            <a:r>
              <a:rPr lang="en-US">
                <a:ea typeface="+mn-lt"/>
                <a:cs typeface="+mn-lt"/>
              </a:rPr>
              <a:t> CHEN, and Wenchang ZHENG." Analysis of Regression Method on Traffic Incident Duration Prediction".(2013) </a:t>
            </a:r>
          </a:p>
          <a:p>
            <a:r>
              <a:rPr lang="en-US">
                <a:ea typeface="+mn-lt"/>
                <a:cs typeface="+mn-lt"/>
              </a:rPr>
              <a:t>[4] Yuan Wen, </a:t>
            </a:r>
            <a:r>
              <a:rPr lang="en-US" err="1">
                <a:ea typeface="+mn-lt"/>
                <a:cs typeface="+mn-lt"/>
              </a:rPr>
              <a:t>Shuyan</a:t>
            </a:r>
            <a:r>
              <a:rPr lang="en-US">
                <a:ea typeface="+mn-lt"/>
                <a:cs typeface="+mn-lt"/>
              </a:rPr>
              <a:t> Chen, </a:t>
            </a:r>
            <a:r>
              <a:rPr lang="en-US" err="1">
                <a:ea typeface="+mn-lt"/>
                <a:cs typeface="+mn-lt"/>
              </a:rPr>
              <a:t>Qinyuan</a:t>
            </a:r>
            <a:r>
              <a:rPr lang="en-US">
                <a:ea typeface="+mn-lt"/>
                <a:cs typeface="+mn-lt"/>
              </a:rPr>
              <a:t> Xiong, Rubi </a:t>
            </a:r>
            <a:r>
              <a:rPr lang="en-US" err="1">
                <a:ea typeface="+mn-lt"/>
                <a:cs typeface="+mn-lt"/>
              </a:rPr>
              <a:t>Han,Shiyu</a:t>
            </a:r>
            <a:r>
              <a:rPr lang="en-US">
                <a:ea typeface="+mn-lt"/>
                <a:cs typeface="+mn-lt"/>
              </a:rPr>
              <a:t> Chen. "Traffic Incident Duration Prediction Based On K- Nearest Neighbor"(2012) </a:t>
            </a:r>
          </a:p>
          <a:p>
            <a:r>
              <a:rPr lang="en-US">
                <a:ea typeface="+mn-lt"/>
                <a:cs typeface="+mn-lt"/>
              </a:rPr>
              <a:t>[5] A. Garib, A. E. Radwan, H. Al-Deek. "Estimating Magnitude and Duration of Incident Delays" (1997)</a:t>
            </a:r>
            <a:endParaRPr lang="en-US"/>
          </a:p>
        </p:txBody>
      </p:sp>
    </p:spTree>
    <p:extLst>
      <p:ext uri="{BB962C8B-B14F-4D97-AF65-F5344CB8AC3E}">
        <p14:creationId xmlns:p14="http://schemas.microsoft.com/office/powerpoint/2010/main" val="341175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BED0-2E12-1DF7-68D1-80FBD0D8876D}"/>
              </a:ext>
            </a:extLst>
          </p:cNvPr>
          <p:cNvSpPr>
            <a:spLocks noGrp="1"/>
          </p:cNvSpPr>
          <p:nvPr>
            <p:ph type="title"/>
          </p:nvPr>
        </p:nvSpPr>
        <p:spPr/>
        <p:txBody>
          <a:bodyPr/>
          <a:lstStyle/>
          <a:p>
            <a:r>
              <a:rPr lang="en-US"/>
              <a:t>Contributions </a:t>
            </a:r>
          </a:p>
        </p:txBody>
      </p:sp>
      <p:sp>
        <p:nvSpPr>
          <p:cNvPr id="3" name="Content Placeholder 2">
            <a:extLst>
              <a:ext uri="{FF2B5EF4-FFF2-40B4-BE49-F238E27FC236}">
                <a16:creationId xmlns:a16="http://schemas.microsoft.com/office/drawing/2014/main" id="{7334E64A-2DB5-17FE-A629-100F45444A6C}"/>
              </a:ext>
            </a:extLst>
          </p:cNvPr>
          <p:cNvSpPr>
            <a:spLocks noGrp="1"/>
          </p:cNvSpPr>
          <p:nvPr>
            <p:ph idx="1"/>
          </p:nvPr>
        </p:nvSpPr>
        <p:spPr>
          <a:xfrm>
            <a:off x="1143000" y="2490777"/>
            <a:ext cx="8646583" cy="3408367"/>
          </a:xfrm>
        </p:spPr>
        <p:txBody>
          <a:bodyPr vert="horz" lIns="91440" tIns="45720" rIns="91440" bIns="45720" rtlCol="0" anchor="t">
            <a:normAutofit fontScale="85000" lnSpcReduction="20000"/>
          </a:bodyPr>
          <a:lstStyle/>
          <a:p>
            <a:pPr marL="0" indent="0">
              <a:buNone/>
            </a:pPr>
            <a:r>
              <a:rPr lang="en-US"/>
              <a:t>Below are the contributions made by the group members in presentation.  </a:t>
            </a:r>
          </a:p>
          <a:p>
            <a:endParaRPr lang="en-US"/>
          </a:p>
          <a:p>
            <a:r>
              <a:rPr lang="en-US">
                <a:ea typeface="+mn-lt"/>
                <a:cs typeface="+mn-lt"/>
              </a:rPr>
              <a:t>Raj Kumar Yadav - Has written the Introduction section, and read research paper Analysis of Regression Method on Traffic Incident Duration Prediction[1], has done the analysis of accident duration prediction using Multiple linear regression and decision tree algorithms and has done data preprocessing, outlier removal and missing value section ,report writing , made presentation</a:t>
            </a:r>
          </a:p>
          <a:p>
            <a:r>
              <a:rPr lang="en-US">
                <a:ea typeface="+mn-lt"/>
                <a:cs typeface="+mn-lt"/>
              </a:rPr>
              <a:t>Anshul Gautam - has read the research paper Estimating Magnitude and Duration of Incident Delays by A. Garib, A. E. Radwan, H. Al-Deek and provided the summary.[3], has done data exploration and analyzed dataset using relevant graphs , label encoding and modified data preprocessing part and  report writing , made  presentation</a:t>
            </a:r>
            <a:endParaRPr lang="en-US"/>
          </a:p>
        </p:txBody>
      </p:sp>
    </p:spTree>
    <p:extLst>
      <p:ext uri="{BB962C8B-B14F-4D97-AF65-F5344CB8AC3E}">
        <p14:creationId xmlns:p14="http://schemas.microsoft.com/office/powerpoint/2010/main" val="32322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D000-7221-572E-9632-F7FC1164A94D}"/>
              </a:ext>
            </a:extLst>
          </p:cNvPr>
          <p:cNvSpPr>
            <a:spLocks noGrp="1"/>
          </p:cNvSpPr>
          <p:nvPr>
            <p:ph type="title"/>
          </p:nvPr>
        </p:nvSpPr>
        <p:spPr>
          <a:xfrm>
            <a:off x="1143000" y="470768"/>
            <a:ext cx="4349749" cy="1360898"/>
          </a:xfrm>
        </p:spPr>
        <p:txBody>
          <a:bodyPr/>
          <a:lstStyle/>
          <a:p>
            <a:r>
              <a:rPr lang="en-US">
                <a:ea typeface="+mj-lt"/>
                <a:cs typeface="+mj-lt"/>
              </a:rPr>
              <a:t>Literature Review</a:t>
            </a:r>
            <a:endParaRPr lang="en-US"/>
          </a:p>
        </p:txBody>
      </p:sp>
      <p:sp>
        <p:nvSpPr>
          <p:cNvPr id="3" name="Content Placeholder 2">
            <a:extLst>
              <a:ext uri="{FF2B5EF4-FFF2-40B4-BE49-F238E27FC236}">
                <a16:creationId xmlns:a16="http://schemas.microsoft.com/office/drawing/2014/main" id="{6112B0C5-D05D-BC1B-6715-495CEA88C231}"/>
              </a:ext>
            </a:extLst>
          </p:cNvPr>
          <p:cNvSpPr>
            <a:spLocks noGrp="1"/>
          </p:cNvSpPr>
          <p:nvPr>
            <p:ph idx="1"/>
          </p:nvPr>
        </p:nvSpPr>
        <p:spPr>
          <a:xfrm>
            <a:off x="1143000" y="2332026"/>
            <a:ext cx="9905999" cy="2879202"/>
          </a:xfrm>
        </p:spPr>
        <p:txBody>
          <a:bodyPr vert="horz" lIns="91440" tIns="45720" rIns="91440" bIns="45720" rtlCol="0" anchor="t">
            <a:normAutofit/>
          </a:bodyPr>
          <a:lstStyle/>
          <a:p>
            <a:r>
              <a:rPr lang="en-US">
                <a:ea typeface="+mn-lt"/>
                <a:cs typeface="+mn-lt"/>
              </a:rPr>
              <a:t>In the past, many models have been developed to analyze accident duration ranging from supervised to unsupervised algorithms.</a:t>
            </a:r>
          </a:p>
          <a:p>
            <a:r>
              <a:rPr lang="en-US">
                <a:ea typeface="+mn-lt"/>
                <a:cs typeface="+mn-lt"/>
              </a:rPr>
              <a:t>In the Accident duration model, we identify the relationship between accident duration and various influencing factors</a:t>
            </a:r>
          </a:p>
          <a:p>
            <a:r>
              <a:rPr lang="en-US">
                <a:ea typeface="+mn-lt"/>
                <a:cs typeface="+mn-lt"/>
              </a:rPr>
              <a:t>Some of the models which have been developed in past to analyze the accident duration are as following: </a:t>
            </a:r>
          </a:p>
        </p:txBody>
      </p:sp>
    </p:spTree>
    <p:extLst>
      <p:ext uri="{BB962C8B-B14F-4D97-AF65-F5344CB8AC3E}">
        <p14:creationId xmlns:p14="http://schemas.microsoft.com/office/powerpoint/2010/main" val="368318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6E366-FC0F-D78E-EEA9-8CE6C3A686C2}"/>
              </a:ext>
            </a:extLst>
          </p:cNvPr>
          <p:cNvSpPr>
            <a:spLocks noGrp="1"/>
          </p:cNvSpPr>
          <p:nvPr>
            <p:ph type="title"/>
          </p:nvPr>
        </p:nvSpPr>
        <p:spPr>
          <a:xfrm>
            <a:off x="1236652" y="168446"/>
            <a:ext cx="4417061" cy="1360898"/>
          </a:xfrm>
        </p:spPr>
        <p:txBody>
          <a:bodyPr>
            <a:normAutofit/>
          </a:bodyPr>
          <a:lstStyle/>
          <a:p>
            <a:r>
              <a:rPr lang="en-US">
                <a:ea typeface="+mj-lt"/>
                <a:cs typeface="+mj-lt"/>
              </a:rPr>
              <a:t>Literature Review</a:t>
            </a:r>
            <a:endParaRPr lang="en-US"/>
          </a:p>
        </p:txBody>
      </p:sp>
      <p:sp>
        <p:nvSpPr>
          <p:cNvPr id="3" name="Content Placeholder 2">
            <a:extLst>
              <a:ext uri="{FF2B5EF4-FFF2-40B4-BE49-F238E27FC236}">
                <a16:creationId xmlns:a16="http://schemas.microsoft.com/office/drawing/2014/main" id="{ED4054DF-BA52-80D8-C9C4-FBFB631BB751}"/>
              </a:ext>
            </a:extLst>
          </p:cNvPr>
          <p:cNvSpPr>
            <a:spLocks noGrp="1"/>
          </p:cNvSpPr>
          <p:nvPr>
            <p:ph idx="1"/>
          </p:nvPr>
        </p:nvSpPr>
        <p:spPr>
          <a:xfrm>
            <a:off x="1142999" y="1871954"/>
            <a:ext cx="8940801" cy="3984561"/>
          </a:xfrm>
        </p:spPr>
        <p:txBody>
          <a:bodyPr vert="horz" lIns="91440" tIns="45720" rIns="91440" bIns="45720" rtlCol="0" anchor="t">
            <a:normAutofit lnSpcReduction="10000"/>
          </a:bodyPr>
          <a:lstStyle/>
          <a:p>
            <a:pPr>
              <a:lnSpc>
                <a:spcPct val="110000"/>
              </a:lnSpc>
            </a:pPr>
            <a:r>
              <a:rPr lang="en-US">
                <a:ea typeface="+mn-lt"/>
                <a:cs typeface="+mn-lt"/>
              </a:rPr>
              <a:t>Yuan Wen, Qin Yuan Xiong (2012) [2] have used the KNN to analyze the accident duration by optimizing the most effective k value. And this model was used on 1853 traffic accident duration dataset which was taken from the Ministry of Transportation, Netherland.</a:t>
            </a:r>
            <a:endParaRPr lang="en-US"/>
          </a:p>
          <a:p>
            <a:pPr>
              <a:lnSpc>
                <a:spcPct val="110000"/>
              </a:lnSpc>
            </a:pPr>
            <a:r>
              <a:rPr lang="en-US" err="1">
                <a:ea typeface="+mn-lt"/>
                <a:cs typeface="+mn-lt"/>
              </a:rPr>
              <a:t>Xuanqiang</a:t>
            </a:r>
            <a:r>
              <a:rPr lang="en-US">
                <a:ea typeface="+mn-lt"/>
                <a:cs typeface="+mn-lt"/>
              </a:rPr>
              <a:t> Wang, </a:t>
            </a:r>
            <a:r>
              <a:rPr lang="en-US" err="1">
                <a:ea typeface="+mn-lt"/>
                <a:cs typeface="+mn-lt"/>
              </a:rPr>
              <a:t>Shuyan</a:t>
            </a:r>
            <a:r>
              <a:rPr lang="en-US">
                <a:ea typeface="+mn-lt"/>
                <a:cs typeface="+mn-lt"/>
              </a:rPr>
              <a:t> Chen, Wenchang Zheng (2013) has Analyzed several regression methods, PCR &amp; PLSR, and built models between accident duration &amp; affecting factors. </a:t>
            </a:r>
          </a:p>
          <a:p>
            <a:pPr>
              <a:lnSpc>
                <a:spcPct val="110000"/>
              </a:lnSpc>
            </a:pPr>
            <a:r>
              <a:rPr lang="en-US">
                <a:ea typeface="+mn-lt"/>
                <a:cs typeface="+mn-lt"/>
              </a:rPr>
              <a:t>In PCR principal component analysis is used to estimate the regression coefficient, When the sample size is not enough in quantity and the dataset is highly collinear then the PLSR(partial least sqaure regression ) method is used in developing predictive models. </a:t>
            </a:r>
            <a:endParaRPr lang="en-US"/>
          </a:p>
        </p:txBody>
      </p:sp>
      <p:cxnSp>
        <p:nvCxnSpPr>
          <p:cNvPr id="21" name="Straight Connector 2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51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Financial graphs on a dark display">
            <a:extLst>
              <a:ext uri="{FF2B5EF4-FFF2-40B4-BE49-F238E27FC236}">
                <a16:creationId xmlns:a16="http://schemas.microsoft.com/office/drawing/2014/main" id="{C4680E05-976F-4C4B-6381-7598B78D54EE}"/>
              </a:ext>
            </a:extLst>
          </p:cNvPr>
          <p:cNvPicPr>
            <a:picLocks noChangeAspect="1"/>
          </p:cNvPicPr>
          <p:nvPr/>
        </p:nvPicPr>
        <p:blipFill rotWithShape="1">
          <a:blip r:embed="rId2"/>
          <a:srcRect l="5833" r="11246"/>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5" name="Freeform: Shape 24">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E44E0-7D2A-0C8E-6639-2967FDEC23F1}"/>
              </a:ext>
            </a:extLst>
          </p:cNvPr>
          <p:cNvSpPr>
            <a:spLocks noGrp="1"/>
          </p:cNvSpPr>
          <p:nvPr>
            <p:ph type="title"/>
          </p:nvPr>
        </p:nvSpPr>
        <p:spPr>
          <a:xfrm>
            <a:off x="1322917" y="872937"/>
            <a:ext cx="2174241" cy="1360898"/>
          </a:xfrm>
        </p:spPr>
        <p:txBody>
          <a:bodyPr>
            <a:normAutofit/>
          </a:bodyPr>
          <a:lstStyle/>
          <a:p>
            <a:r>
              <a:rPr lang="en-US"/>
              <a:t>Dataset</a:t>
            </a:r>
          </a:p>
        </p:txBody>
      </p:sp>
      <p:sp>
        <p:nvSpPr>
          <p:cNvPr id="3" name="Content Placeholder 2">
            <a:extLst>
              <a:ext uri="{FF2B5EF4-FFF2-40B4-BE49-F238E27FC236}">
                <a16:creationId xmlns:a16="http://schemas.microsoft.com/office/drawing/2014/main" id="{E8CD6B3D-FABE-CA9A-F350-D1DFC3387076}"/>
              </a:ext>
            </a:extLst>
          </p:cNvPr>
          <p:cNvSpPr>
            <a:spLocks noGrp="1"/>
          </p:cNvSpPr>
          <p:nvPr>
            <p:ph idx="1"/>
          </p:nvPr>
        </p:nvSpPr>
        <p:spPr>
          <a:xfrm>
            <a:off x="1143002" y="2332029"/>
            <a:ext cx="5039656" cy="2951171"/>
          </a:xfrm>
        </p:spPr>
        <p:txBody>
          <a:bodyPr vert="horz" lIns="91440" tIns="45720" rIns="91440" bIns="45720" rtlCol="0" anchor="t">
            <a:normAutofit/>
          </a:bodyPr>
          <a:lstStyle/>
          <a:p>
            <a:pPr>
              <a:lnSpc>
                <a:spcPct val="110000"/>
              </a:lnSpc>
            </a:pPr>
            <a:r>
              <a:rPr lang="en-US" sz="1900">
                <a:ea typeface="+mn-lt"/>
                <a:cs typeface="+mn-lt"/>
              </a:rPr>
              <a:t>The data is continuously being collected from February 2016, using several data providers, including multiple APIs that provide streaming traffic event data.</a:t>
            </a:r>
          </a:p>
          <a:p>
            <a:pPr>
              <a:lnSpc>
                <a:spcPct val="110000"/>
              </a:lnSpc>
            </a:pPr>
            <a:r>
              <a:rPr lang="en-US" sz="1900">
                <a:ea typeface="+mn-lt"/>
                <a:cs typeface="+mn-lt"/>
              </a:rPr>
              <a:t>Currently, there are about </a:t>
            </a:r>
            <a:r>
              <a:rPr lang="en-US" sz="1900" b="1">
                <a:ea typeface="+mn-lt"/>
                <a:cs typeface="+mn-lt"/>
              </a:rPr>
              <a:t>1.5 million</a:t>
            </a:r>
            <a:r>
              <a:rPr lang="en-US" sz="1900">
                <a:ea typeface="+mn-lt"/>
                <a:cs typeface="+mn-lt"/>
              </a:rPr>
              <a:t> accident records in this dataset.</a:t>
            </a:r>
          </a:p>
          <a:p>
            <a:pPr>
              <a:lnSpc>
                <a:spcPct val="110000"/>
              </a:lnSpc>
            </a:pPr>
            <a:r>
              <a:rPr lang="en-US" sz="1900">
                <a:ea typeface="+mn-lt"/>
                <a:cs typeface="+mn-lt"/>
              </a:rPr>
              <a:t>The dataset covers 49 states of the US. </a:t>
            </a:r>
            <a:endParaRPr lang="en-US" sz="1900"/>
          </a:p>
        </p:txBody>
      </p:sp>
    </p:spTree>
    <p:extLst>
      <p:ext uri="{BB962C8B-B14F-4D97-AF65-F5344CB8AC3E}">
        <p14:creationId xmlns:p14="http://schemas.microsoft.com/office/powerpoint/2010/main" val="9959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64485-4B42-340D-22C9-F4E9534A4591}"/>
              </a:ext>
            </a:extLst>
          </p:cNvPr>
          <p:cNvSpPr>
            <a:spLocks noGrp="1"/>
          </p:cNvSpPr>
          <p:nvPr>
            <p:ph type="title"/>
          </p:nvPr>
        </p:nvSpPr>
        <p:spPr>
          <a:xfrm>
            <a:off x="1227666" y="661270"/>
            <a:ext cx="2215728" cy="1360898"/>
          </a:xfrm>
        </p:spPr>
        <p:txBody>
          <a:bodyPr>
            <a:normAutofit/>
          </a:bodyPr>
          <a:lstStyle/>
          <a:p>
            <a:r>
              <a:rPr lang="en-US">
                <a:ea typeface="+mj-lt"/>
                <a:cs typeface="+mj-lt"/>
              </a:rPr>
              <a:t>Dataset</a:t>
            </a:r>
            <a:endParaRPr lang="en-US"/>
          </a:p>
        </p:txBody>
      </p:sp>
      <p:sp>
        <p:nvSpPr>
          <p:cNvPr id="3" name="Content Placeholder 2">
            <a:extLst>
              <a:ext uri="{FF2B5EF4-FFF2-40B4-BE49-F238E27FC236}">
                <a16:creationId xmlns:a16="http://schemas.microsoft.com/office/drawing/2014/main" id="{B0CF42BD-781D-6EBD-1C41-B35D700E0AA3}"/>
              </a:ext>
            </a:extLst>
          </p:cNvPr>
          <p:cNvSpPr>
            <a:spLocks noGrp="1"/>
          </p:cNvSpPr>
          <p:nvPr>
            <p:ph idx="1"/>
          </p:nvPr>
        </p:nvSpPr>
        <p:spPr>
          <a:xfrm>
            <a:off x="1142999" y="2332029"/>
            <a:ext cx="9194801" cy="3524486"/>
          </a:xfrm>
        </p:spPr>
        <p:txBody>
          <a:bodyPr vert="horz" lIns="91440" tIns="45720" rIns="91440" bIns="45720" rtlCol="0">
            <a:normAutofit/>
          </a:bodyPr>
          <a:lstStyle/>
          <a:p>
            <a:pPr>
              <a:lnSpc>
                <a:spcPct val="110000"/>
              </a:lnSpc>
            </a:pPr>
            <a:r>
              <a:rPr lang="en-US" sz="1300"/>
              <a:t>This dataset contains 47 features , from which description of some features is given:</a:t>
            </a:r>
          </a:p>
          <a:p>
            <a:pPr>
              <a:lnSpc>
                <a:spcPct val="110000"/>
              </a:lnSpc>
            </a:pPr>
            <a:r>
              <a:rPr lang="en-US" sz="1300" err="1">
                <a:ea typeface="+mn-lt"/>
                <a:cs typeface="+mn-lt"/>
              </a:rPr>
              <a:t>Start_Time</a:t>
            </a:r>
            <a:r>
              <a:rPr lang="en-US" sz="1300">
                <a:ea typeface="+mn-lt"/>
                <a:cs typeface="+mn-lt"/>
              </a:rPr>
              <a:t> = Shows start time of the accident in local time zone.</a:t>
            </a:r>
          </a:p>
          <a:p>
            <a:pPr>
              <a:lnSpc>
                <a:spcPct val="110000"/>
              </a:lnSpc>
            </a:pPr>
            <a:r>
              <a:rPr lang="en-US" sz="1300" err="1">
                <a:ea typeface="+mn-lt"/>
                <a:cs typeface="+mn-lt"/>
              </a:rPr>
              <a:t>End_Time</a:t>
            </a:r>
            <a:r>
              <a:rPr lang="en-US" sz="1300">
                <a:ea typeface="+mn-lt"/>
                <a:cs typeface="+mn-lt"/>
              </a:rPr>
              <a:t> = Shows end time of the accident in local time zone. End time here refers to time when the impact of accident on traffic flow was dismissed.</a:t>
            </a:r>
          </a:p>
          <a:p>
            <a:pPr>
              <a:lnSpc>
                <a:spcPct val="110000"/>
              </a:lnSpc>
            </a:pPr>
            <a:r>
              <a:rPr lang="en-US" sz="1300">
                <a:ea typeface="+mn-lt"/>
                <a:cs typeface="+mn-lt"/>
              </a:rPr>
              <a:t>Bump = This indicates presence of speed bump or hump in a nearby location.</a:t>
            </a:r>
          </a:p>
          <a:p>
            <a:pPr>
              <a:lnSpc>
                <a:spcPct val="110000"/>
              </a:lnSpc>
            </a:pPr>
            <a:r>
              <a:rPr lang="en-US" sz="1300">
                <a:ea typeface="+mn-lt"/>
                <a:cs typeface="+mn-lt"/>
              </a:rPr>
              <a:t>Crossing = This indicates presence of crossing in a nearby location.</a:t>
            </a:r>
            <a:endParaRPr lang="en-US" sz="1300"/>
          </a:p>
          <a:p>
            <a:pPr>
              <a:lnSpc>
                <a:spcPct val="110000"/>
              </a:lnSpc>
            </a:pPr>
            <a:r>
              <a:rPr lang="en-US" sz="1300" err="1">
                <a:ea typeface="+mn-lt"/>
                <a:cs typeface="+mn-lt"/>
              </a:rPr>
              <a:t>Civil_Twilight</a:t>
            </a:r>
            <a:r>
              <a:rPr lang="en-US" sz="1300">
                <a:ea typeface="+mn-lt"/>
                <a:cs typeface="+mn-lt"/>
              </a:rPr>
              <a:t> = Shows the period of day (i.e. day or night) based on </a:t>
            </a:r>
            <a:r>
              <a:rPr lang="en-US" sz="1300" err="1">
                <a:ea typeface="+mn-lt"/>
                <a:cs typeface="+mn-lt"/>
              </a:rPr>
              <a:t>Civil_Twilight</a:t>
            </a:r>
            <a:r>
              <a:rPr lang="en-US" sz="1300">
                <a:ea typeface="+mn-lt"/>
                <a:cs typeface="+mn-lt"/>
              </a:rPr>
              <a:t> </a:t>
            </a:r>
            <a:endParaRPr lang="en-US" sz="1300"/>
          </a:p>
          <a:p>
            <a:pPr>
              <a:lnSpc>
                <a:spcPct val="110000"/>
              </a:lnSpc>
            </a:pPr>
            <a:r>
              <a:rPr lang="en-US" sz="1300" err="1">
                <a:ea typeface="+mn-lt"/>
                <a:cs typeface="+mn-lt"/>
              </a:rPr>
              <a:t>Nautical_Twilight</a:t>
            </a:r>
            <a:r>
              <a:rPr lang="en-US" sz="1300">
                <a:ea typeface="+mn-lt"/>
                <a:cs typeface="+mn-lt"/>
              </a:rPr>
              <a:t>  = Shows the period of day (i.e. day or night) based on </a:t>
            </a:r>
            <a:r>
              <a:rPr lang="en-US" sz="1300" err="1">
                <a:ea typeface="+mn-lt"/>
                <a:cs typeface="+mn-lt"/>
              </a:rPr>
              <a:t>Nautical_Twilight</a:t>
            </a:r>
            <a:endParaRPr lang="en-US" sz="1300" err="1"/>
          </a:p>
          <a:p>
            <a:pPr>
              <a:lnSpc>
                <a:spcPct val="110000"/>
              </a:lnSpc>
            </a:pPr>
            <a:r>
              <a:rPr lang="en-US" sz="1300" err="1">
                <a:ea typeface="+mn-lt"/>
                <a:cs typeface="+mn-lt"/>
              </a:rPr>
              <a:t>Astronomical_Twilight</a:t>
            </a:r>
            <a:r>
              <a:rPr lang="en-US" sz="1300">
                <a:ea typeface="+mn-lt"/>
                <a:cs typeface="+mn-lt"/>
              </a:rPr>
              <a:t>  = Shows the period of day (i.e. day or night) based on </a:t>
            </a:r>
            <a:r>
              <a:rPr lang="en-US" sz="1300" err="1">
                <a:ea typeface="+mn-lt"/>
                <a:cs typeface="+mn-lt"/>
              </a:rPr>
              <a:t>Astronomical_Twilight</a:t>
            </a:r>
          </a:p>
          <a:p>
            <a:pPr>
              <a:lnSpc>
                <a:spcPct val="110000"/>
              </a:lnSpc>
            </a:pPr>
            <a:endParaRPr lang="en-US" sz="1300">
              <a:ea typeface="+mn-lt"/>
              <a:cs typeface="+mn-lt"/>
            </a:endParaRPr>
          </a:p>
          <a:p>
            <a:pPr>
              <a:lnSpc>
                <a:spcPct val="110000"/>
              </a:lnSpc>
            </a:pPr>
            <a:endParaRPr lang="en-US" sz="1300"/>
          </a:p>
          <a:p>
            <a:pPr>
              <a:lnSpc>
                <a:spcPct val="110000"/>
              </a:lnSpc>
            </a:pPr>
            <a:endParaRPr lang="en-US" sz="1300"/>
          </a:p>
        </p:txBody>
      </p:sp>
      <p:cxnSp>
        <p:nvCxnSpPr>
          <p:cNvPr id="21" name="Straight Connector 2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61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3338-9151-6743-1429-0081FE25A412}"/>
              </a:ext>
            </a:extLst>
          </p:cNvPr>
          <p:cNvSpPr>
            <a:spLocks noGrp="1"/>
          </p:cNvSpPr>
          <p:nvPr>
            <p:ph type="title"/>
          </p:nvPr>
        </p:nvSpPr>
        <p:spPr/>
        <p:txBody>
          <a:bodyPr/>
          <a:lstStyle/>
          <a:p>
            <a:r>
              <a:rPr lang="en-US">
                <a:ea typeface="+mj-lt"/>
                <a:cs typeface="+mj-lt"/>
              </a:rPr>
              <a:t>Data Preprocessing and Cleaning</a:t>
            </a:r>
            <a:endParaRPr lang="en-US"/>
          </a:p>
        </p:txBody>
      </p:sp>
      <p:sp>
        <p:nvSpPr>
          <p:cNvPr id="3" name="Content Placeholder 2">
            <a:extLst>
              <a:ext uri="{FF2B5EF4-FFF2-40B4-BE49-F238E27FC236}">
                <a16:creationId xmlns:a16="http://schemas.microsoft.com/office/drawing/2014/main" id="{C9B21826-3473-6A22-4253-34DF8503EBA9}"/>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First, we changed the data type of start time and end time to timestamps, </a:t>
            </a:r>
          </a:p>
          <a:p>
            <a:r>
              <a:rPr lang="en-US">
                <a:ea typeface="+mn-lt"/>
                <a:cs typeface="+mn-lt"/>
              </a:rPr>
              <a:t>Duration of the incident was determined by taking the difference between start-time and end-time, then the unit of duration from timestamp format to minutes</a:t>
            </a:r>
          </a:p>
          <a:p>
            <a:r>
              <a:rPr lang="en-US">
                <a:ea typeface="+mn-lt"/>
                <a:cs typeface="+mn-lt"/>
              </a:rPr>
              <a:t>The main objective of this project is to predict the accident duration through features that significantly affect the duration of the accident and can be measured and recorded easily when an accident occurs. </a:t>
            </a:r>
          </a:p>
          <a:p>
            <a:r>
              <a:rPr lang="en-US">
                <a:ea typeface="+mn-lt"/>
                <a:cs typeface="+mn-lt"/>
              </a:rPr>
              <a:t>Many features that are obtained after an accident has occurred such as Severity and description of the accident are of low significance as they play an insignificant role in the prediction of the duration of the accident and are were hence  dropped</a:t>
            </a:r>
            <a:endParaRPr lang="en-US"/>
          </a:p>
        </p:txBody>
      </p:sp>
    </p:spTree>
    <p:extLst>
      <p:ext uri="{BB962C8B-B14F-4D97-AF65-F5344CB8AC3E}">
        <p14:creationId xmlns:p14="http://schemas.microsoft.com/office/powerpoint/2010/main" val="296907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C8B4-623A-FC67-AF36-20F1206B5ACC}"/>
              </a:ext>
            </a:extLst>
          </p:cNvPr>
          <p:cNvSpPr>
            <a:spLocks noGrp="1"/>
          </p:cNvSpPr>
          <p:nvPr>
            <p:ph type="title"/>
          </p:nvPr>
        </p:nvSpPr>
        <p:spPr>
          <a:xfrm>
            <a:off x="1143000" y="872935"/>
            <a:ext cx="7630582" cy="1360898"/>
          </a:xfrm>
        </p:spPr>
        <p:txBody>
          <a:bodyPr/>
          <a:lstStyle/>
          <a:p>
            <a:r>
              <a:rPr lang="en-US">
                <a:ea typeface="+mj-lt"/>
                <a:cs typeface="+mj-lt"/>
              </a:rPr>
              <a:t>Data Preprocessing and Cleaning</a:t>
            </a:r>
          </a:p>
        </p:txBody>
      </p:sp>
      <p:sp>
        <p:nvSpPr>
          <p:cNvPr id="3" name="Content Placeholder 2">
            <a:extLst>
              <a:ext uri="{FF2B5EF4-FFF2-40B4-BE49-F238E27FC236}">
                <a16:creationId xmlns:a16="http://schemas.microsoft.com/office/drawing/2014/main" id="{36696F9C-16F9-3D49-252E-EA3F907872F8}"/>
              </a:ext>
            </a:extLst>
          </p:cNvPr>
          <p:cNvSpPr>
            <a:spLocks noGrp="1"/>
          </p:cNvSpPr>
          <p:nvPr>
            <p:ph idx="1"/>
          </p:nvPr>
        </p:nvSpPr>
        <p:spPr/>
        <p:txBody>
          <a:bodyPr vert="horz" lIns="91440" tIns="45720" rIns="91440" bIns="45720" rtlCol="0" anchor="t">
            <a:normAutofit lnSpcReduction="10000"/>
          </a:bodyPr>
          <a:lstStyle/>
          <a:p>
            <a:r>
              <a:rPr lang="en-US"/>
              <a:t>Initially  dataset contained outliers</a:t>
            </a:r>
            <a:r>
              <a:rPr lang="en-US">
                <a:ea typeface="+mn-lt"/>
                <a:cs typeface="+mn-lt"/>
              </a:rPr>
              <a:t> due to which there was a high level of asymmetry in the dataset.</a:t>
            </a:r>
          </a:p>
          <a:p>
            <a:r>
              <a:rPr lang="en-US">
                <a:ea typeface="+mn-lt"/>
                <a:cs typeface="+mn-lt"/>
              </a:rPr>
              <a:t>The minimum value of accident duration was 2 min while the maximum was 1682579 minutes which indicates that accident duration lasts form minutes to years which is practically not feasible to account for prediction of accident duration, so such outliers were removed</a:t>
            </a:r>
          </a:p>
          <a:p>
            <a:r>
              <a:rPr lang="en-US"/>
              <a:t>The outliers were removed </a:t>
            </a:r>
            <a:r>
              <a:rPr lang="en-US">
                <a:ea typeface="+mn-lt"/>
                <a:cs typeface="+mn-lt"/>
              </a:rPr>
              <a:t>by interquartile range (IQR) method. In this method, Lower and Upper limits of accident duration, and the accident duration not in the range of upper and lower limits was removed</a:t>
            </a:r>
          </a:p>
          <a:p>
            <a:endParaRPr lang="en-US"/>
          </a:p>
        </p:txBody>
      </p:sp>
    </p:spTree>
    <p:extLst>
      <p:ext uri="{BB962C8B-B14F-4D97-AF65-F5344CB8AC3E}">
        <p14:creationId xmlns:p14="http://schemas.microsoft.com/office/powerpoint/2010/main" val="422115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5DA-DE72-F200-FEA6-12F425042CF9}"/>
              </a:ext>
            </a:extLst>
          </p:cNvPr>
          <p:cNvSpPr>
            <a:spLocks noGrp="1"/>
          </p:cNvSpPr>
          <p:nvPr>
            <p:ph type="title"/>
          </p:nvPr>
        </p:nvSpPr>
        <p:spPr>
          <a:xfrm>
            <a:off x="1227666" y="872935"/>
            <a:ext cx="9821333" cy="1360898"/>
          </a:xfrm>
        </p:spPr>
        <p:txBody>
          <a:bodyPr/>
          <a:lstStyle/>
          <a:p>
            <a:r>
              <a:rPr lang="en-US">
                <a:ea typeface="+mj-lt"/>
                <a:cs typeface="+mj-lt"/>
              </a:rPr>
              <a:t>Data Preprocessing and Cleaning</a:t>
            </a:r>
          </a:p>
        </p:txBody>
      </p:sp>
      <p:sp>
        <p:nvSpPr>
          <p:cNvPr id="3" name="Content Placeholder 2">
            <a:extLst>
              <a:ext uri="{FF2B5EF4-FFF2-40B4-BE49-F238E27FC236}">
                <a16:creationId xmlns:a16="http://schemas.microsoft.com/office/drawing/2014/main" id="{893F23F1-2BE7-E0A5-53E3-F8FD805A0E3F}"/>
              </a:ext>
            </a:extLst>
          </p:cNvPr>
          <p:cNvSpPr>
            <a:spLocks noGrp="1"/>
          </p:cNvSpPr>
          <p:nvPr>
            <p:ph idx="1"/>
          </p:nvPr>
        </p:nvSpPr>
        <p:spPr>
          <a:xfrm>
            <a:off x="1227666" y="2543692"/>
            <a:ext cx="9821333" cy="2932118"/>
          </a:xfrm>
        </p:spPr>
        <p:txBody>
          <a:bodyPr vert="horz" lIns="91440" tIns="45720" rIns="91440" bIns="45720" rtlCol="0" anchor="t">
            <a:normAutofit/>
          </a:bodyPr>
          <a:lstStyle/>
          <a:p>
            <a:r>
              <a:rPr lang="en-US">
                <a:ea typeface="+mn-lt"/>
                <a:cs typeface="+mn-lt"/>
              </a:rPr>
              <a:t>Lower limit was calculated using Q1 - 1.5*IQR and Upper limit Q3 + 1.5*IQR where Q1 is the 25th quantile and Q3 is the 75th quantile and IQR is a difference between Q3 and Q1</a:t>
            </a:r>
          </a:p>
          <a:p>
            <a:r>
              <a:rPr lang="en-US">
                <a:ea typeface="+mn-lt"/>
                <a:cs typeface="+mn-lt"/>
              </a:rPr>
              <a:t>After doing outlier removal dataset had  a minimum duration of 2 minutes and a maximum of 448 minutes.</a:t>
            </a:r>
            <a:endParaRPr lang="en-US"/>
          </a:p>
        </p:txBody>
      </p:sp>
    </p:spTree>
    <p:extLst>
      <p:ext uri="{BB962C8B-B14F-4D97-AF65-F5344CB8AC3E}">
        <p14:creationId xmlns:p14="http://schemas.microsoft.com/office/powerpoint/2010/main" val="343335565"/>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1608</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Elephant</vt:lpstr>
      <vt:lpstr>Walbaum Display</vt:lpstr>
      <vt:lpstr>RegattaVTI</vt:lpstr>
      <vt:lpstr>PowerPoint Presentation</vt:lpstr>
      <vt:lpstr>Introduction</vt:lpstr>
      <vt:lpstr>Literature Review</vt:lpstr>
      <vt:lpstr>Literature Review</vt:lpstr>
      <vt:lpstr>Dataset</vt:lpstr>
      <vt:lpstr>Dataset</vt:lpstr>
      <vt:lpstr>Data Preprocessing and Cleaning</vt:lpstr>
      <vt:lpstr>Data Preprocessing and Cleaning</vt:lpstr>
      <vt:lpstr>Data Preprocessing and Cleaning</vt:lpstr>
      <vt:lpstr>PowerPoint Presentation</vt:lpstr>
      <vt:lpstr>Severity Analysis</vt:lpstr>
      <vt:lpstr>Effect of Road Features on Accidents</vt:lpstr>
      <vt:lpstr>Effect of Various Twilight Condition </vt:lpstr>
      <vt:lpstr>Methodology</vt:lpstr>
      <vt:lpstr>Methodology</vt:lpstr>
      <vt:lpstr>Methodology</vt:lpstr>
      <vt:lpstr>Methodology</vt:lpstr>
      <vt:lpstr>Methodology</vt:lpstr>
      <vt:lpstr>Methodology</vt:lpstr>
      <vt:lpstr>Results &amp; Conlusion </vt:lpstr>
      <vt:lpstr>Results &amp; Conlusion  </vt:lpstr>
      <vt:lpstr>Results &amp; Conlusion</vt:lpstr>
      <vt:lpstr>References</vt:lpstr>
      <vt:lpstr>Contributions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Kumar Yadav</cp:lastModifiedBy>
  <cp:revision>2</cp:revision>
  <dcterms:created xsi:type="dcterms:W3CDTF">2022-04-19T15:10:49Z</dcterms:created>
  <dcterms:modified xsi:type="dcterms:W3CDTF">2022-04-23T02:17:12Z</dcterms:modified>
</cp:coreProperties>
</file>