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elegraf" charset="1" panose="00000500000000000000"/>
      <p:regular r:id="rId19"/>
    </p:embeddedFont>
    <p:embeddedFont>
      <p:font typeface="Klein Bold" charset="1" panose="02000503060000020004"/>
      <p:regular r:id="rId20"/>
    </p:embeddedFont>
    <p:embeddedFont>
      <p:font typeface="Helios Bold" charset="1" panose="020B0704020202020204"/>
      <p:regular r:id="rId21"/>
    </p:embeddedFont>
    <p:embeddedFont>
      <p:font typeface="Klein" charset="1" panose="02000503060000020004"/>
      <p:regular r:id="rId22"/>
    </p:embeddedFont>
    <p:embeddedFont>
      <p:font typeface="Helios" charset="1" panose="020B05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dineplan.net" TargetMode="External" Type="http://schemas.openxmlformats.org/officeDocument/2006/relationships/hyperlink"/><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https://dineplan.net"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https://dineplan.net/restaurant-format-fine-dine/"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6">
              <a:alphaModFix amt="80000"/>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9746614" y="8762238"/>
            <a:ext cx="3264362" cy="503682"/>
            <a:chOff x="0" y="0"/>
            <a:chExt cx="859750" cy="132657"/>
          </a:xfrm>
        </p:grpSpPr>
        <p:sp>
          <p:nvSpPr>
            <p:cNvPr name="Freeform 6" id="6"/>
            <p:cNvSpPr/>
            <p:nvPr/>
          </p:nvSpPr>
          <p:spPr>
            <a:xfrm flipH="false" flipV="false" rot="0">
              <a:off x="0" y="0"/>
              <a:ext cx="859750" cy="132657"/>
            </a:xfrm>
            <a:custGeom>
              <a:avLst/>
              <a:gdLst/>
              <a:ahLst/>
              <a:cxnLst/>
              <a:rect r="r" b="b" t="t" l="l"/>
              <a:pathLst>
                <a:path h="132657" w="859750">
                  <a:moveTo>
                    <a:pt x="66328" y="0"/>
                  </a:moveTo>
                  <a:lnTo>
                    <a:pt x="793421" y="0"/>
                  </a:lnTo>
                  <a:cubicBezTo>
                    <a:pt x="811013" y="0"/>
                    <a:pt x="827884" y="6988"/>
                    <a:pt x="840323" y="19427"/>
                  </a:cubicBezTo>
                  <a:cubicBezTo>
                    <a:pt x="852762" y="31866"/>
                    <a:pt x="859750" y="48737"/>
                    <a:pt x="859750" y="66328"/>
                  </a:cubicBezTo>
                  <a:lnTo>
                    <a:pt x="859750" y="66328"/>
                  </a:lnTo>
                  <a:cubicBezTo>
                    <a:pt x="859750" y="83920"/>
                    <a:pt x="852762" y="100791"/>
                    <a:pt x="840323" y="113230"/>
                  </a:cubicBezTo>
                  <a:cubicBezTo>
                    <a:pt x="827884" y="125669"/>
                    <a:pt x="811013" y="132657"/>
                    <a:pt x="793421" y="132657"/>
                  </a:cubicBezTo>
                  <a:lnTo>
                    <a:pt x="66328" y="132657"/>
                  </a:lnTo>
                  <a:cubicBezTo>
                    <a:pt x="48737" y="132657"/>
                    <a:pt x="31866" y="125669"/>
                    <a:pt x="19427" y="113230"/>
                  </a:cubicBezTo>
                  <a:cubicBezTo>
                    <a:pt x="6988" y="100791"/>
                    <a:pt x="0" y="83920"/>
                    <a:pt x="0" y="66328"/>
                  </a:cubicBezTo>
                  <a:lnTo>
                    <a:pt x="0" y="66328"/>
                  </a:lnTo>
                  <a:cubicBezTo>
                    <a:pt x="0" y="48737"/>
                    <a:pt x="6988" y="31866"/>
                    <a:pt x="19427" y="19427"/>
                  </a:cubicBezTo>
                  <a:cubicBezTo>
                    <a:pt x="31866" y="6988"/>
                    <a:pt x="48737" y="0"/>
                    <a:pt x="66328" y="0"/>
                  </a:cubicBezTo>
                  <a:close/>
                </a:path>
              </a:pathLst>
            </a:custGeom>
            <a:solidFill>
              <a:srgbClr val="F4F4F4"/>
            </a:solidFill>
            <a:ln cap="rnd">
              <a:noFill/>
              <a:prstDash val="solid"/>
              <a:round/>
            </a:ln>
          </p:spPr>
        </p:sp>
        <p:sp>
          <p:nvSpPr>
            <p:cNvPr name="TextBox 7" id="7"/>
            <p:cNvSpPr txBox="true"/>
            <p:nvPr/>
          </p:nvSpPr>
          <p:spPr>
            <a:xfrm>
              <a:off x="0" y="-47625"/>
              <a:ext cx="859750" cy="180282"/>
            </a:xfrm>
            <a:prstGeom prst="rect">
              <a:avLst/>
            </a:prstGeom>
          </p:spPr>
          <p:txBody>
            <a:bodyPr anchor="ctr" rtlCol="false" tIns="127000" lIns="127000" bIns="127000" rIns="127000"/>
            <a:lstStyle/>
            <a:p>
              <a:pPr algn="ctr">
                <a:lnSpc>
                  <a:spcPts val="2100"/>
                </a:lnSpc>
              </a:pPr>
              <a:r>
                <a:rPr lang="en-US" sz="1500" u="sng">
                  <a:solidFill>
                    <a:srgbClr val="2A2E3A"/>
                  </a:solidFill>
                  <a:latin typeface="Telegraf"/>
                  <a:ea typeface="Telegraf"/>
                  <a:cs typeface="Telegraf"/>
                  <a:sym typeface="Telegraf"/>
                  <a:hlinkClick r:id="rId8" tooltip="https://dineplan.net"/>
                </a:rPr>
                <a:t>Information available in wesbite.</a:t>
              </a:r>
            </a:p>
          </p:txBody>
        </p:sp>
      </p:grpSp>
      <p:grpSp>
        <p:nvGrpSpPr>
          <p:cNvPr name="Group 8" id="8"/>
          <p:cNvGrpSpPr/>
          <p:nvPr/>
        </p:nvGrpSpPr>
        <p:grpSpPr>
          <a:xfrm rot="0">
            <a:off x="9144000" y="8769858"/>
            <a:ext cx="488442" cy="48844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4F4"/>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28893" lIns="28893" bIns="28893" rIns="28893"/>
            <a:lstStyle/>
            <a:p>
              <a:pPr algn="ctr">
                <a:lnSpc>
                  <a:spcPts val="2067"/>
                </a:lnSpc>
              </a:pPr>
            </a:p>
          </p:txBody>
        </p:sp>
      </p:grpSp>
      <p:sp>
        <p:nvSpPr>
          <p:cNvPr name="Freeform 11" id="11"/>
          <p:cNvSpPr/>
          <p:nvPr/>
        </p:nvSpPr>
        <p:spPr>
          <a:xfrm flipH="false" flipV="false" rot="0">
            <a:off x="9288427" y="8914285"/>
            <a:ext cx="199587" cy="199587"/>
          </a:xfrm>
          <a:custGeom>
            <a:avLst/>
            <a:gdLst/>
            <a:ahLst/>
            <a:cxnLst/>
            <a:rect r="r" b="b" t="t" l="l"/>
            <a:pathLst>
              <a:path h="199587" w="199587">
                <a:moveTo>
                  <a:pt x="0" y="0"/>
                </a:moveTo>
                <a:lnTo>
                  <a:pt x="199588" y="0"/>
                </a:lnTo>
                <a:lnTo>
                  <a:pt x="199588" y="199588"/>
                </a:lnTo>
                <a:lnTo>
                  <a:pt x="0" y="1995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218168" y="-1136337"/>
            <a:ext cx="3900447" cy="3775633"/>
          </a:xfrm>
          <a:custGeom>
            <a:avLst/>
            <a:gdLst/>
            <a:ahLst/>
            <a:cxnLst/>
            <a:rect r="r" b="b" t="t" l="l"/>
            <a:pathLst>
              <a:path h="3775633" w="3900447">
                <a:moveTo>
                  <a:pt x="0" y="0"/>
                </a:moveTo>
                <a:lnTo>
                  <a:pt x="3900447" y="0"/>
                </a:lnTo>
                <a:lnTo>
                  <a:pt x="3900447" y="3775633"/>
                </a:lnTo>
                <a:lnTo>
                  <a:pt x="0" y="3775633"/>
                </a:lnTo>
                <a:lnTo>
                  <a:pt x="0" y="0"/>
                </a:lnTo>
                <a:close/>
              </a:path>
            </a:pathLst>
          </a:custGeom>
          <a:blipFill>
            <a:blip r:embed="rId11"/>
            <a:stretch>
              <a:fillRect l="0" t="0" r="0" b="0"/>
            </a:stretch>
          </a:blipFill>
        </p:spPr>
      </p:sp>
      <p:grpSp>
        <p:nvGrpSpPr>
          <p:cNvPr name="Group 13" id="13"/>
          <p:cNvGrpSpPr/>
          <p:nvPr/>
        </p:nvGrpSpPr>
        <p:grpSpPr>
          <a:xfrm rot="0">
            <a:off x="9144000" y="2960976"/>
            <a:ext cx="8115300" cy="4365048"/>
            <a:chOff x="0" y="0"/>
            <a:chExt cx="10820400" cy="5820065"/>
          </a:xfrm>
        </p:grpSpPr>
        <p:sp>
          <p:nvSpPr>
            <p:cNvPr name="TextBox 14" id="14"/>
            <p:cNvSpPr txBox="true"/>
            <p:nvPr/>
          </p:nvSpPr>
          <p:spPr>
            <a:xfrm rot="0">
              <a:off x="0" y="0"/>
              <a:ext cx="10820400" cy="4851400"/>
            </a:xfrm>
            <a:prstGeom prst="rect">
              <a:avLst/>
            </a:prstGeom>
          </p:spPr>
          <p:txBody>
            <a:bodyPr anchor="t" rtlCol="false" tIns="0" lIns="0" bIns="0" rIns="0">
              <a:spAutoFit/>
            </a:bodyPr>
            <a:lstStyle/>
            <a:p>
              <a:pPr algn="l">
                <a:lnSpc>
                  <a:spcPts val="14399"/>
                </a:lnSpc>
              </a:pPr>
              <a:r>
                <a:rPr lang="en-US" sz="11999">
                  <a:solidFill>
                    <a:srgbClr val="2A2E3A"/>
                  </a:solidFill>
                  <a:latin typeface="Klein Bold"/>
                  <a:ea typeface="Klein Bold"/>
                  <a:cs typeface="Klein Bold"/>
                  <a:sym typeface="Klein Bold"/>
                </a:rPr>
                <a:t>Dineplan SEO Audit</a:t>
              </a:r>
            </a:p>
          </p:txBody>
        </p:sp>
        <p:sp>
          <p:nvSpPr>
            <p:cNvPr name="TextBox 15" id="15"/>
            <p:cNvSpPr txBox="true"/>
            <p:nvPr/>
          </p:nvSpPr>
          <p:spPr>
            <a:xfrm rot="0">
              <a:off x="0" y="5107383"/>
              <a:ext cx="10498974" cy="712682"/>
            </a:xfrm>
            <a:prstGeom prst="rect">
              <a:avLst/>
            </a:prstGeom>
          </p:spPr>
          <p:txBody>
            <a:bodyPr anchor="t" rtlCol="false" tIns="0" lIns="0" bIns="0" rIns="0">
              <a:spAutoFit/>
            </a:bodyPr>
            <a:lstStyle/>
            <a:p>
              <a:pPr algn="l">
                <a:lnSpc>
                  <a:spcPts val="4479"/>
                </a:lnSpc>
              </a:pPr>
              <a:r>
                <a:rPr lang="en-US" sz="3199">
                  <a:solidFill>
                    <a:srgbClr val="2A2E3A"/>
                  </a:solidFill>
                  <a:latin typeface="Helios Bold"/>
                  <a:ea typeface="Helios Bold"/>
                  <a:cs typeface="Helios Bold"/>
                  <a:sym typeface="Helios Bold"/>
                </a:rPr>
                <a:t>WELCOME</a:t>
              </a: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258300"/>
            <a:ext cx="18288000" cy="1161081"/>
            <a:chOff x="0" y="0"/>
            <a:chExt cx="4816593" cy="305799"/>
          </a:xfrm>
        </p:grpSpPr>
        <p:sp>
          <p:nvSpPr>
            <p:cNvPr name="Freeform 3" id="3"/>
            <p:cNvSpPr/>
            <p:nvPr/>
          </p:nvSpPr>
          <p:spPr>
            <a:xfrm flipH="false" flipV="false" rot="0">
              <a:off x="0" y="0"/>
              <a:ext cx="4816592" cy="305799"/>
            </a:xfrm>
            <a:custGeom>
              <a:avLst/>
              <a:gdLst/>
              <a:ahLst/>
              <a:cxnLst/>
              <a:rect r="r" b="b" t="t" l="l"/>
              <a:pathLst>
                <a:path h="305799" w="4816592">
                  <a:moveTo>
                    <a:pt x="0" y="0"/>
                  </a:moveTo>
                  <a:lnTo>
                    <a:pt x="4816592" y="0"/>
                  </a:lnTo>
                  <a:lnTo>
                    <a:pt x="4816592" y="305799"/>
                  </a:lnTo>
                  <a:lnTo>
                    <a:pt x="0" y="305799"/>
                  </a:lnTo>
                  <a:close/>
                </a:path>
              </a:pathLst>
            </a:custGeom>
            <a:solidFill>
              <a:srgbClr val="F4F4F4"/>
            </a:solidFill>
          </p:spPr>
        </p:sp>
        <p:sp>
          <p:nvSpPr>
            <p:cNvPr name="TextBox 4" id="4"/>
            <p:cNvSpPr txBox="true"/>
            <p:nvPr/>
          </p:nvSpPr>
          <p:spPr>
            <a:xfrm>
              <a:off x="0" y="-38100"/>
              <a:ext cx="4816593" cy="343899"/>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4803939" y="315277"/>
            <a:ext cx="8680122" cy="3444875"/>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Task-6</a:t>
            </a:r>
          </a:p>
          <a:p>
            <a:pPr algn="ctr">
              <a:lnSpc>
                <a:spcPts val="9099"/>
              </a:lnSpc>
            </a:pPr>
            <a:r>
              <a:rPr lang="en-US" sz="6999" u="sng">
                <a:solidFill>
                  <a:srgbClr val="718BAB"/>
                </a:solidFill>
                <a:latin typeface="Klein Bold"/>
                <a:ea typeface="Klein Bold"/>
                <a:cs typeface="Klein Bold"/>
                <a:sym typeface="Klein Bold"/>
              </a:rPr>
              <a:t>Content Strategy</a:t>
            </a:r>
          </a:p>
          <a:p>
            <a:pPr algn="ctr">
              <a:lnSpc>
                <a:spcPts val="9099"/>
              </a:lnSpc>
            </a:pPr>
          </a:p>
        </p:txBody>
      </p:sp>
      <p:sp>
        <p:nvSpPr>
          <p:cNvPr name="TextBox 6" id="6"/>
          <p:cNvSpPr txBox="true"/>
          <p:nvPr/>
        </p:nvSpPr>
        <p:spPr>
          <a:xfrm rot="0">
            <a:off x="2441878" y="3582526"/>
            <a:ext cx="15846122" cy="167132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Focus on different types of restaurant owners and managers (e.g., fine dining, casual dining, quick service) and create tailored content that addresses their specific challenges and needs.</a:t>
            </a:r>
          </a:p>
        </p:txBody>
      </p:sp>
      <p:sp>
        <p:nvSpPr>
          <p:cNvPr name="TextBox 7" id="7"/>
          <p:cNvSpPr txBox="true"/>
          <p:nvPr/>
        </p:nvSpPr>
        <p:spPr>
          <a:xfrm rot="0">
            <a:off x="889790" y="7486478"/>
            <a:ext cx="11426360"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3. Customer Success Stories</a:t>
            </a:r>
          </a:p>
          <a:p>
            <a:pPr algn="l" marL="0" indent="0" lvl="0">
              <a:lnSpc>
                <a:spcPts val="4559"/>
              </a:lnSpc>
              <a:spcBef>
                <a:spcPct val="0"/>
              </a:spcBef>
            </a:pPr>
          </a:p>
        </p:txBody>
      </p:sp>
      <p:sp>
        <p:nvSpPr>
          <p:cNvPr name="TextBox 8" id="8"/>
          <p:cNvSpPr txBox="true"/>
          <p:nvPr/>
        </p:nvSpPr>
        <p:spPr>
          <a:xfrm rot="0">
            <a:off x="889790" y="2896726"/>
            <a:ext cx="11426360"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1. Audience-Centric Content Creation</a:t>
            </a:r>
          </a:p>
          <a:p>
            <a:pPr algn="l" marL="0" indent="0" lvl="0">
              <a:lnSpc>
                <a:spcPts val="4559"/>
              </a:lnSpc>
              <a:spcBef>
                <a:spcPct val="0"/>
              </a:spcBef>
            </a:pPr>
          </a:p>
        </p:txBody>
      </p:sp>
      <p:sp>
        <p:nvSpPr>
          <p:cNvPr name="TextBox 9" id="9"/>
          <p:cNvSpPr txBox="true"/>
          <p:nvPr/>
        </p:nvSpPr>
        <p:spPr>
          <a:xfrm rot="0">
            <a:off x="2441878" y="6171025"/>
            <a:ext cx="15846122" cy="110934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Publish blog posts on topics like restaurant management trends, the impact of technology in the F&amp;B industry, and tips for improving operational efficiency.</a:t>
            </a:r>
          </a:p>
        </p:txBody>
      </p:sp>
      <p:sp>
        <p:nvSpPr>
          <p:cNvPr name="TextBox 10" id="10"/>
          <p:cNvSpPr txBox="true"/>
          <p:nvPr/>
        </p:nvSpPr>
        <p:spPr>
          <a:xfrm rot="0">
            <a:off x="889790" y="5569561"/>
            <a:ext cx="11426360"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2. Educational Blog Posts</a:t>
            </a:r>
          </a:p>
          <a:p>
            <a:pPr algn="l" marL="0" indent="0" lvl="0">
              <a:lnSpc>
                <a:spcPts val="4559"/>
              </a:lnSpc>
              <a:spcBef>
                <a:spcPct val="0"/>
              </a:spcBef>
            </a:pPr>
          </a:p>
        </p:txBody>
      </p:sp>
      <p:sp>
        <p:nvSpPr>
          <p:cNvPr name="TextBox 11" id="11"/>
          <p:cNvSpPr txBox="true"/>
          <p:nvPr/>
        </p:nvSpPr>
        <p:spPr>
          <a:xfrm rot="0">
            <a:off x="2441878" y="8175720"/>
            <a:ext cx="15846122" cy="110934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Publish blog posts on topics like restaurant management trends, the impact of technology in the F&amp;B industry, and tips for improving operational efficiency.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73413">
            <a:off x="9283310" y="-2113117"/>
            <a:ext cx="13265113" cy="13265113"/>
          </a:xfrm>
          <a:custGeom>
            <a:avLst/>
            <a:gdLst/>
            <a:ahLst/>
            <a:cxnLst/>
            <a:rect r="r" b="b" t="t" l="l"/>
            <a:pathLst>
              <a:path h="13265113" w="13265113">
                <a:moveTo>
                  <a:pt x="0" y="0"/>
                </a:moveTo>
                <a:lnTo>
                  <a:pt x="13265113" y="0"/>
                </a:lnTo>
                <a:lnTo>
                  <a:pt x="13265113" y="13265112"/>
                </a:lnTo>
                <a:lnTo>
                  <a:pt x="0" y="132651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0267802" y="-695325"/>
            <a:ext cx="12417410" cy="11560608"/>
            <a:chOff x="0" y="0"/>
            <a:chExt cx="6350000" cy="5911850"/>
          </a:xfrm>
        </p:grpSpPr>
        <p:sp>
          <p:nvSpPr>
            <p:cNvPr name="Freeform 4" id="4"/>
            <p:cNvSpPr/>
            <p:nvPr/>
          </p:nvSpPr>
          <p:spPr>
            <a:xfrm flipH="false" flipV="false" rot="0">
              <a:off x="-68580" y="0"/>
              <a:ext cx="6417310" cy="5911850"/>
            </a:xfrm>
            <a:custGeom>
              <a:avLst/>
              <a:gdLst/>
              <a:ahLst/>
              <a:cxnLst/>
              <a:rect r="r" b="b" t="t" l="l"/>
              <a:pathLst>
                <a:path h="5911850" w="641731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blipFill>
              <a:blip r:embed="rId4">
                <a:alphaModFix amt="90000"/>
              </a:blip>
              <a:stretch>
                <a:fillRect l="-37096" t="0" r="-28656" b="0"/>
              </a:stretch>
            </a:blipFill>
          </p:spPr>
        </p:sp>
      </p:grpSp>
      <p:sp>
        <p:nvSpPr>
          <p:cNvPr name="TextBox 5" id="5"/>
          <p:cNvSpPr txBox="true"/>
          <p:nvPr/>
        </p:nvSpPr>
        <p:spPr>
          <a:xfrm rot="0">
            <a:off x="161925" y="962025"/>
            <a:ext cx="11609138" cy="2154555"/>
          </a:xfrm>
          <a:prstGeom prst="rect">
            <a:avLst/>
          </a:prstGeom>
        </p:spPr>
        <p:txBody>
          <a:bodyPr anchor="t" rtlCol="false" tIns="0" lIns="0" bIns="0" rIns="0">
            <a:spAutoFit/>
          </a:bodyPr>
          <a:lstStyle/>
          <a:p>
            <a:pPr algn="l">
              <a:lnSpc>
                <a:spcPts val="8580"/>
              </a:lnSpc>
            </a:pPr>
            <a:r>
              <a:rPr lang="en-US" sz="6600" u="sng">
                <a:solidFill>
                  <a:srgbClr val="718BAB"/>
                </a:solidFill>
                <a:latin typeface="Klein Bold"/>
                <a:ea typeface="Klein Bold"/>
                <a:cs typeface="Klein Bold"/>
                <a:sym typeface="Klein Bold"/>
              </a:rPr>
              <a:t>Outcome of the Project:</a:t>
            </a:r>
          </a:p>
          <a:p>
            <a:pPr algn="l">
              <a:lnSpc>
                <a:spcPts val="8580"/>
              </a:lnSpc>
            </a:pPr>
          </a:p>
        </p:txBody>
      </p:sp>
      <p:sp>
        <p:nvSpPr>
          <p:cNvPr name="TextBox 6" id="6"/>
          <p:cNvSpPr txBox="true"/>
          <p:nvPr/>
        </p:nvSpPr>
        <p:spPr>
          <a:xfrm rot="0">
            <a:off x="0" y="2489609"/>
            <a:ext cx="9375279" cy="617474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Focus on On-Page SEO Enhancements:</a:t>
            </a:r>
            <a:r>
              <a:rPr lang="en-US" sz="3199">
                <a:solidFill>
                  <a:srgbClr val="2A2E3A"/>
                </a:solidFill>
                <a:latin typeface="Helios"/>
                <a:ea typeface="Helios"/>
                <a:cs typeface="Helios"/>
                <a:sym typeface="Helios"/>
              </a:rPr>
              <a:t> Prioritize improvements to the DinePlan website based on identified SEO opportunities, ensuring that each page, especially the fine dining section, is optimized for both user experience and search engines.</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Implement a Content Marketing Strategy: </a:t>
            </a:r>
            <a:r>
              <a:rPr lang="en-US" sz="3199">
                <a:solidFill>
                  <a:srgbClr val="2A2E3A"/>
                </a:solidFill>
                <a:latin typeface="Helios"/>
                <a:ea typeface="Helios"/>
                <a:cs typeface="Helios"/>
                <a:sym typeface="Helios"/>
              </a:rPr>
              <a:t>Develop and execute a content marketing plan that targets key industry keywords. Create valuable, SEO-optimized content that resonates with restaurant owners and managers.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514350" y="342900"/>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0" y="0"/>
                  </a:moveTo>
                  <a:lnTo>
                    <a:pt x="4545659" y="0"/>
                  </a:lnTo>
                  <a:lnTo>
                    <a:pt x="4545659" y="2445808"/>
                  </a:lnTo>
                  <a:lnTo>
                    <a:pt x="0" y="2445808"/>
                  </a:ln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6558341" y="962025"/>
            <a:ext cx="5171318" cy="1007110"/>
          </a:xfrm>
          <a:prstGeom prst="rect">
            <a:avLst/>
          </a:prstGeom>
        </p:spPr>
        <p:txBody>
          <a:bodyPr anchor="t" rtlCol="false" tIns="0" lIns="0" bIns="0" rIns="0">
            <a:spAutoFit/>
          </a:bodyPr>
          <a:lstStyle/>
          <a:p>
            <a:pPr algn="ctr">
              <a:lnSpc>
                <a:spcPts val="8060"/>
              </a:lnSpc>
            </a:pPr>
            <a:r>
              <a:rPr lang="en-US" sz="6200" u="sng">
                <a:solidFill>
                  <a:srgbClr val="718BAB"/>
                </a:solidFill>
                <a:latin typeface="Klein Bold"/>
                <a:ea typeface="Klein Bold"/>
                <a:cs typeface="Klein Bold"/>
                <a:sym typeface="Klein Bold"/>
              </a:rPr>
              <a:t>Conclusion</a:t>
            </a:r>
          </a:p>
        </p:txBody>
      </p:sp>
      <p:sp>
        <p:nvSpPr>
          <p:cNvPr name="TextBox 6" id="6"/>
          <p:cNvSpPr txBox="true"/>
          <p:nvPr/>
        </p:nvSpPr>
        <p:spPr>
          <a:xfrm rot="0">
            <a:off x="1413178" y="2574900"/>
            <a:ext cx="15846122" cy="2795270"/>
          </a:xfrm>
          <a:prstGeom prst="rect">
            <a:avLst/>
          </a:prstGeom>
        </p:spPr>
        <p:txBody>
          <a:bodyPr anchor="t" rtlCol="false" tIns="0" lIns="0" bIns="0" rIns="0">
            <a:spAutoFit/>
          </a:bodyPr>
          <a:lstStyle/>
          <a:p>
            <a:pPr algn="just" marL="690879" indent="-345439" lvl="1">
              <a:lnSpc>
                <a:spcPts val="4479"/>
              </a:lnSpc>
              <a:buFont typeface="Arial"/>
              <a:buChar char="•"/>
            </a:pPr>
            <a:r>
              <a:rPr lang="en-US" sz="3199">
                <a:solidFill>
                  <a:srgbClr val="2A2E3A"/>
                </a:solidFill>
                <a:latin typeface="Helios"/>
                <a:ea typeface="Helios"/>
                <a:cs typeface="Helios"/>
                <a:sym typeface="Helios"/>
              </a:rPr>
              <a:t>This SEO audit report serves as the foundation for enhancing DinePlan's online visibility and search engine rankings. By following the suggested strategies, DinePlan can significantly boost its presence in search results. Implementing these recommendations will help DinePlan improve its digital footprint and attract more targeted traffic.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07438" y="-2845897"/>
            <a:ext cx="15978794" cy="15978794"/>
          </a:xfrm>
          <a:custGeom>
            <a:avLst/>
            <a:gdLst/>
            <a:ahLst/>
            <a:cxnLst/>
            <a:rect r="r" b="b" t="t" l="l"/>
            <a:pathLst>
              <a:path h="15978794" w="15978794">
                <a:moveTo>
                  <a:pt x="0" y="0"/>
                </a:moveTo>
                <a:lnTo>
                  <a:pt x="15978795" y="0"/>
                </a:lnTo>
                <a:lnTo>
                  <a:pt x="15978795"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471357" y="3382962"/>
            <a:ext cx="8680122" cy="3444875"/>
          </a:xfrm>
          <a:prstGeom prst="rect">
            <a:avLst/>
          </a:prstGeom>
        </p:spPr>
        <p:txBody>
          <a:bodyPr anchor="t" rtlCol="false" tIns="0" lIns="0" bIns="0" rIns="0">
            <a:spAutoFit/>
          </a:bodyPr>
          <a:lstStyle/>
          <a:p>
            <a:pPr algn="ctr">
              <a:lnSpc>
                <a:spcPts val="9099"/>
              </a:lnSpc>
            </a:pPr>
          </a:p>
          <a:p>
            <a:pPr algn="ctr">
              <a:lnSpc>
                <a:spcPts val="9099"/>
              </a:lnSpc>
            </a:pPr>
            <a:r>
              <a:rPr lang="en-US" sz="6999" u="sng">
                <a:solidFill>
                  <a:srgbClr val="718BAB"/>
                </a:solidFill>
                <a:latin typeface="Klein Bold"/>
                <a:ea typeface="Klein Bold"/>
                <a:cs typeface="Klein Bold"/>
                <a:sym typeface="Klein Bold"/>
              </a:rPr>
              <a:t>Thank You</a:t>
            </a:r>
          </a:p>
          <a:p>
            <a:pPr algn="ctr">
              <a:lnSpc>
                <a:spcPts val="90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31578" r="0" b="31578"/>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57150"/>
              <a:ext cx="4816593" cy="1772741"/>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4639504" y="1391465"/>
            <a:ext cx="9008992"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a:ea typeface="Klein"/>
                <a:cs typeface="Klein"/>
                <a:sym typeface="Klein"/>
              </a:rPr>
              <a:t>Company Selection</a:t>
            </a:r>
          </a:p>
        </p:txBody>
      </p:sp>
      <p:sp>
        <p:nvSpPr>
          <p:cNvPr name="Freeform 8" id="8"/>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337471" y="4543107"/>
            <a:ext cx="13561854" cy="1963421"/>
          </a:xfrm>
          <a:prstGeom prst="rect">
            <a:avLst/>
          </a:prstGeom>
        </p:spPr>
        <p:txBody>
          <a:bodyPr anchor="t" rtlCol="false" tIns="0" lIns="0" bIns="0" rIns="0">
            <a:spAutoFit/>
          </a:bodyPr>
          <a:lstStyle/>
          <a:p>
            <a:pPr algn="l" marL="798823" indent="-399411" lvl="1">
              <a:lnSpc>
                <a:spcPts val="5179"/>
              </a:lnSpc>
              <a:buFont typeface="Arial"/>
              <a:buChar char="•"/>
            </a:pPr>
            <a:r>
              <a:rPr lang="en-US" sz="3699">
                <a:solidFill>
                  <a:srgbClr val="2A2E3A"/>
                </a:solidFill>
                <a:latin typeface="Helios"/>
                <a:ea typeface="Helios"/>
                <a:cs typeface="Helios"/>
                <a:sym typeface="Helios"/>
              </a:rPr>
              <a:t>The company I've selected for this SEO project is "Dineplan (</a:t>
            </a:r>
            <a:r>
              <a:rPr lang="en-US" sz="3699" u="sng">
                <a:solidFill>
                  <a:srgbClr val="2A2E3A"/>
                </a:solidFill>
                <a:latin typeface="Helios"/>
                <a:ea typeface="Helios"/>
                <a:cs typeface="Helios"/>
                <a:sym typeface="Helios"/>
                <a:hlinkClick r:id="rId7" tooltip="https://dineplan.net"/>
              </a:rPr>
              <a:t>https://dineplan.net/</a:t>
            </a:r>
            <a:r>
              <a:rPr lang="en-US" sz="3699">
                <a:solidFill>
                  <a:srgbClr val="2A2E3A"/>
                </a:solidFill>
                <a:latin typeface="Helios"/>
                <a:ea typeface="Helios"/>
                <a:cs typeface="Helios"/>
                <a:sym typeface="Helios"/>
              </a:rPr>
              <a:t>)."</a:t>
            </a:r>
          </a:p>
          <a:p>
            <a:pPr algn="l">
              <a:lnSpc>
                <a:spcPts val="5179"/>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301088"/>
            <a:ext cx="7285740" cy="2292350"/>
          </a:xfrm>
          <a:prstGeom prst="rect">
            <a:avLst/>
          </a:prstGeom>
        </p:spPr>
        <p:txBody>
          <a:bodyPr anchor="t" rtlCol="false" tIns="0" lIns="0" bIns="0" rIns="0">
            <a:spAutoFit/>
          </a:bodyPr>
          <a:lstStyle/>
          <a:p>
            <a:pPr algn="l">
              <a:lnSpc>
                <a:spcPts val="9099"/>
              </a:lnSpc>
            </a:pPr>
            <a:r>
              <a:rPr lang="en-US" sz="6999">
                <a:solidFill>
                  <a:srgbClr val="2A2E3A"/>
                </a:solidFill>
                <a:latin typeface="Klein Bold"/>
                <a:ea typeface="Klein Bold"/>
                <a:cs typeface="Klein Bold"/>
                <a:sym typeface="Klein Bold"/>
              </a:rPr>
              <a:t>About the </a:t>
            </a:r>
            <a:r>
              <a:rPr lang="en-US" sz="6999">
                <a:solidFill>
                  <a:srgbClr val="718BAB"/>
                </a:solidFill>
                <a:latin typeface="Klein Bold"/>
                <a:ea typeface="Klein Bold"/>
                <a:cs typeface="Klein Bold"/>
                <a:sym typeface="Klein Bold"/>
              </a:rPr>
              <a:t>Company</a:t>
            </a:r>
          </a:p>
        </p:txBody>
      </p:sp>
      <p:sp>
        <p:nvSpPr>
          <p:cNvPr name="TextBox 3" id="3"/>
          <p:cNvSpPr txBox="true"/>
          <p:nvPr/>
        </p:nvSpPr>
        <p:spPr>
          <a:xfrm rot="0">
            <a:off x="1028700" y="3823004"/>
            <a:ext cx="16230600" cy="4761865"/>
          </a:xfrm>
          <a:prstGeom prst="rect">
            <a:avLst/>
          </a:prstGeom>
        </p:spPr>
        <p:txBody>
          <a:bodyPr anchor="t" rtlCol="false" tIns="0" lIns="0" bIns="0" rIns="0">
            <a:spAutoFit/>
          </a:bodyPr>
          <a:lstStyle/>
          <a:p>
            <a:pPr algn="l" marL="734058" indent="-367029" lvl="1">
              <a:lnSpc>
                <a:spcPts val="4759"/>
              </a:lnSpc>
              <a:buFont typeface="Arial"/>
              <a:buChar char="•"/>
            </a:pPr>
            <a:r>
              <a:rPr lang="en-US" sz="3399">
                <a:solidFill>
                  <a:srgbClr val="2A2E3A"/>
                </a:solidFill>
                <a:latin typeface="Helios"/>
                <a:ea typeface="Helios"/>
                <a:cs typeface="Helios"/>
                <a:sym typeface="Helios"/>
              </a:rPr>
              <a:t>DinePlan is a company that provides a comprehensive software suite designed specifically for restaurant management. </a:t>
            </a:r>
          </a:p>
          <a:p>
            <a:pPr algn="l" marL="734058" indent="-367029" lvl="1">
              <a:lnSpc>
                <a:spcPts val="6255"/>
              </a:lnSpc>
              <a:buFont typeface="Arial"/>
              <a:buChar char="•"/>
            </a:pPr>
            <a:r>
              <a:rPr lang="en-US" sz="3399" u="none">
                <a:solidFill>
                  <a:srgbClr val="2A2E3A"/>
                </a:solidFill>
                <a:latin typeface="Helios"/>
                <a:ea typeface="Helios"/>
                <a:cs typeface="Helios"/>
                <a:sym typeface="Helios"/>
              </a:rPr>
              <a:t>Their platform seamlessly integrates with the operations of various Food and Beverage (F&amp;B) establishments, making it an ideal solution for businesses of all sizes within the industry.</a:t>
            </a:r>
          </a:p>
          <a:p>
            <a:pPr algn="l" marL="734058" indent="-367029" lvl="1">
              <a:lnSpc>
                <a:spcPts val="4759"/>
              </a:lnSpc>
              <a:buFont typeface="Arial"/>
              <a:buChar char="•"/>
            </a:pPr>
            <a:r>
              <a:rPr lang="en-US" sz="3399" u="none">
                <a:solidFill>
                  <a:srgbClr val="2A2E3A"/>
                </a:solidFill>
                <a:latin typeface="Helios"/>
                <a:ea typeface="Helios"/>
                <a:cs typeface="Helios"/>
                <a:sym typeface="Helios"/>
              </a:rPr>
              <a:t>DinePlan offers user-friendly and cost-effective tools that help restaurants manage reservations, streamline operations, and improve overall efficiency.</a:t>
            </a:r>
          </a:p>
        </p:txBody>
      </p:sp>
      <p:sp>
        <p:nvSpPr>
          <p:cNvPr name="TextBox 4" id="4"/>
          <p:cNvSpPr txBox="true"/>
          <p:nvPr/>
        </p:nvSpPr>
        <p:spPr>
          <a:xfrm rot="0">
            <a:off x="1028700" y="8957310"/>
            <a:ext cx="6910589" cy="300990"/>
          </a:xfrm>
          <a:prstGeom prst="rect">
            <a:avLst/>
          </a:prstGeom>
        </p:spPr>
        <p:txBody>
          <a:bodyPr anchor="t" rtlCol="false" tIns="0" lIns="0" bIns="0" rIns="0">
            <a:spAutoFit/>
          </a:bodyPr>
          <a:lstStyle/>
          <a:p>
            <a:pPr algn="l" marL="0" indent="0" lvl="0">
              <a:lnSpc>
                <a:spcPts val="2340"/>
              </a:lnSpc>
              <a:spcBef>
                <a:spcPct val="0"/>
              </a:spcBef>
            </a:pPr>
            <a:r>
              <a:rPr lang="en-US" sz="1800">
                <a:solidFill>
                  <a:srgbClr val="2A2E3A"/>
                </a:solidFill>
                <a:latin typeface="Helios"/>
                <a:ea typeface="Helios"/>
                <a:cs typeface="Helios"/>
                <a:sym typeface="Helios"/>
              </a:rPr>
              <a:t>Back to Agenda</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206804"/>
            <a:ext cx="7285740" cy="2292350"/>
          </a:xfrm>
          <a:prstGeom prst="rect">
            <a:avLst/>
          </a:prstGeom>
        </p:spPr>
        <p:txBody>
          <a:bodyPr anchor="t" rtlCol="false" tIns="0" lIns="0" bIns="0" rIns="0">
            <a:spAutoFit/>
          </a:bodyPr>
          <a:lstStyle/>
          <a:p>
            <a:pPr algn="l">
              <a:lnSpc>
                <a:spcPts val="9099"/>
              </a:lnSpc>
            </a:pPr>
            <a:r>
              <a:rPr lang="en-US" sz="6999">
                <a:solidFill>
                  <a:srgbClr val="2A2E3A"/>
                </a:solidFill>
                <a:latin typeface="Klein Bold"/>
                <a:ea typeface="Klein Bold"/>
                <a:cs typeface="Klein Bold"/>
                <a:sym typeface="Klein Bold"/>
              </a:rPr>
              <a:t>About the </a:t>
            </a:r>
            <a:r>
              <a:rPr lang="en-US" sz="6999">
                <a:solidFill>
                  <a:srgbClr val="718BAB"/>
                </a:solidFill>
                <a:latin typeface="Klein Bold"/>
                <a:ea typeface="Klein Bold"/>
                <a:cs typeface="Klein Bold"/>
                <a:sym typeface="Klein Bold"/>
              </a:rPr>
              <a:t>Services</a:t>
            </a:r>
          </a:p>
        </p:txBody>
      </p:sp>
      <p:sp>
        <p:nvSpPr>
          <p:cNvPr name="TextBox 3" id="3"/>
          <p:cNvSpPr txBox="true"/>
          <p:nvPr/>
        </p:nvSpPr>
        <p:spPr>
          <a:xfrm rot="0">
            <a:off x="1028700" y="3912539"/>
            <a:ext cx="16875016" cy="4582795"/>
          </a:xfrm>
          <a:prstGeom prst="rect">
            <a:avLst/>
          </a:prstGeom>
        </p:spPr>
        <p:txBody>
          <a:bodyPr anchor="t" rtlCol="false" tIns="0" lIns="0" bIns="0" rIns="0">
            <a:spAutoFit/>
          </a:bodyPr>
          <a:lstStyle/>
          <a:p>
            <a:pPr algn="l" marL="734058" indent="-367029" lvl="1">
              <a:lnSpc>
                <a:spcPts val="4759"/>
              </a:lnSpc>
              <a:buFont typeface="Arial"/>
              <a:buChar char="•"/>
            </a:pPr>
            <a:r>
              <a:rPr lang="en-US" sz="3399">
                <a:solidFill>
                  <a:srgbClr val="2A2E3A"/>
                </a:solidFill>
                <a:latin typeface="Helios Bold"/>
                <a:ea typeface="Helios Bold"/>
                <a:cs typeface="Helios Bold"/>
                <a:sym typeface="Helios Bold"/>
              </a:rPr>
              <a:t>Online Reservation Management:</a:t>
            </a:r>
            <a:r>
              <a:rPr lang="en-US" sz="3399">
                <a:solidFill>
                  <a:srgbClr val="2A2E3A"/>
                </a:solidFill>
                <a:latin typeface="Helios"/>
                <a:ea typeface="Helios"/>
                <a:cs typeface="Helios"/>
                <a:sym typeface="Helios"/>
              </a:rPr>
              <a:t> This service helps in optimizing table allocation, reducing no-shows, and enhancing the overall guest experience.</a:t>
            </a:r>
          </a:p>
          <a:p>
            <a:pPr algn="l" marL="734058" indent="-367029" lvl="1">
              <a:lnSpc>
                <a:spcPts val="6255"/>
              </a:lnSpc>
              <a:buFont typeface="Arial"/>
              <a:buChar char="•"/>
            </a:pPr>
            <a:r>
              <a:rPr lang="en-US" sz="3399" u="none">
                <a:solidFill>
                  <a:srgbClr val="2A2E3A"/>
                </a:solidFill>
                <a:latin typeface="Helios Bold"/>
                <a:ea typeface="Helios Bold"/>
                <a:cs typeface="Helios Bold"/>
                <a:sym typeface="Helios Bold"/>
              </a:rPr>
              <a:t>Table Management:</a:t>
            </a:r>
            <a:r>
              <a:rPr lang="en-US" sz="3399" u="none">
                <a:solidFill>
                  <a:srgbClr val="2A2E3A"/>
                </a:solidFill>
                <a:latin typeface="Helios"/>
                <a:ea typeface="Helios"/>
                <a:cs typeface="Helios"/>
                <a:sym typeface="Helios"/>
              </a:rPr>
              <a:t> Their software provides real-time insights into table availability, helping staff manage seating arrangements and maximize occupancy</a:t>
            </a:r>
          </a:p>
          <a:p>
            <a:pPr algn="l" marL="734058" indent="-367029" lvl="1">
              <a:lnSpc>
                <a:spcPts val="4759"/>
              </a:lnSpc>
              <a:buFont typeface="Arial"/>
              <a:buChar char="•"/>
            </a:pPr>
            <a:r>
              <a:rPr lang="en-US" sz="3399" u="none">
                <a:solidFill>
                  <a:srgbClr val="2A2E3A"/>
                </a:solidFill>
                <a:latin typeface="Helios Bold"/>
                <a:ea typeface="Helios Bold"/>
                <a:cs typeface="Helios Bold"/>
                <a:sym typeface="Helios Bold"/>
              </a:rPr>
              <a:t>Customer Relationship Management (CRM):</a:t>
            </a:r>
            <a:r>
              <a:rPr lang="en-US" sz="3399" u="none">
                <a:solidFill>
                  <a:srgbClr val="2A2E3A"/>
                </a:solidFill>
                <a:latin typeface="Helios"/>
                <a:ea typeface="Helios"/>
                <a:cs typeface="Helios"/>
                <a:sym typeface="Helios"/>
              </a:rPr>
              <a:t> DinePlan’s CRM features enable restaurants to build stronger relationships with their customers by storing guest preferences, tracking visit history, and sending personalized offers or notifications.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322503" y="594851"/>
            <a:ext cx="6746873" cy="2292350"/>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Task-</a:t>
            </a:r>
            <a:r>
              <a:rPr lang="en-US" sz="6999">
                <a:solidFill>
                  <a:srgbClr val="2A2E3A"/>
                </a:solidFill>
                <a:latin typeface="Klein Bold"/>
                <a:ea typeface="Klein Bold"/>
                <a:cs typeface="Klein Bold"/>
                <a:sym typeface="Klein Bold"/>
              </a:rPr>
              <a:t>1</a:t>
            </a:r>
          </a:p>
          <a:p>
            <a:pPr algn="ctr">
              <a:lnSpc>
                <a:spcPts val="9099"/>
              </a:lnSpc>
            </a:pPr>
            <a:r>
              <a:rPr lang="en-US" sz="6999" u="sng">
                <a:solidFill>
                  <a:srgbClr val="718BAB"/>
                </a:solidFill>
                <a:latin typeface="Klein Bold"/>
                <a:ea typeface="Klein Bold"/>
                <a:cs typeface="Klein Bold"/>
                <a:sym typeface="Klein Bold"/>
              </a:rPr>
              <a:t>Initial Audit:</a:t>
            </a:r>
          </a:p>
        </p:txBody>
      </p:sp>
      <p:sp>
        <p:nvSpPr>
          <p:cNvPr name="TextBox 3" id="3"/>
          <p:cNvSpPr txBox="true"/>
          <p:nvPr/>
        </p:nvSpPr>
        <p:spPr>
          <a:xfrm rot="0">
            <a:off x="4160480" y="3674427"/>
            <a:ext cx="13389742" cy="279527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The DinePlan website currently provides limited insights into its existing SEO performance. </a:t>
            </a:r>
          </a:p>
          <a:p>
            <a:pPr algn="l" marL="690879" indent="-345439" lvl="1">
              <a:lnSpc>
                <a:spcPts val="4479"/>
              </a:lnSpc>
              <a:buFont typeface="Arial"/>
              <a:buChar char="•"/>
            </a:pPr>
            <a:r>
              <a:rPr lang="en-US" sz="3199">
                <a:solidFill>
                  <a:srgbClr val="2A2E3A"/>
                </a:solidFill>
                <a:latin typeface="Helios"/>
                <a:ea typeface="Helios"/>
                <a:cs typeface="Helios"/>
                <a:sym typeface="Helios"/>
              </a:rPr>
              <a:t>An initial review indicates opportunities to enhance keyword targeting, on-page optimization, and technical SEO to improve visibility and rankings.</a:t>
            </a:r>
          </a:p>
        </p:txBody>
      </p:sp>
      <p:sp>
        <p:nvSpPr>
          <p:cNvPr name="TextBox 4" id="4"/>
          <p:cNvSpPr txBox="true"/>
          <p:nvPr/>
        </p:nvSpPr>
        <p:spPr>
          <a:xfrm rot="0">
            <a:off x="737390" y="3011026"/>
            <a:ext cx="5585113"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Current Performance:</a:t>
            </a:r>
          </a:p>
          <a:p>
            <a:pPr algn="l" marL="0" indent="0" lvl="0">
              <a:lnSpc>
                <a:spcPts val="4559"/>
              </a:lnSpc>
              <a:spcBef>
                <a:spcPct val="0"/>
              </a:spcBef>
            </a:pPr>
          </a:p>
        </p:txBody>
      </p:sp>
      <p:sp>
        <p:nvSpPr>
          <p:cNvPr name="TextBox 5" id="5"/>
          <p:cNvSpPr txBox="true"/>
          <p:nvPr/>
        </p:nvSpPr>
        <p:spPr>
          <a:xfrm rot="0">
            <a:off x="737390" y="6705600"/>
            <a:ext cx="6981349"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Strength and weakness:</a:t>
            </a:r>
          </a:p>
          <a:p>
            <a:pPr algn="l" marL="0" indent="0" lvl="0">
              <a:lnSpc>
                <a:spcPts val="4559"/>
              </a:lnSpc>
              <a:spcBef>
                <a:spcPct val="0"/>
              </a:spcBef>
            </a:pPr>
          </a:p>
        </p:txBody>
      </p:sp>
      <p:sp>
        <p:nvSpPr>
          <p:cNvPr name="TextBox 6" id="6"/>
          <p:cNvSpPr txBox="true"/>
          <p:nvPr/>
        </p:nvSpPr>
        <p:spPr>
          <a:xfrm rot="0">
            <a:off x="4228065" y="7324725"/>
            <a:ext cx="13322158" cy="279527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DinePlan offers robust customer support, this would be a major strength, as it helps build long-term relationships with clients.</a:t>
            </a:r>
          </a:p>
          <a:p>
            <a:pPr algn="l" marL="690879" indent="-345439" lvl="1">
              <a:lnSpc>
                <a:spcPts val="4479"/>
              </a:lnSpc>
              <a:buFont typeface="Arial"/>
              <a:buChar char="•"/>
            </a:pPr>
            <a:r>
              <a:rPr lang="en-US" sz="3199">
                <a:solidFill>
                  <a:srgbClr val="2A2E3A"/>
                </a:solidFill>
                <a:latin typeface="Helios"/>
                <a:ea typeface="Helios"/>
                <a:cs typeface="Helios"/>
                <a:sym typeface="Helios"/>
              </a:rPr>
              <a:t>The website isn’t fully optimized for mobile devices, it could negatively impact user experience, especially since many users may access the service via smartphones or tablets.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96844" y="-1836715"/>
            <a:ext cx="13960430" cy="13960430"/>
          </a:xfrm>
          <a:custGeom>
            <a:avLst/>
            <a:gdLst/>
            <a:ahLst/>
            <a:cxnLst/>
            <a:rect r="r" b="b" t="t" l="l"/>
            <a:pathLst>
              <a:path h="13960430" w="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803939" y="524827"/>
            <a:ext cx="8680122" cy="2292350"/>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Task-2</a:t>
            </a:r>
          </a:p>
          <a:p>
            <a:pPr algn="ctr">
              <a:lnSpc>
                <a:spcPts val="9099"/>
              </a:lnSpc>
            </a:pPr>
            <a:r>
              <a:rPr lang="en-US" sz="6999" u="sng">
                <a:solidFill>
                  <a:srgbClr val="718BAB"/>
                </a:solidFill>
                <a:latin typeface="Klein Bold"/>
                <a:ea typeface="Klein Bold"/>
                <a:cs typeface="Klein Bold"/>
                <a:sym typeface="Klein Bold"/>
              </a:rPr>
              <a:t>Keyword Research</a:t>
            </a:r>
          </a:p>
        </p:txBody>
      </p:sp>
      <p:sp>
        <p:nvSpPr>
          <p:cNvPr name="TextBox 4" id="4"/>
          <p:cNvSpPr txBox="true"/>
          <p:nvPr/>
        </p:nvSpPr>
        <p:spPr>
          <a:xfrm rot="0">
            <a:off x="737390" y="2817177"/>
            <a:ext cx="5585113"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Targated Keywords:</a:t>
            </a:r>
          </a:p>
          <a:p>
            <a:pPr algn="l" marL="0" indent="0" lvl="0">
              <a:lnSpc>
                <a:spcPts val="4559"/>
              </a:lnSpc>
              <a:spcBef>
                <a:spcPct val="0"/>
              </a:spcBef>
            </a:pPr>
          </a:p>
        </p:txBody>
      </p:sp>
      <p:sp>
        <p:nvSpPr>
          <p:cNvPr name="TextBox 5" id="5"/>
          <p:cNvSpPr txBox="true"/>
          <p:nvPr/>
        </p:nvSpPr>
        <p:spPr>
          <a:xfrm rot="0">
            <a:off x="388331" y="7867650"/>
            <a:ext cx="5585113" cy="17145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Competitive Analysis:</a:t>
            </a:r>
          </a:p>
          <a:p>
            <a:pPr algn="l">
              <a:lnSpc>
                <a:spcPts val="4559"/>
              </a:lnSpc>
            </a:pPr>
          </a:p>
          <a:p>
            <a:pPr algn="l" marL="0" indent="0" lvl="0">
              <a:lnSpc>
                <a:spcPts val="4559"/>
              </a:lnSpc>
              <a:spcBef>
                <a:spcPct val="0"/>
              </a:spcBef>
            </a:pPr>
          </a:p>
        </p:txBody>
      </p:sp>
      <p:sp>
        <p:nvSpPr>
          <p:cNvPr name="TextBox 6" id="6"/>
          <p:cNvSpPr txBox="true"/>
          <p:nvPr/>
        </p:nvSpPr>
        <p:spPr>
          <a:xfrm rot="0">
            <a:off x="3001069" y="3599952"/>
            <a:ext cx="15286931" cy="393065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Primary Keywords:</a:t>
            </a:r>
            <a:r>
              <a:rPr lang="en-US" sz="3199">
                <a:solidFill>
                  <a:srgbClr val="2A2E3A"/>
                </a:solidFill>
                <a:latin typeface="Helios"/>
                <a:ea typeface="Helios"/>
                <a:cs typeface="Helios"/>
                <a:sym typeface="Helios"/>
              </a:rPr>
              <a:t> Restaurant management software, </a:t>
            </a:r>
            <a:r>
              <a:rPr lang="en-US" sz="3199">
                <a:solidFill>
                  <a:srgbClr val="2A2E3A"/>
                </a:solidFill>
                <a:latin typeface="Helios"/>
                <a:ea typeface="Helios"/>
                <a:cs typeface="Helios"/>
                <a:sym typeface="Helios"/>
              </a:rPr>
              <a:t>Online reservation system, Restaurant booking system, F&amp;B management software.</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Secondary Keywords:</a:t>
            </a:r>
            <a:r>
              <a:rPr lang="en-US" sz="3199">
                <a:solidFill>
                  <a:srgbClr val="2A2E3A"/>
                </a:solidFill>
                <a:latin typeface="Helios"/>
                <a:ea typeface="Helios"/>
                <a:cs typeface="Helios"/>
                <a:sym typeface="Helios"/>
              </a:rPr>
              <a:t> Restaurant reservation management, </a:t>
            </a:r>
          </a:p>
          <a:p>
            <a:pPr algn="l">
              <a:lnSpc>
                <a:spcPts val="4479"/>
              </a:lnSpc>
            </a:pPr>
            <a:r>
              <a:rPr lang="en-US" sz="3199">
                <a:solidFill>
                  <a:srgbClr val="2A2E3A"/>
                </a:solidFill>
                <a:latin typeface="Helios"/>
                <a:ea typeface="Helios"/>
                <a:cs typeface="Helios"/>
                <a:sym typeface="Helios"/>
              </a:rPr>
              <a:t>      Table management software, CRM for restaurants, Restaurant analytics tools.</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Longtail Keywords: </a:t>
            </a:r>
            <a:r>
              <a:rPr lang="en-US" sz="3199">
                <a:solidFill>
                  <a:srgbClr val="2A2E3A"/>
                </a:solidFill>
                <a:latin typeface="Helios"/>
                <a:ea typeface="Helios"/>
                <a:cs typeface="Helios"/>
                <a:sym typeface="Helios"/>
              </a:rPr>
              <a:t>Best restaurant management software for small businesses, Affordable online reservation systems for restaurants, Restaurant software for customer relationship management.</a:t>
            </a:r>
          </a:p>
        </p:txBody>
      </p:sp>
      <p:sp>
        <p:nvSpPr>
          <p:cNvPr name="TextBox 7" id="7"/>
          <p:cNvSpPr txBox="true"/>
          <p:nvPr/>
        </p:nvSpPr>
        <p:spPr>
          <a:xfrm rot="0">
            <a:off x="3001069" y="8564245"/>
            <a:ext cx="15846122" cy="111315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OpenTable:</a:t>
            </a:r>
            <a:r>
              <a:rPr lang="en-US" sz="3199">
                <a:solidFill>
                  <a:srgbClr val="2A2E3A"/>
                </a:solidFill>
                <a:latin typeface="Helios"/>
                <a:ea typeface="Helios"/>
                <a:cs typeface="Helios"/>
                <a:sym typeface="Helios"/>
              </a:rPr>
              <a:t> A leading online reservation system widely used by restaurants around the world. Offers extensive marketing tools and a large customer base.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73849"/>
            <a:ext cx="18288000" cy="3608707"/>
          </a:xfrm>
          <a:custGeom>
            <a:avLst/>
            <a:gdLst/>
            <a:ahLst/>
            <a:cxnLst/>
            <a:rect r="r" b="b" t="t" l="l"/>
            <a:pathLst>
              <a:path h="3608707" w="18288000">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l="0" t="-184715" r="0" b="0"/>
            </a:stretch>
          </a:blipFill>
        </p:spPr>
      </p:sp>
      <p:sp>
        <p:nvSpPr>
          <p:cNvPr name="TextBox 3" id="3"/>
          <p:cNvSpPr txBox="true"/>
          <p:nvPr/>
        </p:nvSpPr>
        <p:spPr>
          <a:xfrm rot="0">
            <a:off x="1313350" y="551678"/>
            <a:ext cx="15661300" cy="3444875"/>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Task-3</a:t>
            </a:r>
          </a:p>
          <a:p>
            <a:pPr algn="ctr">
              <a:lnSpc>
                <a:spcPts val="9099"/>
              </a:lnSpc>
            </a:pPr>
            <a:r>
              <a:rPr lang="en-US" sz="6999" u="sng">
                <a:solidFill>
                  <a:srgbClr val="FFFFFF"/>
                </a:solidFill>
                <a:latin typeface="Klein Bold"/>
                <a:ea typeface="Klein Bold"/>
                <a:cs typeface="Klein Bold"/>
                <a:sym typeface="Klein Bold"/>
              </a:rPr>
              <a:t>On-Page SEO Optimization Audit</a:t>
            </a:r>
          </a:p>
          <a:p>
            <a:pPr algn="ctr">
              <a:lnSpc>
                <a:spcPts val="9099"/>
              </a:lnSpc>
            </a:pPr>
          </a:p>
        </p:txBody>
      </p:sp>
      <p:sp>
        <p:nvSpPr>
          <p:cNvPr name="TextBox 4" id="4"/>
          <p:cNvSpPr txBox="true"/>
          <p:nvPr/>
        </p:nvSpPr>
        <p:spPr>
          <a:xfrm rot="0">
            <a:off x="227227" y="3677783"/>
            <a:ext cx="5585113"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Selected page:</a:t>
            </a:r>
          </a:p>
          <a:p>
            <a:pPr algn="l" marL="0" indent="0" lvl="0">
              <a:lnSpc>
                <a:spcPts val="4559"/>
              </a:lnSpc>
              <a:spcBef>
                <a:spcPct val="0"/>
              </a:spcBef>
            </a:pPr>
          </a:p>
        </p:txBody>
      </p:sp>
      <p:sp>
        <p:nvSpPr>
          <p:cNvPr name="TextBox 5" id="5"/>
          <p:cNvSpPr txBox="true"/>
          <p:nvPr/>
        </p:nvSpPr>
        <p:spPr>
          <a:xfrm rot="0">
            <a:off x="2441878" y="4266269"/>
            <a:ext cx="15846122" cy="636270"/>
          </a:xfrm>
          <a:prstGeom prst="rect">
            <a:avLst/>
          </a:prstGeom>
        </p:spPr>
        <p:txBody>
          <a:bodyPr anchor="t" rtlCol="false" tIns="0" lIns="0" bIns="0" rIns="0">
            <a:spAutoFit/>
          </a:bodyPr>
          <a:lstStyle/>
          <a:p>
            <a:pPr algn="l" marL="777237" indent="-388618" lvl="1">
              <a:lnSpc>
                <a:spcPts val="5039"/>
              </a:lnSpc>
              <a:buFont typeface="Arial"/>
              <a:buChar char="•"/>
            </a:pPr>
            <a:r>
              <a:rPr lang="en-US" sz="3599" u="sng">
                <a:solidFill>
                  <a:srgbClr val="2A2E3A"/>
                </a:solidFill>
                <a:latin typeface="Helios Bold"/>
                <a:ea typeface="Helios Bold"/>
                <a:cs typeface="Helios Bold"/>
                <a:sym typeface="Helios Bold"/>
                <a:hlinkClick r:id="rId4" tooltip="https://dineplan.net/restaurant-format-fine-dine/"/>
              </a:rPr>
              <a:t>https://dineplan.net/restaurant-format-fine-dine/</a:t>
            </a:r>
          </a:p>
        </p:txBody>
      </p:sp>
      <p:sp>
        <p:nvSpPr>
          <p:cNvPr name="TextBox 6" id="6"/>
          <p:cNvSpPr txBox="true"/>
          <p:nvPr/>
        </p:nvSpPr>
        <p:spPr>
          <a:xfrm rot="0">
            <a:off x="227227" y="5040404"/>
            <a:ext cx="5585113"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Strength: </a:t>
            </a:r>
          </a:p>
          <a:p>
            <a:pPr algn="l" marL="0" indent="0" lvl="0">
              <a:lnSpc>
                <a:spcPts val="4559"/>
              </a:lnSpc>
              <a:spcBef>
                <a:spcPct val="0"/>
              </a:spcBef>
            </a:pPr>
          </a:p>
        </p:txBody>
      </p:sp>
      <p:sp>
        <p:nvSpPr>
          <p:cNvPr name="TextBox 7" id="7"/>
          <p:cNvSpPr txBox="true"/>
          <p:nvPr/>
        </p:nvSpPr>
        <p:spPr>
          <a:xfrm rot="0">
            <a:off x="2441878" y="5430929"/>
            <a:ext cx="15846122" cy="167132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Sleek and intuitive service page layout.</a:t>
            </a:r>
          </a:p>
          <a:p>
            <a:pPr algn="l" marL="690879" indent="-345439" lvl="1">
              <a:lnSpc>
                <a:spcPts val="4479"/>
              </a:lnSpc>
              <a:buFont typeface="Arial"/>
              <a:buChar char="•"/>
            </a:pPr>
            <a:r>
              <a:rPr lang="en-US" sz="3199">
                <a:solidFill>
                  <a:srgbClr val="2A2E3A"/>
                </a:solidFill>
                <a:latin typeface="Helios"/>
                <a:ea typeface="Helios"/>
                <a:cs typeface="Helios"/>
                <a:sym typeface="Helios"/>
              </a:rPr>
              <a:t>Engaging visuals and infographics enhance the content.</a:t>
            </a:r>
          </a:p>
          <a:p>
            <a:pPr algn="l">
              <a:lnSpc>
                <a:spcPts val="4479"/>
              </a:lnSpc>
            </a:pPr>
          </a:p>
        </p:txBody>
      </p:sp>
      <p:sp>
        <p:nvSpPr>
          <p:cNvPr name="TextBox 8" id="8"/>
          <p:cNvSpPr txBox="true"/>
          <p:nvPr/>
        </p:nvSpPr>
        <p:spPr>
          <a:xfrm rot="0">
            <a:off x="227227" y="6729141"/>
            <a:ext cx="5585113" cy="11430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Weakness: </a:t>
            </a:r>
          </a:p>
          <a:p>
            <a:pPr algn="l" marL="0" indent="0" lvl="0">
              <a:lnSpc>
                <a:spcPts val="4559"/>
              </a:lnSpc>
              <a:spcBef>
                <a:spcPct val="0"/>
              </a:spcBef>
            </a:pPr>
          </a:p>
        </p:txBody>
      </p:sp>
      <p:sp>
        <p:nvSpPr>
          <p:cNvPr name="TextBox 9" id="9"/>
          <p:cNvSpPr txBox="true"/>
          <p:nvPr/>
        </p:nvSpPr>
        <p:spPr>
          <a:xfrm rot="0">
            <a:off x="2441878" y="7176816"/>
            <a:ext cx="15846122" cy="336486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Limited SEO Optimization:</a:t>
            </a:r>
            <a:r>
              <a:rPr lang="en-US" sz="3199">
                <a:solidFill>
                  <a:srgbClr val="2A2E3A"/>
                </a:solidFill>
                <a:latin typeface="Helios"/>
                <a:ea typeface="Helios"/>
                <a:cs typeface="Helios"/>
                <a:sym typeface="Helios"/>
              </a:rPr>
              <a:t> The page may not be fully optimized for relevant keywords, which could limit its visibility in search engine results.</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Internal Linking:</a:t>
            </a:r>
            <a:r>
              <a:rPr lang="en-US" sz="3199">
                <a:solidFill>
                  <a:srgbClr val="2A2E3A"/>
                </a:solidFill>
                <a:latin typeface="Helios"/>
                <a:ea typeface="Helios"/>
                <a:cs typeface="Helios"/>
                <a:sym typeface="Helios"/>
              </a:rPr>
              <a:t> There may be a lack of internal links to other relevant pages on the DinePlan website, which can help improve SEO and guide users through their buyer’s journey.</a:t>
            </a:r>
          </a:p>
          <a:p>
            <a:pPr algn="l">
              <a:lnSpc>
                <a:spcPts val="447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03939" y="385232"/>
            <a:ext cx="8680122" cy="4597400"/>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Task-4</a:t>
            </a:r>
          </a:p>
          <a:p>
            <a:pPr algn="ctr">
              <a:lnSpc>
                <a:spcPts val="9099"/>
              </a:lnSpc>
            </a:pPr>
            <a:r>
              <a:rPr lang="en-US" sz="6999" u="sng">
                <a:solidFill>
                  <a:srgbClr val="718BAB"/>
                </a:solidFill>
                <a:latin typeface="Klein Bold"/>
                <a:ea typeface="Klein Bold"/>
                <a:cs typeface="Klein Bold"/>
                <a:sym typeface="Klein Bold"/>
              </a:rPr>
              <a:t>Off-Page SEO</a:t>
            </a:r>
          </a:p>
          <a:p>
            <a:pPr algn="ctr">
              <a:lnSpc>
                <a:spcPts val="9099"/>
              </a:lnSpc>
            </a:pPr>
          </a:p>
          <a:p>
            <a:pPr algn="ctr">
              <a:lnSpc>
                <a:spcPts val="9099"/>
              </a:lnSpc>
            </a:pPr>
          </a:p>
        </p:txBody>
      </p:sp>
      <p:sp>
        <p:nvSpPr>
          <p:cNvPr name="TextBox 3" id="3"/>
          <p:cNvSpPr txBox="true"/>
          <p:nvPr/>
        </p:nvSpPr>
        <p:spPr>
          <a:xfrm rot="0">
            <a:off x="680240" y="2869565"/>
            <a:ext cx="12746671" cy="1638300"/>
          </a:xfrm>
          <a:prstGeom prst="rect">
            <a:avLst/>
          </a:prstGeom>
        </p:spPr>
        <p:txBody>
          <a:bodyPr anchor="t" rtlCol="false" tIns="0" lIns="0" bIns="0" rIns="0">
            <a:spAutoFit/>
          </a:bodyPr>
          <a:lstStyle/>
          <a:p>
            <a:pPr algn="l">
              <a:lnSpc>
                <a:spcPts val="4319"/>
              </a:lnSpc>
            </a:pPr>
            <a:r>
              <a:rPr lang="en-US" sz="3599">
                <a:solidFill>
                  <a:srgbClr val="718BAB"/>
                </a:solidFill>
                <a:latin typeface="Klein Bold"/>
                <a:ea typeface="Klein Bold"/>
                <a:cs typeface="Klein Bold"/>
                <a:sym typeface="Klein Bold"/>
              </a:rPr>
              <a:t>High-Quality Backlink Building:</a:t>
            </a:r>
          </a:p>
          <a:p>
            <a:pPr algn="l">
              <a:lnSpc>
                <a:spcPts val="4319"/>
              </a:lnSpc>
            </a:pPr>
          </a:p>
          <a:p>
            <a:pPr algn="l" marL="0" indent="0" lvl="0">
              <a:lnSpc>
                <a:spcPts val="4319"/>
              </a:lnSpc>
              <a:spcBef>
                <a:spcPct val="0"/>
              </a:spcBef>
            </a:pPr>
          </a:p>
        </p:txBody>
      </p:sp>
      <p:sp>
        <p:nvSpPr>
          <p:cNvPr name="TextBox 4" id="4"/>
          <p:cNvSpPr txBox="true"/>
          <p:nvPr/>
        </p:nvSpPr>
        <p:spPr>
          <a:xfrm rot="0">
            <a:off x="1413178" y="3626802"/>
            <a:ext cx="17210246" cy="224091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Guest Blogging</a:t>
            </a:r>
            <a:r>
              <a:rPr lang="en-US" sz="3199">
                <a:solidFill>
                  <a:srgbClr val="2A2E3A"/>
                </a:solidFill>
                <a:latin typeface="Helios"/>
                <a:ea typeface="Helios"/>
                <a:cs typeface="Helios"/>
                <a:sym typeface="Helios"/>
              </a:rPr>
              <a:t>: Contribute guest posts to reputable restaurant industry blogs and websites. Include a link back to the DinePlan page within the content or author bio</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Industry Directories:</a:t>
            </a:r>
            <a:r>
              <a:rPr lang="en-US" sz="3199">
                <a:solidFill>
                  <a:srgbClr val="2A2E3A"/>
                </a:solidFill>
                <a:latin typeface="Helios"/>
                <a:ea typeface="Helios"/>
                <a:cs typeface="Helios"/>
                <a:sym typeface="Helios"/>
              </a:rPr>
              <a:t> Submit the DinePlan website to relevant restaurant management and technology directories. Ensure the listing includes a link to the fine dining page.</a:t>
            </a:r>
          </a:p>
        </p:txBody>
      </p:sp>
      <p:sp>
        <p:nvSpPr>
          <p:cNvPr name="TextBox 5" id="5"/>
          <p:cNvSpPr txBox="true"/>
          <p:nvPr/>
        </p:nvSpPr>
        <p:spPr>
          <a:xfrm rot="0">
            <a:off x="680240" y="6169943"/>
            <a:ext cx="12746671" cy="1638300"/>
          </a:xfrm>
          <a:prstGeom prst="rect">
            <a:avLst/>
          </a:prstGeom>
        </p:spPr>
        <p:txBody>
          <a:bodyPr anchor="t" rtlCol="false" tIns="0" lIns="0" bIns="0" rIns="0">
            <a:spAutoFit/>
          </a:bodyPr>
          <a:lstStyle/>
          <a:p>
            <a:pPr algn="l">
              <a:lnSpc>
                <a:spcPts val="4319"/>
              </a:lnSpc>
            </a:pPr>
            <a:r>
              <a:rPr lang="en-US" sz="3599">
                <a:solidFill>
                  <a:srgbClr val="718BAB"/>
                </a:solidFill>
                <a:latin typeface="Klein Bold"/>
                <a:ea typeface="Klein Bold"/>
                <a:cs typeface="Klein Bold"/>
                <a:sym typeface="Klein Bold"/>
              </a:rPr>
              <a:t>Social Media Engagement</a:t>
            </a:r>
          </a:p>
          <a:p>
            <a:pPr algn="l">
              <a:lnSpc>
                <a:spcPts val="4319"/>
              </a:lnSpc>
            </a:pPr>
          </a:p>
          <a:p>
            <a:pPr algn="l" marL="0" indent="0" lvl="0">
              <a:lnSpc>
                <a:spcPts val="4319"/>
              </a:lnSpc>
              <a:spcBef>
                <a:spcPct val="0"/>
              </a:spcBef>
            </a:pPr>
          </a:p>
        </p:txBody>
      </p:sp>
      <p:sp>
        <p:nvSpPr>
          <p:cNvPr name="TextBox 6" id="6"/>
          <p:cNvSpPr txBox="true"/>
          <p:nvPr/>
        </p:nvSpPr>
        <p:spPr>
          <a:xfrm rot="0">
            <a:off x="1413178" y="6998335"/>
            <a:ext cx="17210246" cy="280289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Share Content on Social Media:</a:t>
            </a:r>
            <a:r>
              <a:rPr lang="en-US" sz="3199">
                <a:solidFill>
                  <a:srgbClr val="2A2E3A"/>
                </a:solidFill>
                <a:latin typeface="Helios"/>
                <a:ea typeface="Helios"/>
                <a:cs typeface="Helios"/>
                <a:sym typeface="Helios"/>
              </a:rPr>
              <a:t> Regularly share the fine dining page on DinePlan’s social media channels (LinkedIn, Facebook, Instagram, Twitter) to drive traffic and engagement.</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Social Bookmarking:</a:t>
            </a:r>
            <a:r>
              <a:rPr lang="en-US" sz="3199">
                <a:solidFill>
                  <a:srgbClr val="2A2E3A"/>
                </a:solidFill>
                <a:latin typeface="Helios"/>
                <a:ea typeface="Helios"/>
                <a:cs typeface="Helios"/>
                <a:sym typeface="Helios"/>
              </a:rPr>
              <a:t> Submit the page to social bookmarking sites like Reddit, StumbleUpon, or Digg, especially in communities focused on the restaurant industry.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144000" y="-8868"/>
            <a:ext cx="9144000" cy="10295868"/>
            <a:chOff x="0" y="0"/>
            <a:chExt cx="2408296" cy="2711669"/>
          </a:xfrm>
        </p:grpSpPr>
        <p:sp>
          <p:nvSpPr>
            <p:cNvPr name="Freeform 3" id="3"/>
            <p:cNvSpPr/>
            <p:nvPr/>
          </p:nvSpPr>
          <p:spPr>
            <a:xfrm flipH="false" flipV="false" rot="0">
              <a:off x="0" y="0"/>
              <a:ext cx="2408296" cy="2711669"/>
            </a:xfrm>
            <a:custGeom>
              <a:avLst/>
              <a:gdLst/>
              <a:ahLst/>
              <a:cxnLst/>
              <a:rect r="r" b="b" t="t" l="l"/>
              <a:pathLst>
                <a:path h="2711669" w="2408296">
                  <a:moveTo>
                    <a:pt x="0" y="0"/>
                  </a:moveTo>
                  <a:lnTo>
                    <a:pt x="2408296" y="0"/>
                  </a:lnTo>
                  <a:lnTo>
                    <a:pt x="2408296" y="2711669"/>
                  </a:lnTo>
                  <a:lnTo>
                    <a:pt x="0" y="2711669"/>
                  </a:lnTo>
                  <a:close/>
                </a:path>
              </a:pathLst>
            </a:custGeom>
            <a:solidFill>
              <a:srgbClr val="F4F4F4"/>
            </a:solidFill>
          </p:spPr>
        </p:sp>
        <p:sp>
          <p:nvSpPr>
            <p:cNvPr name="TextBox 4" id="4"/>
            <p:cNvSpPr txBox="true"/>
            <p:nvPr/>
          </p:nvSpPr>
          <p:spPr>
            <a:xfrm>
              <a:off x="0" y="-38100"/>
              <a:ext cx="2408296" cy="2749769"/>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4803939" y="315277"/>
            <a:ext cx="8680122" cy="3444875"/>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Task-5</a:t>
            </a:r>
          </a:p>
          <a:p>
            <a:pPr algn="ctr">
              <a:lnSpc>
                <a:spcPts val="9099"/>
              </a:lnSpc>
            </a:pPr>
            <a:r>
              <a:rPr lang="en-US" sz="6999" u="sng">
                <a:solidFill>
                  <a:srgbClr val="718BAB"/>
                </a:solidFill>
                <a:latin typeface="Klein Bold"/>
                <a:ea typeface="Klein Bold"/>
                <a:cs typeface="Klein Bold"/>
                <a:sym typeface="Klein Bold"/>
              </a:rPr>
              <a:t>Technical SEO</a:t>
            </a:r>
          </a:p>
          <a:p>
            <a:pPr algn="ctr">
              <a:lnSpc>
                <a:spcPts val="9099"/>
              </a:lnSpc>
            </a:pPr>
          </a:p>
        </p:txBody>
      </p:sp>
      <p:sp>
        <p:nvSpPr>
          <p:cNvPr name="TextBox 6" id="6"/>
          <p:cNvSpPr txBox="true"/>
          <p:nvPr/>
        </p:nvSpPr>
        <p:spPr>
          <a:xfrm rot="0">
            <a:off x="708815" y="2769552"/>
            <a:ext cx="12746671" cy="17145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Technical SEO Issues (Website Homepage):</a:t>
            </a:r>
          </a:p>
          <a:p>
            <a:pPr algn="l">
              <a:lnSpc>
                <a:spcPts val="4559"/>
              </a:lnSpc>
            </a:pPr>
          </a:p>
          <a:p>
            <a:pPr algn="l" marL="0" indent="0" lvl="0">
              <a:lnSpc>
                <a:spcPts val="4559"/>
              </a:lnSpc>
              <a:spcBef>
                <a:spcPct val="0"/>
              </a:spcBef>
            </a:pPr>
          </a:p>
        </p:txBody>
      </p:sp>
      <p:sp>
        <p:nvSpPr>
          <p:cNvPr name="TextBox 7" id="7"/>
          <p:cNvSpPr txBox="true"/>
          <p:nvPr/>
        </p:nvSpPr>
        <p:spPr>
          <a:xfrm rot="0">
            <a:off x="708815" y="5473383"/>
            <a:ext cx="16113349" cy="1714500"/>
          </a:xfrm>
          <a:prstGeom prst="rect">
            <a:avLst/>
          </a:prstGeom>
        </p:spPr>
        <p:txBody>
          <a:bodyPr anchor="t" rtlCol="false" tIns="0" lIns="0" bIns="0" rIns="0">
            <a:spAutoFit/>
          </a:bodyPr>
          <a:lstStyle/>
          <a:p>
            <a:pPr algn="l">
              <a:lnSpc>
                <a:spcPts val="4559"/>
              </a:lnSpc>
            </a:pPr>
            <a:r>
              <a:rPr lang="en-US" sz="3799">
                <a:solidFill>
                  <a:srgbClr val="718BAB"/>
                </a:solidFill>
                <a:latin typeface="Klein Bold"/>
                <a:ea typeface="Klein Bold"/>
                <a:cs typeface="Klein Bold"/>
                <a:sym typeface="Klein Bold"/>
              </a:rPr>
              <a:t> Best Practices to Improve Site and Web Page Speed:</a:t>
            </a:r>
          </a:p>
          <a:p>
            <a:pPr algn="l">
              <a:lnSpc>
                <a:spcPts val="4559"/>
              </a:lnSpc>
            </a:pPr>
          </a:p>
          <a:p>
            <a:pPr algn="l" marL="0" indent="0" lvl="0">
              <a:lnSpc>
                <a:spcPts val="4559"/>
              </a:lnSpc>
              <a:spcBef>
                <a:spcPct val="0"/>
              </a:spcBef>
            </a:pPr>
          </a:p>
        </p:txBody>
      </p:sp>
      <p:sp>
        <p:nvSpPr>
          <p:cNvPr name="TextBox 8" id="8"/>
          <p:cNvSpPr txBox="true"/>
          <p:nvPr/>
        </p:nvSpPr>
        <p:spPr>
          <a:xfrm rot="0">
            <a:off x="2441878" y="3417252"/>
            <a:ext cx="15846122" cy="223710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Current State</a:t>
            </a:r>
            <a:r>
              <a:rPr lang="en-US" sz="3199">
                <a:solidFill>
                  <a:srgbClr val="2A2E3A"/>
                </a:solidFill>
                <a:latin typeface="Helios"/>
                <a:ea typeface="Helios"/>
                <a:cs typeface="Helios"/>
                <a:sym typeface="Helios"/>
              </a:rPr>
              <a:t>: The URL is clean and descriptive, which is good for both users and search engines.</a:t>
            </a:r>
          </a:p>
          <a:p>
            <a:pPr algn="l" marL="690879" indent="-345439" lvl="1">
              <a:lnSpc>
                <a:spcPts val="4479"/>
              </a:lnSpc>
              <a:buFont typeface="Arial"/>
              <a:buChar char="•"/>
            </a:pPr>
            <a:r>
              <a:rPr lang="en-US" sz="3199">
                <a:solidFill>
                  <a:srgbClr val="2A2E3A"/>
                </a:solidFill>
                <a:latin typeface="Helios"/>
                <a:ea typeface="Helios"/>
                <a:cs typeface="Helios"/>
                <a:sym typeface="Helios"/>
              </a:rPr>
              <a:t>Implement lazy loading for images and videos to improve initial page load times.</a:t>
            </a:r>
          </a:p>
          <a:p>
            <a:pPr algn="l">
              <a:lnSpc>
                <a:spcPts val="4479"/>
              </a:lnSpc>
            </a:pPr>
          </a:p>
        </p:txBody>
      </p:sp>
      <p:sp>
        <p:nvSpPr>
          <p:cNvPr name="TextBox 9" id="9"/>
          <p:cNvSpPr txBox="true"/>
          <p:nvPr/>
        </p:nvSpPr>
        <p:spPr>
          <a:xfrm rot="0">
            <a:off x="2441878" y="6352540"/>
            <a:ext cx="15846122" cy="393446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Limit Third-Party Scripts:</a:t>
            </a:r>
            <a:r>
              <a:rPr lang="en-US" sz="3199">
                <a:solidFill>
                  <a:srgbClr val="2A2E3A"/>
                </a:solidFill>
                <a:latin typeface="Helios"/>
                <a:ea typeface="Helios"/>
                <a:cs typeface="Helios"/>
                <a:sym typeface="Helios"/>
              </a:rPr>
              <a:t> Reduce external widgets and trackers.</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Distribute Content:</a:t>
            </a:r>
            <a:r>
              <a:rPr lang="en-US" sz="3199">
                <a:solidFill>
                  <a:srgbClr val="2A2E3A"/>
                </a:solidFill>
                <a:latin typeface="Helios"/>
                <a:ea typeface="Helios"/>
                <a:cs typeface="Helios"/>
                <a:sym typeface="Helios"/>
              </a:rPr>
              <a:t> Store files on servers around the world to speed up access.</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Use Cache Headers:</a:t>
            </a:r>
            <a:r>
              <a:rPr lang="en-US" sz="3199">
                <a:solidFill>
                  <a:srgbClr val="2A2E3A"/>
                </a:solidFill>
                <a:latin typeface="Helios"/>
                <a:ea typeface="Helios"/>
                <a:cs typeface="Helios"/>
                <a:sym typeface="Helios"/>
              </a:rPr>
              <a:t> Add headers to help browsers know which files to cache and for how long.</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Reduce Server Load</a:t>
            </a:r>
            <a:r>
              <a:rPr lang="en-US" sz="3199">
                <a:solidFill>
                  <a:srgbClr val="2A2E3A"/>
                </a:solidFill>
                <a:latin typeface="Helios"/>
                <a:ea typeface="Helios"/>
                <a:cs typeface="Helios"/>
                <a:sym typeface="Helios"/>
              </a:rPr>
              <a:t>: Offload some of the data traffic to the CDN to ease the load on your main server and speed up delivery.</a:t>
            </a:r>
          </a:p>
          <a:p>
            <a:pPr algn="l">
              <a:lnSpc>
                <a:spcPts val="44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DAGOjLtiDjU</dc:identifier>
  <dcterms:modified xsi:type="dcterms:W3CDTF">2011-08-01T06:04:30Z</dcterms:modified>
  <cp:revision>1</cp:revision>
  <dc:title>Company Profile Presentation</dc:title>
</cp:coreProperties>
</file>