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Helios Bold" charset="1" panose="020B0704020202020204"/>
      <p:regular r:id="rId13"/>
    </p:embeddedFont>
    <p:embeddedFont>
      <p:font typeface="Helios" charset="1" panose="020B0504020202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jpe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6.svg" Type="http://schemas.openxmlformats.org/officeDocument/2006/relationships/image"/><Relationship Id="rId11" Target="../media/image27.jpeg" Type="http://schemas.openxmlformats.org/officeDocument/2006/relationships/image"/><Relationship Id="rId12" Target="../media/image28.jpeg" Type="http://schemas.openxmlformats.org/officeDocument/2006/relationships/image"/><Relationship Id="rId13" Target="../media/image29.png" Type="http://schemas.openxmlformats.org/officeDocument/2006/relationships/image"/><Relationship Id="rId14" Target="../media/image30.svg" Type="http://schemas.openxmlformats.org/officeDocument/2006/relationships/image"/><Relationship Id="rId15" Target="../media/image31.png" Type="http://schemas.openxmlformats.org/officeDocument/2006/relationships/image"/><Relationship Id="rId16" Target="../media/image32.svg" Type="http://schemas.openxmlformats.org/officeDocument/2006/relationships/image"/><Relationship Id="rId17" Target="../media/image33.png" Type="http://schemas.openxmlformats.org/officeDocument/2006/relationships/image"/><Relationship Id="rId18" Target="../media/image34.svg" Type="http://schemas.openxmlformats.org/officeDocument/2006/relationships/image"/><Relationship Id="rId19" Target="../media/image35.jpeg" Type="http://schemas.openxmlformats.org/officeDocument/2006/relationships/image"/><Relationship Id="rId2" Target="../media/image1.png" Type="http://schemas.openxmlformats.org/officeDocument/2006/relationships/image"/><Relationship Id="rId20" Target="../media/image36.jpeg" Type="http://schemas.openxmlformats.org/officeDocument/2006/relationships/image"/><Relationship Id="rId21" Target="../media/image37.jpeg" Type="http://schemas.openxmlformats.org/officeDocument/2006/relationships/image"/><Relationship Id="rId22" Target="../media/image38.jpe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jpeg" Type="http://schemas.openxmlformats.org/officeDocument/2006/relationships/image"/><Relationship Id="rId3" Target="../media/image40.png" Type="http://schemas.openxmlformats.org/officeDocument/2006/relationships/image"/><Relationship Id="rId4" Target="../media/image41.svg" Type="http://schemas.openxmlformats.org/officeDocument/2006/relationships/image"/><Relationship Id="rId5" Target="../media/image42.png" Type="http://schemas.openxmlformats.org/officeDocument/2006/relationships/image"/><Relationship Id="rId6" Target="../media/image43.svg" Type="http://schemas.openxmlformats.org/officeDocument/2006/relationships/image"/><Relationship Id="rId7" Target="../media/image44.png" Type="http://schemas.openxmlformats.org/officeDocument/2006/relationships/image"/><Relationship Id="rId8" Target="../media/image4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jpeg" Type="http://schemas.openxmlformats.org/officeDocument/2006/relationships/image"/><Relationship Id="rId3" Target="../media/image4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jpeg" Type="http://schemas.openxmlformats.org/officeDocument/2006/relationships/image"/><Relationship Id="rId3" Target="../media/image4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12" Target="../media/image12.png" Type="http://schemas.openxmlformats.org/officeDocument/2006/relationships/image"/><Relationship Id="rId13" Target="../media/image13.svg" Type="http://schemas.openxmlformats.org/officeDocument/2006/relationships/image"/><Relationship Id="rId14" Target="../media/image52.png" Type="http://schemas.openxmlformats.org/officeDocument/2006/relationships/image"/><Relationship Id="rId15" Target="../media/image53.svg" Type="http://schemas.openxmlformats.org/officeDocument/2006/relationships/image"/><Relationship Id="rId16" Target="../media/image16.png" Type="http://schemas.openxmlformats.org/officeDocument/2006/relationships/image"/><Relationship Id="rId17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48.png" Type="http://schemas.openxmlformats.org/officeDocument/2006/relationships/image"/><Relationship Id="rId7" Target="../media/image49.svg" Type="http://schemas.openxmlformats.org/officeDocument/2006/relationships/image"/><Relationship Id="rId8" Target="../media/image50.png" Type="http://schemas.openxmlformats.org/officeDocument/2006/relationships/image"/><Relationship Id="rId9" Target="../media/image5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-6708426" y="1007040"/>
            <a:ext cx="11641929" cy="11641929"/>
            <a:chOff x="0" y="0"/>
            <a:chExt cx="15522572" cy="155225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522575" cy="15522575"/>
            </a:xfrm>
            <a:custGeom>
              <a:avLst/>
              <a:gdLst/>
              <a:ahLst/>
              <a:cxnLst/>
              <a:rect r="r" b="b" t="t" l="l"/>
              <a:pathLst>
                <a:path h="15522575" w="15522575">
                  <a:moveTo>
                    <a:pt x="0" y="0"/>
                  </a:moveTo>
                  <a:lnTo>
                    <a:pt x="15522575" y="0"/>
                  </a:lnTo>
                  <a:lnTo>
                    <a:pt x="15522575" y="15522575"/>
                  </a:lnTo>
                  <a:lnTo>
                    <a:pt x="0" y="155225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8806032" y="-1090566"/>
            <a:ext cx="15542004" cy="15542004"/>
          </a:xfrm>
          <a:custGeom>
            <a:avLst/>
            <a:gdLst/>
            <a:ahLst/>
            <a:cxnLst/>
            <a:rect r="r" b="b" t="t" l="l"/>
            <a:pathLst>
              <a:path h="15542004" w="15542004">
                <a:moveTo>
                  <a:pt x="0" y="0"/>
                </a:moveTo>
                <a:lnTo>
                  <a:pt x="15542004" y="0"/>
                </a:lnTo>
                <a:lnTo>
                  <a:pt x="15542004" y="15542004"/>
                </a:lnTo>
                <a:lnTo>
                  <a:pt x="0" y="155420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8100000">
            <a:off x="5777215" y="8325796"/>
            <a:ext cx="5636927" cy="605970"/>
            <a:chOff x="0" y="0"/>
            <a:chExt cx="7515903" cy="8079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515860" cy="807974"/>
            </a:xfrm>
            <a:custGeom>
              <a:avLst/>
              <a:gdLst/>
              <a:ahLst/>
              <a:cxnLst/>
              <a:rect r="r" b="b" t="t" l="l"/>
              <a:pathLst>
                <a:path h="807974" w="7515860">
                  <a:moveTo>
                    <a:pt x="0" y="0"/>
                  </a:moveTo>
                  <a:lnTo>
                    <a:pt x="7515860" y="0"/>
                  </a:lnTo>
                  <a:lnTo>
                    <a:pt x="7515860" y="807974"/>
                  </a:lnTo>
                  <a:lnTo>
                    <a:pt x="0" y="807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55" t="0" r="-255" b="1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7038764" y="6224742"/>
            <a:ext cx="6577720" cy="6577720"/>
          </a:xfrm>
          <a:custGeom>
            <a:avLst/>
            <a:gdLst/>
            <a:ahLst/>
            <a:cxnLst/>
            <a:rect r="r" b="b" t="t" l="l"/>
            <a:pathLst>
              <a:path h="6577720" w="6577720">
                <a:moveTo>
                  <a:pt x="0" y="0"/>
                </a:moveTo>
                <a:lnTo>
                  <a:pt x="6577720" y="0"/>
                </a:lnTo>
                <a:lnTo>
                  <a:pt x="6577720" y="6577719"/>
                </a:lnTo>
                <a:lnTo>
                  <a:pt x="0" y="657771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2700000">
            <a:off x="3826817" y="519180"/>
            <a:ext cx="5636927" cy="605970"/>
            <a:chOff x="0" y="0"/>
            <a:chExt cx="7515903" cy="8079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515860" cy="807974"/>
            </a:xfrm>
            <a:custGeom>
              <a:avLst/>
              <a:gdLst/>
              <a:ahLst/>
              <a:cxnLst/>
              <a:rect r="r" b="b" t="t" l="l"/>
              <a:pathLst>
                <a:path h="807974" w="7515860">
                  <a:moveTo>
                    <a:pt x="0" y="0"/>
                  </a:moveTo>
                  <a:lnTo>
                    <a:pt x="7515860" y="0"/>
                  </a:lnTo>
                  <a:lnTo>
                    <a:pt x="7515860" y="807974"/>
                  </a:lnTo>
                  <a:lnTo>
                    <a:pt x="0" y="807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55" t="0" r="-255" b="1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5890839" y="-1922105"/>
            <a:ext cx="4912037" cy="4912037"/>
          </a:xfrm>
          <a:custGeom>
            <a:avLst/>
            <a:gdLst/>
            <a:ahLst/>
            <a:cxnLst/>
            <a:rect r="r" b="b" t="t" l="l"/>
            <a:pathLst>
              <a:path h="4912037" w="4912037">
                <a:moveTo>
                  <a:pt x="0" y="0"/>
                </a:moveTo>
                <a:lnTo>
                  <a:pt x="4912037" y="0"/>
                </a:lnTo>
                <a:lnTo>
                  <a:pt x="4912037" y="4912037"/>
                </a:lnTo>
                <a:lnTo>
                  <a:pt x="0" y="491203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2700000">
            <a:off x="9562903" y="-1975037"/>
            <a:ext cx="11641929" cy="11641929"/>
            <a:chOff x="0" y="0"/>
            <a:chExt cx="15522572" cy="155225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522575" cy="15522575"/>
            </a:xfrm>
            <a:custGeom>
              <a:avLst/>
              <a:gdLst/>
              <a:ahLst/>
              <a:cxnLst/>
              <a:rect r="r" b="b" t="t" l="l"/>
              <a:pathLst>
                <a:path h="15522575" w="15522575">
                  <a:moveTo>
                    <a:pt x="0" y="0"/>
                  </a:moveTo>
                  <a:lnTo>
                    <a:pt x="15522575" y="0"/>
                  </a:lnTo>
                  <a:lnTo>
                    <a:pt x="15522575" y="15522575"/>
                  </a:lnTo>
                  <a:lnTo>
                    <a:pt x="0" y="155225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7999"/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7465298" y="-4072642"/>
            <a:ext cx="15542004" cy="15542004"/>
          </a:xfrm>
          <a:custGeom>
            <a:avLst/>
            <a:gdLst/>
            <a:ahLst/>
            <a:cxnLst/>
            <a:rect r="r" b="b" t="t" l="l"/>
            <a:pathLst>
              <a:path h="15542004" w="15542004">
                <a:moveTo>
                  <a:pt x="0" y="0"/>
                </a:moveTo>
                <a:lnTo>
                  <a:pt x="15542004" y="0"/>
                </a:lnTo>
                <a:lnTo>
                  <a:pt x="15542004" y="15542004"/>
                </a:lnTo>
                <a:lnTo>
                  <a:pt x="0" y="155420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8868870" y="-2669070"/>
            <a:ext cx="12914049" cy="12914049"/>
            <a:chOff x="0" y="0"/>
            <a:chExt cx="17218732" cy="172187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218661" cy="17218661"/>
            </a:xfrm>
            <a:custGeom>
              <a:avLst/>
              <a:gdLst/>
              <a:ahLst/>
              <a:cxnLst/>
              <a:rect r="r" b="b" t="t" l="l"/>
              <a:pathLst>
                <a:path h="17218661" w="17218661">
                  <a:moveTo>
                    <a:pt x="9166098" y="230632"/>
                  </a:moveTo>
                  <a:lnTo>
                    <a:pt x="16988028" y="8052562"/>
                  </a:lnTo>
                  <a:cubicBezTo>
                    <a:pt x="17135729" y="8200263"/>
                    <a:pt x="17218661" y="8400542"/>
                    <a:pt x="17218661" y="8609330"/>
                  </a:cubicBezTo>
                  <a:cubicBezTo>
                    <a:pt x="17218661" y="8818118"/>
                    <a:pt x="17135729" y="9018398"/>
                    <a:pt x="16988028" y="9166099"/>
                  </a:cubicBezTo>
                  <a:lnTo>
                    <a:pt x="9166098" y="16988028"/>
                  </a:lnTo>
                  <a:cubicBezTo>
                    <a:pt x="9018397" y="17135729"/>
                    <a:pt x="8818118" y="17218661"/>
                    <a:pt x="8609330" y="17218661"/>
                  </a:cubicBezTo>
                  <a:cubicBezTo>
                    <a:pt x="8400542" y="17218661"/>
                    <a:pt x="8200263" y="17135729"/>
                    <a:pt x="8052562" y="16988028"/>
                  </a:cubicBezTo>
                  <a:lnTo>
                    <a:pt x="230632" y="9166098"/>
                  </a:lnTo>
                  <a:cubicBezTo>
                    <a:pt x="82931" y="9018524"/>
                    <a:pt x="0" y="8818245"/>
                    <a:pt x="0" y="8609330"/>
                  </a:cubicBezTo>
                  <a:cubicBezTo>
                    <a:pt x="0" y="8400416"/>
                    <a:pt x="82931" y="8200263"/>
                    <a:pt x="230632" y="8052562"/>
                  </a:cubicBezTo>
                  <a:lnTo>
                    <a:pt x="8052562" y="230632"/>
                  </a:lnTo>
                  <a:cubicBezTo>
                    <a:pt x="8200263" y="82931"/>
                    <a:pt x="8400542" y="0"/>
                    <a:pt x="8609330" y="0"/>
                  </a:cubicBezTo>
                  <a:cubicBezTo>
                    <a:pt x="8818118" y="0"/>
                    <a:pt x="9018398" y="82931"/>
                    <a:pt x="9166099" y="230632"/>
                  </a:cubicBezTo>
                  <a:close/>
                </a:path>
              </a:pathLst>
            </a:custGeom>
            <a:blipFill>
              <a:blip r:embed="rId10"/>
              <a:stretch>
                <a:fillRect l="-25047" t="0" r="-25047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8100000">
            <a:off x="7965362" y="10637768"/>
            <a:ext cx="5636927" cy="605970"/>
            <a:chOff x="0" y="0"/>
            <a:chExt cx="7515903" cy="80796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515860" cy="807974"/>
            </a:xfrm>
            <a:custGeom>
              <a:avLst/>
              <a:gdLst/>
              <a:ahLst/>
              <a:cxnLst/>
              <a:rect r="r" b="b" t="t" l="l"/>
              <a:pathLst>
                <a:path h="807974" w="7515860">
                  <a:moveTo>
                    <a:pt x="0" y="0"/>
                  </a:moveTo>
                  <a:lnTo>
                    <a:pt x="7515860" y="0"/>
                  </a:lnTo>
                  <a:lnTo>
                    <a:pt x="7515860" y="807974"/>
                  </a:lnTo>
                  <a:lnTo>
                    <a:pt x="0" y="807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55" t="0" r="-255" b="1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0">
            <a:off x="11239090" y="3249949"/>
            <a:ext cx="9059804" cy="9059804"/>
          </a:xfrm>
          <a:custGeom>
            <a:avLst/>
            <a:gdLst/>
            <a:ahLst/>
            <a:cxnLst/>
            <a:rect r="r" b="b" t="t" l="l"/>
            <a:pathLst>
              <a:path h="9059804" w="9059804">
                <a:moveTo>
                  <a:pt x="0" y="0"/>
                </a:moveTo>
                <a:lnTo>
                  <a:pt x="9059805" y="0"/>
                </a:lnTo>
                <a:lnTo>
                  <a:pt x="9059805" y="9059804"/>
                </a:lnTo>
                <a:lnTo>
                  <a:pt x="0" y="905980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8100000">
            <a:off x="13721104" y="8138017"/>
            <a:ext cx="5636927" cy="605970"/>
            <a:chOff x="0" y="0"/>
            <a:chExt cx="7515903" cy="80796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7515860" cy="807974"/>
            </a:xfrm>
            <a:custGeom>
              <a:avLst/>
              <a:gdLst/>
              <a:ahLst/>
              <a:cxnLst/>
              <a:rect r="r" b="b" t="t" l="l"/>
              <a:pathLst>
                <a:path h="807974" w="7515860">
                  <a:moveTo>
                    <a:pt x="0" y="0"/>
                  </a:moveTo>
                  <a:lnTo>
                    <a:pt x="7515860" y="0"/>
                  </a:lnTo>
                  <a:lnTo>
                    <a:pt x="7515860" y="807974"/>
                  </a:lnTo>
                  <a:lnTo>
                    <a:pt x="0" y="807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55" t="0" r="-255" b="1"/>
              </a:stretch>
            </a:blipFill>
          </p:spPr>
        </p:sp>
      </p:grpSp>
      <p:sp>
        <p:nvSpPr>
          <p:cNvPr name="Freeform 21" id="21"/>
          <p:cNvSpPr/>
          <p:nvPr/>
        </p:nvSpPr>
        <p:spPr>
          <a:xfrm flipH="false" flipV="false" rot="0">
            <a:off x="14585052" y="6403817"/>
            <a:ext cx="5905936" cy="5905936"/>
          </a:xfrm>
          <a:custGeom>
            <a:avLst/>
            <a:gdLst/>
            <a:ahLst/>
            <a:cxnLst/>
            <a:rect r="r" b="b" t="t" l="l"/>
            <a:pathLst>
              <a:path h="5905936" w="5905936">
                <a:moveTo>
                  <a:pt x="0" y="0"/>
                </a:moveTo>
                <a:lnTo>
                  <a:pt x="5905936" y="0"/>
                </a:lnTo>
                <a:lnTo>
                  <a:pt x="5905936" y="5905936"/>
                </a:lnTo>
                <a:lnTo>
                  <a:pt x="0" y="590593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983708" y="7783272"/>
            <a:ext cx="934250" cy="212922"/>
          </a:xfrm>
          <a:custGeom>
            <a:avLst/>
            <a:gdLst/>
            <a:ahLst/>
            <a:cxnLst/>
            <a:rect r="r" b="b" t="t" l="l"/>
            <a:pathLst>
              <a:path h="212922" w="934250">
                <a:moveTo>
                  <a:pt x="0" y="0"/>
                </a:moveTo>
                <a:lnTo>
                  <a:pt x="934250" y="0"/>
                </a:lnTo>
                <a:lnTo>
                  <a:pt x="934250" y="212922"/>
                </a:lnTo>
                <a:lnTo>
                  <a:pt x="0" y="21292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179867" y="7756729"/>
            <a:ext cx="312889" cy="266001"/>
          </a:xfrm>
          <a:custGeom>
            <a:avLst/>
            <a:gdLst/>
            <a:ahLst/>
            <a:cxnLst/>
            <a:rect r="r" b="b" t="t" l="l"/>
            <a:pathLst>
              <a:path h="266001" w="312889">
                <a:moveTo>
                  <a:pt x="0" y="0"/>
                </a:moveTo>
                <a:lnTo>
                  <a:pt x="312889" y="0"/>
                </a:lnTo>
                <a:lnTo>
                  <a:pt x="312889" y="266001"/>
                </a:lnTo>
                <a:lnTo>
                  <a:pt x="0" y="26600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0" y="-173433"/>
            <a:ext cx="2901667" cy="2789117"/>
            <a:chOff x="0" y="0"/>
            <a:chExt cx="3868889" cy="371882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868928" cy="3718814"/>
            </a:xfrm>
            <a:custGeom>
              <a:avLst/>
              <a:gdLst/>
              <a:ahLst/>
              <a:cxnLst/>
              <a:rect r="r" b="b" t="t" l="l"/>
              <a:pathLst>
                <a:path h="3718814" w="3868928">
                  <a:moveTo>
                    <a:pt x="0" y="0"/>
                  </a:moveTo>
                  <a:lnTo>
                    <a:pt x="3868928" y="0"/>
                  </a:lnTo>
                  <a:lnTo>
                    <a:pt x="3868928" y="3718814"/>
                  </a:lnTo>
                  <a:lnTo>
                    <a:pt x="0" y="37188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 l="0" t="-2017" r="1" b="-2017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787839" y="3337430"/>
            <a:ext cx="6856650" cy="539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50"/>
              </a:lnSpc>
            </a:pPr>
            <a:r>
              <a:rPr lang="en-US" sz="7773" b="true">
                <a:solidFill>
                  <a:srgbClr val="16599D"/>
                </a:solidFill>
                <a:latin typeface="Helios Bold"/>
                <a:ea typeface="Helios Bold"/>
                <a:cs typeface="Helios Bold"/>
                <a:sym typeface="Helios Bold"/>
              </a:rPr>
              <a:t>EMPLOYEE EXPERIENCE </a:t>
            </a:r>
          </a:p>
          <a:p>
            <a:pPr algn="l">
              <a:lnSpc>
                <a:spcPts val="8550"/>
              </a:lnSpc>
            </a:pPr>
            <a:r>
              <a:rPr lang="en-US" sz="7773" b="true">
                <a:solidFill>
                  <a:srgbClr val="16599D"/>
                </a:solidFill>
                <a:latin typeface="Helios Bold"/>
                <a:ea typeface="Helios Bold"/>
                <a:cs typeface="Helios Bold"/>
                <a:sym typeface="Helios Bold"/>
              </a:rPr>
              <a:t>WEEK</a:t>
            </a:r>
          </a:p>
          <a:p>
            <a:pPr algn="l">
              <a:lnSpc>
                <a:spcPts val="8550"/>
              </a:lnSpc>
            </a:pPr>
            <a:r>
              <a:rPr lang="en-US" sz="7773" b="true">
                <a:solidFill>
                  <a:srgbClr val="16599D"/>
                </a:solidFill>
                <a:latin typeface="Helios Bold"/>
                <a:ea typeface="Helios Bold"/>
                <a:cs typeface="Helios Bold"/>
                <a:sym typeface="Helios Bold"/>
              </a:rPr>
              <a:t>JUNE- 2025</a:t>
            </a:r>
          </a:p>
          <a:p>
            <a:pPr algn="l">
              <a:lnSpc>
                <a:spcPts val="855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-4486420" y="-2278272"/>
            <a:ext cx="7849807" cy="7849807"/>
            <a:chOff x="0" y="0"/>
            <a:chExt cx="10466409" cy="104664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66451" cy="10466451"/>
            </a:xfrm>
            <a:custGeom>
              <a:avLst/>
              <a:gdLst/>
              <a:ahLst/>
              <a:cxnLst/>
              <a:rect r="r" b="b" t="t" l="l"/>
              <a:pathLst>
                <a:path h="10466451" w="10466451">
                  <a:moveTo>
                    <a:pt x="0" y="0"/>
                  </a:moveTo>
                  <a:lnTo>
                    <a:pt x="10466451" y="0"/>
                  </a:lnTo>
                  <a:lnTo>
                    <a:pt x="10466451" y="10466451"/>
                  </a:lnTo>
                  <a:lnTo>
                    <a:pt x="0" y="104664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2700000">
            <a:off x="14095973" y="-2278272"/>
            <a:ext cx="7849807" cy="7849807"/>
            <a:chOff x="0" y="0"/>
            <a:chExt cx="10466409" cy="1046640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466451" cy="10466451"/>
            </a:xfrm>
            <a:custGeom>
              <a:avLst/>
              <a:gdLst/>
              <a:ahLst/>
              <a:cxnLst/>
              <a:rect r="r" b="b" t="t" l="l"/>
              <a:pathLst>
                <a:path h="10466451" w="10466451">
                  <a:moveTo>
                    <a:pt x="0" y="0"/>
                  </a:moveTo>
                  <a:lnTo>
                    <a:pt x="10466451" y="0"/>
                  </a:lnTo>
                  <a:lnTo>
                    <a:pt x="10466451" y="10466451"/>
                  </a:lnTo>
                  <a:lnTo>
                    <a:pt x="0" y="104664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-5900774" y="-3692626"/>
            <a:ext cx="10479510" cy="10479510"/>
          </a:xfrm>
          <a:custGeom>
            <a:avLst/>
            <a:gdLst/>
            <a:ahLst/>
            <a:cxnLst/>
            <a:rect r="r" b="b" t="t" l="l"/>
            <a:pathLst>
              <a:path h="10479510" w="10479510">
                <a:moveTo>
                  <a:pt x="0" y="0"/>
                </a:moveTo>
                <a:lnTo>
                  <a:pt x="10479511" y="0"/>
                </a:lnTo>
                <a:lnTo>
                  <a:pt x="10479511" y="10479511"/>
                </a:lnTo>
                <a:lnTo>
                  <a:pt x="0" y="104795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681620" y="-3692626"/>
            <a:ext cx="10479510" cy="10479510"/>
          </a:xfrm>
          <a:custGeom>
            <a:avLst/>
            <a:gdLst/>
            <a:ahLst/>
            <a:cxnLst/>
            <a:rect r="r" b="b" t="t" l="l"/>
            <a:pathLst>
              <a:path h="10479510" w="10479510">
                <a:moveTo>
                  <a:pt x="0" y="0"/>
                </a:moveTo>
                <a:lnTo>
                  <a:pt x="10479511" y="0"/>
                </a:lnTo>
                <a:lnTo>
                  <a:pt x="10479511" y="10479511"/>
                </a:lnTo>
                <a:lnTo>
                  <a:pt x="0" y="104795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478657"/>
            <a:ext cx="5169627" cy="3895280"/>
          </a:xfrm>
          <a:custGeom>
            <a:avLst/>
            <a:gdLst/>
            <a:ahLst/>
            <a:cxnLst/>
            <a:rect r="r" b="b" t="t" l="l"/>
            <a:pathLst>
              <a:path h="3895280" w="5169627">
                <a:moveTo>
                  <a:pt x="0" y="0"/>
                </a:moveTo>
                <a:lnTo>
                  <a:pt x="5169627" y="0"/>
                </a:lnTo>
                <a:lnTo>
                  <a:pt x="5169627" y="3895280"/>
                </a:lnTo>
                <a:lnTo>
                  <a:pt x="0" y="38952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51179" y="5986857"/>
            <a:ext cx="5169627" cy="3766664"/>
          </a:xfrm>
          <a:custGeom>
            <a:avLst/>
            <a:gdLst/>
            <a:ahLst/>
            <a:cxnLst/>
            <a:rect r="r" b="b" t="t" l="l"/>
            <a:pathLst>
              <a:path h="3766664" w="5169627">
                <a:moveTo>
                  <a:pt x="0" y="0"/>
                </a:moveTo>
                <a:lnTo>
                  <a:pt x="5169627" y="0"/>
                </a:lnTo>
                <a:lnTo>
                  <a:pt x="5169627" y="3766664"/>
                </a:lnTo>
                <a:lnTo>
                  <a:pt x="0" y="376666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737350" y="5986857"/>
            <a:ext cx="5244437" cy="3720017"/>
          </a:xfrm>
          <a:custGeom>
            <a:avLst/>
            <a:gdLst/>
            <a:ahLst/>
            <a:cxnLst/>
            <a:rect r="r" b="b" t="t" l="l"/>
            <a:pathLst>
              <a:path h="3720017" w="5244437">
                <a:moveTo>
                  <a:pt x="0" y="0"/>
                </a:moveTo>
                <a:lnTo>
                  <a:pt x="5244437" y="0"/>
                </a:lnTo>
                <a:lnTo>
                  <a:pt x="5244437" y="3720017"/>
                </a:lnTo>
                <a:lnTo>
                  <a:pt x="0" y="372001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180691" y="1903605"/>
            <a:ext cx="4844551" cy="3213359"/>
            <a:chOff x="0" y="0"/>
            <a:chExt cx="6459401" cy="42844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459347" cy="4284472"/>
            </a:xfrm>
            <a:custGeom>
              <a:avLst/>
              <a:gdLst/>
              <a:ahLst/>
              <a:cxnLst/>
              <a:rect r="r" b="b" t="t" l="l"/>
              <a:pathLst>
                <a:path h="4284472" w="6459347">
                  <a:moveTo>
                    <a:pt x="0" y="0"/>
                  </a:moveTo>
                  <a:lnTo>
                    <a:pt x="6459347" y="0"/>
                  </a:lnTo>
                  <a:lnTo>
                    <a:pt x="6459347" y="4284472"/>
                  </a:lnTo>
                  <a:lnTo>
                    <a:pt x="0" y="428447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-6535" r="0" b="-6536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264151" y="6398708"/>
            <a:ext cx="4794116" cy="3110936"/>
            <a:chOff x="0" y="0"/>
            <a:chExt cx="6392155" cy="414791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92164" cy="4147947"/>
            </a:xfrm>
            <a:custGeom>
              <a:avLst/>
              <a:gdLst/>
              <a:ahLst/>
              <a:cxnLst/>
              <a:rect r="r" b="b" t="t" l="l"/>
              <a:pathLst>
                <a:path h="4147947" w="6392164">
                  <a:moveTo>
                    <a:pt x="0" y="0"/>
                  </a:moveTo>
                  <a:lnTo>
                    <a:pt x="6392164" y="0"/>
                  </a:lnTo>
                  <a:lnTo>
                    <a:pt x="6392164" y="4147947"/>
                  </a:lnTo>
                  <a:lnTo>
                    <a:pt x="0" y="41479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-7750" t="0" r="-7749" b="-139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6791095" y="5986857"/>
            <a:ext cx="5313067" cy="3720017"/>
          </a:xfrm>
          <a:custGeom>
            <a:avLst/>
            <a:gdLst/>
            <a:ahLst/>
            <a:cxnLst/>
            <a:rect r="r" b="b" t="t" l="l"/>
            <a:pathLst>
              <a:path h="3720017" w="5313067">
                <a:moveTo>
                  <a:pt x="0" y="0"/>
                </a:moveTo>
                <a:lnTo>
                  <a:pt x="5313067" y="0"/>
                </a:lnTo>
                <a:lnTo>
                  <a:pt x="5313067" y="3720017"/>
                </a:lnTo>
                <a:lnTo>
                  <a:pt x="0" y="372001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470225" y="1478657"/>
            <a:ext cx="5245684" cy="3895280"/>
          </a:xfrm>
          <a:custGeom>
            <a:avLst/>
            <a:gdLst/>
            <a:ahLst/>
            <a:cxnLst/>
            <a:rect r="r" b="b" t="t" l="l"/>
            <a:pathLst>
              <a:path h="3895280" w="5245684">
                <a:moveTo>
                  <a:pt x="0" y="0"/>
                </a:moveTo>
                <a:lnTo>
                  <a:pt x="5245684" y="0"/>
                </a:lnTo>
                <a:lnTo>
                  <a:pt x="5245684" y="3895280"/>
                </a:lnTo>
                <a:lnTo>
                  <a:pt x="0" y="389528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720567" y="1569144"/>
            <a:ext cx="5249896" cy="3804793"/>
          </a:xfrm>
          <a:custGeom>
            <a:avLst/>
            <a:gdLst/>
            <a:ahLst/>
            <a:cxnLst/>
            <a:rect r="r" b="b" t="t" l="l"/>
            <a:pathLst>
              <a:path h="3804793" w="5249896">
                <a:moveTo>
                  <a:pt x="0" y="0"/>
                </a:moveTo>
                <a:lnTo>
                  <a:pt x="5249896" y="0"/>
                </a:lnTo>
                <a:lnTo>
                  <a:pt x="5249896" y="3804793"/>
                </a:lnTo>
                <a:lnTo>
                  <a:pt x="0" y="380479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2873793" y="6387046"/>
            <a:ext cx="4971552" cy="3087613"/>
            <a:chOff x="0" y="0"/>
            <a:chExt cx="6628736" cy="411681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628765" cy="4116832"/>
            </a:xfrm>
            <a:custGeom>
              <a:avLst/>
              <a:gdLst/>
              <a:ahLst/>
              <a:cxnLst/>
              <a:rect r="r" b="b" t="t" l="l"/>
              <a:pathLst>
                <a:path h="4116832" w="6628765">
                  <a:moveTo>
                    <a:pt x="0" y="0"/>
                  </a:moveTo>
                  <a:lnTo>
                    <a:pt x="6628765" y="0"/>
                  </a:lnTo>
                  <a:lnTo>
                    <a:pt x="6628765" y="4116832"/>
                  </a:lnTo>
                  <a:lnTo>
                    <a:pt x="0" y="41168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9"/>
              <a:stretch>
                <a:fillRect l="0" t="-10380" r="0" b="-10380"/>
              </a:stretch>
            </a:blip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7037519" y="6387046"/>
            <a:ext cx="4883118" cy="3087613"/>
            <a:chOff x="0" y="0"/>
            <a:chExt cx="6510824" cy="411681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510782" cy="4116832"/>
            </a:xfrm>
            <a:custGeom>
              <a:avLst/>
              <a:gdLst/>
              <a:ahLst/>
              <a:cxnLst/>
              <a:rect r="r" b="b" t="t" l="l"/>
              <a:pathLst>
                <a:path h="4116832" w="6510782">
                  <a:moveTo>
                    <a:pt x="0" y="0"/>
                  </a:moveTo>
                  <a:lnTo>
                    <a:pt x="6510782" y="0"/>
                  </a:lnTo>
                  <a:lnTo>
                    <a:pt x="6510782" y="4116832"/>
                  </a:lnTo>
                  <a:lnTo>
                    <a:pt x="0" y="41168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0"/>
              <a:stretch>
                <a:fillRect l="0" t="-9306" r="0" b="-9307"/>
              </a:stretch>
            </a:blip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6923146" y="1960835"/>
            <a:ext cx="4822259" cy="3182665"/>
            <a:chOff x="0" y="0"/>
            <a:chExt cx="6429679" cy="4243553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429629" cy="4243578"/>
            </a:xfrm>
            <a:custGeom>
              <a:avLst/>
              <a:gdLst/>
              <a:ahLst/>
              <a:cxnLst/>
              <a:rect r="r" b="b" t="t" l="l"/>
              <a:pathLst>
                <a:path h="4243578" w="6429629">
                  <a:moveTo>
                    <a:pt x="0" y="0"/>
                  </a:moveTo>
                  <a:lnTo>
                    <a:pt x="6429629" y="0"/>
                  </a:lnTo>
                  <a:lnTo>
                    <a:pt x="6429629" y="4243578"/>
                  </a:lnTo>
                  <a:lnTo>
                    <a:pt x="0" y="42435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/>
              <a:stretch>
                <a:fillRect l="-8542" t="0" r="-8627" b="0"/>
              </a:stretch>
            </a:blip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2759853" y="1938213"/>
            <a:ext cx="4666427" cy="3227908"/>
            <a:chOff x="0" y="0"/>
            <a:chExt cx="6221903" cy="430387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21857" cy="4303903"/>
            </a:xfrm>
            <a:custGeom>
              <a:avLst/>
              <a:gdLst/>
              <a:ahLst/>
              <a:cxnLst/>
              <a:rect r="r" b="b" t="t" l="l"/>
              <a:pathLst>
                <a:path h="4303903" w="6221857">
                  <a:moveTo>
                    <a:pt x="0" y="0"/>
                  </a:moveTo>
                  <a:lnTo>
                    <a:pt x="6221857" y="0"/>
                  </a:lnTo>
                  <a:lnTo>
                    <a:pt x="6221857" y="4303903"/>
                  </a:lnTo>
                  <a:lnTo>
                    <a:pt x="0" y="43039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2"/>
              <a:stretch>
                <a:fillRect l="-11487" t="0" r="-11488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476204" y="472667"/>
            <a:ext cx="17811796" cy="701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9"/>
              </a:lnSpc>
            </a:pPr>
            <a:r>
              <a:rPr lang="en-US" sz="3999" b="true">
                <a:solidFill>
                  <a:srgbClr val="16599D"/>
                </a:solidFill>
                <a:latin typeface="Helios Bold"/>
                <a:ea typeface="Helios Bold"/>
                <a:cs typeface="Helios Bold"/>
                <a:sym typeface="Helios Bold"/>
              </a:rPr>
              <a:t>GLIMPSES FROM EMPLOYEE EXPERIENCE WEEK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203390" y="-901102"/>
            <a:ext cx="7320153" cy="11329924"/>
            <a:chOff x="0" y="0"/>
            <a:chExt cx="9760204" cy="151065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760204" cy="15106523"/>
            </a:xfrm>
            <a:custGeom>
              <a:avLst/>
              <a:gdLst/>
              <a:ahLst/>
              <a:cxnLst/>
              <a:rect r="r" b="b" t="t" l="l"/>
              <a:pathLst>
                <a:path h="15106523" w="9760204">
                  <a:moveTo>
                    <a:pt x="0" y="0"/>
                  </a:moveTo>
                  <a:lnTo>
                    <a:pt x="9760204" y="0"/>
                  </a:lnTo>
                  <a:lnTo>
                    <a:pt x="9760204" y="15106523"/>
                  </a:lnTo>
                  <a:lnTo>
                    <a:pt x="0" y="1510652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592" t="0" r="-1592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8424346" y="6274291"/>
            <a:ext cx="309143" cy="309143"/>
          </a:xfrm>
          <a:custGeom>
            <a:avLst/>
            <a:gdLst/>
            <a:ahLst/>
            <a:cxnLst/>
            <a:rect r="r" b="b" t="t" l="l"/>
            <a:pathLst>
              <a:path h="309143" w="309143">
                <a:moveTo>
                  <a:pt x="0" y="0"/>
                </a:moveTo>
                <a:lnTo>
                  <a:pt x="309143" y="0"/>
                </a:lnTo>
                <a:lnTo>
                  <a:pt x="309143" y="309143"/>
                </a:lnTo>
                <a:lnTo>
                  <a:pt x="0" y="30914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51203" y="5166912"/>
            <a:ext cx="255429" cy="309143"/>
          </a:xfrm>
          <a:custGeom>
            <a:avLst/>
            <a:gdLst/>
            <a:ahLst/>
            <a:cxnLst/>
            <a:rect r="r" b="b" t="t" l="l"/>
            <a:pathLst>
              <a:path h="309143" w="255429">
                <a:moveTo>
                  <a:pt x="0" y="0"/>
                </a:moveTo>
                <a:lnTo>
                  <a:pt x="255429" y="0"/>
                </a:lnTo>
                <a:lnTo>
                  <a:pt x="255429" y="309143"/>
                </a:lnTo>
                <a:lnTo>
                  <a:pt x="0" y="3091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492" r="0" b="-49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90090" y="3775103"/>
            <a:ext cx="8326016" cy="4817551"/>
          </a:xfrm>
          <a:custGeom>
            <a:avLst/>
            <a:gdLst/>
            <a:ahLst/>
            <a:cxnLst/>
            <a:rect r="r" b="b" t="t" l="l"/>
            <a:pathLst>
              <a:path h="4817551" w="8326016">
                <a:moveTo>
                  <a:pt x="0" y="0"/>
                </a:moveTo>
                <a:lnTo>
                  <a:pt x="8326016" y="0"/>
                </a:lnTo>
                <a:lnTo>
                  <a:pt x="8326016" y="4817551"/>
                </a:lnTo>
                <a:lnTo>
                  <a:pt x="0" y="481755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4412109"/>
            <a:ext cx="7848797" cy="361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86"/>
              </a:lnSpc>
            </a:pPr>
            <a:r>
              <a:rPr lang="en-US" sz="2561">
                <a:solidFill>
                  <a:srgbClr val="FFFFFF"/>
                </a:solidFill>
                <a:latin typeface="Helios"/>
                <a:ea typeface="Helios"/>
                <a:cs typeface="Helios"/>
                <a:sym typeface="Helios"/>
              </a:rPr>
              <a:t>The Employee Experience sessions effectively captured and addressed common queries such as work location changes, shift scheduling issues, and leave policies. Additionally, the initiative supported role transitions through goal-setting workshops and direct engagement with employees and managers — reinforcing responsive and employee-centric HR operations.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081509"/>
            <a:ext cx="7704789" cy="201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b="true">
                <a:solidFill>
                  <a:srgbClr val="16599D"/>
                </a:solidFill>
                <a:latin typeface="Helios Bold"/>
                <a:ea typeface="Helios Bold"/>
                <a:cs typeface="Helios Bold"/>
                <a:sym typeface="Helios Bold"/>
              </a:rPr>
              <a:t>EMPOWERING EMPLOYEES THROUGH CLEAR, TIMELY HR SUPPORT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072673" y="1746852"/>
            <a:ext cx="4569297" cy="6793295"/>
            <a:chOff x="0" y="0"/>
            <a:chExt cx="6092396" cy="90577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92444" cy="9057767"/>
            </a:xfrm>
            <a:custGeom>
              <a:avLst/>
              <a:gdLst/>
              <a:ahLst/>
              <a:cxnLst/>
              <a:rect r="r" b="b" t="t" l="l"/>
              <a:pathLst>
                <a:path h="9057767" w="6092444">
                  <a:moveTo>
                    <a:pt x="0" y="0"/>
                  </a:moveTo>
                  <a:lnTo>
                    <a:pt x="6092444" y="0"/>
                  </a:lnTo>
                  <a:lnTo>
                    <a:pt x="6092444" y="9057767"/>
                  </a:lnTo>
                  <a:lnTo>
                    <a:pt x="0" y="90577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9113" t="0" r="-49115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426167" y="3097634"/>
            <a:ext cx="13679240" cy="6412144"/>
            <a:chOff x="0" y="0"/>
            <a:chExt cx="18238987" cy="85495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238978" cy="8549513"/>
            </a:xfrm>
            <a:custGeom>
              <a:avLst/>
              <a:gdLst/>
              <a:ahLst/>
              <a:cxnLst/>
              <a:rect r="r" b="b" t="t" l="l"/>
              <a:pathLst>
                <a:path h="8549513" w="18238978">
                  <a:moveTo>
                    <a:pt x="0" y="0"/>
                  </a:moveTo>
                  <a:lnTo>
                    <a:pt x="18238978" y="0"/>
                  </a:lnTo>
                  <a:lnTo>
                    <a:pt x="18238978" y="8549513"/>
                  </a:lnTo>
                  <a:lnTo>
                    <a:pt x="0" y="85495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0000"/>
              </a:blip>
              <a:stretch>
                <a:fillRect l="0" t="-101" r="0" b="-101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471420" y="1081509"/>
            <a:ext cx="11601316" cy="2016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b="true">
                <a:solidFill>
                  <a:srgbClr val="16599D"/>
                </a:solidFill>
                <a:latin typeface="Helios Bold"/>
                <a:ea typeface="Helios Bold"/>
                <a:cs typeface="Helios Bold"/>
                <a:sym typeface="Helios Bold"/>
              </a:rPr>
              <a:t>DRIVING EMPLOYEE-CENTRIC ENGAGEMENT THROUGH EXPERIENCE KIOSKS</a:t>
            </a:r>
          </a:p>
          <a:p>
            <a:pPr algn="l">
              <a:lnSpc>
                <a:spcPts val="51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66641" y="4526324"/>
            <a:ext cx="10893623" cy="3007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8518" indent="-182839" lvl="2">
              <a:lnSpc>
                <a:spcPts val="3359"/>
              </a:lnSpc>
              <a:buFont typeface="Arial"/>
              <a:buChar char="⚬"/>
            </a:pPr>
            <a:r>
              <a:rPr lang="en-US" b="true" sz="2399">
                <a:solidFill>
                  <a:srgbClr val="16599D"/>
                </a:solidFill>
                <a:latin typeface="Helios Bold"/>
                <a:ea typeface="Helios Bold"/>
                <a:cs typeface="Helios Bold"/>
                <a:sym typeface="Helios Bold"/>
              </a:rPr>
              <a:t>Conducted kiosks across 20+ Adani locations between 16–24 June</a:t>
            </a:r>
          </a:p>
          <a:p>
            <a:pPr algn="l" marL="548518" indent="-182839" lvl="2">
              <a:lnSpc>
                <a:spcPts val="3359"/>
              </a:lnSpc>
            </a:pPr>
          </a:p>
          <a:p>
            <a:pPr algn="l" marL="548518" indent="-182839" lvl="2">
              <a:lnSpc>
                <a:spcPts val="3359"/>
              </a:lnSpc>
              <a:buFont typeface="Arial"/>
              <a:buChar char="⚬"/>
            </a:pPr>
            <a:r>
              <a:rPr lang="en-US" b="true" sz="2399">
                <a:solidFill>
                  <a:srgbClr val="16599D"/>
                </a:solidFill>
                <a:latin typeface="Helios Bold"/>
                <a:ea typeface="Helios Bold"/>
                <a:cs typeface="Helios Bold"/>
                <a:sym typeface="Helios Bold"/>
              </a:rPr>
              <a:t>Enabled direct employee interaction — both offline &amp; online modes</a:t>
            </a:r>
          </a:p>
          <a:p>
            <a:pPr algn="l" marL="548518" indent="-182839" lvl="2">
              <a:lnSpc>
                <a:spcPts val="3359"/>
              </a:lnSpc>
            </a:pPr>
          </a:p>
          <a:p>
            <a:pPr algn="l" marL="548518" indent="-182839" lvl="2">
              <a:lnSpc>
                <a:spcPts val="3359"/>
              </a:lnSpc>
              <a:buFont typeface="Arial"/>
              <a:buChar char="⚬"/>
            </a:pPr>
            <a:r>
              <a:rPr lang="en-US" b="true" sz="2399">
                <a:solidFill>
                  <a:srgbClr val="16599D"/>
                </a:solidFill>
                <a:latin typeface="Helios Bold"/>
                <a:ea typeface="Helios Bold"/>
                <a:cs typeface="Helios Bold"/>
                <a:sym typeface="Helios Bold"/>
              </a:rPr>
              <a:t>Focused on surfacing real-time queries and resolving them on the spot</a:t>
            </a:r>
          </a:p>
          <a:p>
            <a:pPr algn="l" marL="548518" indent="-182839" lvl="2">
              <a:lnSpc>
                <a:spcPts val="3359"/>
              </a:lnSpc>
            </a:pPr>
          </a:p>
          <a:p>
            <a:pPr algn="l" marL="548518" indent="-182839" lvl="2">
              <a:lnSpc>
                <a:spcPts val="3359"/>
              </a:lnSpc>
              <a:buFont typeface="Arial"/>
              <a:buChar char="⚬"/>
            </a:pPr>
            <a:r>
              <a:rPr lang="en-US" b="true" sz="2399">
                <a:solidFill>
                  <a:srgbClr val="16599D"/>
                </a:solidFill>
                <a:latin typeface="Helios Bold"/>
                <a:ea typeface="Helios Bold"/>
                <a:cs typeface="Helios Bold"/>
                <a:sym typeface="Helios Bold"/>
              </a:rPr>
              <a:t>Reinforced our people-first approach through transparent dialogue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072673" y="1746852"/>
            <a:ext cx="4569297" cy="6793295"/>
            <a:chOff x="0" y="0"/>
            <a:chExt cx="6092396" cy="90577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92444" cy="9057767"/>
            </a:xfrm>
            <a:custGeom>
              <a:avLst/>
              <a:gdLst/>
              <a:ahLst/>
              <a:cxnLst/>
              <a:rect r="r" b="b" t="t" l="l"/>
              <a:pathLst>
                <a:path h="9057767" w="6092444">
                  <a:moveTo>
                    <a:pt x="0" y="0"/>
                  </a:moveTo>
                  <a:lnTo>
                    <a:pt x="6092444" y="0"/>
                  </a:lnTo>
                  <a:lnTo>
                    <a:pt x="6092444" y="9057767"/>
                  </a:lnTo>
                  <a:lnTo>
                    <a:pt x="0" y="90577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82309" t="0" r="-82308" b="-257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471420" y="1081509"/>
            <a:ext cx="11781396" cy="267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b="true">
                <a:solidFill>
                  <a:srgbClr val="16599D"/>
                </a:solidFill>
                <a:latin typeface="Helios Bold"/>
                <a:ea typeface="Helios Bold"/>
                <a:cs typeface="Helios Bold"/>
                <a:sym typeface="Helios Bold"/>
              </a:rPr>
              <a:t>UNDERSTANDING &amp; ACTING ON EMPLOYEE PRIORITIES</a:t>
            </a:r>
          </a:p>
          <a:p>
            <a:pPr algn="l">
              <a:lnSpc>
                <a:spcPts val="5199"/>
              </a:lnSpc>
            </a:pPr>
          </a:p>
          <a:p>
            <a:pPr algn="l">
              <a:lnSpc>
                <a:spcPts val="519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66641" y="4526324"/>
            <a:ext cx="11021973" cy="342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8518" indent="-182839" lvl="2">
              <a:lnSpc>
                <a:spcPts val="3359"/>
              </a:lnSpc>
              <a:buFont typeface="Arial"/>
              <a:buChar char="⚬"/>
            </a:pPr>
            <a:r>
              <a:rPr lang="en-US" b="true" sz="2399">
                <a:solidFill>
                  <a:srgbClr val="16599D"/>
                </a:solidFill>
                <a:latin typeface="Helios Bold"/>
                <a:ea typeface="Helios Bold"/>
                <a:cs typeface="Helios Bold"/>
                <a:sym typeface="Helios Bold"/>
              </a:rPr>
              <a:t>Addressed key queries on policies, payroll, training, ELCM, and shifts</a:t>
            </a:r>
          </a:p>
          <a:p>
            <a:pPr algn="l" marL="548518" indent="-182839" lvl="2">
              <a:lnSpc>
                <a:spcPts val="3359"/>
              </a:lnSpc>
            </a:pPr>
          </a:p>
          <a:p>
            <a:pPr algn="l" marL="548518" indent="-182839" lvl="2">
              <a:lnSpc>
                <a:spcPts val="3359"/>
              </a:lnSpc>
              <a:buFont typeface="Arial"/>
              <a:buChar char="⚬"/>
            </a:pPr>
            <a:r>
              <a:rPr lang="en-US" b="true" sz="2399">
                <a:solidFill>
                  <a:srgbClr val="16599D"/>
                </a:solidFill>
                <a:latin typeface="Helios Bold"/>
                <a:ea typeface="Helios Bold"/>
                <a:cs typeface="Helios Bold"/>
                <a:sym typeface="Helios Bold"/>
              </a:rPr>
              <a:t>Created structured feedback loops around employee concerns</a:t>
            </a:r>
          </a:p>
          <a:p>
            <a:pPr algn="l" marL="548518" indent="-182839" lvl="2">
              <a:lnSpc>
                <a:spcPts val="3359"/>
              </a:lnSpc>
            </a:pPr>
          </a:p>
          <a:p>
            <a:pPr algn="l" marL="548518" indent="-182839" lvl="2">
              <a:lnSpc>
                <a:spcPts val="3359"/>
              </a:lnSpc>
              <a:buFont typeface="Arial"/>
              <a:buChar char="⚬"/>
            </a:pPr>
            <a:r>
              <a:rPr lang="en-US" b="true" sz="2399">
                <a:solidFill>
                  <a:srgbClr val="16599D"/>
                </a:solidFill>
                <a:latin typeface="Helios Bold"/>
                <a:ea typeface="Helios Bold"/>
                <a:cs typeface="Helios Bold"/>
                <a:sym typeface="Helios Bold"/>
              </a:rPr>
              <a:t>Tracked common pain points for future strategic HR improvements</a:t>
            </a:r>
          </a:p>
          <a:p>
            <a:pPr algn="l" marL="548518" indent="-182839" lvl="2">
              <a:lnSpc>
                <a:spcPts val="3359"/>
              </a:lnSpc>
            </a:pPr>
          </a:p>
          <a:p>
            <a:pPr algn="l" marL="548518" indent="-182839" lvl="2">
              <a:lnSpc>
                <a:spcPts val="3359"/>
              </a:lnSpc>
              <a:buFont typeface="Arial"/>
              <a:buChar char="⚬"/>
            </a:pPr>
            <a:r>
              <a:rPr lang="en-US" b="true" sz="2399">
                <a:solidFill>
                  <a:srgbClr val="16599D"/>
                </a:solidFill>
                <a:latin typeface="Helios Bold"/>
                <a:ea typeface="Helios Bold"/>
                <a:cs typeface="Helios Bold"/>
                <a:sym typeface="Helios Bold"/>
              </a:rPr>
              <a:t>Acted as both resolution centers and listening posts for deeper insights</a:t>
            </a:r>
          </a:p>
          <a:p>
            <a:pPr algn="l" marL="548518" indent="-182839" lvl="2">
              <a:lnSpc>
                <a:spcPts val="33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072673" y="1746852"/>
            <a:ext cx="4569297" cy="6793295"/>
            <a:chOff x="0" y="0"/>
            <a:chExt cx="6092396" cy="90577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092444" cy="9057767"/>
            </a:xfrm>
            <a:custGeom>
              <a:avLst/>
              <a:gdLst/>
              <a:ahLst/>
              <a:cxnLst/>
              <a:rect r="r" b="b" t="t" l="l"/>
              <a:pathLst>
                <a:path h="9057767" w="6092444">
                  <a:moveTo>
                    <a:pt x="0" y="0"/>
                  </a:moveTo>
                  <a:lnTo>
                    <a:pt x="6092444" y="0"/>
                  </a:lnTo>
                  <a:lnTo>
                    <a:pt x="6092444" y="9057767"/>
                  </a:lnTo>
                  <a:lnTo>
                    <a:pt x="0" y="905776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9233" t="0" r="-49232" b="-119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426167" y="3097634"/>
            <a:ext cx="13679240" cy="6412144"/>
            <a:chOff x="0" y="0"/>
            <a:chExt cx="18238987" cy="85495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8238978" cy="8549513"/>
            </a:xfrm>
            <a:custGeom>
              <a:avLst/>
              <a:gdLst/>
              <a:ahLst/>
              <a:cxnLst/>
              <a:rect r="r" b="b" t="t" l="l"/>
              <a:pathLst>
                <a:path h="8549513" w="18238978">
                  <a:moveTo>
                    <a:pt x="0" y="0"/>
                  </a:moveTo>
                  <a:lnTo>
                    <a:pt x="18238978" y="0"/>
                  </a:lnTo>
                  <a:lnTo>
                    <a:pt x="18238978" y="8549513"/>
                  </a:lnTo>
                  <a:lnTo>
                    <a:pt x="0" y="85495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0000"/>
              </a:blip>
              <a:stretch>
                <a:fillRect l="0" t="-101" r="0" b="-101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471420" y="1081509"/>
            <a:ext cx="11848927" cy="2673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3999" b="true">
                <a:solidFill>
                  <a:srgbClr val="16599D"/>
                </a:solidFill>
                <a:latin typeface="Helios Bold"/>
                <a:ea typeface="Helios Bold"/>
                <a:cs typeface="Helios Bold"/>
                <a:sym typeface="Helios Bold"/>
              </a:rPr>
              <a:t>BUILDING TRUST THROUGH RESPONSE-DRIVEN HR OPS</a:t>
            </a:r>
          </a:p>
          <a:p>
            <a:pPr algn="l">
              <a:lnSpc>
                <a:spcPts val="5199"/>
              </a:lnSpc>
            </a:pPr>
          </a:p>
          <a:p>
            <a:pPr algn="l">
              <a:lnSpc>
                <a:spcPts val="51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66641" y="4526324"/>
            <a:ext cx="10275332" cy="3007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8518" indent="-182839" lvl="2">
              <a:lnSpc>
                <a:spcPts val="3359"/>
              </a:lnSpc>
              <a:buFont typeface="Arial"/>
              <a:buChar char="⚬"/>
            </a:pPr>
            <a:r>
              <a:rPr lang="en-US" b="true" sz="2399">
                <a:solidFill>
                  <a:srgbClr val="16599D"/>
                </a:solidFill>
                <a:latin typeface="Helios Bold"/>
                <a:ea typeface="Helios Bold"/>
                <a:cs typeface="Helios Bold"/>
                <a:sym typeface="Helios Bold"/>
              </a:rPr>
              <a:t> 85%+ queries resolved in the duration of 16-24 June</a:t>
            </a:r>
          </a:p>
          <a:p>
            <a:pPr algn="l" marL="548518" indent="-182839" lvl="2">
              <a:lnSpc>
                <a:spcPts val="3359"/>
              </a:lnSpc>
            </a:pPr>
          </a:p>
          <a:p>
            <a:pPr algn="l" marL="548518" indent="-182839" lvl="2">
              <a:lnSpc>
                <a:spcPts val="3359"/>
              </a:lnSpc>
              <a:buFont typeface="Arial"/>
              <a:buChar char="⚬"/>
            </a:pPr>
            <a:r>
              <a:rPr lang="en-US" b="true" sz="2399">
                <a:solidFill>
                  <a:srgbClr val="16599D"/>
                </a:solidFill>
                <a:latin typeface="Helios Bold"/>
                <a:ea typeface="Helios Bold"/>
                <a:cs typeface="Helios Bold"/>
                <a:sym typeface="Helios Bold"/>
              </a:rPr>
              <a:t>High resolution where SPOCs were aligned and present</a:t>
            </a:r>
          </a:p>
          <a:p>
            <a:pPr algn="l" marL="548518" indent="-182839" lvl="2">
              <a:lnSpc>
                <a:spcPts val="3359"/>
              </a:lnSpc>
            </a:pPr>
          </a:p>
          <a:p>
            <a:pPr algn="l" marL="548518" indent="-182839" lvl="2">
              <a:lnSpc>
                <a:spcPts val="3359"/>
              </a:lnSpc>
              <a:buFont typeface="Arial"/>
              <a:buChar char="⚬"/>
            </a:pPr>
            <a:r>
              <a:rPr lang="en-US" b="true" sz="2399">
                <a:solidFill>
                  <a:srgbClr val="16599D"/>
                </a:solidFill>
                <a:latin typeface="Helios Bold"/>
                <a:ea typeface="Helios Bold"/>
                <a:cs typeface="Helios Bold"/>
                <a:sym typeface="Helios Bold"/>
              </a:rPr>
              <a:t>Identified recurring gaps in Mediclaim, shift &amp; comp-off awareness</a:t>
            </a:r>
          </a:p>
          <a:p>
            <a:pPr algn="l" marL="548518" indent="-182839" lvl="2">
              <a:lnSpc>
                <a:spcPts val="3359"/>
              </a:lnSpc>
            </a:pPr>
          </a:p>
          <a:p>
            <a:pPr algn="l" marL="548518" indent="-182839" lvl="2">
              <a:lnSpc>
                <a:spcPts val="3359"/>
              </a:lnSpc>
              <a:buFont typeface="Arial"/>
              <a:buChar char="⚬"/>
            </a:pPr>
            <a:r>
              <a:rPr lang="en-US" b="true" sz="2399">
                <a:solidFill>
                  <a:srgbClr val="16599D"/>
                </a:solidFill>
                <a:latin typeface="Helios Bold"/>
                <a:ea typeface="Helios Bold"/>
                <a:cs typeface="Helios Bold"/>
                <a:sym typeface="Helios Bold"/>
              </a:rPr>
              <a:t>Sessions reinforced trust, transparency, and proactive HR delivery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2700000">
            <a:off x="-6708426" y="1007040"/>
            <a:ext cx="11641929" cy="11641929"/>
            <a:chOff x="0" y="0"/>
            <a:chExt cx="15522572" cy="155225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522575" cy="15522575"/>
            </a:xfrm>
            <a:custGeom>
              <a:avLst/>
              <a:gdLst/>
              <a:ahLst/>
              <a:cxnLst/>
              <a:rect r="r" b="b" t="t" l="l"/>
              <a:pathLst>
                <a:path h="15522575" w="15522575">
                  <a:moveTo>
                    <a:pt x="0" y="0"/>
                  </a:moveTo>
                  <a:lnTo>
                    <a:pt x="15522575" y="0"/>
                  </a:lnTo>
                  <a:lnTo>
                    <a:pt x="15522575" y="15522575"/>
                  </a:lnTo>
                  <a:lnTo>
                    <a:pt x="0" y="155225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6999"/>
              </a:blip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8621913" y="-1564224"/>
            <a:ext cx="15542004" cy="15542004"/>
          </a:xfrm>
          <a:custGeom>
            <a:avLst/>
            <a:gdLst/>
            <a:ahLst/>
            <a:cxnLst/>
            <a:rect r="r" b="b" t="t" l="l"/>
            <a:pathLst>
              <a:path h="15542004" w="15542004">
                <a:moveTo>
                  <a:pt x="0" y="0"/>
                </a:moveTo>
                <a:lnTo>
                  <a:pt x="15542004" y="0"/>
                </a:lnTo>
                <a:lnTo>
                  <a:pt x="15542004" y="15542004"/>
                </a:lnTo>
                <a:lnTo>
                  <a:pt x="0" y="155420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2700000">
            <a:off x="3826817" y="519180"/>
            <a:ext cx="5636927" cy="605970"/>
            <a:chOff x="0" y="0"/>
            <a:chExt cx="7515903" cy="80796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515860" cy="807974"/>
            </a:xfrm>
            <a:custGeom>
              <a:avLst/>
              <a:gdLst/>
              <a:ahLst/>
              <a:cxnLst/>
              <a:rect r="r" b="b" t="t" l="l"/>
              <a:pathLst>
                <a:path h="807974" w="7515860">
                  <a:moveTo>
                    <a:pt x="0" y="0"/>
                  </a:moveTo>
                  <a:lnTo>
                    <a:pt x="7515860" y="0"/>
                  </a:lnTo>
                  <a:lnTo>
                    <a:pt x="7515860" y="807974"/>
                  </a:lnTo>
                  <a:lnTo>
                    <a:pt x="0" y="807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55" t="0" r="-255" b="1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5890838" y="-1143472"/>
            <a:ext cx="4133405" cy="4133405"/>
          </a:xfrm>
          <a:custGeom>
            <a:avLst/>
            <a:gdLst/>
            <a:ahLst/>
            <a:cxnLst/>
            <a:rect r="r" b="b" t="t" l="l"/>
            <a:pathLst>
              <a:path h="4133405" w="4133405">
                <a:moveTo>
                  <a:pt x="0" y="0"/>
                </a:moveTo>
                <a:lnTo>
                  <a:pt x="4133405" y="0"/>
                </a:lnTo>
                <a:lnTo>
                  <a:pt x="4133405" y="4133405"/>
                </a:lnTo>
                <a:lnTo>
                  <a:pt x="0" y="41334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2700000">
            <a:off x="4743053" y="-287989"/>
            <a:ext cx="5636927" cy="605970"/>
            <a:chOff x="0" y="0"/>
            <a:chExt cx="7515903" cy="8079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515860" cy="807974"/>
            </a:xfrm>
            <a:custGeom>
              <a:avLst/>
              <a:gdLst/>
              <a:ahLst/>
              <a:cxnLst/>
              <a:rect r="r" b="b" t="t" l="l"/>
              <a:pathLst>
                <a:path h="807974" w="7515860">
                  <a:moveTo>
                    <a:pt x="0" y="0"/>
                  </a:moveTo>
                  <a:lnTo>
                    <a:pt x="7515860" y="0"/>
                  </a:lnTo>
                  <a:lnTo>
                    <a:pt x="7515860" y="807974"/>
                  </a:lnTo>
                  <a:lnTo>
                    <a:pt x="0" y="807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55" t="0" r="-255" b="1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6807074" y="-1922105"/>
            <a:ext cx="4104869" cy="4104869"/>
          </a:xfrm>
          <a:custGeom>
            <a:avLst/>
            <a:gdLst/>
            <a:ahLst/>
            <a:cxnLst/>
            <a:rect r="r" b="b" t="t" l="l"/>
            <a:pathLst>
              <a:path h="4104869" w="4104869">
                <a:moveTo>
                  <a:pt x="0" y="0"/>
                </a:moveTo>
                <a:lnTo>
                  <a:pt x="4104869" y="0"/>
                </a:lnTo>
                <a:lnTo>
                  <a:pt x="4104869" y="4104869"/>
                </a:lnTo>
                <a:lnTo>
                  <a:pt x="0" y="41048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-2700000">
            <a:off x="9562903" y="-1975037"/>
            <a:ext cx="11641929" cy="11641929"/>
            <a:chOff x="0" y="0"/>
            <a:chExt cx="15522572" cy="1552257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522575" cy="15522575"/>
            </a:xfrm>
            <a:custGeom>
              <a:avLst/>
              <a:gdLst/>
              <a:ahLst/>
              <a:cxnLst/>
              <a:rect r="r" b="b" t="t" l="l"/>
              <a:pathLst>
                <a:path h="15522575" w="15522575">
                  <a:moveTo>
                    <a:pt x="0" y="0"/>
                  </a:moveTo>
                  <a:lnTo>
                    <a:pt x="15522575" y="0"/>
                  </a:lnTo>
                  <a:lnTo>
                    <a:pt x="15522575" y="15522575"/>
                  </a:lnTo>
                  <a:lnTo>
                    <a:pt x="0" y="155225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7999"/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7465298" y="-4072642"/>
            <a:ext cx="15542004" cy="15542004"/>
          </a:xfrm>
          <a:custGeom>
            <a:avLst/>
            <a:gdLst/>
            <a:ahLst/>
            <a:cxnLst/>
            <a:rect r="r" b="b" t="t" l="l"/>
            <a:pathLst>
              <a:path h="15542004" w="15542004">
                <a:moveTo>
                  <a:pt x="0" y="0"/>
                </a:moveTo>
                <a:lnTo>
                  <a:pt x="15542004" y="0"/>
                </a:lnTo>
                <a:lnTo>
                  <a:pt x="15542004" y="15542004"/>
                </a:lnTo>
                <a:lnTo>
                  <a:pt x="0" y="1554200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8100000">
            <a:off x="7965362" y="10637768"/>
            <a:ext cx="5636927" cy="605970"/>
            <a:chOff x="0" y="0"/>
            <a:chExt cx="7515903" cy="80796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515860" cy="807974"/>
            </a:xfrm>
            <a:custGeom>
              <a:avLst/>
              <a:gdLst/>
              <a:ahLst/>
              <a:cxnLst/>
              <a:rect r="r" b="b" t="t" l="l"/>
              <a:pathLst>
                <a:path h="807974" w="7515860">
                  <a:moveTo>
                    <a:pt x="0" y="0"/>
                  </a:moveTo>
                  <a:lnTo>
                    <a:pt x="7515860" y="0"/>
                  </a:lnTo>
                  <a:lnTo>
                    <a:pt x="7515860" y="807974"/>
                  </a:lnTo>
                  <a:lnTo>
                    <a:pt x="0" y="807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55" t="0" r="-255" b="1"/>
              </a:stretch>
            </a:blip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11239090" y="3249949"/>
            <a:ext cx="9059804" cy="9059804"/>
          </a:xfrm>
          <a:custGeom>
            <a:avLst/>
            <a:gdLst/>
            <a:ahLst/>
            <a:cxnLst/>
            <a:rect r="r" b="b" t="t" l="l"/>
            <a:pathLst>
              <a:path h="9059804" w="9059804">
                <a:moveTo>
                  <a:pt x="0" y="0"/>
                </a:moveTo>
                <a:lnTo>
                  <a:pt x="9059805" y="0"/>
                </a:lnTo>
                <a:lnTo>
                  <a:pt x="9059805" y="9059804"/>
                </a:lnTo>
                <a:lnTo>
                  <a:pt x="0" y="9059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8100000">
            <a:off x="13721104" y="8138017"/>
            <a:ext cx="5636927" cy="605970"/>
            <a:chOff x="0" y="0"/>
            <a:chExt cx="7515903" cy="80796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7515860" cy="807974"/>
            </a:xfrm>
            <a:custGeom>
              <a:avLst/>
              <a:gdLst/>
              <a:ahLst/>
              <a:cxnLst/>
              <a:rect r="r" b="b" t="t" l="l"/>
              <a:pathLst>
                <a:path h="807974" w="7515860">
                  <a:moveTo>
                    <a:pt x="0" y="0"/>
                  </a:moveTo>
                  <a:lnTo>
                    <a:pt x="7515860" y="0"/>
                  </a:lnTo>
                  <a:lnTo>
                    <a:pt x="7515860" y="807974"/>
                  </a:lnTo>
                  <a:lnTo>
                    <a:pt x="0" y="8079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255" t="0" r="-255" b="1"/>
              </a:stretch>
            </a:blipFill>
          </p:spPr>
        </p:sp>
      </p:grpSp>
      <p:sp>
        <p:nvSpPr>
          <p:cNvPr name="Freeform 19" id="19"/>
          <p:cNvSpPr/>
          <p:nvPr/>
        </p:nvSpPr>
        <p:spPr>
          <a:xfrm flipH="false" flipV="false" rot="0">
            <a:off x="14585052" y="6403817"/>
            <a:ext cx="5905936" cy="5905936"/>
          </a:xfrm>
          <a:custGeom>
            <a:avLst/>
            <a:gdLst/>
            <a:ahLst/>
            <a:cxnLst/>
            <a:rect r="r" b="b" t="t" l="l"/>
            <a:pathLst>
              <a:path h="5905936" w="5905936">
                <a:moveTo>
                  <a:pt x="0" y="0"/>
                </a:moveTo>
                <a:lnTo>
                  <a:pt x="5905936" y="0"/>
                </a:lnTo>
                <a:lnTo>
                  <a:pt x="5905936" y="5905936"/>
                </a:lnTo>
                <a:lnTo>
                  <a:pt x="0" y="590593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028700" y="6721831"/>
            <a:ext cx="934250" cy="266001"/>
          </a:xfrm>
          <a:custGeom>
            <a:avLst/>
            <a:gdLst/>
            <a:ahLst/>
            <a:cxnLst/>
            <a:rect r="r" b="b" t="t" l="l"/>
            <a:pathLst>
              <a:path h="266001" w="934250">
                <a:moveTo>
                  <a:pt x="0" y="0"/>
                </a:moveTo>
                <a:lnTo>
                  <a:pt x="934250" y="0"/>
                </a:lnTo>
                <a:lnTo>
                  <a:pt x="934250" y="266001"/>
                </a:lnTo>
                <a:lnTo>
                  <a:pt x="0" y="26600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2238281" y="6721831"/>
            <a:ext cx="312889" cy="266001"/>
          </a:xfrm>
          <a:custGeom>
            <a:avLst/>
            <a:gdLst/>
            <a:ahLst/>
            <a:cxnLst/>
            <a:rect r="r" b="b" t="t" l="l"/>
            <a:pathLst>
              <a:path h="266001" w="312889">
                <a:moveTo>
                  <a:pt x="0" y="0"/>
                </a:moveTo>
                <a:lnTo>
                  <a:pt x="312889" y="0"/>
                </a:lnTo>
                <a:lnTo>
                  <a:pt x="312889" y="266001"/>
                </a:lnTo>
                <a:lnTo>
                  <a:pt x="0" y="26600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632984" y="5045642"/>
            <a:ext cx="7381065" cy="1188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49"/>
              </a:lnSpc>
            </a:pPr>
            <a:r>
              <a:rPr lang="en-US" sz="8590" b="true">
                <a:solidFill>
                  <a:srgbClr val="16599D"/>
                </a:solidFill>
                <a:latin typeface="Helios Bold"/>
                <a:ea typeface="Helios Bold"/>
                <a:cs typeface="Helios Bold"/>
                <a:sym typeface="Helios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DAGroeVxBYc</dc:identifier>
  <dcterms:modified xsi:type="dcterms:W3CDTF">2011-08-01T06:04:30Z</dcterms:modified>
  <cp:revision>1</cp:revision>
  <dc:title>Copy of Employee Experience Week.pptx</dc:title>
</cp:coreProperties>
</file>