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0" r:id="rId14"/>
    <p:sldId id="271" r:id="rId15"/>
    <p:sldId id="272" r:id="rId16"/>
    <p:sldId id="273" r:id="rId17"/>
    <p:sldId id="274" r:id="rId18"/>
    <p:sldId id="275" r:id="rId19"/>
  </p:sldIdLst>
  <p:sldSz cx="10972800" cy="5943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437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612" y="-42"/>
      </p:cViewPr>
      <p:guideLst>
        <p:guide orient="horz" pos="1872"/>
        <p:guide pos="3456"/>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B047C9-CD8C-4BBE-BDD8-4DF0037649F5}" type="doc">
      <dgm:prSet loTypeId="urn:microsoft.com/office/officeart/2005/8/layout/hProcess11" loCatId="process" qsTypeId="urn:microsoft.com/office/officeart/2005/8/quickstyle/simple1" qsCatId="simple" csTypeId="urn:microsoft.com/office/officeart/2005/8/colors/accent1_2" csCatId="accent1" phldr="1"/>
      <dgm:spPr/>
    </dgm:pt>
    <dgm:pt modelId="{9BAEC911-DE8D-4462-A54E-F17CDCF4F929}">
      <dgm:prSet phldrT="[Text]" custT="1"/>
      <dgm:spPr/>
      <dgm:t>
        <a:bodyPr/>
        <a:lstStyle/>
        <a:p>
          <a:r>
            <a:rPr lang="en-US" sz="2400" b="1" dirty="0" smtClean="0">
              <a:ln>
                <a:solidFill>
                  <a:schemeClr val="bg2">
                    <a:lumMod val="10000"/>
                  </a:schemeClr>
                </a:solidFill>
              </a:ln>
              <a:solidFill>
                <a:schemeClr val="tx1">
                  <a:lumMod val="95000"/>
                  <a:lumOff val="5000"/>
                </a:schemeClr>
              </a:solidFill>
              <a:latin typeface="+mj-lt"/>
            </a:rPr>
            <a:t>TEAM </a:t>
          </a:r>
        </a:p>
        <a:p>
          <a:r>
            <a:rPr lang="en-US" sz="2400" b="1" dirty="0" smtClean="0">
              <a:ln>
                <a:solidFill>
                  <a:schemeClr val="bg2">
                    <a:lumMod val="10000"/>
                  </a:schemeClr>
                </a:solidFill>
              </a:ln>
              <a:solidFill>
                <a:schemeClr val="tx1">
                  <a:lumMod val="95000"/>
                  <a:lumOff val="5000"/>
                </a:schemeClr>
              </a:solidFill>
              <a:latin typeface="+mj-lt"/>
            </a:rPr>
            <a:t>MEMBERS</a:t>
          </a:r>
          <a:endParaRPr lang="en-US" sz="2400" b="1" dirty="0">
            <a:ln>
              <a:solidFill>
                <a:schemeClr val="bg2">
                  <a:lumMod val="10000"/>
                </a:schemeClr>
              </a:solidFill>
            </a:ln>
            <a:solidFill>
              <a:schemeClr val="tx1">
                <a:lumMod val="95000"/>
                <a:lumOff val="5000"/>
              </a:schemeClr>
            </a:solidFill>
            <a:latin typeface="+mj-lt"/>
          </a:endParaRPr>
        </a:p>
      </dgm:t>
    </dgm:pt>
    <dgm:pt modelId="{06BCB768-032E-47D6-944E-007BFEE07CA8}" type="parTrans" cxnId="{177F7387-E271-4B41-B154-3BB2091B078C}">
      <dgm:prSet/>
      <dgm:spPr/>
      <dgm:t>
        <a:bodyPr/>
        <a:lstStyle/>
        <a:p>
          <a:endParaRPr lang="en-US"/>
        </a:p>
      </dgm:t>
    </dgm:pt>
    <dgm:pt modelId="{0DF6F029-18FE-4D41-BC97-540FD7DE6AC3}" type="sibTrans" cxnId="{177F7387-E271-4B41-B154-3BB2091B078C}">
      <dgm:prSet/>
      <dgm:spPr/>
      <dgm:t>
        <a:bodyPr/>
        <a:lstStyle/>
        <a:p>
          <a:endParaRPr lang="en-US"/>
        </a:p>
      </dgm:t>
    </dgm:pt>
    <dgm:pt modelId="{1EBFC9B1-D7CE-47AA-A3E0-C70B96B3300A}">
      <dgm:prSet phldrT="[Text]" custT="1"/>
      <dgm:spPr/>
      <dgm:t>
        <a:bodyPr/>
        <a:lstStyle/>
        <a:p>
          <a:r>
            <a:rPr lang="en-US" sz="1800" b="1" dirty="0" smtClean="0">
              <a:ln>
                <a:solidFill>
                  <a:schemeClr val="bg2">
                    <a:lumMod val="10000"/>
                  </a:schemeClr>
                </a:solidFill>
              </a:ln>
              <a:solidFill>
                <a:schemeClr val="tx1">
                  <a:lumMod val="95000"/>
                  <a:lumOff val="5000"/>
                </a:schemeClr>
              </a:solidFill>
              <a:latin typeface="+mj-lt"/>
            </a:rPr>
            <a:t>S.SAKTHI  DOSS</a:t>
          </a:r>
        </a:p>
        <a:p>
          <a:r>
            <a:rPr lang="en-US" sz="1800" b="1" dirty="0" smtClean="0">
              <a:ln>
                <a:solidFill>
                  <a:schemeClr val="bg2">
                    <a:lumMod val="10000"/>
                  </a:schemeClr>
                </a:solidFill>
              </a:ln>
              <a:solidFill>
                <a:schemeClr val="tx1">
                  <a:lumMod val="95000"/>
                  <a:lumOff val="5000"/>
                </a:schemeClr>
              </a:solidFill>
              <a:latin typeface="+mj-lt"/>
            </a:rPr>
            <a:t>(17612913)</a:t>
          </a:r>
          <a:endParaRPr lang="en-US" sz="1800" b="1" dirty="0">
            <a:ln>
              <a:solidFill>
                <a:schemeClr val="bg2">
                  <a:lumMod val="10000"/>
                </a:schemeClr>
              </a:solidFill>
            </a:ln>
            <a:solidFill>
              <a:schemeClr val="tx1">
                <a:lumMod val="95000"/>
                <a:lumOff val="5000"/>
              </a:schemeClr>
            </a:solidFill>
            <a:latin typeface="+mj-lt"/>
          </a:endParaRPr>
        </a:p>
      </dgm:t>
    </dgm:pt>
    <dgm:pt modelId="{1142EBBF-71C5-4F1B-964F-138C0A64168F}" type="parTrans" cxnId="{3C362B38-7A17-45C7-8230-395B62404698}">
      <dgm:prSet/>
      <dgm:spPr/>
      <dgm:t>
        <a:bodyPr/>
        <a:lstStyle/>
        <a:p>
          <a:endParaRPr lang="en-US"/>
        </a:p>
      </dgm:t>
    </dgm:pt>
    <dgm:pt modelId="{5D8913E9-69F9-4268-86E3-D11EAA0DA043}" type="sibTrans" cxnId="{3C362B38-7A17-45C7-8230-395B62404698}">
      <dgm:prSet/>
      <dgm:spPr/>
      <dgm:t>
        <a:bodyPr/>
        <a:lstStyle/>
        <a:p>
          <a:endParaRPr lang="en-US"/>
        </a:p>
      </dgm:t>
    </dgm:pt>
    <dgm:pt modelId="{1C1B756E-ED07-4C60-8FBD-199323B3FA21}">
      <dgm:prSet phldrT="[Text]" custT="1"/>
      <dgm:spPr/>
      <dgm:t>
        <a:bodyPr/>
        <a:lstStyle/>
        <a:p>
          <a:r>
            <a:rPr lang="en-US" sz="2000" b="1" dirty="0" smtClean="0">
              <a:ln>
                <a:solidFill>
                  <a:schemeClr val="bg2">
                    <a:lumMod val="10000"/>
                  </a:schemeClr>
                </a:solidFill>
              </a:ln>
              <a:solidFill>
                <a:schemeClr val="tx1">
                  <a:lumMod val="95000"/>
                  <a:lumOff val="5000"/>
                </a:schemeClr>
              </a:solidFill>
              <a:latin typeface="+mj-lt"/>
            </a:rPr>
            <a:t>M.RAJKUMAR</a:t>
          </a:r>
        </a:p>
        <a:p>
          <a:r>
            <a:rPr lang="en-US" sz="2000" b="1" dirty="0" smtClean="0">
              <a:ln>
                <a:solidFill>
                  <a:schemeClr val="bg2">
                    <a:lumMod val="10000"/>
                  </a:schemeClr>
                </a:solidFill>
              </a:ln>
              <a:solidFill>
                <a:schemeClr val="tx1">
                  <a:lumMod val="95000"/>
                  <a:lumOff val="5000"/>
                </a:schemeClr>
              </a:solidFill>
              <a:latin typeface="+mj-lt"/>
            </a:rPr>
            <a:t>(17612113)</a:t>
          </a:r>
          <a:endParaRPr lang="en-US" sz="2000" b="1" dirty="0">
            <a:ln>
              <a:solidFill>
                <a:schemeClr val="bg2">
                  <a:lumMod val="10000"/>
                </a:schemeClr>
              </a:solidFill>
            </a:ln>
            <a:solidFill>
              <a:schemeClr val="tx1">
                <a:lumMod val="95000"/>
                <a:lumOff val="5000"/>
              </a:schemeClr>
            </a:solidFill>
            <a:latin typeface="+mj-lt"/>
          </a:endParaRPr>
        </a:p>
      </dgm:t>
    </dgm:pt>
    <dgm:pt modelId="{D121B490-6DA0-4148-BE79-28658BEC338D}" type="parTrans" cxnId="{B9C0BB26-95FB-4310-BE01-7B37103C04D0}">
      <dgm:prSet/>
      <dgm:spPr/>
      <dgm:t>
        <a:bodyPr/>
        <a:lstStyle/>
        <a:p>
          <a:endParaRPr lang="en-US"/>
        </a:p>
      </dgm:t>
    </dgm:pt>
    <dgm:pt modelId="{756603F2-1B20-40C7-BD2A-2AB7035350DE}" type="sibTrans" cxnId="{B9C0BB26-95FB-4310-BE01-7B37103C04D0}">
      <dgm:prSet/>
      <dgm:spPr/>
      <dgm:t>
        <a:bodyPr/>
        <a:lstStyle/>
        <a:p>
          <a:endParaRPr lang="en-US"/>
        </a:p>
      </dgm:t>
    </dgm:pt>
    <dgm:pt modelId="{CD1123D1-94B3-436A-8501-C163D3D0DFB3}" type="pres">
      <dgm:prSet presAssocID="{11B047C9-CD8C-4BBE-BDD8-4DF0037649F5}" presName="Name0" presStyleCnt="0">
        <dgm:presLayoutVars>
          <dgm:dir/>
          <dgm:resizeHandles val="exact"/>
        </dgm:presLayoutVars>
      </dgm:prSet>
      <dgm:spPr/>
    </dgm:pt>
    <dgm:pt modelId="{4DBA4043-0168-44D7-835C-EBCBBB9AF313}" type="pres">
      <dgm:prSet presAssocID="{11B047C9-CD8C-4BBE-BDD8-4DF0037649F5}" presName="arrow" presStyleLbl="bgShp" presStyleIdx="0" presStyleCnt="1"/>
      <dgm:spPr/>
    </dgm:pt>
    <dgm:pt modelId="{7BA56424-279A-46C6-851D-2B906DB46DEF}" type="pres">
      <dgm:prSet presAssocID="{11B047C9-CD8C-4BBE-BDD8-4DF0037649F5}" presName="points" presStyleCnt="0"/>
      <dgm:spPr/>
    </dgm:pt>
    <dgm:pt modelId="{A2CB749C-226E-4D80-B417-21DB698B987D}" type="pres">
      <dgm:prSet presAssocID="{9BAEC911-DE8D-4462-A54E-F17CDCF4F929}" presName="compositeA" presStyleCnt="0"/>
      <dgm:spPr/>
    </dgm:pt>
    <dgm:pt modelId="{753BD523-A391-4DBC-A3C3-D0E6C31B479E}" type="pres">
      <dgm:prSet presAssocID="{9BAEC911-DE8D-4462-A54E-F17CDCF4F929}" presName="textA" presStyleLbl="revTx" presStyleIdx="0" presStyleCnt="3">
        <dgm:presLayoutVars>
          <dgm:bulletEnabled val="1"/>
        </dgm:presLayoutVars>
      </dgm:prSet>
      <dgm:spPr/>
      <dgm:t>
        <a:bodyPr/>
        <a:lstStyle/>
        <a:p>
          <a:endParaRPr lang="en-US"/>
        </a:p>
      </dgm:t>
    </dgm:pt>
    <dgm:pt modelId="{38BED41E-D9A9-4F2C-8C6B-04A63ED25683}" type="pres">
      <dgm:prSet presAssocID="{9BAEC911-DE8D-4462-A54E-F17CDCF4F929}" presName="circleA" presStyleLbl="node1" presStyleIdx="0" presStyleCnt="3"/>
      <dgm:spPr/>
    </dgm:pt>
    <dgm:pt modelId="{766ABC12-A9B3-4472-883F-9C629B2FB862}" type="pres">
      <dgm:prSet presAssocID="{9BAEC911-DE8D-4462-A54E-F17CDCF4F929}" presName="spaceA" presStyleCnt="0"/>
      <dgm:spPr/>
    </dgm:pt>
    <dgm:pt modelId="{31930E13-5076-4138-A5B4-D94BE5EF4412}" type="pres">
      <dgm:prSet presAssocID="{0DF6F029-18FE-4D41-BC97-540FD7DE6AC3}" presName="space" presStyleCnt="0"/>
      <dgm:spPr/>
    </dgm:pt>
    <dgm:pt modelId="{29A53CB7-3FDC-4D7B-B4F5-7A4B35D10995}" type="pres">
      <dgm:prSet presAssocID="{1EBFC9B1-D7CE-47AA-A3E0-C70B96B3300A}" presName="compositeB" presStyleCnt="0"/>
      <dgm:spPr/>
    </dgm:pt>
    <dgm:pt modelId="{B76D36A9-9459-4136-8020-7406AB4E9BF5}" type="pres">
      <dgm:prSet presAssocID="{1EBFC9B1-D7CE-47AA-A3E0-C70B96B3300A}" presName="textB" presStyleLbl="revTx" presStyleIdx="1" presStyleCnt="3">
        <dgm:presLayoutVars>
          <dgm:bulletEnabled val="1"/>
        </dgm:presLayoutVars>
      </dgm:prSet>
      <dgm:spPr/>
      <dgm:t>
        <a:bodyPr/>
        <a:lstStyle/>
        <a:p>
          <a:endParaRPr lang="en-US"/>
        </a:p>
      </dgm:t>
    </dgm:pt>
    <dgm:pt modelId="{1C645CB7-6516-49D9-B4D4-64FD0192B37D}" type="pres">
      <dgm:prSet presAssocID="{1EBFC9B1-D7CE-47AA-A3E0-C70B96B3300A}" presName="circleB" presStyleLbl="node1" presStyleIdx="1" presStyleCnt="3"/>
      <dgm:spPr/>
    </dgm:pt>
    <dgm:pt modelId="{40C896A6-4B27-43D7-95F0-9D7E09AC8FBB}" type="pres">
      <dgm:prSet presAssocID="{1EBFC9B1-D7CE-47AA-A3E0-C70B96B3300A}" presName="spaceB" presStyleCnt="0"/>
      <dgm:spPr/>
    </dgm:pt>
    <dgm:pt modelId="{3B3D791F-6448-4EE6-9C7A-6EF2350ADF5A}" type="pres">
      <dgm:prSet presAssocID="{5D8913E9-69F9-4268-86E3-D11EAA0DA043}" presName="space" presStyleCnt="0"/>
      <dgm:spPr/>
    </dgm:pt>
    <dgm:pt modelId="{FF27A529-B7A2-438B-A97E-0282860AAFD3}" type="pres">
      <dgm:prSet presAssocID="{1C1B756E-ED07-4C60-8FBD-199323B3FA21}" presName="compositeA" presStyleCnt="0"/>
      <dgm:spPr/>
    </dgm:pt>
    <dgm:pt modelId="{01BC1014-6757-4D99-9276-327A328C4155}" type="pres">
      <dgm:prSet presAssocID="{1C1B756E-ED07-4C60-8FBD-199323B3FA21}" presName="textA" presStyleLbl="revTx" presStyleIdx="2" presStyleCnt="3">
        <dgm:presLayoutVars>
          <dgm:bulletEnabled val="1"/>
        </dgm:presLayoutVars>
      </dgm:prSet>
      <dgm:spPr/>
      <dgm:t>
        <a:bodyPr/>
        <a:lstStyle/>
        <a:p>
          <a:endParaRPr lang="en-US"/>
        </a:p>
      </dgm:t>
    </dgm:pt>
    <dgm:pt modelId="{C7C9808A-44BA-487D-852C-A9E24FBDDB15}" type="pres">
      <dgm:prSet presAssocID="{1C1B756E-ED07-4C60-8FBD-199323B3FA21}" presName="circleA" presStyleLbl="node1" presStyleIdx="2" presStyleCnt="3"/>
      <dgm:spPr/>
    </dgm:pt>
    <dgm:pt modelId="{F1B3E0A2-5DC1-418B-B5A0-DA23B504363F}" type="pres">
      <dgm:prSet presAssocID="{1C1B756E-ED07-4C60-8FBD-199323B3FA21}" presName="spaceA" presStyleCnt="0"/>
      <dgm:spPr/>
    </dgm:pt>
  </dgm:ptLst>
  <dgm:cxnLst>
    <dgm:cxn modelId="{448B65DD-4E71-4C1D-8F74-E8D57137CE12}" type="presOf" srcId="{11B047C9-CD8C-4BBE-BDD8-4DF0037649F5}" destId="{CD1123D1-94B3-436A-8501-C163D3D0DFB3}" srcOrd="0" destOrd="0" presId="urn:microsoft.com/office/officeart/2005/8/layout/hProcess11"/>
    <dgm:cxn modelId="{983D480D-3CFC-4540-B358-61752F2DC431}" type="presOf" srcId="{1EBFC9B1-D7CE-47AA-A3E0-C70B96B3300A}" destId="{B76D36A9-9459-4136-8020-7406AB4E9BF5}" srcOrd="0" destOrd="0" presId="urn:microsoft.com/office/officeart/2005/8/layout/hProcess11"/>
    <dgm:cxn modelId="{B9C0BB26-95FB-4310-BE01-7B37103C04D0}" srcId="{11B047C9-CD8C-4BBE-BDD8-4DF0037649F5}" destId="{1C1B756E-ED07-4C60-8FBD-199323B3FA21}" srcOrd="2" destOrd="0" parTransId="{D121B490-6DA0-4148-BE79-28658BEC338D}" sibTransId="{756603F2-1B20-40C7-BD2A-2AB7035350DE}"/>
    <dgm:cxn modelId="{177F7387-E271-4B41-B154-3BB2091B078C}" srcId="{11B047C9-CD8C-4BBE-BDD8-4DF0037649F5}" destId="{9BAEC911-DE8D-4462-A54E-F17CDCF4F929}" srcOrd="0" destOrd="0" parTransId="{06BCB768-032E-47D6-944E-007BFEE07CA8}" sibTransId="{0DF6F029-18FE-4D41-BC97-540FD7DE6AC3}"/>
    <dgm:cxn modelId="{3C362B38-7A17-45C7-8230-395B62404698}" srcId="{11B047C9-CD8C-4BBE-BDD8-4DF0037649F5}" destId="{1EBFC9B1-D7CE-47AA-A3E0-C70B96B3300A}" srcOrd="1" destOrd="0" parTransId="{1142EBBF-71C5-4F1B-964F-138C0A64168F}" sibTransId="{5D8913E9-69F9-4268-86E3-D11EAA0DA043}"/>
    <dgm:cxn modelId="{E5A4B9AE-BB73-4F4A-B3F3-725CF0FA95BC}" type="presOf" srcId="{1C1B756E-ED07-4C60-8FBD-199323B3FA21}" destId="{01BC1014-6757-4D99-9276-327A328C4155}" srcOrd="0" destOrd="0" presId="urn:microsoft.com/office/officeart/2005/8/layout/hProcess11"/>
    <dgm:cxn modelId="{9A732787-B5DC-4E01-B3C3-3898492393F3}" type="presOf" srcId="{9BAEC911-DE8D-4462-A54E-F17CDCF4F929}" destId="{753BD523-A391-4DBC-A3C3-D0E6C31B479E}" srcOrd="0" destOrd="0" presId="urn:microsoft.com/office/officeart/2005/8/layout/hProcess11"/>
    <dgm:cxn modelId="{28E17409-BF56-4DD1-A92A-1AE5888B13F4}" type="presParOf" srcId="{CD1123D1-94B3-436A-8501-C163D3D0DFB3}" destId="{4DBA4043-0168-44D7-835C-EBCBBB9AF313}" srcOrd="0" destOrd="0" presId="urn:microsoft.com/office/officeart/2005/8/layout/hProcess11"/>
    <dgm:cxn modelId="{5BF44AF1-D8C7-4ADE-8440-5C3171C8F1D0}" type="presParOf" srcId="{CD1123D1-94B3-436A-8501-C163D3D0DFB3}" destId="{7BA56424-279A-46C6-851D-2B906DB46DEF}" srcOrd="1" destOrd="0" presId="urn:microsoft.com/office/officeart/2005/8/layout/hProcess11"/>
    <dgm:cxn modelId="{BB5E819B-1987-43F1-AD60-DB1D09637347}" type="presParOf" srcId="{7BA56424-279A-46C6-851D-2B906DB46DEF}" destId="{A2CB749C-226E-4D80-B417-21DB698B987D}" srcOrd="0" destOrd="0" presId="urn:microsoft.com/office/officeart/2005/8/layout/hProcess11"/>
    <dgm:cxn modelId="{2C6B7F38-A219-4237-ACCD-F997210B1319}" type="presParOf" srcId="{A2CB749C-226E-4D80-B417-21DB698B987D}" destId="{753BD523-A391-4DBC-A3C3-D0E6C31B479E}" srcOrd="0" destOrd="0" presId="urn:microsoft.com/office/officeart/2005/8/layout/hProcess11"/>
    <dgm:cxn modelId="{067BABD5-7389-40DE-9278-625C889A1FD0}" type="presParOf" srcId="{A2CB749C-226E-4D80-B417-21DB698B987D}" destId="{38BED41E-D9A9-4F2C-8C6B-04A63ED25683}" srcOrd="1" destOrd="0" presId="urn:microsoft.com/office/officeart/2005/8/layout/hProcess11"/>
    <dgm:cxn modelId="{E6B0461A-1487-4FDD-92BB-271F56451D79}" type="presParOf" srcId="{A2CB749C-226E-4D80-B417-21DB698B987D}" destId="{766ABC12-A9B3-4472-883F-9C629B2FB862}" srcOrd="2" destOrd="0" presId="urn:microsoft.com/office/officeart/2005/8/layout/hProcess11"/>
    <dgm:cxn modelId="{C1CD4BFA-184E-4DBE-8F3B-D569497F1F92}" type="presParOf" srcId="{7BA56424-279A-46C6-851D-2B906DB46DEF}" destId="{31930E13-5076-4138-A5B4-D94BE5EF4412}" srcOrd="1" destOrd="0" presId="urn:microsoft.com/office/officeart/2005/8/layout/hProcess11"/>
    <dgm:cxn modelId="{FDB4FFA5-F8F8-4384-8DCB-B6DBCA7FD868}" type="presParOf" srcId="{7BA56424-279A-46C6-851D-2B906DB46DEF}" destId="{29A53CB7-3FDC-4D7B-B4F5-7A4B35D10995}" srcOrd="2" destOrd="0" presId="urn:microsoft.com/office/officeart/2005/8/layout/hProcess11"/>
    <dgm:cxn modelId="{4FC42A3C-78CE-4E3B-B74E-9A6ABB71AE21}" type="presParOf" srcId="{29A53CB7-3FDC-4D7B-B4F5-7A4B35D10995}" destId="{B76D36A9-9459-4136-8020-7406AB4E9BF5}" srcOrd="0" destOrd="0" presId="urn:microsoft.com/office/officeart/2005/8/layout/hProcess11"/>
    <dgm:cxn modelId="{C8819106-8BB5-4BFA-AD5A-417A49BB423A}" type="presParOf" srcId="{29A53CB7-3FDC-4D7B-B4F5-7A4B35D10995}" destId="{1C645CB7-6516-49D9-B4D4-64FD0192B37D}" srcOrd="1" destOrd="0" presId="urn:microsoft.com/office/officeart/2005/8/layout/hProcess11"/>
    <dgm:cxn modelId="{30958093-A856-415C-8D6D-500A8E6C4B4C}" type="presParOf" srcId="{29A53CB7-3FDC-4D7B-B4F5-7A4B35D10995}" destId="{40C896A6-4B27-43D7-95F0-9D7E09AC8FBB}" srcOrd="2" destOrd="0" presId="urn:microsoft.com/office/officeart/2005/8/layout/hProcess11"/>
    <dgm:cxn modelId="{3DC6CFCB-3324-4515-9896-1620C7AFE484}" type="presParOf" srcId="{7BA56424-279A-46C6-851D-2B906DB46DEF}" destId="{3B3D791F-6448-4EE6-9C7A-6EF2350ADF5A}" srcOrd="3" destOrd="0" presId="urn:microsoft.com/office/officeart/2005/8/layout/hProcess11"/>
    <dgm:cxn modelId="{9063F25B-F897-45E1-AEEF-30DC510387CE}" type="presParOf" srcId="{7BA56424-279A-46C6-851D-2B906DB46DEF}" destId="{FF27A529-B7A2-438B-A97E-0282860AAFD3}" srcOrd="4" destOrd="0" presId="urn:microsoft.com/office/officeart/2005/8/layout/hProcess11"/>
    <dgm:cxn modelId="{B6DA6440-1F83-4BA7-84DD-17203B9992D2}" type="presParOf" srcId="{FF27A529-B7A2-438B-A97E-0282860AAFD3}" destId="{01BC1014-6757-4D99-9276-327A328C4155}" srcOrd="0" destOrd="0" presId="urn:microsoft.com/office/officeart/2005/8/layout/hProcess11"/>
    <dgm:cxn modelId="{5FD2A657-22AA-42F5-A130-CAB8747881B3}" type="presParOf" srcId="{FF27A529-B7A2-438B-A97E-0282860AAFD3}" destId="{C7C9808A-44BA-487D-852C-A9E24FBDDB15}" srcOrd="1" destOrd="0" presId="urn:microsoft.com/office/officeart/2005/8/layout/hProcess11"/>
    <dgm:cxn modelId="{BF26169D-1C05-4010-9FB7-26974ECD3D40}" type="presParOf" srcId="{FF27A529-B7A2-438B-A97E-0282860AAFD3}" destId="{F1B3E0A2-5DC1-418B-B5A0-DA23B504363F}" srcOrd="2" destOrd="0" presId="urn:microsoft.com/office/officeart/2005/8/layout/hProcess1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DBA4043-0168-44D7-835C-EBCBBB9AF313}">
      <dsp:nvSpPr>
        <dsp:cNvPr id="0" name=""/>
        <dsp:cNvSpPr/>
      </dsp:nvSpPr>
      <dsp:spPr>
        <a:xfrm>
          <a:off x="0" y="571499"/>
          <a:ext cx="6781800" cy="76200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3BD523-A391-4DBC-A3C3-D0E6C31B479E}">
      <dsp:nvSpPr>
        <dsp:cNvPr id="0" name=""/>
        <dsp:cNvSpPr/>
      </dsp:nvSpPr>
      <dsp:spPr>
        <a:xfrm>
          <a:off x="2980" y="0"/>
          <a:ext cx="1966986" cy="76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b" anchorCtr="0">
          <a:noAutofit/>
        </a:bodyPr>
        <a:lstStyle/>
        <a:p>
          <a:pPr lvl="0" algn="ctr" defTabSz="1066800">
            <a:lnSpc>
              <a:spcPct val="90000"/>
            </a:lnSpc>
            <a:spcBef>
              <a:spcPct val="0"/>
            </a:spcBef>
            <a:spcAft>
              <a:spcPct val="35000"/>
            </a:spcAft>
          </a:pPr>
          <a:r>
            <a:rPr lang="en-US" sz="2400" b="1" kern="1200" dirty="0" smtClean="0">
              <a:ln>
                <a:solidFill>
                  <a:schemeClr val="bg2">
                    <a:lumMod val="10000"/>
                  </a:schemeClr>
                </a:solidFill>
              </a:ln>
              <a:solidFill>
                <a:schemeClr val="tx1">
                  <a:lumMod val="95000"/>
                  <a:lumOff val="5000"/>
                </a:schemeClr>
              </a:solidFill>
              <a:latin typeface="+mj-lt"/>
            </a:rPr>
            <a:t>TEAM </a:t>
          </a:r>
        </a:p>
        <a:p>
          <a:pPr lvl="0" algn="ctr" defTabSz="1066800">
            <a:lnSpc>
              <a:spcPct val="90000"/>
            </a:lnSpc>
            <a:spcBef>
              <a:spcPct val="0"/>
            </a:spcBef>
            <a:spcAft>
              <a:spcPct val="35000"/>
            </a:spcAft>
          </a:pPr>
          <a:r>
            <a:rPr lang="en-US" sz="2400" b="1" kern="1200" dirty="0" smtClean="0">
              <a:ln>
                <a:solidFill>
                  <a:schemeClr val="bg2">
                    <a:lumMod val="10000"/>
                  </a:schemeClr>
                </a:solidFill>
              </a:ln>
              <a:solidFill>
                <a:schemeClr val="tx1">
                  <a:lumMod val="95000"/>
                  <a:lumOff val="5000"/>
                </a:schemeClr>
              </a:solidFill>
              <a:latin typeface="+mj-lt"/>
            </a:rPr>
            <a:t>MEMBERS</a:t>
          </a:r>
          <a:endParaRPr lang="en-US" sz="2400" b="1" kern="1200" dirty="0">
            <a:ln>
              <a:solidFill>
                <a:schemeClr val="bg2">
                  <a:lumMod val="10000"/>
                </a:schemeClr>
              </a:solidFill>
            </a:ln>
            <a:solidFill>
              <a:schemeClr val="tx1">
                <a:lumMod val="95000"/>
                <a:lumOff val="5000"/>
              </a:schemeClr>
            </a:solidFill>
            <a:latin typeface="+mj-lt"/>
          </a:endParaRPr>
        </a:p>
      </dsp:txBody>
      <dsp:txXfrm>
        <a:off x="2980" y="0"/>
        <a:ext cx="1966986" cy="762000"/>
      </dsp:txXfrm>
    </dsp:sp>
    <dsp:sp modelId="{38BED41E-D9A9-4F2C-8C6B-04A63ED25683}">
      <dsp:nvSpPr>
        <dsp:cNvPr id="0" name=""/>
        <dsp:cNvSpPr/>
      </dsp:nvSpPr>
      <dsp:spPr>
        <a:xfrm>
          <a:off x="891223" y="857250"/>
          <a:ext cx="190500" cy="1905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6D36A9-9459-4136-8020-7406AB4E9BF5}">
      <dsp:nvSpPr>
        <dsp:cNvPr id="0" name=""/>
        <dsp:cNvSpPr/>
      </dsp:nvSpPr>
      <dsp:spPr>
        <a:xfrm>
          <a:off x="2068316" y="1142999"/>
          <a:ext cx="1966986" cy="76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lvl="0" algn="ctr" defTabSz="800100">
            <a:lnSpc>
              <a:spcPct val="90000"/>
            </a:lnSpc>
            <a:spcBef>
              <a:spcPct val="0"/>
            </a:spcBef>
            <a:spcAft>
              <a:spcPct val="35000"/>
            </a:spcAft>
          </a:pPr>
          <a:r>
            <a:rPr lang="en-US" sz="1800" b="1" kern="1200" dirty="0" smtClean="0">
              <a:ln>
                <a:solidFill>
                  <a:schemeClr val="bg2">
                    <a:lumMod val="10000"/>
                  </a:schemeClr>
                </a:solidFill>
              </a:ln>
              <a:solidFill>
                <a:schemeClr val="tx1">
                  <a:lumMod val="95000"/>
                  <a:lumOff val="5000"/>
                </a:schemeClr>
              </a:solidFill>
              <a:latin typeface="+mj-lt"/>
            </a:rPr>
            <a:t>S.SAKTHI  DOSS</a:t>
          </a:r>
        </a:p>
        <a:p>
          <a:pPr lvl="0" algn="ctr" defTabSz="800100">
            <a:lnSpc>
              <a:spcPct val="90000"/>
            </a:lnSpc>
            <a:spcBef>
              <a:spcPct val="0"/>
            </a:spcBef>
            <a:spcAft>
              <a:spcPct val="35000"/>
            </a:spcAft>
          </a:pPr>
          <a:r>
            <a:rPr lang="en-US" sz="1800" b="1" kern="1200" dirty="0" smtClean="0">
              <a:ln>
                <a:solidFill>
                  <a:schemeClr val="bg2">
                    <a:lumMod val="10000"/>
                  </a:schemeClr>
                </a:solidFill>
              </a:ln>
              <a:solidFill>
                <a:schemeClr val="tx1">
                  <a:lumMod val="95000"/>
                  <a:lumOff val="5000"/>
                </a:schemeClr>
              </a:solidFill>
              <a:latin typeface="+mj-lt"/>
            </a:rPr>
            <a:t>(17612913)</a:t>
          </a:r>
          <a:endParaRPr lang="en-US" sz="1800" b="1" kern="1200" dirty="0">
            <a:ln>
              <a:solidFill>
                <a:schemeClr val="bg2">
                  <a:lumMod val="10000"/>
                </a:schemeClr>
              </a:solidFill>
            </a:ln>
            <a:solidFill>
              <a:schemeClr val="tx1">
                <a:lumMod val="95000"/>
                <a:lumOff val="5000"/>
              </a:schemeClr>
            </a:solidFill>
            <a:latin typeface="+mj-lt"/>
          </a:endParaRPr>
        </a:p>
      </dsp:txBody>
      <dsp:txXfrm>
        <a:off x="2068316" y="1142999"/>
        <a:ext cx="1966986" cy="762000"/>
      </dsp:txXfrm>
    </dsp:sp>
    <dsp:sp modelId="{1C645CB7-6516-49D9-B4D4-64FD0192B37D}">
      <dsp:nvSpPr>
        <dsp:cNvPr id="0" name=""/>
        <dsp:cNvSpPr/>
      </dsp:nvSpPr>
      <dsp:spPr>
        <a:xfrm>
          <a:off x="2956560" y="857250"/>
          <a:ext cx="190500" cy="1905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BC1014-6757-4D99-9276-327A328C4155}">
      <dsp:nvSpPr>
        <dsp:cNvPr id="0" name=""/>
        <dsp:cNvSpPr/>
      </dsp:nvSpPr>
      <dsp:spPr>
        <a:xfrm>
          <a:off x="4133652" y="0"/>
          <a:ext cx="1966986" cy="76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lvl="0" algn="ctr" defTabSz="889000">
            <a:lnSpc>
              <a:spcPct val="90000"/>
            </a:lnSpc>
            <a:spcBef>
              <a:spcPct val="0"/>
            </a:spcBef>
            <a:spcAft>
              <a:spcPct val="35000"/>
            </a:spcAft>
          </a:pPr>
          <a:r>
            <a:rPr lang="en-US" sz="2000" b="1" kern="1200" dirty="0" smtClean="0">
              <a:ln>
                <a:solidFill>
                  <a:schemeClr val="bg2">
                    <a:lumMod val="10000"/>
                  </a:schemeClr>
                </a:solidFill>
              </a:ln>
              <a:solidFill>
                <a:schemeClr val="tx1">
                  <a:lumMod val="95000"/>
                  <a:lumOff val="5000"/>
                </a:schemeClr>
              </a:solidFill>
              <a:latin typeface="+mj-lt"/>
            </a:rPr>
            <a:t>M.RAJKUMAR</a:t>
          </a:r>
        </a:p>
        <a:p>
          <a:pPr lvl="0" algn="ctr" defTabSz="889000">
            <a:lnSpc>
              <a:spcPct val="90000"/>
            </a:lnSpc>
            <a:spcBef>
              <a:spcPct val="0"/>
            </a:spcBef>
            <a:spcAft>
              <a:spcPct val="35000"/>
            </a:spcAft>
          </a:pPr>
          <a:r>
            <a:rPr lang="en-US" sz="2000" b="1" kern="1200" dirty="0" smtClean="0">
              <a:ln>
                <a:solidFill>
                  <a:schemeClr val="bg2">
                    <a:lumMod val="10000"/>
                  </a:schemeClr>
                </a:solidFill>
              </a:ln>
              <a:solidFill>
                <a:schemeClr val="tx1">
                  <a:lumMod val="95000"/>
                  <a:lumOff val="5000"/>
                </a:schemeClr>
              </a:solidFill>
              <a:latin typeface="+mj-lt"/>
            </a:rPr>
            <a:t>(17612113)</a:t>
          </a:r>
          <a:endParaRPr lang="en-US" sz="2000" b="1" kern="1200" dirty="0">
            <a:ln>
              <a:solidFill>
                <a:schemeClr val="bg2">
                  <a:lumMod val="10000"/>
                </a:schemeClr>
              </a:solidFill>
            </a:ln>
            <a:solidFill>
              <a:schemeClr val="tx1">
                <a:lumMod val="95000"/>
                <a:lumOff val="5000"/>
              </a:schemeClr>
            </a:solidFill>
            <a:latin typeface="+mj-lt"/>
          </a:endParaRPr>
        </a:p>
      </dsp:txBody>
      <dsp:txXfrm>
        <a:off x="4133652" y="0"/>
        <a:ext cx="1966986" cy="762000"/>
      </dsp:txXfrm>
    </dsp:sp>
    <dsp:sp modelId="{C7C9808A-44BA-487D-852C-A9E24FBDDB15}">
      <dsp:nvSpPr>
        <dsp:cNvPr id="0" name=""/>
        <dsp:cNvSpPr/>
      </dsp:nvSpPr>
      <dsp:spPr>
        <a:xfrm>
          <a:off x="5021896" y="857250"/>
          <a:ext cx="190500" cy="1905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A5103C-EF44-48E7-B155-5A48C927975A}" type="datetimeFigureOut">
              <a:rPr lang="en-US" smtClean="0"/>
              <a:pPr/>
              <a:t>11/18/2020</a:t>
            </a:fld>
            <a:endParaRPr lang="en-US"/>
          </a:p>
        </p:txBody>
      </p:sp>
      <p:sp>
        <p:nvSpPr>
          <p:cNvPr id="4" name="Slide Image Placeholder 3"/>
          <p:cNvSpPr>
            <a:spLocks noGrp="1" noRot="1" noChangeAspect="1"/>
          </p:cNvSpPr>
          <p:nvPr>
            <p:ph type="sldImg" idx="2"/>
          </p:nvPr>
        </p:nvSpPr>
        <p:spPr>
          <a:xfrm>
            <a:off x="265113" y="685800"/>
            <a:ext cx="63277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A99B85-4D2C-4340-9230-B15D0636681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1846369"/>
            <a:ext cx="9326880" cy="1274022"/>
          </a:xfrm>
        </p:spPr>
        <p:txBody>
          <a:bodyPr/>
          <a:lstStyle/>
          <a:p>
            <a:r>
              <a:rPr lang="en-US" smtClean="0"/>
              <a:t>Click to edit Master title style</a:t>
            </a:r>
            <a:endParaRPr lang="en-US"/>
          </a:p>
        </p:txBody>
      </p:sp>
      <p:sp>
        <p:nvSpPr>
          <p:cNvPr id="3" name="Subtitle 2"/>
          <p:cNvSpPr>
            <a:spLocks noGrp="1"/>
          </p:cNvSpPr>
          <p:nvPr>
            <p:ph type="subTitle" idx="1"/>
          </p:nvPr>
        </p:nvSpPr>
        <p:spPr>
          <a:xfrm>
            <a:off x="1645920" y="3368040"/>
            <a:ext cx="7680960" cy="15189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F82765-495A-4DEA-8B3D-77B057E16D37}" type="datetimeFigureOut">
              <a:rPr lang="en-US" smtClean="0"/>
              <a:pPr/>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E0949-639B-4554-8886-26252F6CC6E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F82765-495A-4DEA-8B3D-77B057E16D37}" type="datetimeFigureOut">
              <a:rPr lang="en-US" smtClean="0"/>
              <a:pPr/>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E0949-639B-4554-8886-26252F6CC6E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45956" y="206375"/>
            <a:ext cx="2962274" cy="43944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9130" y="206375"/>
            <a:ext cx="8703946" cy="43944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F82765-495A-4DEA-8B3D-77B057E16D37}" type="datetimeFigureOut">
              <a:rPr lang="en-US" smtClean="0"/>
              <a:pPr/>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E0949-639B-4554-8886-26252F6CC6E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F82765-495A-4DEA-8B3D-77B057E16D37}" type="datetimeFigureOut">
              <a:rPr lang="en-US" smtClean="0"/>
              <a:pPr/>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E0949-639B-4554-8886-26252F6CC6E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6" y="3819314"/>
            <a:ext cx="9326880" cy="118046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66776" y="2519152"/>
            <a:ext cx="9326880" cy="130016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F82765-495A-4DEA-8B3D-77B057E16D37}" type="datetimeFigureOut">
              <a:rPr lang="en-US" smtClean="0"/>
              <a:pPr/>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E0949-639B-4554-8886-26252F6CC6E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9131" y="1202479"/>
            <a:ext cx="5833110" cy="33983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75121" y="1202479"/>
            <a:ext cx="5833110" cy="33983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F82765-495A-4DEA-8B3D-77B057E16D37}" type="datetimeFigureOut">
              <a:rPr lang="en-US" smtClean="0"/>
              <a:pPr/>
              <a:t>11/18/2020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1E0949-639B-4554-8886-26252F6CC6E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8640" y="238020"/>
            <a:ext cx="9875520" cy="990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48640" y="1330431"/>
            <a:ext cx="4848226" cy="55446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8640" y="1884891"/>
            <a:ext cx="4848226" cy="34244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574031" y="1330431"/>
            <a:ext cx="4850130" cy="55446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74031" y="1884891"/>
            <a:ext cx="4850130" cy="34244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F82765-495A-4DEA-8B3D-77B057E16D37}" type="datetimeFigureOut">
              <a:rPr lang="en-US" smtClean="0"/>
              <a:pPr/>
              <a:t>11/18/2020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1E0949-639B-4554-8886-26252F6CC6E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F82765-495A-4DEA-8B3D-77B057E16D37}" type="datetimeFigureOut">
              <a:rPr lang="en-US" smtClean="0"/>
              <a:pPr/>
              <a:t>11/18/2020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1E0949-639B-4554-8886-26252F6CC6E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F82765-495A-4DEA-8B3D-77B057E16D37}" type="datetimeFigureOut">
              <a:rPr lang="en-US" smtClean="0"/>
              <a:pPr/>
              <a:t>11/18/2020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1E0949-639B-4554-8886-26252F6CC6E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0" y="236643"/>
            <a:ext cx="3609976" cy="100711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290060" y="236644"/>
            <a:ext cx="6134100" cy="507269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48640" y="1243754"/>
            <a:ext cx="3609976" cy="40655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F82765-495A-4DEA-8B3D-77B057E16D37}" type="datetimeFigureOut">
              <a:rPr lang="en-US" smtClean="0"/>
              <a:pPr/>
              <a:t>11/18/2020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1E0949-639B-4554-8886-26252F6CC6E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0746" y="4160520"/>
            <a:ext cx="6583680" cy="491173"/>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150746" y="531072"/>
            <a:ext cx="6583680" cy="35661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150746" y="4651693"/>
            <a:ext cx="6583680" cy="6975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F82765-495A-4DEA-8B3D-77B057E16D37}" type="datetimeFigureOut">
              <a:rPr lang="en-US" smtClean="0"/>
              <a:pPr/>
              <a:t>11/18/2020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1E0949-639B-4554-8886-26252F6CC6E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238020"/>
            <a:ext cx="9875520" cy="9906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48640" y="1386841"/>
            <a:ext cx="9875520" cy="39225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48640" y="5508837"/>
            <a:ext cx="2560320" cy="316442"/>
          </a:xfrm>
          <a:prstGeom prst="rect">
            <a:avLst/>
          </a:prstGeom>
        </p:spPr>
        <p:txBody>
          <a:bodyPr vert="horz" lIns="91440" tIns="45720" rIns="91440" bIns="45720" rtlCol="0" anchor="ctr"/>
          <a:lstStyle>
            <a:lvl1pPr algn="l">
              <a:defRPr sz="1200">
                <a:solidFill>
                  <a:schemeClr val="tx1">
                    <a:tint val="75000"/>
                  </a:schemeClr>
                </a:solidFill>
              </a:defRPr>
            </a:lvl1pPr>
          </a:lstStyle>
          <a:p>
            <a:fld id="{FFF82765-495A-4DEA-8B3D-77B057E16D37}" type="datetimeFigureOut">
              <a:rPr lang="en-US" smtClean="0"/>
              <a:pPr/>
              <a:t>11/18/2020</a:t>
            </a:fld>
            <a:endParaRPr lang="en-US"/>
          </a:p>
        </p:txBody>
      </p:sp>
      <p:sp>
        <p:nvSpPr>
          <p:cNvPr id="5" name="Footer Placeholder 4"/>
          <p:cNvSpPr>
            <a:spLocks noGrp="1"/>
          </p:cNvSpPr>
          <p:nvPr>
            <p:ph type="ftr" sz="quarter" idx="3"/>
          </p:nvPr>
        </p:nvSpPr>
        <p:spPr>
          <a:xfrm>
            <a:off x="3749040" y="5508837"/>
            <a:ext cx="3474720" cy="31644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63840" y="5508837"/>
            <a:ext cx="2560320" cy="316442"/>
          </a:xfrm>
          <a:prstGeom prst="rect">
            <a:avLst/>
          </a:prstGeom>
        </p:spPr>
        <p:txBody>
          <a:bodyPr vert="horz" lIns="91440" tIns="45720" rIns="91440" bIns="45720" rtlCol="0" anchor="ctr"/>
          <a:lstStyle>
            <a:lvl1pPr algn="r">
              <a:defRPr sz="1200">
                <a:solidFill>
                  <a:schemeClr val="tx1">
                    <a:tint val="75000"/>
                  </a:schemeClr>
                </a:solidFill>
              </a:defRPr>
            </a:lvl1pPr>
          </a:lstStyle>
          <a:p>
            <a:fld id="{3F1E0949-639B-4554-8886-26252F6CC6E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0972800" cy="5943600"/>
          </a:xfrm>
          <a:prstGeom prst="rect">
            <a:avLst/>
          </a:prstGeom>
          <a:blipFill dpi="0" rotWithShape="1">
            <a:blip r:embed="rId2" cstate="print">
              <a:alphaModFix amt="59000"/>
              <a:grayscl/>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 Same Side Corner Rectangle 4"/>
          <p:cNvSpPr/>
          <p:nvPr/>
        </p:nvSpPr>
        <p:spPr>
          <a:xfrm>
            <a:off x="1676400" y="228600"/>
            <a:ext cx="7620000" cy="2286000"/>
          </a:xfrm>
          <a:prstGeom prst="round2SameRect">
            <a:avLst/>
          </a:prstGeom>
          <a:ln>
            <a:solidFill>
              <a:schemeClr val="bg2">
                <a:lumMod val="1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4000" b="1" dirty="0" smtClean="0">
                <a:ln>
                  <a:solidFill>
                    <a:schemeClr val="tx1">
                      <a:lumMod val="95000"/>
                      <a:lumOff val="5000"/>
                    </a:schemeClr>
                  </a:solidFill>
                </a:ln>
                <a:solidFill>
                  <a:schemeClr val="tx1">
                    <a:lumMod val="95000"/>
                    <a:lumOff val="5000"/>
                  </a:schemeClr>
                </a:solidFill>
                <a:latin typeface="+mj-lt"/>
              </a:rPr>
              <a:t>PRACTICAL  APPROCHES  FOR  SOLVING LOST CIRCULATION  PROBLEMS  WHILE  DRILLING </a:t>
            </a:r>
            <a:endParaRPr lang="en-US" sz="4000" b="1" dirty="0">
              <a:ln>
                <a:solidFill>
                  <a:schemeClr val="tx1">
                    <a:lumMod val="95000"/>
                    <a:lumOff val="5000"/>
                  </a:schemeClr>
                </a:solidFill>
              </a:ln>
              <a:solidFill>
                <a:schemeClr val="tx1">
                  <a:lumMod val="95000"/>
                  <a:lumOff val="5000"/>
                </a:schemeClr>
              </a:solidFill>
              <a:latin typeface="+mj-lt"/>
            </a:endParaRPr>
          </a:p>
        </p:txBody>
      </p:sp>
      <p:sp>
        <p:nvSpPr>
          <p:cNvPr id="6" name="Rounded Rectangle 5"/>
          <p:cNvSpPr/>
          <p:nvPr/>
        </p:nvSpPr>
        <p:spPr>
          <a:xfrm>
            <a:off x="2286000" y="2667000"/>
            <a:ext cx="6553200" cy="1143000"/>
          </a:xfrm>
          <a:prstGeom prst="roundRect">
            <a:avLst>
              <a:gd name="adj" fmla="val 38485"/>
            </a:avLst>
          </a:prstGeom>
          <a:ln>
            <a:solidFill>
              <a:schemeClr val="bg2">
                <a:lumMod val="1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ln>
                  <a:solidFill>
                    <a:schemeClr val="bg2">
                      <a:lumMod val="10000"/>
                    </a:schemeClr>
                  </a:solidFill>
                </a:ln>
                <a:solidFill>
                  <a:schemeClr val="tx1">
                    <a:lumMod val="95000"/>
                    <a:lumOff val="5000"/>
                  </a:schemeClr>
                </a:solidFill>
                <a:latin typeface="+mj-lt"/>
              </a:rPr>
              <a:t>UNDER THE  GUIDANCE OF </a:t>
            </a:r>
          </a:p>
          <a:p>
            <a:pPr algn="ctr"/>
            <a:r>
              <a:rPr lang="en-US" sz="2800" b="1" dirty="0" smtClean="0">
                <a:ln>
                  <a:solidFill>
                    <a:schemeClr val="bg2">
                      <a:lumMod val="10000"/>
                    </a:schemeClr>
                  </a:solidFill>
                </a:ln>
                <a:solidFill>
                  <a:schemeClr val="tx1">
                    <a:lumMod val="95000"/>
                    <a:lumOff val="5000"/>
                  </a:schemeClr>
                </a:solidFill>
                <a:latin typeface="+mj-lt"/>
              </a:rPr>
              <a:t>Mr. VIVEK THAMIZHMANI B.E, </a:t>
            </a:r>
            <a:r>
              <a:rPr lang="en-US" sz="2800" b="1" dirty="0" err="1" smtClean="0">
                <a:ln>
                  <a:solidFill>
                    <a:schemeClr val="bg2">
                      <a:lumMod val="10000"/>
                    </a:schemeClr>
                  </a:solidFill>
                </a:ln>
                <a:solidFill>
                  <a:schemeClr val="tx1">
                    <a:lumMod val="95000"/>
                    <a:lumOff val="5000"/>
                  </a:schemeClr>
                </a:solidFill>
                <a:latin typeface="+mj-lt"/>
              </a:rPr>
              <a:t>M.S,Petro</a:t>
            </a:r>
            <a:r>
              <a:rPr lang="en-US" dirty="0" smtClean="0">
                <a:ln>
                  <a:solidFill>
                    <a:schemeClr val="bg2">
                      <a:lumMod val="10000"/>
                    </a:schemeClr>
                  </a:solidFill>
                </a:ln>
                <a:solidFill>
                  <a:schemeClr val="tx1">
                    <a:lumMod val="95000"/>
                    <a:lumOff val="5000"/>
                  </a:schemeClr>
                </a:solidFill>
              </a:rPr>
              <a:t>.</a:t>
            </a:r>
            <a:endParaRPr lang="en-US" dirty="0">
              <a:ln>
                <a:solidFill>
                  <a:schemeClr val="bg2">
                    <a:lumMod val="10000"/>
                  </a:schemeClr>
                </a:solidFill>
              </a:ln>
              <a:solidFill>
                <a:schemeClr val="tx1">
                  <a:lumMod val="95000"/>
                  <a:lumOff val="5000"/>
                </a:schemeClr>
              </a:solidFill>
            </a:endParaRPr>
          </a:p>
        </p:txBody>
      </p:sp>
      <p:graphicFrame>
        <p:nvGraphicFramePr>
          <p:cNvPr id="9" name="Diagram 8"/>
          <p:cNvGraphicFramePr/>
          <p:nvPr/>
        </p:nvGraphicFramePr>
        <p:xfrm>
          <a:off x="152400" y="4114800"/>
          <a:ext cx="67818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Horizontal Scroll 9"/>
          <p:cNvSpPr/>
          <p:nvPr/>
        </p:nvSpPr>
        <p:spPr>
          <a:xfrm>
            <a:off x="8763000" y="4572000"/>
            <a:ext cx="2209800" cy="1371600"/>
          </a:xfrm>
          <a:prstGeom prst="horizontalScroll">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smtClean="0">
                <a:ln>
                  <a:solidFill>
                    <a:schemeClr val="bg2">
                      <a:lumMod val="10000"/>
                    </a:schemeClr>
                  </a:solidFill>
                </a:ln>
                <a:solidFill>
                  <a:schemeClr val="tx1">
                    <a:lumMod val="95000"/>
                    <a:lumOff val="5000"/>
                  </a:schemeClr>
                </a:solidFill>
                <a:latin typeface="+mj-lt"/>
              </a:rPr>
              <a:t>Third Review</a:t>
            </a:r>
          </a:p>
          <a:p>
            <a:pPr algn="ctr"/>
            <a:r>
              <a:rPr lang="en-US" sz="2000" b="1" dirty="0" smtClean="0">
                <a:ln>
                  <a:solidFill>
                    <a:schemeClr val="bg2">
                      <a:lumMod val="10000"/>
                    </a:schemeClr>
                  </a:solidFill>
                </a:ln>
                <a:solidFill>
                  <a:schemeClr val="tx1">
                    <a:lumMod val="95000"/>
                    <a:lumOff val="5000"/>
                  </a:schemeClr>
                </a:solidFill>
                <a:latin typeface="+mj-lt"/>
              </a:rPr>
              <a:t>09/11/2020</a:t>
            </a:r>
            <a:endParaRPr lang="en-US" sz="2000" b="1" dirty="0">
              <a:ln>
                <a:solidFill>
                  <a:schemeClr val="bg2">
                    <a:lumMod val="10000"/>
                  </a:schemeClr>
                </a:solidFill>
              </a:ln>
              <a:solidFill>
                <a:schemeClr val="tx1">
                  <a:lumMod val="95000"/>
                  <a:lumOff val="5000"/>
                </a:schemeClr>
              </a:solidFill>
              <a:latin typeface="+mj-lt"/>
            </a:endParaRPr>
          </a:p>
        </p:txBody>
      </p:sp>
      <p:sp>
        <p:nvSpPr>
          <p:cNvPr id="12" name="Oval 11"/>
          <p:cNvSpPr/>
          <p:nvPr/>
        </p:nvSpPr>
        <p:spPr>
          <a:xfrm>
            <a:off x="0" y="0"/>
            <a:ext cx="685800" cy="762000"/>
          </a:xfrm>
          <a:prstGeom prst="ellipse">
            <a:avLst/>
          </a:prstGeom>
          <a:ln>
            <a:solidFill>
              <a:schemeClr val="tx1">
                <a:lumMod val="95000"/>
                <a:lumOff val="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3600" b="1" dirty="0" smtClean="0">
                <a:ln>
                  <a:solidFill>
                    <a:schemeClr val="bg2">
                      <a:lumMod val="10000"/>
                    </a:schemeClr>
                  </a:solidFill>
                </a:ln>
                <a:solidFill>
                  <a:schemeClr val="tx1">
                    <a:lumMod val="95000"/>
                    <a:lumOff val="5000"/>
                  </a:schemeClr>
                </a:solidFill>
              </a:rPr>
              <a:t>1</a:t>
            </a:r>
            <a:endParaRPr lang="en-US" sz="3600" b="1" dirty="0">
              <a:ln>
                <a:solidFill>
                  <a:schemeClr val="bg2">
                    <a:lumMod val="10000"/>
                  </a:schemeClr>
                </a:solidFill>
              </a:ln>
              <a:solidFill>
                <a:schemeClr val="tx1">
                  <a:lumMod val="95000"/>
                  <a:lumOff val="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0972800" cy="5943600"/>
          </a:xfrm>
          <a:prstGeom prst="rect">
            <a:avLst/>
          </a:prstGeom>
          <a:blipFill dpi="0" rotWithShape="1">
            <a:blip r:embed="rId2" cstate="print">
              <a:alphaModFix amt="59000"/>
              <a:grayscl/>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228600" y="0"/>
            <a:ext cx="10591800" cy="2971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NATURAL or INTRINSIC  FRACTURES</a:t>
            </a:r>
            <a:endParaRPr lang="en-US" dirty="0"/>
          </a:p>
        </p:txBody>
      </p:sp>
      <p:pic>
        <p:nvPicPr>
          <p:cNvPr id="5" name="Picture 4" descr="images (1).jpeg"/>
          <p:cNvPicPr>
            <a:picLocks noChangeAspect="1"/>
          </p:cNvPicPr>
          <p:nvPr/>
        </p:nvPicPr>
        <p:blipFill>
          <a:blip r:embed="rId3" cstate="print"/>
          <a:stretch>
            <a:fillRect/>
          </a:stretch>
        </p:blipFill>
        <p:spPr>
          <a:xfrm>
            <a:off x="762000" y="228600"/>
            <a:ext cx="9220200" cy="2667000"/>
          </a:xfrm>
          <a:prstGeom prst="rect">
            <a:avLst/>
          </a:prstGeom>
        </p:spPr>
      </p:pic>
      <p:sp>
        <p:nvSpPr>
          <p:cNvPr id="6" name="Rectangle 5"/>
          <p:cNvSpPr/>
          <p:nvPr/>
        </p:nvSpPr>
        <p:spPr>
          <a:xfrm>
            <a:off x="228600" y="3124200"/>
            <a:ext cx="10591800" cy="2819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images (1).png"/>
          <p:cNvPicPr>
            <a:picLocks noChangeAspect="1"/>
          </p:cNvPicPr>
          <p:nvPr/>
        </p:nvPicPr>
        <p:blipFill>
          <a:blip r:embed="rId4" cstate="print"/>
          <a:stretch>
            <a:fillRect/>
          </a:stretch>
        </p:blipFill>
        <p:spPr>
          <a:xfrm>
            <a:off x="762000" y="3200400"/>
            <a:ext cx="9448800" cy="2743200"/>
          </a:xfrm>
          <a:prstGeom prst="rect">
            <a:avLst/>
          </a:prstGeom>
        </p:spPr>
      </p:pic>
      <p:sp>
        <p:nvSpPr>
          <p:cNvPr id="8" name="Oval 7"/>
          <p:cNvSpPr/>
          <p:nvPr/>
        </p:nvSpPr>
        <p:spPr>
          <a:xfrm>
            <a:off x="0" y="0"/>
            <a:ext cx="685800" cy="609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smtClean="0"/>
              <a:t>10</a:t>
            </a:r>
            <a:endParaRPr lang="en-US" sz="2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0972800" cy="5943600"/>
          </a:xfrm>
          <a:prstGeom prst="rect">
            <a:avLst/>
          </a:prstGeom>
          <a:blipFill dpi="0" rotWithShape="1">
            <a:blip r:embed="rId2" cstate="print">
              <a:alphaModFix amt="59000"/>
              <a:grayscl/>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0" y="0"/>
            <a:ext cx="10972800" cy="304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p>
          <a:p>
            <a:pPr algn="ct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Acoustic, electrical, and optical wellbore images provide means of detecting and distinguishing natural fractures from induced fractures. The direct measurement of mud loss flow rates and the </a:t>
            </a:r>
            <a:r>
              <a:rPr lang="en-US" sz="2000"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downhole</a:t>
            </a: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annular pressure while drilling (APWD) can also be used as an indication of a fracture as well as the type of fracture (</a:t>
            </a:r>
            <a:r>
              <a:rPr lang="en-US" sz="2000"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Majidi</a:t>
            </a: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et al 2011). High resolution flow-meters can accurately measure the rate of fluid flow into and out of the wellbore. The characteristic response of the rate of losses can be used to interpret the fracture characteristics. A useful technique for identifying the type of lost circulating zone is the utilization of plot of variation of mud pit levels. </a:t>
            </a: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shows </a:t>
            </a: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 qualitative response of mud losses in terms of the mud pit level changes with time</a:t>
            </a:r>
            <a:endParaRPr lang="en-US" sz="20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4" name="Rectangle 3"/>
          <p:cNvSpPr/>
          <p:nvPr/>
        </p:nvSpPr>
        <p:spPr>
          <a:xfrm>
            <a:off x="0" y="2895600"/>
            <a:ext cx="10972800" cy="304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q"/>
            </a:pPr>
            <a:endPar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a:p>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The following causes of fluctuating </a:t>
            </a:r>
            <a:r>
              <a:rPr lang="en-US"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mudtank</a:t>
            </a: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levels during drilling have been provided by Dyke et al. (1995</a:t>
            </a: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t>
            </a:r>
          </a:p>
          <a:p>
            <a:pPr>
              <a:buFont typeface="Wingdings" pitchFamily="2" charset="2"/>
              <a:buChar char="q"/>
            </a:pP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Downhole</a:t>
            </a: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losses through matrix permeability </a:t>
            </a:r>
            <a:endPar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a:p>
            <a:pPr>
              <a:buFont typeface="Wingdings" pitchFamily="2" charset="2"/>
              <a:buChar char="q"/>
            </a:pP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Downhole</a:t>
            </a: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losses into induced and natural fractures </a:t>
            </a:r>
            <a:endPar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a:p>
            <a:pPr>
              <a:buFont typeface="Wingdings" pitchFamily="2" charset="2"/>
              <a:buChar char="q"/>
            </a:pP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Volume change owing to temperature and pressure effects </a:t>
            </a:r>
            <a:endPar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a:p>
            <a:pPr>
              <a:buFont typeface="Wingdings" pitchFamily="2" charset="2"/>
              <a:buChar char="q"/>
            </a:pP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Surfaces mud losses </a:t>
            </a:r>
            <a:endPar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a:p>
            <a:pPr>
              <a:buFont typeface="Wingdings" pitchFamily="2" charset="2"/>
              <a:buChar char="q"/>
            </a:pP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Hole collapse and enlargement </a:t>
            </a:r>
            <a:endPar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a:p>
            <a:pPr>
              <a:buFont typeface="Wingdings" pitchFamily="2" charset="2"/>
              <a:buChar char="q"/>
            </a:pP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Change in bottom hole </a:t>
            </a:r>
            <a:r>
              <a:rPr lang="en-US"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lithology</a:t>
            </a: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endPar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a:p>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summarizes some important identification features used to distinguish between natural and induced fractures. </a:t>
            </a:r>
            <a:endParaRPr lang="en-US"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5" name="Oval 4"/>
          <p:cNvSpPr/>
          <p:nvPr/>
        </p:nvSpPr>
        <p:spPr>
          <a:xfrm>
            <a:off x="0" y="0"/>
            <a:ext cx="609600" cy="533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11</a:t>
            </a:r>
            <a:endParaRPr 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0972800" cy="5943600"/>
          </a:xfrm>
          <a:prstGeom prst="rect">
            <a:avLst/>
          </a:prstGeom>
          <a:blipFill dpi="0" rotWithShape="1">
            <a:blip r:embed="rId2" cstate="print">
              <a:alphaModFix amt="59000"/>
              <a:grayscl/>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images.png"/>
          <p:cNvPicPr>
            <a:picLocks noChangeAspect="1"/>
          </p:cNvPicPr>
          <p:nvPr/>
        </p:nvPicPr>
        <p:blipFill>
          <a:blip r:embed="rId3" cstate="print"/>
          <a:stretch>
            <a:fillRect/>
          </a:stretch>
        </p:blipFill>
        <p:spPr>
          <a:xfrm>
            <a:off x="609600" y="0"/>
            <a:ext cx="10363200" cy="5943600"/>
          </a:xfrm>
          <a:prstGeom prst="rect">
            <a:avLst/>
          </a:prstGeom>
        </p:spPr>
      </p:pic>
      <p:sp>
        <p:nvSpPr>
          <p:cNvPr id="4" name="Oval 3"/>
          <p:cNvSpPr/>
          <p:nvPr/>
        </p:nvSpPr>
        <p:spPr>
          <a:xfrm>
            <a:off x="0" y="0"/>
            <a:ext cx="609600" cy="685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12</a:t>
            </a: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0972800" cy="5943600"/>
          </a:xfrm>
          <a:prstGeom prst="rect">
            <a:avLst/>
          </a:prstGeom>
          <a:blipFill dpi="0" rotWithShape="1">
            <a:blip r:embed="rId2" cstate="print">
              <a:alphaModFix amt="59000"/>
              <a:grayscl/>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0"/>
            <a:ext cx="10972800" cy="2514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n>
                  <a:solidFill>
                    <a:schemeClr val="bg2">
                      <a:lumMod val="10000"/>
                    </a:schemeClr>
                  </a:solidFill>
                </a:ln>
                <a:solidFill>
                  <a:schemeClr val="tx1">
                    <a:lumMod val="95000"/>
                    <a:lumOff val="5000"/>
                  </a:schemeClr>
                </a:solidFill>
                <a:latin typeface="+mj-lt"/>
              </a:rPr>
              <a:t>MECHANICS OF FRACTURING </a:t>
            </a:r>
          </a:p>
          <a:p>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Induced Fractures Normally Occur At The Weakest Part Of Formations. The Requirements For Forming Fractures Are Pressure And Surfaces Upon Which The Pressure May Act So That The Resultant Forces Are Of Sufficient Magnitude And Are Exerted In Such A Manner To Part The Formations (Howard And Scott, 1951).  Depending Upon Depth, The Fractures Created Will Either Be Vertical Or Horizontal. If The Depth Is Around 2,500 Feet Or Less, Horizontal Pancake Fractures Are Usually Produced Because The Vertical Stress (Overburden) Is Lower Than The Horizontal Stresses. At Depths Greater Than 3,500 Feet, Vertical Fractures Are Created Because The Overburden Is Higher Than The Horizontal Stresses (Ramirez Et Al. 2005). Shows A Typical Stress Distribution In A Wellbore.</a:t>
            </a:r>
            <a:endParaRPr lang="en-US" dirty="0"/>
          </a:p>
        </p:txBody>
      </p:sp>
      <p:sp>
        <p:nvSpPr>
          <p:cNvPr id="4" name="Rectangle 3"/>
          <p:cNvSpPr/>
          <p:nvPr/>
        </p:nvSpPr>
        <p:spPr>
          <a:xfrm>
            <a:off x="0" y="2514600"/>
            <a:ext cx="6858000" cy="3429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Where, </a:t>
            </a:r>
            <a:endPar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a:p>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Pw  </a:t>
            </a: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Wellbore Pressure; </a:t>
            </a:r>
            <a:endPar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a:p>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Po = Pore Pressure</a:t>
            </a: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t>
            </a:r>
          </a:p>
          <a:p>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Shmin</a:t>
            </a: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 Minimum Horizontal Stress</a:t>
            </a: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t>
            </a:r>
          </a:p>
          <a:p>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SHMAX = Maximum Horizontal Stress; </a:t>
            </a: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and</a:t>
            </a:r>
          </a:p>
          <a:p>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įș</a:t>
            </a: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 Effective Tangential (Hoop) Stress </a:t>
            </a:r>
            <a:endPar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a:p>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The </a:t>
            </a: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minimum horizontal stresses are inherent in a particular rock and cannot be altered while the effective tangential stresses are the near wellbore stresses acting on the periphery of the wellbore which are caused by drilling operations. </a:t>
            </a:r>
            <a:endParaRPr lang="en-US"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6" name="Oval 5"/>
          <p:cNvSpPr/>
          <p:nvPr/>
        </p:nvSpPr>
        <p:spPr>
          <a:xfrm>
            <a:off x="6858000" y="2590800"/>
            <a:ext cx="4114800" cy="33528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images (2).jpeg"/>
          <p:cNvPicPr>
            <a:picLocks noChangeAspect="1"/>
          </p:cNvPicPr>
          <p:nvPr/>
        </p:nvPicPr>
        <p:blipFill>
          <a:blip r:embed="rId3" cstate="print"/>
          <a:stretch>
            <a:fillRect/>
          </a:stretch>
        </p:blipFill>
        <p:spPr>
          <a:xfrm>
            <a:off x="6951910" y="2743200"/>
            <a:ext cx="4020890" cy="2667000"/>
          </a:xfrm>
          <a:prstGeom prst="rect">
            <a:avLst/>
          </a:prstGeom>
        </p:spPr>
      </p:pic>
      <p:sp>
        <p:nvSpPr>
          <p:cNvPr id="8" name="Oval 7"/>
          <p:cNvSpPr/>
          <p:nvPr/>
        </p:nvSpPr>
        <p:spPr>
          <a:xfrm>
            <a:off x="0" y="0"/>
            <a:ext cx="762000" cy="381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t>13</a:t>
            </a:r>
            <a:endParaRPr lang="en-US" sz="24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0972800" cy="5943600"/>
          </a:xfrm>
          <a:prstGeom prst="rect">
            <a:avLst/>
          </a:prstGeom>
          <a:blipFill dpi="0" rotWithShape="1">
            <a:blip r:embed="rId2" cstate="print">
              <a:alphaModFix amt="59000"/>
              <a:grayscl/>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52400" y="228600"/>
            <a:ext cx="10591800" cy="556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n>
                  <a:solidFill>
                    <a:schemeClr val="bg2">
                      <a:lumMod val="10000"/>
                    </a:schemeClr>
                  </a:solidFill>
                </a:ln>
                <a:solidFill>
                  <a:schemeClr val="tx1">
                    <a:lumMod val="95000"/>
                    <a:lumOff val="5000"/>
                  </a:schemeClr>
                </a:solidFill>
              </a:rPr>
              <a:t>MANAGEMENT OF EQUIVALENT CIRCULATION DENSITY (ECD)</a:t>
            </a:r>
          </a:p>
          <a:p>
            <a:pPr algn="ctr"/>
            <a:r>
              <a:rPr lang="en-US" sz="16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Drilling Programs Are Designed To Control </a:t>
            </a:r>
            <a:r>
              <a:rPr lang="en-US" sz="1600"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Downhole</a:t>
            </a:r>
            <a:r>
              <a:rPr lang="en-US" sz="16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Pressures In Order To Eliminate High </a:t>
            </a:r>
            <a:r>
              <a:rPr lang="en-US" sz="1600"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Ecds</a:t>
            </a:r>
            <a:r>
              <a:rPr lang="en-US" sz="16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That Lead To Induced Fractures. The Control Can Be Achieved Through Manipulating Mud Properties Such As Density, Viscosity, And Fluid Loss. The ECD Is The Measure Of The Combined Effect Of The Hydrostatic Pressure Of The Fluid In The Wellbore Plus The Created Friction Pressure While The </a:t>
            </a: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Fluid Is Being Circulated (Metcalf Et Al. 2011):</a:t>
            </a:r>
            <a:endParaRPr lang="en-US" dirty="0" smtClean="0"/>
          </a:p>
          <a:p>
            <a:pPr algn="ctr"/>
            <a:r>
              <a:rPr lang="en-US" b="1" dirty="0" smtClean="0">
                <a:ln>
                  <a:solidFill>
                    <a:schemeClr val="bg2">
                      <a:lumMod val="10000"/>
                    </a:schemeClr>
                  </a:solidFill>
                </a:ln>
                <a:solidFill>
                  <a:schemeClr val="tx1">
                    <a:lumMod val="95000"/>
                    <a:lumOff val="5000"/>
                  </a:schemeClr>
                </a:solidFill>
              </a:rPr>
              <a:t> </a:t>
            </a:r>
            <a:r>
              <a:rPr lang="en-US" b="1" dirty="0" smtClean="0">
                <a:ln>
                  <a:solidFill>
                    <a:schemeClr val="bg2">
                      <a:lumMod val="10000"/>
                    </a:schemeClr>
                  </a:solidFill>
                </a:ln>
                <a:solidFill>
                  <a:schemeClr val="tx1">
                    <a:lumMod val="95000"/>
                    <a:lumOff val="5000"/>
                  </a:schemeClr>
                </a:solidFill>
              </a:rPr>
              <a:t>ECD= </a:t>
            </a:r>
            <a:r>
              <a:rPr lang="en-US" b="1" dirty="0" err="1" smtClean="0">
                <a:ln>
                  <a:solidFill>
                    <a:schemeClr val="bg2">
                      <a:lumMod val="10000"/>
                    </a:schemeClr>
                  </a:solidFill>
                </a:ln>
                <a:solidFill>
                  <a:schemeClr val="tx1">
                    <a:lumMod val="95000"/>
                    <a:lumOff val="5000"/>
                  </a:schemeClr>
                </a:solidFill>
              </a:rPr>
              <a:t>Ptotal</a:t>
            </a:r>
            <a:r>
              <a:rPr lang="en-US" b="1" dirty="0" smtClean="0">
                <a:ln>
                  <a:solidFill>
                    <a:schemeClr val="bg2">
                      <a:lumMod val="10000"/>
                    </a:schemeClr>
                  </a:solidFill>
                </a:ln>
                <a:solidFill>
                  <a:schemeClr val="tx1">
                    <a:lumMod val="95000"/>
                    <a:lumOff val="5000"/>
                  </a:schemeClr>
                </a:solidFill>
              </a:rPr>
              <a:t> / (0.052×TVD) </a:t>
            </a:r>
            <a:r>
              <a:rPr lang="en-US" b="1" dirty="0" smtClean="0">
                <a:ln>
                  <a:solidFill>
                    <a:schemeClr val="bg2">
                      <a:lumMod val="10000"/>
                    </a:schemeClr>
                  </a:solidFill>
                </a:ln>
                <a:solidFill>
                  <a:schemeClr val="tx1">
                    <a:lumMod val="95000"/>
                    <a:lumOff val="5000"/>
                  </a:schemeClr>
                </a:solidFill>
              </a:rPr>
              <a:t>………………………………………………………………………... </a:t>
            </a:r>
            <a:endParaRPr lang="en-US" dirty="0" smtClean="0"/>
          </a:p>
          <a:p>
            <a:pPr algn="ctr"/>
            <a:endParaRPr lang="en-US" dirty="0" smtClean="0"/>
          </a:p>
          <a:p>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Where</a:t>
            </a: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t>
            </a:r>
          </a:p>
          <a:p>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PTotal</a:t>
            </a: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 </a:t>
            </a:r>
            <a:r>
              <a:rPr lang="en-US"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Phydrostatic</a:t>
            </a: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 </a:t>
            </a:r>
            <a:r>
              <a:rPr lang="en-US"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Pfriction</a:t>
            </a: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endPar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a:p>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PTotal</a:t>
            </a: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 Total Annular Pressure; </a:t>
            </a:r>
            <a:endPar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a:p>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Phydrostatic</a:t>
            </a: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Hydrostatic Pressure; </a:t>
            </a:r>
            <a:endPar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a:p>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Pfriction</a:t>
            </a: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Annular Friction Pressure; and </a:t>
            </a:r>
            <a:endPar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a:p>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TVD   </a:t>
            </a: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True Vertical Depth</a:t>
            </a:r>
            <a:r>
              <a:rPr lang="en-US" dirty="0" smtClean="0"/>
              <a:t>.</a:t>
            </a:r>
          </a:p>
          <a:p>
            <a:r>
              <a:rPr lang="en-US" dirty="0" smtClean="0"/>
              <a:t>             </a:t>
            </a: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Equivalent Circulating Density (ECD) Is A Function Of The Following (</a:t>
            </a:r>
            <a:r>
              <a:rPr lang="en-US"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Fidan</a:t>
            </a: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Et Al. 2004):</a:t>
            </a:r>
          </a:p>
          <a:p>
            <a:pPr>
              <a:buFont typeface="Wingdings" pitchFamily="2" charset="2"/>
              <a:buChar char="q"/>
            </a:pP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Annular Space: The Smaller The Annular Area, The Greater The </a:t>
            </a:r>
            <a:r>
              <a:rPr lang="en-US"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Ecds</a:t>
            </a: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Will Be. </a:t>
            </a:r>
          </a:p>
          <a:p>
            <a:pPr>
              <a:buFont typeface="Wingdings" pitchFamily="2" charset="2"/>
              <a:buChar char="q"/>
            </a:pP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Fluid </a:t>
            </a:r>
            <a:r>
              <a:rPr lang="en-US"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Rheology</a:t>
            </a: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Higher Viscosities Will Increase The </a:t>
            </a:r>
            <a:r>
              <a:rPr lang="en-US"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Ecds</a:t>
            </a: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t>
            </a:r>
          </a:p>
          <a:p>
            <a:pPr>
              <a:buFont typeface="Wingdings" pitchFamily="2" charset="2"/>
              <a:buChar char="q"/>
            </a:pP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Pump Rate: The Higher The Rate, The Higher The </a:t>
            </a:r>
            <a:r>
              <a:rPr lang="en-US"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Ecds</a:t>
            </a: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p>
          <a:p>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Apart From Manipulating Mud Properties To Controlling The Generation Of Excessive </a:t>
            </a:r>
            <a:r>
              <a:rPr lang="en-US"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Ecds</a:t>
            </a: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Knowledge Of The Fracture Gradient In An Area Is An Important Step Towards Combating lost returns during drilling </a:t>
            </a: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operations</a:t>
            </a:r>
            <a:r>
              <a:rPr lang="en-US" dirty="0" smtClean="0"/>
              <a:t>. </a:t>
            </a:r>
            <a:r>
              <a:rPr lang="en-US" dirty="0" smtClean="0"/>
              <a:t> </a:t>
            </a:r>
            <a:endParaRPr lang="en-US" dirty="0"/>
          </a:p>
        </p:txBody>
      </p:sp>
      <p:sp>
        <p:nvSpPr>
          <p:cNvPr id="4" name="Oval 3"/>
          <p:cNvSpPr/>
          <p:nvPr/>
        </p:nvSpPr>
        <p:spPr>
          <a:xfrm>
            <a:off x="0" y="0"/>
            <a:ext cx="990600" cy="609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t>14</a:t>
            </a:r>
            <a:endParaRPr lang="en-US" sz="28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0972800" cy="5943600"/>
          </a:xfrm>
          <a:prstGeom prst="rect">
            <a:avLst/>
          </a:prstGeom>
          <a:blipFill dpi="0" rotWithShape="1">
            <a:blip r:embed="rId2" cstate="print">
              <a:alphaModFix amt="59000"/>
              <a:grayscl/>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09600" y="152400"/>
            <a:ext cx="10210800" cy="2819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q"/>
            </a:pP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Individual Tests May Be Difficult To Interpret When No Clear Or Unique Deflection/Deviation Point Exists. </a:t>
            </a:r>
          </a:p>
          <a:p>
            <a:pPr>
              <a:buFont typeface="Wingdings" pitchFamily="2" charset="2"/>
              <a:buChar char="q"/>
            </a:pP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Test Data Is Often Recorded Manually At A Coarse Sampling Rate, Disallowing Raw Data Scrutiny.</a:t>
            </a:r>
          </a:p>
          <a:p>
            <a:pPr>
              <a:buFont typeface="Wingdings" pitchFamily="2" charset="2"/>
              <a:buChar char="q"/>
            </a:pP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Some Bias Towards Higher Interpretations May Even Be Introduced By The Drilling Team’s Eagerness To Drill Ahead.</a:t>
            </a:r>
          </a:p>
          <a:p>
            <a:pPr>
              <a:buFont typeface="Wingdings" pitchFamily="2" charset="2"/>
              <a:buChar char="q"/>
            </a:pP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Leak-off Pressures (Lops) From A Group Of </a:t>
            </a:r>
            <a:r>
              <a:rPr lang="en-US" sz="2000"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Neighbouring</a:t>
            </a: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Wells Are Often Scattered, Giving Considerable Room For Subjective Interpretation Of Local Trend. </a:t>
            </a:r>
          </a:p>
          <a:p>
            <a:pPr>
              <a:buFont typeface="Wingdings" pitchFamily="2" charset="2"/>
              <a:buChar char="q"/>
            </a:pPr>
            <a:endParaRPr lang="en-US" sz="20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4" name="Rectangle 3"/>
          <p:cNvSpPr/>
          <p:nvPr/>
        </p:nvSpPr>
        <p:spPr>
          <a:xfrm>
            <a:off x="1752600" y="2971800"/>
            <a:ext cx="8153400" cy="2971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mages.jpeg"/>
          <p:cNvPicPr>
            <a:picLocks noChangeAspect="1"/>
          </p:cNvPicPr>
          <p:nvPr/>
        </p:nvPicPr>
        <p:blipFill>
          <a:blip r:embed="rId3" cstate="print"/>
          <a:stretch>
            <a:fillRect/>
          </a:stretch>
        </p:blipFill>
        <p:spPr>
          <a:xfrm>
            <a:off x="2133600" y="2895600"/>
            <a:ext cx="6629400" cy="3048000"/>
          </a:xfrm>
          <a:prstGeom prst="rect">
            <a:avLst/>
          </a:prstGeom>
        </p:spPr>
      </p:pic>
      <p:sp>
        <p:nvSpPr>
          <p:cNvPr id="6" name="Oval 5"/>
          <p:cNvSpPr/>
          <p:nvPr/>
        </p:nvSpPr>
        <p:spPr>
          <a:xfrm>
            <a:off x="0" y="0"/>
            <a:ext cx="685800" cy="609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b="1" dirty="0" smtClean="0"/>
              <a:t>15</a:t>
            </a:r>
            <a:endParaRPr lang="en-US" sz="20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0972800" cy="5943600"/>
          </a:xfrm>
          <a:prstGeom prst="rect">
            <a:avLst/>
          </a:prstGeom>
          <a:blipFill dpi="0" rotWithShape="1">
            <a:blip r:embed="rId2" cstate="print">
              <a:alphaModFix amt="59000"/>
              <a:grayscl/>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685800" y="228600"/>
            <a:ext cx="10134600" cy="259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The Decision To Perform An XLOT At The Casing Shoe Should Take Into Account Both The Cost Of Breaking The Near-well Barrier And The Benefit Of Knowing What Stress And FPP Lies Behind That Barrier. The Near-well Barrier Is The Volume Of Rock Whose Stress State Is Affected By The Presence Of The Borehole, Usually 1-2 Hole Diameters Into The Formation.   Shows An Example Of An XLOT From The </a:t>
            </a:r>
            <a:r>
              <a:rPr lang="en-US" sz="2400"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Norne</a:t>
            </a: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Field In Offshore Norway. </a:t>
            </a:r>
            <a:endParaRPr lang="en-US" sz="24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4" name="Rectangle 3"/>
          <p:cNvSpPr/>
          <p:nvPr/>
        </p:nvSpPr>
        <p:spPr>
          <a:xfrm>
            <a:off x="5486400" y="2971800"/>
            <a:ext cx="5486400" cy="297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2971800"/>
            <a:ext cx="5486400" cy="2971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q"/>
            </a:pPr>
            <a:r>
              <a:rPr lang="en-US" sz="2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FIP: Fracture Initiation </a:t>
            </a:r>
            <a:r>
              <a:rPr lang="en-US" sz="2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Pressure</a:t>
            </a:r>
          </a:p>
          <a:p>
            <a:pPr>
              <a:buFont typeface="Wingdings" pitchFamily="2" charset="2"/>
              <a:buChar char="q"/>
            </a:pPr>
            <a:r>
              <a:rPr lang="en-US" sz="2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2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FRP: Fracture Re-opening </a:t>
            </a:r>
            <a:r>
              <a:rPr lang="en-US" sz="2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Pressure</a:t>
            </a:r>
          </a:p>
          <a:p>
            <a:pPr>
              <a:buFont typeface="Wingdings" pitchFamily="2" charset="2"/>
              <a:buChar char="q"/>
            </a:pPr>
            <a:r>
              <a:rPr lang="en-US" sz="2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2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FCP: Fracture Closure </a:t>
            </a:r>
            <a:r>
              <a:rPr lang="en-US" sz="2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Pressure</a:t>
            </a:r>
          </a:p>
          <a:p>
            <a:pPr>
              <a:buFont typeface="Wingdings" pitchFamily="2" charset="2"/>
              <a:buChar char="q"/>
            </a:pPr>
            <a:r>
              <a:rPr lang="en-US" sz="2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ISIP</a:t>
            </a:r>
            <a:r>
              <a:rPr lang="en-US" sz="2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Initial Shut-in </a:t>
            </a:r>
            <a:r>
              <a:rPr lang="en-US" sz="2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Pressure</a:t>
            </a:r>
          </a:p>
          <a:p>
            <a:pPr>
              <a:buFont typeface="Wingdings" pitchFamily="2" charset="2"/>
              <a:buChar char="q"/>
            </a:pPr>
            <a:r>
              <a:rPr lang="en-US" sz="2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2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FPP: Fracture Propagation Pressure </a:t>
            </a:r>
            <a:endParaRPr lang="en-US" sz="28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pic>
        <p:nvPicPr>
          <p:cNvPr id="6" name="Picture 5" descr="30-Figure2.6-1.png"/>
          <p:cNvPicPr>
            <a:picLocks noChangeAspect="1"/>
          </p:cNvPicPr>
          <p:nvPr/>
        </p:nvPicPr>
        <p:blipFill>
          <a:blip r:embed="rId3" cstate="print"/>
          <a:stretch>
            <a:fillRect/>
          </a:stretch>
        </p:blipFill>
        <p:spPr>
          <a:xfrm>
            <a:off x="5410200" y="2971800"/>
            <a:ext cx="5562600" cy="2971800"/>
          </a:xfrm>
          <a:prstGeom prst="rect">
            <a:avLst/>
          </a:prstGeom>
        </p:spPr>
      </p:pic>
      <p:sp>
        <p:nvSpPr>
          <p:cNvPr id="7" name="Oval 6"/>
          <p:cNvSpPr/>
          <p:nvPr/>
        </p:nvSpPr>
        <p:spPr>
          <a:xfrm>
            <a:off x="0" y="0"/>
            <a:ext cx="914400" cy="533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t>16</a:t>
            </a:r>
            <a:endParaRPr lang="en-US" sz="28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0972800" cy="5943600"/>
          </a:xfrm>
          <a:prstGeom prst="rect">
            <a:avLst/>
          </a:prstGeom>
          <a:blipFill dpi="0" rotWithShape="1">
            <a:blip r:embed="rId2" cstate="print">
              <a:alphaModFix amt="59000"/>
              <a:grayscl/>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Up Ribbon 3"/>
          <p:cNvSpPr/>
          <p:nvPr/>
        </p:nvSpPr>
        <p:spPr>
          <a:xfrm>
            <a:off x="2057400" y="2743200"/>
            <a:ext cx="5867400" cy="2971800"/>
          </a:xfrm>
          <a:prstGeom prst="ribbon2">
            <a:avLst>
              <a:gd name="adj1" fmla="val 23260"/>
              <a:gd name="adj2" fmla="val 50000"/>
            </a:avLst>
          </a:prstGeom>
          <a:solidFill>
            <a:srgbClr val="00B0F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THANK</a:t>
            </a:r>
          </a:p>
          <a:p>
            <a:pPr algn="ctr"/>
            <a:r>
              <a:rPr lang="en-US" sz="5400" dirty="0" smtClean="0"/>
              <a:t>YOU</a:t>
            </a:r>
            <a:endParaRPr lang="en-US" sz="5400" dirty="0"/>
          </a:p>
        </p:txBody>
      </p:sp>
      <p:sp>
        <p:nvSpPr>
          <p:cNvPr id="5" name="Oval 4"/>
          <p:cNvSpPr/>
          <p:nvPr/>
        </p:nvSpPr>
        <p:spPr>
          <a:xfrm>
            <a:off x="0" y="0"/>
            <a:ext cx="762000" cy="914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t>17</a:t>
            </a:r>
            <a:endParaRPr lang="en-US" sz="24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0972800" cy="5943600"/>
          </a:xfrm>
          <a:prstGeom prst="rect">
            <a:avLst/>
          </a:prstGeom>
          <a:blipFill dpi="0" rotWithShape="1">
            <a:blip r:embed="rId2" cstate="print">
              <a:alphaModFix amt="59000"/>
              <a:grayscl/>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0972800" cy="5943600"/>
          </a:xfrm>
          <a:prstGeom prst="rect">
            <a:avLst/>
          </a:prstGeom>
          <a:blipFill dpi="0" rotWithShape="1">
            <a:blip r:embed="rId2" cstate="print">
              <a:alphaModFix amt="59000"/>
              <a:grayscl/>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685800" y="152400"/>
            <a:ext cx="9677400" cy="762000"/>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n>
                  <a:solidFill>
                    <a:schemeClr val="bg2">
                      <a:lumMod val="10000"/>
                    </a:schemeClr>
                  </a:solidFill>
                </a:ln>
                <a:solidFill>
                  <a:schemeClr val="tx1">
                    <a:lumMod val="95000"/>
                    <a:lumOff val="5000"/>
                  </a:schemeClr>
                </a:solidFill>
              </a:rPr>
              <a:t>FUNDAMENTALS  OF LOST  CIRCULATION  CONTROL</a:t>
            </a:r>
            <a:endParaRPr lang="en-US" sz="3200" b="1" dirty="0">
              <a:ln>
                <a:solidFill>
                  <a:schemeClr val="bg2">
                    <a:lumMod val="10000"/>
                  </a:schemeClr>
                </a:solidFill>
              </a:ln>
              <a:solidFill>
                <a:schemeClr val="tx1">
                  <a:lumMod val="95000"/>
                  <a:lumOff val="5000"/>
                </a:schemeClr>
              </a:solidFill>
            </a:endParaRPr>
          </a:p>
        </p:txBody>
      </p:sp>
      <p:cxnSp>
        <p:nvCxnSpPr>
          <p:cNvPr id="14" name="Straight Connector 13"/>
          <p:cNvCxnSpPr/>
          <p:nvPr/>
        </p:nvCxnSpPr>
        <p:spPr>
          <a:xfrm>
            <a:off x="5334000" y="914400"/>
            <a:ext cx="0" cy="457200"/>
          </a:xfrm>
          <a:prstGeom prst="line">
            <a:avLst/>
          </a:prstGeom>
          <a:ln>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81000" y="1371600"/>
            <a:ext cx="1028700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0" y="1600200"/>
            <a:ext cx="3733800" cy="106680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Lost  Circulation  Materials (LCMs)  Selection</a:t>
            </a:r>
            <a:r>
              <a:rPr lang="en-US" dirty="0" smtClean="0"/>
              <a:t>.</a:t>
            </a:r>
            <a:endParaRPr lang="en-US" dirty="0"/>
          </a:p>
        </p:txBody>
      </p:sp>
      <p:sp>
        <p:nvSpPr>
          <p:cNvPr id="33" name="Rounded Rectangle 32"/>
          <p:cNvSpPr/>
          <p:nvPr/>
        </p:nvSpPr>
        <p:spPr>
          <a:xfrm>
            <a:off x="4191000" y="1600200"/>
            <a:ext cx="3733800" cy="76200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Borehole  Stability Analysis</a:t>
            </a:r>
            <a:endPar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4" name="Rounded Rectangle 33"/>
          <p:cNvSpPr/>
          <p:nvPr/>
        </p:nvSpPr>
        <p:spPr>
          <a:xfrm>
            <a:off x="8077200" y="1524000"/>
            <a:ext cx="2895600" cy="228600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Management  Of   Equivalent  Circulation  Density</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5" name="Rounded Rectangle 34"/>
          <p:cNvSpPr/>
          <p:nvPr/>
        </p:nvSpPr>
        <p:spPr>
          <a:xfrm>
            <a:off x="4038600" y="4038600"/>
            <a:ext cx="3733800" cy="76200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Machanics</a:t>
            </a: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Of  Fracturing</a:t>
            </a:r>
            <a:endPar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6" name="Rounded Rectangle 35"/>
          <p:cNvSpPr/>
          <p:nvPr/>
        </p:nvSpPr>
        <p:spPr>
          <a:xfrm>
            <a:off x="0" y="5181600"/>
            <a:ext cx="3733800" cy="76200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Precipitated  Chemical  Slurries</a:t>
            </a:r>
            <a:endPar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7" name="Rounded Rectangle 36"/>
          <p:cNvSpPr/>
          <p:nvPr/>
        </p:nvSpPr>
        <p:spPr>
          <a:xfrm>
            <a:off x="0" y="4038600"/>
            <a:ext cx="3733800" cy="76200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High  Fluid  Loss  Squeezes</a:t>
            </a:r>
            <a:endPar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8" name="Rounded Rectangle 37"/>
          <p:cNvSpPr/>
          <p:nvPr/>
        </p:nvSpPr>
        <p:spPr>
          <a:xfrm>
            <a:off x="0" y="3048000"/>
            <a:ext cx="3733800" cy="76200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Conventional  LCMs</a:t>
            </a:r>
            <a:endPar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9" name="Rounded Rectangle 38"/>
          <p:cNvSpPr/>
          <p:nvPr/>
        </p:nvSpPr>
        <p:spPr>
          <a:xfrm>
            <a:off x="8001000" y="5181600"/>
            <a:ext cx="2971800" cy="76200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Cement   Slurries</a:t>
            </a:r>
            <a:endPar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0" name="Rounded Rectangle 39"/>
          <p:cNvSpPr/>
          <p:nvPr/>
        </p:nvSpPr>
        <p:spPr>
          <a:xfrm>
            <a:off x="4038600" y="2971800"/>
            <a:ext cx="3733800" cy="76200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Fractures  And  Fracture  Identification</a:t>
            </a:r>
            <a:endParaRPr lang="en-US" sz="2400" b="1" dirty="0">
              <a:ln>
                <a:solidFill>
                  <a:schemeClr val="bg2">
                    <a:lumMod val="10000"/>
                  </a:schemeClr>
                </a:solidFill>
              </a:ln>
              <a:solidFill>
                <a:schemeClr val="tx1">
                  <a:lumMod val="95000"/>
                  <a:lumOff val="5000"/>
                </a:schemeClr>
              </a:solidFill>
            </a:endParaRPr>
          </a:p>
        </p:txBody>
      </p:sp>
      <p:sp>
        <p:nvSpPr>
          <p:cNvPr id="41" name="Rounded Rectangle 40"/>
          <p:cNvSpPr/>
          <p:nvPr/>
        </p:nvSpPr>
        <p:spPr>
          <a:xfrm>
            <a:off x="3962400" y="5181600"/>
            <a:ext cx="3733800" cy="76200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Chemically  Activated  Cross – Linked  Pills </a:t>
            </a:r>
            <a:endPar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42" name="Rounded Rectangle 41"/>
          <p:cNvSpPr/>
          <p:nvPr/>
        </p:nvSpPr>
        <p:spPr>
          <a:xfrm>
            <a:off x="8001000" y="4038600"/>
            <a:ext cx="2971800" cy="762000"/>
          </a:xfrm>
          <a:prstGeom prst="round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Dilatant</a:t>
            </a: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Slurries</a:t>
            </a:r>
            <a:endParaRPr lang="en-US"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cxnSp>
        <p:nvCxnSpPr>
          <p:cNvPr id="44" name="Straight Arrow Connector 43"/>
          <p:cNvCxnSpPr/>
          <p:nvPr/>
        </p:nvCxnSpPr>
        <p:spPr>
          <a:xfrm>
            <a:off x="381000" y="1447800"/>
            <a:ext cx="0" cy="15240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1143000" y="3810000"/>
            <a:ext cx="0" cy="22860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838200" y="2667000"/>
            <a:ext cx="0" cy="38100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6" idx="3"/>
            <a:endCxn id="41" idx="1"/>
          </p:cNvCxnSpPr>
          <p:nvPr/>
        </p:nvCxnSpPr>
        <p:spPr>
          <a:xfrm>
            <a:off x="3733800" y="5562600"/>
            <a:ext cx="228600"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1447800" y="4800600"/>
            <a:ext cx="0" cy="38100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1" idx="3"/>
            <a:endCxn id="39" idx="1"/>
          </p:cNvCxnSpPr>
          <p:nvPr/>
        </p:nvCxnSpPr>
        <p:spPr>
          <a:xfrm>
            <a:off x="7696200" y="5562600"/>
            <a:ext cx="304800" cy="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5029200" y="2438400"/>
            <a:ext cx="0" cy="53340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5410200" y="3733800"/>
            <a:ext cx="0" cy="30480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5562600" y="1371600"/>
            <a:ext cx="0" cy="22860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10591800" y="1371600"/>
            <a:ext cx="76200" cy="15240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9296400" y="4800600"/>
            <a:ext cx="0" cy="381000"/>
          </a:xfrm>
          <a:prstGeom prst="straightConnector1">
            <a:avLst/>
          </a:prstGeom>
          <a:ln>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0" y="0"/>
            <a:ext cx="609600" cy="762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600" b="1" dirty="0" smtClean="0">
                <a:ln>
                  <a:solidFill>
                    <a:schemeClr val="bg2">
                      <a:lumMod val="10000"/>
                    </a:schemeClr>
                  </a:solidFill>
                </a:ln>
                <a:solidFill>
                  <a:schemeClr val="tx1">
                    <a:lumMod val="95000"/>
                    <a:lumOff val="5000"/>
                  </a:schemeClr>
                </a:solidFill>
              </a:rPr>
              <a:t>2</a:t>
            </a:r>
            <a:endParaRPr lang="en-US" sz="3600" b="1" dirty="0">
              <a:ln>
                <a:solidFill>
                  <a:schemeClr val="bg2">
                    <a:lumMod val="10000"/>
                  </a:schemeClr>
                </a:solidFill>
              </a:ln>
              <a:solidFill>
                <a:schemeClr val="tx1">
                  <a:lumMod val="95000"/>
                  <a:lumOff val="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0972800" cy="5943600"/>
          </a:xfrm>
          <a:prstGeom prst="rect">
            <a:avLst/>
          </a:prstGeom>
          <a:blipFill dpi="0" rotWithShape="1">
            <a:blip r:embed="rId2" cstate="print">
              <a:alphaModFix amt="59000"/>
              <a:grayscl/>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800" b="1" dirty="0" smtClean="0">
                <a:ln>
                  <a:solidFill>
                    <a:schemeClr val="bg2">
                      <a:lumMod val="10000"/>
                    </a:schemeClr>
                  </a:solidFill>
                </a:ln>
                <a:solidFill>
                  <a:schemeClr val="tx1">
                    <a:lumMod val="95000"/>
                    <a:lumOff val="5000"/>
                  </a:schemeClr>
                </a:solidFill>
                <a:latin typeface="+mj-lt"/>
              </a:rPr>
              <a:t>FUNDAMENTALS  OF  LOST  CIRCULATION  CONTROL                                                                                                                                                                                                                                                                                                                                                                                                                                                                                                                 </a:t>
            </a: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  Lot Of Effort Has Been Done To Understand The</a:t>
            </a: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2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Mechanics Of Lost Circulation Control.  Lost Circulation Control During Well Construction Is More Than Just Selecting The Right Lost Circulation Material (LCM) But Requires A Complete Engineered Approach (</a:t>
            </a:r>
            <a:r>
              <a:rPr lang="en-US" sz="2800"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Whitfill</a:t>
            </a:r>
            <a:r>
              <a:rPr lang="en-US" sz="2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2008). Some Of The Approaches Involve Borehole Stability Analysis, Equivalent Circulating Density (ECD) </a:t>
            </a:r>
            <a:r>
              <a:rPr lang="en-US" sz="2800"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Modelling</a:t>
            </a:r>
            <a:r>
              <a:rPr lang="en-US" sz="28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 Leak-off Flow-path Geometry Considerations, Drilling Fluid And LCM Selection To Help Minimize Effects On ECD, On-site Monitoring Using Annular Pressure While Drilling (APWD), Connection Flow Monitoring Techniques, And Timely Application Of LCM And Treatments. This Chapter Sheds Light On The Physics And Chemistry  Of Some Of The Lost Circulation Control Approaches</a:t>
            </a:r>
            <a:r>
              <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p>
          <a:p>
            <a:pPr algn="ctr"/>
            <a:endParaRPr lang="en-US"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3" name="Oval 2"/>
          <p:cNvSpPr/>
          <p:nvPr/>
        </p:nvSpPr>
        <p:spPr>
          <a:xfrm>
            <a:off x="0" y="0"/>
            <a:ext cx="533400" cy="609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200" b="1" dirty="0" smtClean="0">
                <a:ln>
                  <a:solidFill>
                    <a:schemeClr val="bg2">
                      <a:lumMod val="10000"/>
                    </a:schemeClr>
                  </a:solidFill>
                </a:ln>
                <a:solidFill>
                  <a:schemeClr val="tx1">
                    <a:lumMod val="95000"/>
                    <a:lumOff val="5000"/>
                  </a:schemeClr>
                </a:solidFill>
              </a:rPr>
              <a:t>3</a:t>
            </a:r>
            <a:endParaRPr lang="en-US" sz="3200" b="1" dirty="0">
              <a:ln>
                <a:solidFill>
                  <a:schemeClr val="bg2">
                    <a:lumMod val="10000"/>
                  </a:schemeClr>
                </a:solidFill>
              </a:ln>
              <a:solidFill>
                <a:schemeClr val="tx1">
                  <a:lumMod val="95000"/>
                  <a:lumOff val="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0972800" cy="5943600"/>
          </a:xfrm>
          <a:prstGeom prst="rect">
            <a:avLst/>
          </a:prstGeom>
          <a:blipFill dpi="0" rotWithShape="1">
            <a:blip r:embed="rId2" cstate="print">
              <a:alphaModFix amt="59000"/>
              <a:grayscl/>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3600" b="1" dirty="0" smtClean="0">
                <a:ln>
                  <a:solidFill>
                    <a:schemeClr val="bg2">
                      <a:lumMod val="10000"/>
                    </a:schemeClr>
                  </a:solidFill>
                </a:ln>
                <a:solidFill>
                  <a:schemeClr val="tx1">
                    <a:lumMod val="95000"/>
                    <a:lumOff val="5000"/>
                  </a:schemeClr>
                </a:solidFill>
                <a:latin typeface="+mj-lt"/>
              </a:rPr>
              <a:t>LOST CIRCULATION MATERIALS (LCMs) SELECTION                     </a:t>
            </a:r>
          </a:p>
          <a:p>
            <a:pPr algn="ctr"/>
            <a:r>
              <a:rPr lang="en-US" sz="20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rPr>
              <a:t> </a:t>
            </a: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rPr>
              <a:t>                                 LCMs are needed to stop fluid losses in order to drill ahead in most drilling operations. An LCM should react, block fractures, and form a bridge to provide a seal in a timely manner. The seal could be temporary or even permanent. Permanent seals are used to block thief zones in non-producing intervals while temporary seals are used to block loss zones in pay intervals (</a:t>
            </a:r>
            <a:r>
              <a:rPr lang="en-US" sz="2000"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rPr>
              <a:t>Fidan</a:t>
            </a: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rPr>
              <a:t> et al. 2004). Previous studies have demonstrated that some products work better than others as lost circulation materials (Sanders et al. 2010). LCMs are categorized into common groups along their physical and chemical characteristics. These groups are as follows (</a:t>
            </a:r>
            <a:r>
              <a:rPr lang="en-US" sz="2000"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rPr>
              <a:t>Onyekwere</a:t>
            </a: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mj-lt"/>
              </a:rPr>
              <a:t>, 2002</a:t>
            </a:r>
            <a:r>
              <a:rPr lang="en-US" sz="2000" b="1" dirty="0" smtClean="0">
                <a:ln w="12700">
                  <a:solidFill>
                    <a:schemeClr val="tx2">
                      <a:satMod val="155000"/>
                    </a:schemeClr>
                  </a:solidFill>
                  <a:prstDash val="solid"/>
                </a:ln>
                <a:solidFill>
                  <a:schemeClr val="bg2">
                    <a:tint val="85000"/>
                    <a:satMod val="155000"/>
                  </a:schemeClr>
                </a:solidFill>
                <a:effectLst>
                  <a:glow rad="101600">
                    <a:schemeClr val="accent1">
                      <a:lumMod val="50000"/>
                      <a:alpha val="60000"/>
                    </a:schemeClr>
                  </a:glow>
                  <a:outerShdw blurRad="41275" dist="20320" dir="1800000" algn="tl" rotWithShape="0">
                    <a:srgbClr val="000000">
                      <a:alpha val="40000"/>
                    </a:srgbClr>
                  </a:outerShdw>
                </a:effectLst>
                <a:latin typeface="+mj-lt"/>
              </a:rPr>
              <a:t>): </a:t>
            </a:r>
            <a:endParaRPr lang="en-US" sz="2000" b="1" dirty="0">
              <a:ln w="12700">
                <a:solidFill>
                  <a:schemeClr val="tx2">
                    <a:satMod val="155000"/>
                  </a:schemeClr>
                </a:solidFill>
                <a:prstDash val="solid"/>
              </a:ln>
              <a:solidFill>
                <a:schemeClr val="bg2">
                  <a:tint val="85000"/>
                  <a:satMod val="155000"/>
                </a:schemeClr>
              </a:solidFill>
              <a:effectLst>
                <a:glow rad="101600">
                  <a:schemeClr val="accent1">
                    <a:lumMod val="50000"/>
                    <a:alpha val="60000"/>
                  </a:schemeClr>
                </a:glow>
                <a:outerShdw blurRad="41275" dist="20320" dir="1800000" algn="tl" rotWithShape="0">
                  <a:srgbClr val="000000">
                    <a:alpha val="40000"/>
                  </a:srgbClr>
                </a:outerShdw>
              </a:effectLst>
            </a:endParaRPr>
          </a:p>
        </p:txBody>
      </p:sp>
      <p:sp>
        <p:nvSpPr>
          <p:cNvPr id="3" name="Rectangle 2"/>
          <p:cNvSpPr/>
          <p:nvPr/>
        </p:nvSpPr>
        <p:spPr>
          <a:xfrm>
            <a:off x="609600" y="2819400"/>
            <a:ext cx="8001000" cy="3124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Wingdings" pitchFamily="2" charset="2"/>
              <a:buChar char="q"/>
            </a:pP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Conventional Lost Circulation Materials; (fibers, flakes, and granules)</a:t>
            </a:r>
          </a:p>
          <a:p>
            <a:pPr algn="just">
              <a:buFont typeface="Wingdings" pitchFamily="2" charset="2"/>
              <a:buChar char="q"/>
            </a:pP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High Fluid Loss Squeezes; (diatomaceous earth or clay blends) </a:t>
            </a:r>
          </a:p>
          <a:p>
            <a:pPr algn="just">
              <a:buFont typeface="Wingdings" pitchFamily="2" charset="2"/>
              <a:buChar char="q"/>
            </a:pPr>
            <a:r>
              <a:rPr lang="en-US" sz="20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Gunk Slurries; (diesel oil </a:t>
            </a:r>
            <a:r>
              <a:rPr lang="en-US" sz="2000"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bentonite</a:t>
            </a: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t>
            </a:r>
          </a:p>
          <a:p>
            <a:pPr algn="just">
              <a:buFont typeface="Wingdings" pitchFamily="2" charset="2"/>
              <a:buChar char="q"/>
            </a:pP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Precipitated Chemical Slurries; (silicate and latex) </a:t>
            </a:r>
          </a:p>
          <a:p>
            <a:pPr algn="just">
              <a:buFont typeface="Wingdings" pitchFamily="2" charset="2"/>
              <a:buChar char="q"/>
            </a:pP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Resin-coated Sand </a:t>
            </a:r>
          </a:p>
          <a:p>
            <a:pPr algn="just">
              <a:buFont typeface="Wingdings" pitchFamily="2" charset="2"/>
              <a:buChar char="q"/>
            </a:pPr>
            <a:r>
              <a:rPr lang="en-US" sz="20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Cross-linked Polymer Slurries </a:t>
            </a:r>
          </a:p>
          <a:p>
            <a:pPr algn="just">
              <a:buFont typeface="Wingdings" pitchFamily="2" charset="2"/>
              <a:buChar char="q"/>
            </a:pPr>
            <a:r>
              <a:rPr lang="en-US" sz="20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Cements </a:t>
            </a:r>
          </a:p>
          <a:p>
            <a:pPr algn="just">
              <a:buFont typeface="Wingdings" pitchFamily="2" charset="2"/>
              <a:buChar char="q"/>
            </a:pP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Barite Plugs </a:t>
            </a:r>
          </a:p>
          <a:p>
            <a:pPr algn="just">
              <a:buFont typeface="Wingdings" pitchFamily="2" charset="2"/>
              <a:buChar char="q"/>
            </a:pPr>
            <a:r>
              <a:rPr lang="en-US" sz="20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2000"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Dilatant</a:t>
            </a: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Slurries </a:t>
            </a:r>
            <a:endParaRPr lang="en-US" sz="20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4" name="Oval 3"/>
          <p:cNvSpPr/>
          <p:nvPr/>
        </p:nvSpPr>
        <p:spPr>
          <a:xfrm>
            <a:off x="0" y="0"/>
            <a:ext cx="609600" cy="685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600" b="1" dirty="0" smtClean="0">
                <a:ln>
                  <a:solidFill>
                    <a:schemeClr val="bg2">
                      <a:lumMod val="10000"/>
                    </a:schemeClr>
                  </a:solidFill>
                </a:ln>
                <a:solidFill>
                  <a:schemeClr val="tx1">
                    <a:lumMod val="95000"/>
                    <a:lumOff val="5000"/>
                  </a:schemeClr>
                </a:solidFill>
              </a:rPr>
              <a:t>4</a:t>
            </a:r>
            <a:endParaRPr lang="en-US" sz="3600" b="1" dirty="0">
              <a:ln>
                <a:solidFill>
                  <a:schemeClr val="bg2">
                    <a:lumMod val="10000"/>
                  </a:schemeClr>
                </a:solidFill>
              </a:ln>
              <a:solidFill>
                <a:schemeClr val="tx1">
                  <a:lumMod val="95000"/>
                  <a:lumOff val="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0972800" cy="5943600"/>
          </a:xfrm>
          <a:prstGeom prst="rect">
            <a:avLst/>
          </a:prstGeom>
          <a:blipFill dpi="0" rotWithShape="1">
            <a:blip r:embed="rId2" cstate="print">
              <a:alphaModFix amt="59000"/>
              <a:grayscl/>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000" dirty="0" smtClean="0"/>
              <a:t> </a:t>
            </a:r>
            <a:r>
              <a:rPr lang="en-US" sz="3200" b="1" dirty="0" smtClean="0">
                <a:ln>
                  <a:solidFill>
                    <a:schemeClr val="bg2">
                      <a:lumMod val="10000"/>
                    </a:schemeClr>
                  </a:solidFill>
                </a:ln>
                <a:solidFill>
                  <a:schemeClr val="tx1">
                    <a:lumMod val="95000"/>
                    <a:lumOff val="5000"/>
                  </a:schemeClr>
                </a:solidFill>
                <a:latin typeface="+mj-lt"/>
              </a:rPr>
              <a:t>CONVENTIONAL LCMS    </a:t>
            </a:r>
          </a:p>
          <a:p>
            <a:r>
              <a:rPr lang="en-US" sz="2000" dirty="0" smtClean="0">
                <a:ln>
                  <a:solidFill>
                    <a:schemeClr val="tx1">
                      <a:lumMod val="85000"/>
                      <a:lumOff val="15000"/>
                    </a:schemeClr>
                  </a:solidFill>
                </a:ln>
                <a:solidFill>
                  <a:schemeClr val="tx1">
                    <a:lumMod val="95000"/>
                    <a:lumOff val="5000"/>
                  </a:schemeClr>
                </a:solidFill>
              </a:rPr>
              <a:t>                                                                                                                                                                                                                   </a:t>
            </a: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These LCMs Can Be Classified As Granular (Ground Walnut Shells, Pecan Shells, Almond Shells, Plastic, And Calcium Carbonate), Flakes (Ground Mica, Plastic Laminate, Cellophane, And Polyethylene Plastic Chips), Fibers (Rice Hulls, Peanut Hulls, Wood, Cane Etc.) Or A Mixture Of The Three. The Granular LCMs Form Two Types Of Bridges; One At The Formation Face And One Within The Formation Matrix. </a:t>
            </a:r>
            <a:endParaRPr lang="en-US" sz="2000" dirty="0"/>
          </a:p>
        </p:txBody>
      </p:sp>
      <p:sp>
        <p:nvSpPr>
          <p:cNvPr id="3" name="Round Same Side Corner Rectangle 2"/>
          <p:cNvSpPr/>
          <p:nvPr/>
        </p:nvSpPr>
        <p:spPr>
          <a:xfrm>
            <a:off x="0" y="2133600"/>
            <a:ext cx="10972800" cy="3657600"/>
          </a:xfrm>
          <a:prstGeom prst="round2Same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q"/>
            </a:pP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The Latter Sealing Is Preferred Because It Forms A More Permanent Bridge Within The Formation Such That Pipe Movements In The Wellbore Cannot Dislodge The Granular Particles. The Effectiveness Of Granular LCMs Depends On Their Particle Size Distribution, With Larger Particles First Forming A Bridge Across Or Within The Void And Smaller Particles Bridging The Openings Between Larger Ones. Fibrous Materials Are Best Suited For Controlling Losses In Porous And Highly Permeable Formations Because They Form A Mat-like Bridge Over The Pore Openings. The Mat Reduces The Size Of The Openings To The Formation, Permitting The Colloidal Particles In The Mud To Rapidly Deposit A Filter Cake. Flake LCMs Are Also Designed To Form A Mat On The Formation Face, Which Also Provides The Best Results As Fibrous Materials When Used To Treat Losses In Porous And Highly Permeable Formations. Blends Of Granular, Flakes, And Fibrous Materials Are Used In Solving Actual Field Problems (</a:t>
            </a:r>
            <a:r>
              <a:rPr lang="en-US" sz="2000"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Pilehvari</a:t>
            </a: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And </a:t>
            </a:r>
            <a:r>
              <a:rPr lang="en-US" sz="2000"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Nyshadham</a:t>
            </a: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2002). </a:t>
            </a:r>
            <a:endParaRPr lang="en-US" sz="20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4" name="Oval 3"/>
          <p:cNvSpPr/>
          <p:nvPr/>
        </p:nvSpPr>
        <p:spPr>
          <a:xfrm>
            <a:off x="0" y="0"/>
            <a:ext cx="685800" cy="762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200" b="1" dirty="0" smtClean="0">
                <a:ln>
                  <a:solidFill>
                    <a:schemeClr val="bg2">
                      <a:lumMod val="10000"/>
                    </a:schemeClr>
                  </a:solidFill>
                </a:ln>
                <a:solidFill>
                  <a:schemeClr val="tx1">
                    <a:lumMod val="95000"/>
                    <a:lumOff val="5000"/>
                  </a:schemeClr>
                </a:solidFill>
              </a:rPr>
              <a:t>5</a:t>
            </a:r>
            <a:endParaRPr lang="en-US" sz="3200" b="1" dirty="0">
              <a:ln>
                <a:solidFill>
                  <a:schemeClr val="bg2">
                    <a:lumMod val="10000"/>
                  </a:schemeClr>
                </a:solidFill>
              </a:ln>
              <a:solidFill>
                <a:schemeClr val="tx1">
                  <a:lumMod val="95000"/>
                  <a:lumOff val="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0972800" cy="5943600"/>
          </a:xfrm>
          <a:prstGeom prst="rect">
            <a:avLst/>
          </a:prstGeom>
          <a:blipFill dpi="0" rotWithShape="1">
            <a:blip r:embed="rId2" cstate="print">
              <a:alphaModFix amt="59000"/>
              <a:grayscl/>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just"/>
            <a:endParaRPr lang="en-US" sz="2000" dirty="0">
              <a:solidFill>
                <a:schemeClr val="tx1">
                  <a:lumMod val="95000"/>
                  <a:lumOff val="5000"/>
                </a:schemeClr>
              </a:solidFill>
            </a:endParaRPr>
          </a:p>
        </p:txBody>
      </p:sp>
      <p:sp>
        <p:nvSpPr>
          <p:cNvPr id="3" name="Rectangle 2"/>
          <p:cNvSpPr/>
          <p:nvPr/>
        </p:nvSpPr>
        <p:spPr>
          <a:xfrm>
            <a:off x="0" y="0"/>
            <a:ext cx="10972800" cy="594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000" dirty="0" smtClean="0">
                <a:ln>
                  <a:solidFill>
                    <a:schemeClr val="bg2">
                      <a:lumMod val="10000"/>
                    </a:schemeClr>
                  </a:solidFill>
                </a:ln>
                <a:solidFill>
                  <a:schemeClr val="tx1">
                    <a:lumMod val="95000"/>
                    <a:lumOff val="5000"/>
                  </a:schemeClr>
                </a:solidFill>
              </a:rPr>
              <a:t> </a:t>
            </a:r>
            <a:r>
              <a:rPr lang="en-US" sz="2800" b="1" dirty="0" smtClean="0">
                <a:ln>
                  <a:solidFill>
                    <a:schemeClr val="bg2">
                      <a:lumMod val="10000"/>
                    </a:schemeClr>
                  </a:solidFill>
                </a:ln>
                <a:solidFill>
                  <a:schemeClr val="tx1">
                    <a:lumMod val="95000"/>
                    <a:lumOff val="5000"/>
                  </a:schemeClr>
                </a:solidFill>
              </a:rPr>
              <a:t>HIGH FLUID LOSS SQUEEZES   </a:t>
            </a:r>
          </a:p>
          <a:p>
            <a:pPr algn="ctr"/>
            <a:r>
              <a:rPr lang="en-US" sz="2400" dirty="0" smtClean="0">
                <a:ln>
                  <a:solidFill>
                    <a:schemeClr val="bg2">
                      <a:lumMod val="10000"/>
                    </a:schemeClr>
                  </a:solidFill>
                </a:ln>
                <a:solidFill>
                  <a:schemeClr val="tx1">
                    <a:lumMod val="95000"/>
                    <a:lumOff val="5000"/>
                  </a:schemeClr>
                </a:solidFill>
              </a:rPr>
              <a:t>        </a:t>
            </a: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These LCMs Lose Water Quickly And Deposit A Thick Cake Of Residual Solids In The Loss Zone. This Method Is Particularly Useful For Preventing The Extension Of Natural Or Induced Fractures, As The Deposited Solids Prevent The Transmission Of Pressure To The Tip Of The Fractures. The Two Main High Fluid Loss Pills Are: 1) </a:t>
            </a:r>
            <a:r>
              <a:rPr lang="en-US" sz="2400"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Diaseal</a:t>
            </a: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M (Diatomaceous Earth) And 2) </a:t>
            </a:r>
            <a:r>
              <a:rPr lang="en-US" sz="2400"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Attapulgite</a:t>
            </a: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/Calcium Carbonate.</a:t>
            </a:r>
            <a:endParaRPr lang="en-US" sz="2400" dirty="0" smtClean="0">
              <a:ln>
                <a:solidFill>
                  <a:schemeClr val="bg2">
                    <a:lumMod val="10000"/>
                  </a:schemeClr>
                </a:solidFill>
              </a:ln>
              <a:solidFill>
                <a:schemeClr val="tx1">
                  <a:lumMod val="95000"/>
                  <a:lumOff val="5000"/>
                </a:schemeClr>
              </a:solidFill>
            </a:endParaRPr>
          </a:p>
          <a:p>
            <a:pPr algn="ctr"/>
            <a:r>
              <a:rPr lang="en-US" sz="2000" dirty="0" smtClean="0">
                <a:ln>
                  <a:solidFill>
                    <a:schemeClr val="bg2">
                      <a:lumMod val="10000"/>
                    </a:schemeClr>
                  </a:solidFill>
                </a:ln>
                <a:solidFill>
                  <a:schemeClr val="tx1">
                    <a:lumMod val="95000"/>
                    <a:lumOff val="5000"/>
                  </a:schemeClr>
                </a:solidFill>
              </a:rPr>
              <a:t>  </a:t>
            </a:r>
            <a:r>
              <a:rPr lang="en-US" sz="3200" b="1" dirty="0" smtClean="0">
                <a:ln>
                  <a:solidFill>
                    <a:schemeClr val="bg2">
                      <a:lumMod val="10000"/>
                    </a:schemeClr>
                  </a:solidFill>
                </a:ln>
                <a:solidFill>
                  <a:schemeClr val="tx1">
                    <a:lumMod val="95000"/>
                    <a:lumOff val="5000"/>
                  </a:schemeClr>
                </a:solidFill>
              </a:rPr>
              <a:t>GUNK SLURRIES   </a:t>
            </a:r>
          </a:p>
          <a:p>
            <a:pPr algn="ct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The Gunk Slurries Consist Of Two Or More Fluids Which Upon Making Contact With The Wellbore Or The Loss Zone Form A Viscous Plug Which Seals The Zone. For Partial Losses, Better Results Are Achieved By Using Mud-diesel-oil- </a:t>
            </a:r>
            <a:r>
              <a:rPr lang="en-US" sz="2400"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bentonite</a:t>
            </a: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(M-DOB) Plugs. When This Mixture Contacts Water Or Water-based Mud, A Mass With High Gel Strength Is Formed. The DOB Mixture Is Pumped Down The Drill String While The Mud Is Pumped Down The Annulus. M-DOB Plugs Have Several Disadvantages .</a:t>
            </a:r>
            <a:endPar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4" name="Rectangle 3"/>
          <p:cNvSpPr/>
          <p:nvPr/>
        </p:nvSpPr>
        <p:spPr>
          <a:xfrm>
            <a:off x="304800" y="4038600"/>
            <a:ext cx="10668000" cy="1905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0" y="0"/>
            <a:ext cx="685800" cy="685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3200" b="1" dirty="0" smtClean="0">
                <a:ln>
                  <a:solidFill>
                    <a:schemeClr val="bg2">
                      <a:lumMod val="10000"/>
                    </a:schemeClr>
                  </a:solidFill>
                </a:ln>
                <a:solidFill>
                  <a:schemeClr val="tx1">
                    <a:lumMod val="95000"/>
                    <a:lumOff val="5000"/>
                  </a:schemeClr>
                </a:solidFill>
              </a:rPr>
              <a:t>6</a:t>
            </a:r>
            <a:endParaRPr lang="en-US" sz="3200" b="1" dirty="0">
              <a:ln>
                <a:solidFill>
                  <a:schemeClr val="bg2">
                    <a:lumMod val="10000"/>
                  </a:schemeClr>
                </a:solidFill>
              </a:ln>
              <a:solidFill>
                <a:schemeClr val="tx1">
                  <a:lumMod val="95000"/>
                  <a:lumOff val="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0972800" cy="5943600"/>
          </a:xfrm>
          <a:prstGeom prst="rect">
            <a:avLst/>
          </a:prstGeom>
          <a:blipFill dpi="0" rotWithShape="1">
            <a:blip r:embed="rId2" cstate="print">
              <a:alphaModFix amt="59000"/>
              <a:grayscl/>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0"/>
            <a:ext cx="10972800" cy="182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n>
                  <a:solidFill>
                    <a:schemeClr val="bg2">
                      <a:lumMod val="10000"/>
                    </a:schemeClr>
                  </a:solidFill>
                </a:ln>
                <a:solidFill>
                  <a:schemeClr val="tx1">
                    <a:lumMod val="95000"/>
                    <a:lumOff val="5000"/>
                  </a:schemeClr>
                </a:solidFill>
                <a:latin typeface="+mj-lt"/>
              </a:rPr>
              <a:t>PRECIPITATED CHEMICAL SLURRIES </a:t>
            </a:r>
          </a:p>
          <a:p>
            <a:pPr>
              <a:buFont typeface="Wingdings" pitchFamily="2" charset="2"/>
              <a:buChar char="q"/>
            </a:pP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Both Silicate Solutions And Commercial Latex Additives Used For Cementing Can Be Made To Precipitate And Used To Plug Loss Zones When Pumped In Combination With Calcium Chloride. The General Ideal Is To Pump A Calcium Chloride Pill Followed By The Silicate Of Latex Slurry. When These Two Slurries Mix In The Open Hole, Hopefully Adjacent To The Loss Zone, They Form A Viscous Plug Which Can Slow And Seal Many Loss Zones. </a:t>
            </a:r>
            <a:endParaRPr lang="en-US"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4" name="Rectangle 3"/>
          <p:cNvSpPr/>
          <p:nvPr/>
        </p:nvSpPr>
        <p:spPr>
          <a:xfrm>
            <a:off x="0" y="1828800"/>
            <a:ext cx="10972800" cy="205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n>
                  <a:solidFill>
                    <a:schemeClr val="bg2">
                      <a:lumMod val="10000"/>
                    </a:schemeClr>
                  </a:solidFill>
                </a:ln>
                <a:solidFill>
                  <a:schemeClr val="tx1">
                    <a:lumMod val="95000"/>
                    <a:lumOff val="5000"/>
                  </a:schemeClr>
                </a:solidFill>
                <a:latin typeface="+mj-lt"/>
              </a:rPr>
              <a:t> CHEMICALLY ACTIVATED CROSS-LINKED PILLS (CACP)   </a:t>
            </a:r>
          </a:p>
          <a:p>
            <a:pPr>
              <a:buFont typeface="Wingdings" pitchFamily="2" charset="2"/>
              <a:buChar char="q"/>
            </a:pP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Cross-linking is the linking of two independent polymer chains by a grouping (</a:t>
            </a:r>
            <a:r>
              <a:rPr lang="en-US" sz="2000"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crosslinking</a:t>
            </a: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agents) that spans or links two chains. (</a:t>
            </a:r>
            <a:r>
              <a:rPr lang="en-US" sz="2000"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Bruton</a:t>
            </a: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et al. 2001). The advantage of these pills is that they can be used to stop losses in water, oil or synthetic-based drilling </a:t>
            </a:r>
            <a:r>
              <a:rPr lang="en-US" sz="2000"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muds</a:t>
            </a: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 However, their main limitation is that they are not biologically or chemically degradable in the wellbore and hence they must be used with caution near pay zones.</a:t>
            </a:r>
            <a:endParaRPr lang="en-US" sz="20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5" name="Rectangle 4"/>
          <p:cNvSpPr/>
          <p:nvPr/>
        </p:nvSpPr>
        <p:spPr>
          <a:xfrm>
            <a:off x="0" y="3886200"/>
            <a:ext cx="10972800" cy="205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r>
              <a:rPr lang="en-US" sz="2400" b="1" dirty="0" smtClean="0">
                <a:ln>
                  <a:solidFill>
                    <a:schemeClr val="bg2">
                      <a:lumMod val="10000"/>
                    </a:schemeClr>
                  </a:solidFill>
                </a:ln>
                <a:solidFill>
                  <a:schemeClr val="tx1">
                    <a:lumMod val="95000"/>
                    <a:lumOff val="5000"/>
                  </a:schemeClr>
                </a:solidFill>
                <a:latin typeface="+mj-lt"/>
              </a:rPr>
              <a:t>CEMENT SLURRIES     </a:t>
            </a:r>
          </a:p>
          <a:p>
            <a:pPr>
              <a:buFont typeface="Wingdings" pitchFamily="2" charset="2"/>
              <a:buChar char="q"/>
            </a:pP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en-US" sz="2000" dirty="0" smtClean="0">
                <a:ln>
                  <a:solidFill>
                    <a:schemeClr val="bg2">
                      <a:lumMod val="10000"/>
                    </a:schemeClr>
                  </a:solidFill>
                </a:ln>
                <a:solidFill>
                  <a:schemeClr val="tx1">
                    <a:lumMod val="95000"/>
                    <a:lumOff val="5000"/>
                  </a:schemeClr>
                </a:solidFill>
              </a:rPr>
              <a:t> </a:t>
            </a: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Special Cement Formulations Like Magnesium-based Cements And  </a:t>
            </a:r>
            <a:r>
              <a:rPr lang="en-US" sz="2000"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Thixotropic</a:t>
            </a: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Cements Are More Common . Portland Cements Are Also Being Used As LCMs Only After Other Techniques Have Proven Unsuccessful, Or If Experience Has Shown It To Be The Method Of Choice . Portland Cement Compositions Have Particle Size Distributions In The 30 To 100 Micron Range; Which, For The Most Part, Should Not Penetrate The Permeability Matrix Near Producing Zones</a:t>
            </a:r>
            <a:r>
              <a:rPr lang="en-US" sz="2000" dirty="0" smtClean="0">
                <a:ln>
                  <a:solidFill>
                    <a:schemeClr val="bg2">
                      <a:lumMod val="10000"/>
                    </a:schemeClr>
                  </a:solidFill>
                </a:ln>
                <a:solidFill>
                  <a:schemeClr val="tx1">
                    <a:lumMod val="95000"/>
                    <a:lumOff val="5000"/>
                  </a:schemeClr>
                </a:solidFill>
              </a:rPr>
              <a:t>. </a:t>
            </a:r>
            <a:endParaRPr lang="en-US" sz="2000" dirty="0">
              <a:ln>
                <a:solidFill>
                  <a:schemeClr val="bg2">
                    <a:lumMod val="10000"/>
                  </a:schemeClr>
                </a:solidFill>
              </a:ln>
              <a:solidFill>
                <a:schemeClr val="tx1">
                  <a:lumMod val="95000"/>
                  <a:lumOff val="5000"/>
                </a:schemeClr>
              </a:solidFill>
            </a:endParaRPr>
          </a:p>
        </p:txBody>
      </p:sp>
      <p:sp>
        <p:nvSpPr>
          <p:cNvPr id="6" name="Oval 5"/>
          <p:cNvSpPr/>
          <p:nvPr/>
        </p:nvSpPr>
        <p:spPr>
          <a:xfrm>
            <a:off x="0" y="0"/>
            <a:ext cx="457200" cy="381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ln>
                  <a:solidFill>
                    <a:schemeClr val="bg2">
                      <a:lumMod val="10000"/>
                    </a:schemeClr>
                  </a:solidFill>
                </a:ln>
                <a:solidFill>
                  <a:schemeClr val="tx1">
                    <a:lumMod val="95000"/>
                    <a:lumOff val="5000"/>
                  </a:schemeClr>
                </a:solidFill>
              </a:rPr>
              <a:t>7</a:t>
            </a:r>
            <a:endParaRPr lang="en-US" sz="2400" b="1" dirty="0">
              <a:ln>
                <a:solidFill>
                  <a:schemeClr val="bg2">
                    <a:lumMod val="10000"/>
                  </a:schemeClr>
                </a:solidFill>
              </a:ln>
              <a:solidFill>
                <a:schemeClr val="tx1">
                  <a:lumMod val="95000"/>
                  <a:lumOff val="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0972800" cy="5943600"/>
          </a:xfrm>
          <a:prstGeom prst="rect">
            <a:avLst/>
          </a:prstGeom>
          <a:blipFill dpi="0" rotWithShape="1">
            <a:blip r:embed="rId2" cstate="print">
              <a:alphaModFix amt="59000"/>
              <a:grayscl/>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0" y="0"/>
            <a:ext cx="1097280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r>
              <a:rPr lang="en-US" sz="2800" b="1" dirty="0" smtClean="0">
                <a:ln>
                  <a:solidFill>
                    <a:schemeClr val="bg2">
                      <a:lumMod val="10000"/>
                    </a:schemeClr>
                  </a:solidFill>
                </a:ln>
                <a:solidFill>
                  <a:schemeClr val="tx1">
                    <a:lumMod val="95000"/>
                    <a:lumOff val="5000"/>
                  </a:schemeClr>
                </a:solidFill>
                <a:latin typeface="+mj-lt"/>
              </a:rPr>
              <a:t>DILATANT SLURRIES  </a:t>
            </a:r>
          </a:p>
          <a:p>
            <a:pPr>
              <a:buFont typeface="Wingdings" pitchFamily="2" charset="2"/>
              <a:buChar char="q"/>
            </a:pP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These LCMs Are Composed Of Specifically Sized Solids And Polymers That Are Both Water Soluble And Insoluble.  An Example Is A Shear-thickening Fluid (STF) Which Was Developed By Exxon Production Research Company In 1983 (Hamburger Et Al. 1983).  </a:t>
            </a:r>
          </a:p>
          <a:p>
            <a:pPr>
              <a:buFont typeface="Wingdings" pitchFamily="2" charset="2"/>
              <a:buChar char="q"/>
            </a:pPr>
            <a:endParaRPr lang="en-US" sz="2000" dirty="0" smtClean="0">
              <a:ln>
                <a:solidFill>
                  <a:schemeClr val="bg2">
                    <a:lumMod val="10000"/>
                  </a:schemeClr>
                </a:solidFill>
              </a:ln>
              <a:solidFill>
                <a:schemeClr val="tx1">
                  <a:lumMod val="95000"/>
                  <a:lumOff val="5000"/>
                </a:schemeClr>
              </a:solidFill>
            </a:endParaRPr>
          </a:p>
          <a:p>
            <a:r>
              <a:rPr lang="en-US" sz="2000" dirty="0" smtClean="0">
                <a:ln>
                  <a:solidFill>
                    <a:schemeClr val="bg2">
                      <a:lumMod val="10000"/>
                    </a:schemeClr>
                  </a:solidFill>
                </a:ln>
                <a:solidFill>
                  <a:schemeClr val="tx1">
                    <a:lumMod val="95000"/>
                    <a:lumOff val="5000"/>
                  </a:schemeClr>
                </a:solidFill>
              </a:rPr>
              <a:t> </a:t>
            </a:r>
          </a:p>
          <a:p>
            <a:pPr>
              <a:buFont typeface="Wingdings" pitchFamily="2" charset="2"/>
              <a:buChar char="q"/>
            </a:pP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The  Ability Of These Types Of Fluids To Thicken Irreversibly When They Pass Through The High-shear Zones In The Drill Bit Make Them Suitable For  Stopping Losses In Any Loss Zone.</a:t>
            </a:r>
            <a:endParaRPr lang="en-US" sz="2000" dirty="0">
              <a:ln>
                <a:solidFill>
                  <a:schemeClr val="bg2">
                    <a:lumMod val="10000"/>
                  </a:schemeClr>
                </a:solidFill>
              </a:ln>
              <a:solidFill>
                <a:schemeClr val="tx1">
                  <a:lumMod val="95000"/>
                  <a:lumOff val="5000"/>
                </a:schemeClr>
              </a:solidFill>
            </a:endParaRPr>
          </a:p>
        </p:txBody>
      </p:sp>
      <p:sp>
        <p:nvSpPr>
          <p:cNvPr id="4" name="Rectangle 3"/>
          <p:cNvSpPr/>
          <p:nvPr/>
        </p:nvSpPr>
        <p:spPr>
          <a:xfrm>
            <a:off x="0" y="2743200"/>
            <a:ext cx="10972800" cy="320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q"/>
            </a:pP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Lost Circulation Can Be Boiled Down To Five Pertinent Points (</a:t>
            </a:r>
            <a:r>
              <a:rPr lang="en-US" sz="2000"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Bruton</a:t>
            </a: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Et Al. 2001):</a:t>
            </a:r>
          </a:p>
          <a:p>
            <a:pPr algn="ctr"/>
            <a:endParaRPr lang="en-US"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a:p>
            <a:pPr>
              <a:buFont typeface="Wingdings" pitchFamily="2" charset="2"/>
              <a:buChar char="q"/>
            </a:pP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 Lost Circulation Material Should Be Equally Effective In Sealing Unconsolidated Formations And Fractures Or  </a:t>
            </a:r>
            <a:r>
              <a:rPr lang="en-US" sz="2000"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Vugs</a:t>
            </a: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In Hard Formations.</a:t>
            </a:r>
          </a:p>
          <a:p>
            <a:pPr>
              <a:buFont typeface="Wingdings" pitchFamily="2" charset="2"/>
              <a:buChar char="q"/>
            </a:pP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It Should Form An Effective Seal Under Both Low And High Differential Pressure Conditions.</a:t>
            </a:r>
          </a:p>
          <a:p>
            <a:pPr>
              <a:buFont typeface="Wingdings" pitchFamily="2" charset="2"/>
              <a:buChar char="q"/>
            </a:pP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Final Plug Shear Strength Should Be High Enough To Support Fluid Column, But Low Enough To Ensure Removal By Washing Or Jetting (Low Side-track Risk).</a:t>
            </a:r>
          </a:p>
          <a:p>
            <a:pPr>
              <a:buFont typeface="Wingdings" pitchFamily="2" charset="2"/>
              <a:buChar char="q"/>
            </a:pP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The Plugging Seal Has To Withstand Both Negative (Swab) And Positive (Surge) Pressures Applied During Drilling, Drill Pipe Trips, And Casing Runs.</a:t>
            </a:r>
          </a:p>
          <a:p>
            <a:pPr>
              <a:buFont typeface="Wingdings" pitchFamily="2" charset="2"/>
              <a:buChar char="q"/>
            </a:pPr>
            <a:r>
              <a:rPr lang="en-US" sz="20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It Should Have Workable/Controllable Set Time And Should Be Functional In Oil, Synthetic Or Water Based Mud Systems. </a:t>
            </a:r>
            <a:endParaRPr lang="en-US" sz="2000" b="1"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5" name="Oval 4"/>
          <p:cNvSpPr/>
          <p:nvPr/>
        </p:nvSpPr>
        <p:spPr>
          <a:xfrm>
            <a:off x="0" y="0"/>
            <a:ext cx="609600" cy="533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t>8</a:t>
            </a:r>
            <a:endParaRPr lang="en-US" sz="28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0972800" cy="5943600"/>
          </a:xfrm>
          <a:prstGeom prst="rect">
            <a:avLst/>
          </a:prstGeom>
          <a:blipFill dpi="0" rotWithShape="1">
            <a:blip r:embed="rId2" cstate="print">
              <a:alphaModFix amt="59000"/>
              <a:grayscl/>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n>
                  <a:solidFill>
                    <a:schemeClr val="tx1">
                      <a:lumMod val="95000"/>
                      <a:lumOff val="5000"/>
                    </a:schemeClr>
                  </a:solidFill>
                </a:ln>
                <a:solidFill>
                  <a:schemeClr val="tx1">
                    <a:lumMod val="95000"/>
                    <a:lumOff val="5000"/>
                  </a:schemeClr>
                </a:solidFill>
                <a:latin typeface="+mj-lt"/>
              </a:rPr>
              <a:t>BOREHOLE STABILITY ANALYSIS</a:t>
            </a:r>
          </a:p>
          <a:p>
            <a:pPr algn="ct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To Effectively Prevent And Cure Losses Resulting From Borehole Stability Issues, It Is Important To Understand The Fundamental Principles Of This Process.</a:t>
            </a:r>
            <a:endParaRPr lang="en-US" sz="2400" dirty="0" smtClean="0"/>
          </a:p>
          <a:p>
            <a:pPr algn="ctr"/>
            <a:r>
              <a:rPr lang="en-US" sz="2400" dirty="0" smtClean="0"/>
              <a:t>  </a:t>
            </a:r>
            <a:r>
              <a:rPr lang="en-US" sz="2400" b="1" dirty="0" smtClean="0">
                <a:ln>
                  <a:solidFill>
                    <a:schemeClr val="tx1">
                      <a:lumMod val="95000"/>
                      <a:lumOff val="5000"/>
                    </a:schemeClr>
                  </a:solidFill>
                </a:ln>
                <a:solidFill>
                  <a:schemeClr val="tx1">
                    <a:lumMod val="95000"/>
                    <a:lumOff val="5000"/>
                  </a:schemeClr>
                </a:solidFill>
              </a:rPr>
              <a:t>FRACTURES AND FRACTURE IDENTIFICATION  </a:t>
            </a:r>
          </a:p>
          <a:p>
            <a:pPr algn="ct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Lost Circulation In Fractured Formations Is One Of The Biggest Drilling Problems. Drilling Fluid Losses To A Formation Can Be Through A Fracture Which Has Been Induced Through Drilling Operations Or A Pre-existing Natural Fracture. If Pre-existing, The Fracture May Be Permanently Open In Which Case Losses To The Formation May Occur At Mud Pressures Only In Excess Of The Formation Pressure. Induced Fractures Occur When The Mud Weight, Required For Well Control And To Maintain A Stable Wellbore, Exceeds The Fracture Resistance Pressure Of The Formation (</a:t>
            </a:r>
            <a:r>
              <a:rPr lang="en-US" sz="2400" b="1" dirty="0" err="1"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Majidi</a:t>
            </a: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Et Al. 2011). Identification Of The Type Of Fracture Responsible For The Losses Is An Important Step In Combating The Lost Returns Problem.  Are Examples Of Natural And Induced Fractures Respectively.  </a:t>
            </a:r>
          </a:p>
          <a:p>
            <a:pPr algn="ctr"/>
            <a:r>
              <a:rPr lang="en-US" sz="2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p>
          <a:p>
            <a:pPr algn="ctr"/>
            <a:endParaRPr lang="en-US" sz="2400" dirty="0"/>
          </a:p>
        </p:txBody>
      </p:sp>
      <p:sp>
        <p:nvSpPr>
          <p:cNvPr id="3" name="Rectangle 2"/>
          <p:cNvSpPr/>
          <p:nvPr/>
        </p:nvSpPr>
        <p:spPr>
          <a:xfrm>
            <a:off x="0" y="0"/>
            <a:ext cx="10972800" cy="594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0" y="0"/>
            <a:ext cx="6858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t>9</a:t>
            </a:r>
            <a:endParaRPr lang="en-US" sz="28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517</TotalTime>
  <Words>2321</Words>
  <Application>Microsoft Office PowerPoint</Application>
  <PresentationFormat>Custom</PresentationFormat>
  <Paragraphs>130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MAKISHA MOBILES</dc:creator>
  <cp:lastModifiedBy>MAKISHA MOBILES</cp:lastModifiedBy>
  <cp:revision>53</cp:revision>
  <dcterms:created xsi:type="dcterms:W3CDTF">2020-11-08T07:40:45Z</dcterms:created>
  <dcterms:modified xsi:type="dcterms:W3CDTF">2020-11-18T07:34:42Z</dcterms:modified>
</cp:coreProperties>
</file>